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64" r:id="rId7"/>
    <p:sldId id="259" r:id="rId8"/>
    <p:sldId id="265" r:id="rId9"/>
    <p:sldId id="260" r:id="rId10"/>
    <p:sldId id="266" r:id="rId11"/>
    <p:sldId id="261" r:id="rId12"/>
    <p:sldId id="267" r:id="rId13"/>
    <p:sldId id="262" r:id="rId14"/>
    <p:sldId id="263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0" d="100"/>
          <a:sy n="110" d="100"/>
        </p:scale>
        <p:origin x="5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7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1.xml"/><Relationship Id="rId2" Type="http://schemas.openxmlformats.org/officeDocument/2006/relationships/image" Target="NULL" TargetMode="External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6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hyperlink" Target="https://corporate.marksandspencer.com/sites/marksandspencer/files/marksandspencer/annual-report/m-and-s-annual-report-and-financial-statements-2026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457200" y="973975"/>
            <a:ext cx="8229600" cy="10058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Designing Organisational Structure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457200" y="2011680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i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Component 1: Individual Presentation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3200400" y="2578608"/>
            <a:ext cx="2743200" cy="54864"/>
          </a:xfrm>
          <a:prstGeom prst="rect">
            <a:avLst/>
          </a:prstGeom>
          <a:solidFill>
            <a:srgbClr val="002060"/>
          </a:solidFill>
          <a:ln w="12700">
            <a:solidFill>
              <a:schemeClr val="accent5">
                <a:lumMod val="75000"/>
              </a:schemeClr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1097280" y="2743200"/>
            <a:ext cx="6949440" cy="1645920"/>
          </a:xfrm>
          <a:prstGeom prst="rect">
            <a:avLst/>
          </a:prstGeom>
          <a:solidFill>
            <a:srgbClr val="FFFFFF">
              <a:alpha val="10000"/>
            </a:srgbClr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1280160" y="2788920"/>
            <a:ext cx="6583680" cy="1554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Module: 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Understanding Organisational Structure and Culture (LCBB4009)
</a:t>
            </a:r>
            <a:r>
              <a:rPr lang="en-US" sz="16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Assessment: 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Component 1 </a:t>
            </a:r>
            <a:r>
              <a:rPr lang="en-US" sz="1600" dirty="0" smtClean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- 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Individual Presentation
</a:t>
            </a:r>
            <a:r>
              <a:rPr lang="en-US" sz="16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Name:</a:t>
            </a:r>
            <a:r>
              <a:rPr lang="en-GB" altLang="en-US" sz="16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Zainab Hanif</a:t>
            </a:r>
            <a:r>
              <a:rPr lang="en-US" sz="1600" dirty="0" smtClean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dirty="0" smtClean="0"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marL="0" indent="0" algn="ctr">
              <a:buNone/>
            </a:pPr>
            <a:r>
              <a:rPr lang="en-US" sz="1600" b="1" dirty="0" smtClean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Student </a:t>
            </a:r>
            <a:r>
              <a:rPr lang="en-US" sz="16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No: </a:t>
            </a:r>
            <a:r>
              <a:rPr lang="en-GB" altLang="en-US" sz="16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2422167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
</a:t>
            </a:r>
            <a:r>
              <a:rPr lang="en-US" sz="16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Submission Date: </a:t>
            </a:r>
            <a:r>
              <a:rPr lang="en-GB" altLang="en-US" sz="1600" b="1" i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13</a:t>
            </a:r>
            <a:r>
              <a:rPr lang="en-US" sz="1600" i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</a:t>
            </a:r>
            <a:r>
              <a:rPr lang="en-GB" altLang="en-US" sz="1600" i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 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June 2026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926080" y="4553712"/>
            <a:ext cx="3291840" cy="384048"/>
          </a:xfrm>
          <a:prstGeom prst="rect">
            <a:avLst/>
          </a:prstGeom>
          <a:solidFill>
            <a:srgbClr val="002060"/>
          </a:solidFill>
          <a:ln w="12700">
            <a:solidFill>
              <a:schemeClr val="accent5">
                <a:lumMod val="75000"/>
              </a:scheme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2926080" y="4553712"/>
            <a:ext cx="3291840" cy="38404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Case Study: Marks &amp; Spencer (UK Retail)</a:t>
            </a:r>
            <a:endParaRPr lang="en-US" sz="1400" dirty="0"/>
          </a:p>
        </p:txBody>
      </p:sp>
      <p:pic>
        <p:nvPicPr>
          <p:cNvPr id="13" name="Picture 12" descr="Discover University of Wales Trinity Saint David"/>
          <p:cNvPicPr/>
          <p:nvPr/>
        </p:nvPicPr>
        <p:blipFill>
          <a:blip r:embed="rId1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50075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Presentation Outline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365760" y="1143000"/>
            <a:ext cx="420624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65760" y="1143000"/>
            <a:ext cx="548640" cy="107899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65760" y="1143000"/>
            <a:ext cx="548640" cy="10789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01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024128" y="1234440"/>
            <a:ext cx="3429000" cy="4389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Organisational Structure &amp; Charts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024128" y="1691640"/>
            <a:ext cx="342900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3A4A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Definition and importance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365760" y="2404872"/>
            <a:ext cx="420624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365760" y="2404872"/>
            <a:ext cx="548640" cy="107899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65760" y="2404872"/>
            <a:ext cx="548640" cy="10789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02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024128" y="2496312"/>
            <a:ext cx="3429000" cy="4389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Functional Structure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024128" y="2953512"/>
            <a:ext cx="342900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3A4A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Specialisation by department — M&amp;S HQ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365760" y="3666744"/>
            <a:ext cx="420624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365760" y="3666744"/>
            <a:ext cx="548640" cy="107899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65760" y="3666744"/>
            <a:ext cx="548640" cy="10789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03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024128" y="3758184"/>
            <a:ext cx="3429000" cy="4389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Divisional Structure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024128" y="4215384"/>
            <a:ext cx="342900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3A4A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Business units by product — M&amp;S segments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4754880" y="1143000"/>
            <a:ext cx="420624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4754880" y="1143000"/>
            <a:ext cx="548640" cy="107899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754880" y="1143000"/>
            <a:ext cx="548640" cy="10789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04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5413248" y="1234440"/>
            <a:ext cx="3429000" cy="4389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Matrix Structure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5413248" y="1691640"/>
            <a:ext cx="342900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3A4A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Dual reporting lines — M&amp;S IT projects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4754880" y="2404872"/>
            <a:ext cx="420624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4754880" y="2404872"/>
            <a:ext cx="548640" cy="107899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4754880" y="2404872"/>
            <a:ext cx="548640" cy="10789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05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5413248" y="2496312"/>
            <a:ext cx="3429000" cy="4389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5413248" y="2953512"/>
            <a:ext cx="342900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3A4A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Key takeaways</a:t>
            </a:r>
            <a:endParaRPr lang="en-US" sz="1300" dirty="0"/>
          </a:p>
        </p:txBody>
      </p:sp>
      <p:sp>
        <p:nvSpPr>
          <p:cNvPr id="29" name="Shape 27"/>
          <p:cNvSpPr/>
          <p:nvPr/>
        </p:nvSpPr>
        <p:spPr>
          <a:xfrm>
            <a:off x="4754880" y="3666744"/>
            <a:ext cx="420624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30" name="Shape 28"/>
          <p:cNvSpPr/>
          <p:nvPr/>
        </p:nvSpPr>
        <p:spPr>
          <a:xfrm>
            <a:off x="4754880" y="3666744"/>
            <a:ext cx="548640" cy="107899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4754880" y="3666744"/>
            <a:ext cx="548640" cy="10789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06</a:t>
            </a:r>
            <a:endParaRPr lang="en-US" sz="1800" dirty="0"/>
          </a:p>
        </p:txBody>
      </p:sp>
      <p:sp>
        <p:nvSpPr>
          <p:cNvPr id="32" name="Text 30"/>
          <p:cNvSpPr/>
          <p:nvPr/>
        </p:nvSpPr>
        <p:spPr>
          <a:xfrm>
            <a:off x="5413248" y="3758184"/>
            <a:ext cx="3429000" cy="4389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5413248" y="4215384"/>
            <a:ext cx="342900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3A4A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UWTSD Harvard style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is Organisational Structure?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365760" y="1097280"/>
            <a:ext cx="475488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Definition</a:t>
            </a:r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414528" y="1536192"/>
            <a:ext cx="8412480" cy="1283209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2400" dirty="0"/>
              <a:t>It is the formal framework through which task coordination, task accomplishment and employee motivation are achieved within an </a:t>
            </a:r>
            <a:r>
              <a:rPr lang="en-US" sz="2400" dirty="0" err="1"/>
              <a:t>organisation</a:t>
            </a:r>
            <a:r>
              <a:rPr lang="en-US" sz="2400" dirty="0"/>
              <a:t> towards achieving its objectives (Jones &amp; George, 2021).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365760" y="2880361"/>
            <a:ext cx="475488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Organisational Chart</a:t>
            </a:r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365760" y="3349752"/>
            <a:ext cx="8412480" cy="113690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2400" dirty="0"/>
              <a:t>G</a:t>
            </a:r>
            <a:r>
              <a:rPr lang="en-US" sz="2400" dirty="0" smtClean="0"/>
              <a:t>raphically </a:t>
            </a:r>
            <a:r>
              <a:rPr lang="en-US" sz="2400" dirty="0"/>
              <a:t>presented visual framework which displays the functions and departments within the </a:t>
            </a:r>
            <a:r>
              <a:rPr lang="en-US" sz="2400" dirty="0" err="1"/>
              <a:t>organisation</a:t>
            </a:r>
            <a:r>
              <a:rPr lang="en-US" sz="2400" dirty="0"/>
              <a:t> (Robbins &amp; Judge, 2022).</a:t>
            </a:r>
            <a:endParaRPr lang="en-US" sz="2400" dirty="0"/>
          </a:p>
        </p:txBody>
      </p:sp>
      <p:sp>
        <p:nvSpPr>
          <p:cNvPr id="33" name="Text 31"/>
          <p:cNvSpPr/>
          <p:nvPr/>
        </p:nvSpPr>
        <p:spPr>
          <a:xfrm>
            <a:off x="365760" y="4828032"/>
            <a:ext cx="8412480" cy="2286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99999"/>
                </a:solidFill>
              </a:rPr>
              <a:t>Sources: Jones &amp; George (2021); Robbins &amp; Judge (2022)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is Organisational Structure</a:t>
            </a:r>
            <a:r>
              <a:rPr lang="en-US" sz="30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? </a:t>
            </a:r>
            <a:r>
              <a:rPr lang="en-US" sz="24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(Continued)</a:t>
            </a:r>
            <a:endParaRPr lang="en-US" sz="2400" dirty="0"/>
          </a:p>
        </p:txBody>
      </p:sp>
      <p:sp>
        <p:nvSpPr>
          <p:cNvPr id="20" name="Text 6"/>
          <p:cNvSpPr/>
          <p:nvPr/>
        </p:nvSpPr>
        <p:spPr>
          <a:xfrm>
            <a:off x="365760" y="1234163"/>
            <a:ext cx="4754880" cy="4114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Why It Matters</a:t>
            </a:r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1" name="Text 7"/>
          <p:cNvSpPr/>
          <p:nvPr/>
        </p:nvSpPr>
        <p:spPr>
          <a:xfrm>
            <a:off x="312420" y="1911096"/>
            <a:ext cx="5737860" cy="141676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2400" dirty="0"/>
              <a:t>Clear roles and accountabilities </a:t>
            </a:r>
            <a:endParaRPr lang="en-US" sz="2400" dirty="0" smtClean="0"/>
          </a:p>
          <a:p>
            <a:pPr marL="342900" indent="-342900">
              <a:buSzPct val="100000"/>
              <a:buChar char="•"/>
            </a:pPr>
            <a:r>
              <a:rPr lang="en-US" sz="2400" dirty="0" smtClean="0"/>
              <a:t>Facilitate </a:t>
            </a:r>
            <a:r>
              <a:rPr lang="en-US" sz="2400" dirty="0"/>
              <a:t>communication </a:t>
            </a:r>
            <a:endParaRPr lang="en-US" sz="2400" dirty="0" smtClean="0"/>
          </a:p>
          <a:p>
            <a:pPr marL="342900" indent="-342900">
              <a:buSzPct val="100000"/>
              <a:buChar char="•"/>
            </a:pPr>
            <a:r>
              <a:rPr lang="en-US" sz="2400" dirty="0" smtClean="0"/>
              <a:t>Provide </a:t>
            </a:r>
            <a:r>
              <a:rPr lang="en-US" sz="2400" dirty="0"/>
              <a:t>cultural and performance enhancements. </a:t>
            </a:r>
            <a:endParaRPr lang="en-US" sz="2400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240" y="1493243"/>
            <a:ext cx="3505200" cy="25984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</a:rPr>
              <a:t>1. Functional Structure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949440" y="182880"/>
            <a:ext cx="1828800" cy="6400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M&amp;S Applied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365760" y="1078992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E2761"/>
                </a:solidFill>
              </a:rPr>
              <a:t>What it is: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365760" y="1600962"/>
            <a:ext cx="8298180" cy="594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2400" dirty="0"/>
              <a:t>Grouped together by function/discipline (Finance, HR, Marketing, Operations, Information Technology</a:t>
            </a:r>
            <a:r>
              <a:rPr lang="en-US" sz="2400" dirty="0" smtClean="0"/>
              <a:t>)</a:t>
            </a:r>
            <a:r>
              <a:rPr lang="en-US" sz="2400" dirty="0"/>
              <a:t> (Jones &amp; George, 2021</a:t>
            </a:r>
            <a:r>
              <a:rPr lang="en-US" sz="2400" dirty="0" smtClean="0"/>
              <a:t>). 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365760" y="2429256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E2761"/>
                </a:solidFill>
              </a:rPr>
              <a:t>Key Features: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365760" y="2775204"/>
            <a:ext cx="8778240" cy="20025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61F19"/>
                </a:solidFill>
                <a:latin typeface="Open Sans"/>
              </a:rPr>
              <a:t>Levels/Degrees of responsibility </a:t>
            </a:r>
            <a:endParaRPr lang="en-US" sz="2400" dirty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61F19"/>
                </a:solidFill>
                <a:latin typeface="Open Sans"/>
              </a:rPr>
              <a:t>E</a:t>
            </a:r>
            <a:r>
              <a:rPr lang="en-US" sz="2400" dirty="0" smtClean="0">
                <a:solidFill>
                  <a:srgbClr val="161F19"/>
                </a:solidFill>
                <a:latin typeface="Open Sans"/>
              </a:rPr>
              <a:t>conomies </a:t>
            </a:r>
            <a:r>
              <a:rPr lang="en-US" sz="2400" dirty="0">
                <a:solidFill>
                  <a:srgbClr val="161F19"/>
                </a:solidFill>
                <a:latin typeface="Open Sans"/>
              </a:rPr>
              <a:t>of scale due to the pooling of resources </a:t>
            </a:r>
            <a:endParaRPr lang="en-US" sz="2400" dirty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61F19"/>
                </a:solidFill>
                <a:latin typeface="Open Sans"/>
              </a:rPr>
              <a:t>D</a:t>
            </a:r>
            <a:r>
              <a:rPr lang="en-US" sz="2400" dirty="0" smtClean="0">
                <a:solidFill>
                  <a:srgbClr val="161F19"/>
                </a:solidFill>
                <a:latin typeface="Open Sans"/>
              </a:rPr>
              <a:t>egree </a:t>
            </a:r>
            <a:r>
              <a:rPr lang="en-US" sz="2400" dirty="0">
                <a:solidFill>
                  <a:srgbClr val="161F19"/>
                </a:solidFill>
                <a:latin typeface="Open Sans"/>
              </a:rPr>
              <a:t>of simple &amp; clear reporting lines </a:t>
            </a:r>
            <a:endParaRPr lang="en-US" sz="2400" dirty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61F19"/>
                </a:solidFill>
                <a:latin typeface="Open Sans"/>
              </a:rPr>
              <a:t>Potential risk of departmental silos 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endParaRPr lang="en-US" sz="1800" dirty="0"/>
          </a:p>
        </p:txBody>
      </p:sp>
      <p:sp>
        <p:nvSpPr>
          <p:cNvPr id="47" name="Text 45"/>
          <p:cNvSpPr/>
          <p:nvPr/>
        </p:nvSpPr>
        <p:spPr>
          <a:xfrm>
            <a:off x="365760" y="4777740"/>
            <a:ext cx="8412480" cy="2286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99999"/>
                </a:solidFill>
              </a:rPr>
              <a:t>Sources: </a:t>
            </a:r>
            <a:r>
              <a:rPr lang="en-US" sz="1000" i="1" dirty="0" smtClean="0">
                <a:solidFill>
                  <a:srgbClr val="999999"/>
                </a:solidFill>
              </a:rPr>
              <a:t> </a:t>
            </a:r>
            <a:r>
              <a:rPr lang="en-US" sz="1000" i="1" dirty="0">
                <a:solidFill>
                  <a:srgbClr val="999999"/>
                </a:solidFill>
              </a:rPr>
              <a:t>Jones &amp; George (2021)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000" b="1" dirty="0">
                <a:solidFill>
                  <a:srgbClr val="FFFFFF"/>
                </a:solidFill>
              </a:rPr>
              <a:t>1. Functional </a:t>
            </a:r>
            <a:r>
              <a:rPr lang="en-US" sz="3000" b="1" dirty="0" smtClean="0">
                <a:solidFill>
                  <a:srgbClr val="FFFFFF"/>
                </a:solidFill>
              </a:rPr>
              <a:t>Structure </a:t>
            </a:r>
            <a:r>
              <a:rPr lang="en-US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(Continued</a:t>
            </a:r>
            <a:r>
              <a:rPr lang="en-US" sz="24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)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71700" y="2260854"/>
            <a:ext cx="3870960" cy="2537460"/>
          </a:xfrm>
          <a:prstGeom prst="rect">
            <a:avLst/>
          </a:prstGeom>
        </p:spPr>
      </p:pic>
      <p:sp>
        <p:nvSpPr>
          <p:cNvPr id="5" name="Text 8"/>
          <p:cNvSpPr/>
          <p:nvPr/>
        </p:nvSpPr>
        <p:spPr>
          <a:xfrm>
            <a:off x="365760" y="1138428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M&amp;S Application:</a:t>
            </a:r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 9"/>
          <p:cNvSpPr/>
          <p:nvPr/>
        </p:nvSpPr>
        <p:spPr>
          <a:xfrm>
            <a:off x="377190" y="1568196"/>
            <a:ext cx="8389620" cy="594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2400" dirty="0"/>
              <a:t>M&amp;S has a separate finance, HR, Marketing, Operations, and IT function that reports to CEO (M&amp;S 2024)</a:t>
            </a:r>
            <a:endParaRPr lang="en-US" sz="2400" dirty="0"/>
          </a:p>
        </p:txBody>
      </p:sp>
      <p:sp>
        <p:nvSpPr>
          <p:cNvPr id="7" name="Text 45"/>
          <p:cNvSpPr/>
          <p:nvPr/>
        </p:nvSpPr>
        <p:spPr>
          <a:xfrm>
            <a:off x="365760" y="4777740"/>
            <a:ext cx="8412480" cy="2286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99999"/>
                </a:solidFill>
              </a:rPr>
              <a:t>Sources: Marks &amp; Spencer Group plc (</a:t>
            </a:r>
            <a:r>
              <a:rPr lang="en-US" sz="1000" i="1" dirty="0" smtClean="0">
                <a:solidFill>
                  <a:srgbClr val="999999"/>
                </a:solidFill>
              </a:rPr>
              <a:t>2026); 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</a:rPr>
              <a:t>2. Divisional Structure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949440" y="182880"/>
            <a:ext cx="1828800" cy="6400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M&amp;S Applied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365760" y="1078992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E2761"/>
                </a:solidFill>
              </a:rPr>
              <a:t>What it is: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365760" y="1636777"/>
            <a:ext cx="8515004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2400" dirty="0" smtClean="0"/>
              <a:t>Semi-autonomous business units (BU's) are formed by geographic area, product line, or customer segments. Each has its own functional specialist resources (</a:t>
            </a:r>
            <a:r>
              <a:rPr lang="en-US" sz="2400" i="1" dirty="0" smtClean="0"/>
              <a:t>Marks et al., 2026)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365760" y="2542034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E2761"/>
                </a:solidFill>
              </a:rPr>
              <a:t>Key Features:</a:t>
            </a:r>
            <a:endParaRPr lang="en-US" sz="2400" dirty="0"/>
          </a:p>
        </p:txBody>
      </p:sp>
      <p:sp>
        <p:nvSpPr>
          <p:cNvPr id="35" name="Text 33"/>
          <p:cNvSpPr/>
          <p:nvPr/>
        </p:nvSpPr>
        <p:spPr>
          <a:xfrm>
            <a:off x="365760" y="4828032"/>
            <a:ext cx="8412480" cy="2286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99999"/>
                </a:solidFill>
              </a:rPr>
              <a:t>Sources: Marks &amp; Spencer Group plc (</a:t>
            </a:r>
            <a:r>
              <a:rPr lang="en-US" sz="1000" i="1" dirty="0" smtClean="0">
                <a:solidFill>
                  <a:srgbClr val="999999"/>
                </a:solidFill>
              </a:rPr>
              <a:t>2026); </a:t>
            </a:r>
            <a:r>
              <a:rPr lang="en-US" sz="1000" i="1" dirty="0">
                <a:solidFill>
                  <a:srgbClr val="999999"/>
                </a:solidFill>
              </a:rPr>
              <a:t>Daft (2022)</a:t>
            </a:r>
            <a:endParaRPr lang="en-US" sz="1000" dirty="0"/>
          </a:p>
        </p:txBody>
      </p:sp>
      <p:sp>
        <p:nvSpPr>
          <p:cNvPr id="37" name="Rectangle 36"/>
          <p:cNvSpPr/>
          <p:nvPr/>
        </p:nvSpPr>
        <p:spPr>
          <a:xfrm>
            <a:off x="365759" y="2998979"/>
            <a:ext cx="869511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161F19"/>
                </a:solidFill>
              </a:rPr>
              <a:t>Each </a:t>
            </a:r>
            <a:r>
              <a:rPr lang="en-US" sz="2400" dirty="0">
                <a:solidFill>
                  <a:srgbClr val="161F19"/>
                </a:solidFill>
              </a:rPr>
              <a:t>BU is responsible for P&amp;L </a:t>
            </a:r>
            <a:r>
              <a:rPr lang="en-US" sz="2400" dirty="0" smtClean="0">
                <a:solidFill>
                  <a:srgbClr val="161F19"/>
                </a:solidFill>
              </a:rPr>
              <a:t>alone</a:t>
            </a:r>
            <a:endParaRPr lang="en-US" sz="2400" dirty="0" smtClean="0">
              <a:solidFill>
                <a:srgbClr val="161F19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161F19"/>
                </a:solidFill>
              </a:rPr>
              <a:t>High-speed </a:t>
            </a:r>
            <a:r>
              <a:rPr lang="en-US" sz="2400" dirty="0">
                <a:solidFill>
                  <a:srgbClr val="161F19"/>
                </a:solidFill>
              </a:rPr>
              <a:t>business decision-making with an operational focus </a:t>
            </a:r>
            <a:endParaRPr lang="en-US" sz="2400" dirty="0" smtClean="0">
              <a:solidFill>
                <a:srgbClr val="161F19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161F19"/>
                </a:solidFill>
              </a:rPr>
              <a:t>Better </a:t>
            </a:r>
            <a:r>
              <a:rPr lang="en-US" sz="2400" dirty="0">
                <a:solidFill>
                  <a:srgbClr val="161F19"/>
                </a:solidFill>
              </a:rPr>
              <a:t>product evaluation and customer focus </a:t>
            </a:r>
            <a:endParaRPr lang="en-US" sz="2400" dirty="0" smtClean="0">
              <a:solidFill>
                <a:srgbClr val="161F19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161F19"/>
                </a:solidFill>
              </a:rPr>
              <a:t>Potential </a:t>
            </a:r>
            <a:r>
              <a:rPr lang="en-US" sz="2400" dirty="0">
                <a:solidFill>
                  <a:srgbClr val="161F19"/>
                </a:solidFill>
              </a:rPr>
              <a:t>risk of having duplicated </a:t>
            </a:r>
            <a:r>
              <a:rPr lang="en-US" sz="2400" dirty="0" smtClean="0">
                <a:solidFill>
                  <a:srgbClr val="161F19"/>
                </a:solidFill>
              </a:rPr>
              <a:t>resources (</a:t>
            </a:r>
            <a:r>
              <a:rPr lang="en-US" sz="2400" i="1" dirty="0" smtClean="0"/>
              <a:t>Daft, 2022)</a:t>
            </a:r>
            <a:r>
              <a:rPr lang="en-US" sz="2400" dirty="0" smtClean="0"/>
              <a:t> 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000" b="1" dirty="0">
                <a:solidFill>
                  <a:srgbClr val="FFFFFF"/>
                </a:solidFill>
              </a:rPr>
              <a:t>2. Divisional </a:t>
            </a:r>
            <a:r>
              <a:rPr lang="en-US" sz="3000" b="1" dirty="0" smtClean="0">
                <a:solidFill>
                  <a:srgbClr val="FFFFFF"/>
                </a:solidFill>
              </a:rPr>
              <a:t>Structure </a:t>
            </a:r>
            <a:r>
              <a:rPr lang="en-US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(Continued</a:t>
            </a:r>
            <a:r>
              <a:rPr lang="en-US" sz="24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)</a:t>
            </a:r>
            <a:endParaRPr lang="en-US" sz="2400" dirty="0"/>
          </a:p>
        </p:txBody>
      </p:sp>
      <p:sp>
        <p:nvSpPr>
          <p:cNvPr id="4" name="Text 8"/>
          <p:cNvSpPr/>
          <p:nvPr/>
        </p:nvSpPr>
        <p:spPr>
          <a:xfrm>
            <a:off x="282633" y="1080100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M&amp;S Application:</a:t>
            </a:r>
            <a:endParaRPr lang="en-US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06484" y="2589748"/>
            <a:ext cx="3417966" cy="248273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82633" y="1389419"/>
            <a:ext cx="86951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161F19"/>
                </a:solidFill>
              </a:rPr>
              <a:t>M&amp;S has Clothing &amp; Home and Food as two separate BU's, with each having different buying, marketing, and supply chain teams (M&amp;S 2024)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</a:rPr>
              <a:t>3. Matrix Structure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949440" y="182880"/>
            <a:ext cx="1828800" cy="6400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M&amp;S Applied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365760" y="1078992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E2761"/>
                </a:solidFill>
              </a:rPr>
              <a:t>What it is: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365760" y="1637329"/>
            <a:ext cx="8528858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2400" dirty="0"/>
              <a:t>Employees have 2 managers, one for functional activities and one for project activities, creating a matrix/grid structure of work (Robbins &amp; Judge 2022).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365760" y="2706071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E2761"/>
                </a:solidFill>
              </a:rPr>
              <a:t>Key Features:</a:t>
            </a:r>
            <a:endParaRPr lang="en-US" sz="2400" dirty="0"/>
          </a:p>
        </p:txBody>
      </p:sp>
      <p:sp>
        <p:nvSpPr>
          <p:cNvPr id="52" name="Text 50"/>
          <p:cNvSpPr/>
          <p:nvPr/>
        </p:nvSpPr>
        <p:spPr>
          <a:xfrm>
            <a:off x="365760" y="4828032"/>
            <a:ext cx="8412480" cy="2286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99999"/>
                </a:solidFill>
              </a:rPr>
              <a:t>Sources: Marks &amp; Spencer Group plc (</a:t>
            </a:r>
            <a:r>
              <a:rPr lang="en-US" sz="1000" i="1" dirty="0" smtClean="0">
                <a:solidFill>
                  <a:srgbClr val="999999"/>
                </a:solidFill>
              </a:rPr>
              <a:t>2026); </a:t>
            </a:r>
            <a:r>
              <a:rPr lang="en-US" sz="1000" i="1" dirty="0">
                <a:solidFill>
                  <a:srgbClr val="999999"/>
                </a:solidFill>
              </a:rPr>
              <a:t>Robbins &amp; Judge (2022)</a:t>
            </a:r>
            <a:endParaRPr lang="en-US" sz="1000" dirty="0"/>
          </a:p>
        </p:txBody>
      </p:sp>
      <p:sp>
        <p:nvSpPr>
          <p:cNvPr id="93" name="Rectangle 92"/>
          <p:cNvSpPr/>
          <p:nvPr/>
        </p:nvSpPr>
        <p:spPr>
          <a:xfrm>
            <a:off x="365759" y="3090119"/>
            <a:ext cx="819634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61F19"/>
                </a:solidFill>
              </a:rPr>
              <a:t>Unique use of cross-functional </a:t>
            </a:r>
            <a:r>
              <a:rPr lang="en-US" sz="2400" dirty="0" smtClean="0">
                <a:solidFill>
                  <a:srgbClr val="161F19"/>
                </a:solidFill>
              </a:rPr>
              <a:t>specialists</a:t>
            </a:r>
            <a:endParaRPr lang="en-US" sz="2400" dirty="0" smtClean="0">
              <a:solidFill>
                <a:srgbClr val="161F19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161F19"/>
                </a:solidFill>
              </a:rPr>
              <a:t>Encourages </a:t>
            </a:r>
            <a:r>
              <a:rPr lang="en-US" sz="2400" dirty="0">
                <a:solidFill>
                  <a:srgbClr val="161F19"/>
                </a:solidFill>
              </a:rPr>
              <a:t>cooperation amongst </a:t>
            </a:r>
            <a:r>
              <a:rPr lang="en-US" sz="2400" dirty="0" smtClean="0">
                <a:solidFill>
                  <a:srgbClr val="161F19"/>
                </a:solidFill>
              </a:rPr>
              <a:t>departments</a:t>
            </a:r>
            <a:endParaRPr lang="en-US" sz="2400" dirty="0" smtClean="0">
              <a:solidFill>
                <a:srgbClr val="161F19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161F19"/>
                </a:solidFill>
              </a:rPr>
              <a:t>Prompted </a:t>
            </a:r>
            <a:r>
              <a:rPr lang="en-US" sz="2400" dirty="0">
                <a:solidFill>
                  <a:srgbClr val="161F19"/>
                </a:solidFill>
              </a:rPr>
              <a:t>responsiveness to the complexity of the project </a:t>
            </a:r>
            <a:endParaRPr lang="en-US" sz="2400" dirty="0" smtClean="0">
              <a:solidFill>
                <a:srgbClr val="161F19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161F19"/>
                </a:solidFill>
              </a:rPr>
              <a:t>Potential </a:t>
            </a:r>
            <a:r>
              <a:rPr lang="en-US" sz="2400" dirty="0">
                <a:solidFill>
                  <a:srgbClr val="161F19"/>
                </a:solidFill>
              </a:rPr>
              <a:t>risk of confusion in the lines of authority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4953" y="2508264"/>
            <a:ext cx="3045922" cy="2635236"/>
          </a:xfrm>
          <a:prstGeom prst="rect">
            <a:avLst/>
          </a:prstGeom>
        </p:spPr>
      </p:pic>
      <p:sp>
        <p:nvSpPr>
          <p:cNvPr id="43" name="Text 8"/>
          <p:cNvSpPr/>
          <p:nvPr/>
        </p:nvSpPr>
        <p:spPr>
          <a:xfrm>
            <a:off x="365760" y="1020526"/>
            <a:ext cx="4206240" cy="38404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</a:rPr>
              <a:t>M&amp;S Application:</a:t>
            </a:r>
            <a:endParaRPr lang="en-US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4" name="Text 9"/>
          <p:cNvSpPr/>
          <p:nvPr/>
        </p:nvSpPr>
        <p:spPr>
          <a:xfrm>
            <a:off x="365760" y="1608513"/>
            <a:ext cx="8681259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Used in technology transformation projects at M&amp;S. </a:t>
            </a:r>
            <a:endParaRPr lang="en-US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IT </a:t>
            </a:r>
            <a:r>
              <a:rPr lang="en-US" sz="2400" dirty="0"/>
              <a:t>Employees report to both an IT Director and a Project Lead with assigned divisional responsibilities (M&amp;S 2024).</a:t>
            </a:r>
            <a:endParaRPr lang="en-US" sz="2400" dirty="0"/>
          </a:p>
        </p:txBody>
      </p:sp>
      <p:sp>
        <p:nvSpPr>
          <p:cNvPr id="45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6" name="Text 1"/>
          <p:cNvSpPr/>
          <p:nvPr/>
        </p:nvSpPr>
        <p:spPr>
          <a:xfrm>
            <a:off x="365760" y="9144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000" b="1" dirty="0">
                <a:solidFill>
                  <a:srgbClr val="FFFFFF"/>
                </a:solidFill>
              </a:rPr>
              <a:t>3. Matrix </a:t>
            </a:r>
            <a:r>
              <a:rPr lang="en-US" sz="3000" b="1" dirty="0" smtClean="0">
                <a:solidFill>
                  <a:srgbClr val="FFFFFF"/>
                </a:solidFill>
              </a:rPr>
              <a:t>Structure </a:t>
            </a:r>
            <a:r>
              <a:rPr lang="en-US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(Continued</a:t>
            </a:r>
            <a:r>
              <a:rPr lang="en-US" sz="24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)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514350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37160"/>
            <a:ext cx="8412480" cy="685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Conclusion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365760" y="841248"/>
            <a:ext cx="8412480" cy="4572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365760" y="1005840"/>
            <a:ext cx="475488" cy="475488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65760" y="1005840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960120" y="987552"/>
            <a:ext cx="7772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Structure shapes performance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960120" y="1335024"/>
            <a:ext cx="7772400" cy="4754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dirty="0"/>
              <a:t>how a business organizes itself affects communication, decision-making and efficiency</a:t>
            </a:r>
            <a:r>
              <a:rPr lang="en-US" dirty="0" smtClean="0"/>
              <a:t>.(Mullins et al., 2023 )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365760" y="1965960"/>
            <a:ext cx="475488" cy="475488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5760" y="1965960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960120" y="1947672"/>
            <a:ext cx="7772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Functional </a:t>
            </a:r>
            <a:r>
              <a:rPr lang="en-US" sz="2000" b="1" dirty="0" smtClean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-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builds expertise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 10"/>
          <p:cNvSpPr/>
          <p:nvPr/>
        </p:nvSpPr>
        <p:spPr>
          <a:xfrm>
            <a:off x="960120" y="2295144"/>
            <a:ext cx="7772400" cy="4754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dirty="0"/>
              <a:t>this approach works best for stable, single-product companies such as M&amp;S corporate office.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365760" y="2988425"/>
            <a:ext cx="475488" cy="475488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960120" y="2907792"/>
            <a:ext cx="7772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Divisional </a:t>
            </a:r>
            <a:r>
              <a:rPr lang="en-US" sz="2000" b="1" dirty="0" smtClean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-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enables market focus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 14"/>
          <p:cNvSpPr/>
          <p:nvPr/>
        </p:nvSpPr>
        <p:spPr>
          <a:xfrm>
            <a:off x="960120" y="3255264"/>
            <a:ext cx="7772400" cy="4754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dirty="0"/>
              <a:t>M&amp;S Clothing and Food Divisions operate administered in parity with their respective customers and in their own business 5</a:t>
            </a:r>
            <a:r>
              <a:rPr lang="en-US" dirty="0" smtClean="0"/>
              <a:t>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65760" y="3886200"/>
            <a:ext cx="475488" cy="475488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365760" y="3886200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960120" y="3867912"/>
            <a:ext cx="7772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Matrix </a:t>
            </a:r>
            <a:r>
              <a:rPr lang="en-US" sz="2000" b="1" dirty="0" smtClean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- 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drives project agility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 18"/>
          <p:cNvSpPr/>
          <p:nvPr/>
        </p:nvSpPr>
        <p:spPr>
          <a:xfrm>
            <a:off x="960120" y="4215384"/>
            <a:ext cx="7772400" cy="4754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dirty="0"/>
              <a:t>M&amp;S has implemented a matrix structure to employ cross functional talent in the development of technology and infrastructure within its technical portfolio.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65760" y="4828032"/>
            <a:ext cx="8412480" cy="219456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65760" y="4828032"/>
            <a:ext cx="8412480" cy="2194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/>
            <a:r>
              <a:rPr lang="en-US" sz="1100" dirty="0">
                <a:solidFill>
                  <a:schemeClr val="bg1"/>
                </a:solidFill>
              </a:rPr>
              <a:t>An Organizational Structure is not an end in itself; it is a tool to enable the execution of Strategy and meet Organizational Goals.</a:t>
            </a:r>
            <a:r>
              <a:rPr lang="en-US" sz="1100" b="1" i="1" dirty="0" smtClean="0">
                <a:solidFill>
                  <a:schemeClr val="bg1"/>
                </a:solidFill>
              </a:rPr>
              <a:t>.</a:t>
            </a:r>
            <a:endParaRPr lang="en-US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</a:rPr>
              <a:t>References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73152" cy="54864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94360" y="1005840"/>
            <a:ext cx="8183880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Daft, R.L. (2022) Organisation theory and design. 13th edn. Mason, OH: South-Western Cengage Learning.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365760" y="1719072"/>
            <a:ext cx="8412480" cy="0"/>
          </a:xfrm>
          <a:prstGeom prst="line">
            <a:avLst/>
          </a:prstGeom>
          <a:noFill/>
          <a:ln w="6350">
            <a:solidFill>
              <a:srgbClr val="EEEEEE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365760" y="1773936"/>
            <a:ext cx="73152" cy="54864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94360" y="1773936"/>
            <a:ext cx="8183880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Jones, </a:t>
            </a:r>
            <a:r>
              <a:rPr lang="en-US" sz="1400" dirty="0" smtClean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G. </a:t>
            </a:r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and George, </a:t>
            </a:r>
            <a:r>
              <a:rPr lang="en-US" sz="1400" dirty="0" smtClean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J. </a:t>
            </a:r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(2021) Contemporary management. 11th edn. New York: McGraw-Hill Education.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365760" y="2487168"/>
            <a:ext cx="8412480" cy="0"/>
          </a:xfrm>
          <a:prstGeom prst="line">
            <a:avLst/>
          </a:prstGeom>
          <a:noFill/>
          <a:ln w="6350">
            <a:solidFill>
              <a:srgbClr val="EEEEEE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365760" y="2542032"/>
            <a:ext cx="73152" cy="54864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94360" y="2542032"/>
            <a:ext cx="8183880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Marks &amp; Spencer Group plc (</a:t>
            </a:r>
            <a:r>
              <a:rPr lang="en-US" sz="1400" dirty="0" smtClean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2026) </a:t>
            </a:r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Annual report and financial statements 2024. London: M&amp;S Group plc. Available at: </a:t>
            </a:r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  <a:hlinkClick r:id="rId1"/>
              </a:rPr>
              <a:t>https://</a:t>
            </a:r>
            <a:r>
              <a:rPr lang="en-US" sz="1400" dirty="0" smtClean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  <a:hlinkClick r:id="rId1"/>
              </a:rPr>
              <a:t>corporate.marksandspencer.com/sites/marksandspencer/files/marksandspencer/annual-report/m-and-s-annual-report-and-financial-statements-2026.pdf</a:t>
            </a:r>
            <a:r>
              <a:rPr lang="en-US" sz="1400" dirty="0" smtClean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(Accessed</a:t>
            </a:r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: 1 June 2026).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365760" y="3255264"/>
            <a:ext cx="8412480" cy="0"/>
          </a:xfrm>
          <a:prstGeom prst="line">
            <a:avLst/>
          </a:prstGeom>
          <a:noFill/>
          <a:ln w="6350">
            <a:solidFill>
              <a:srgbClr val="EEEEEE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365760" y="3310128"/>
            <a:ext cx="73152" cy="54864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94360" y="3310128"/>
            <a:ext cx="8183880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1400" dirty="0"/>
              <a:t>Mullins, L.J. </a:t>
            </a:r>
            <a:r>
              <a:rPr lang="en-US" sz="1400" dirty="0" smtClean="0"/>
              <a:t>and Rees, G. </a:t>
            </a:r>
            <a:r>
              <a:rPr lang="en-US" sz="1400" dirty="0"/>
              <a:t>(2023) </a:t>
            </a:r>
            <a:r>
              <a:rPr lang="en-US" sz="1400" i="1" dirty="0"/>
              <a:t>Management and </a:t>
            </a:r>
            <a:r>
              <a:rPr lang="en-US" sz="1400" i="1" dirty="0" smtClean="0"/>
              <a:t>organizational behavior</a:t>
            </a:r>
            <a:r>
              <a:rPr lang="en-US" sz="1400" dirty="0" smtClean="0"/>
              <a:t>. </a:t>
            </a:r>
            <a:r>
              <a:rPr lang="en-US" sz="1400" dirty="0"/>
              <a:t>13th </a:t>
            </a:r>
            <a:r>
              <a:rPr lang="en-US" sz="1400" dirty="0" err="1" smtClean="0"/>
              <a:t>edn</a:t>
            </a:r>
            <a:r>
              <a:rPr lang="en-US" sz="1400" dirty="0" smtClean="0"/>
              <a:t>. </a:t>
            </a:r>
            <a:r>
              <a:rPr lang="en-US" sz="1400" dirty="0"/>
              <a:t>Harlow: </a:t>
            </a:r>
            <a:r>
              <a:rPr lang="en-US" sz="1400" dirty="0" smtClean="0"/>
              <a:t>Pearson</a:t>
            </a:r>
            <a:r>
              <a:rPr lang="en-US" sz="1400" dirty="0" smtClean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365760" y="4023360"/>
            <a:ext cx="8412480" cy="0"/>
          </a:xfrm>
          <a:prstGeom prst="line">
            <a:avLst/>
          </a:prstGeom>
          <a:noFill/>
          <a:ln w="6350">
            <a:solidFill>
              <a:srgbClr val="EEEEEE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365760" y="4078224"/>
            <a:ext cx="73152" cy="54864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chemeClr val="tx2">
                <a:lumMod val="50000"/>
              </a:schemeClr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94360" y="4078224"/>
            <a:ext cx="8183880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34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Robbins, S.P. and Judge, T.A. (2022) Organisational behaviour. 18th edn. Harlow: Pearson Education.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999999"/>
                </a:solidFill>
              </a:rPr>
              <a:t>UWTSD Harvard Referencing Style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4622</Words>
  <Application>WPS Presentation</Application>
  <PresentationFormat>On-screen Show (16:9)</PresentationFormat>
  <Paragraphs>182</Paragraphs>
  <Slides>12</Slides>
  <Notes>8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3" baseType="lpstr">
      <vt:lpstr>Arial</vt:lpstr>
      <vt:lpstr>SimSun</vt:lpstr>
      <vt:lpstr>Wingdings</vt:lpstr>
      <vt:lpstr>Calibri</vt:lpstr>
      <vt:lpstr>Calibri</vt:lpstr>
      <vt:lpstr>Calibri</vt:lpstr>
      <vt:lpstr>Open Sans</vt:lpstr>
      <vt:lpstr>Segoe Print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 - Individual Presentation</dc:title>
  <dc:creator>Zainab Hanif</dc:creator>
  <dc:subject>PptxGenJS Presentation</dc:subject>
  <cp:lastModifiedBy>Zaina</cp:lastModifiedBy>
  <cp:revision>16</cp:revision>
  <dcterms:created xsi:type="dcterms:W3CDTF">2026-06-06T10:42:00Z</dcterms:created>
  <dcterms:modified xsi:type="dcterms:W3CDTF">2026-06-13T20:58:11Z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80289DC9AA1448BE92AC265C05F905F0_13</vt:lpwstr>
  </property>
  <property fmtid="{D5CDD505-2E9C-101B-9397-08002B2CF9AE}" pid="3" name="KSOProductBuildVer">
    <vt:lpwstr>2057-12.2.0.23202</vt:lpwstr>
  </property>
  <property fmtid="{D5CDD505-2E9C-101B-9397-08002B2CF9AE}" pid="4" name="Zainab hanif">
    <vt:lpwstr>Zainab Hanif</vt:lpwstr>
  </property>
  <property fmtid="{D5CDD505-2E9C-101B-9397-08002B2CF9AE}" pid="5" name="Zainab ">
    <vt:lpwstr>2057-12.2.0.23202</vt:lpwstr>
  </property>
</Properties>
</file>