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</p:sldIdLst>
  <p:sldSz cy="5143500" cx="9144000"/>
  <p:notesSz cx="6858000" cy="9144000"/>
  <p:embeddedFontLst>
    <p:embeddedFont>
      <p:font typeface="Roboto"/>
      <p:regular r:id="rId18"/>
      <p:bold r:id="rId19"/>
      <p:italic r:id="rId20"/>
      <p:boldItalic r:id="rId21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GoogleSlidesCustomDataVersion2">
      <go:slidesCustomData xmlns:go="http://customooxmlschemas.google.com/" r:id="rId22" roundtripDataSignature="AMtx7mhhV8WXS9JhA/cpm1gb7aw29QpiBA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F67C5717-E33A-4AC5-B86E-7C9AE5126CE5}">
  <a:tblStyle styleId="{F67C5717-E33A-4AC5-B86E-7C9AE5126CE5}" styleName="Table_0">
    <a:wholeTbl>
      <a:tcTxStyle b="off" i="off"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 b="off" i="off"/>
    </a:band1H>
    <a:band2H>
      <a:tcTxStyle b="off" i="off"/>
    </a:band2H>
    <a:band1V>
      <a:tcTxStyle b="off" i="off"/>
    </a:band1V>
    <a:band2V>
      <a:tcTxStyle b="off" i="off"/>
    </a:band2V>
    <a:lastCol>
      <a:tcTxStyle b="off" i="off"/>
    </a:lastCol>
    <a:firstCol>
      <a:tcTxStyle b="off" i="off"/>
    </a:firstCol>
    <a:lastRow>
      <a:tcTxStyle b="off" i="off"/>
    </a:lastRow>
    <a:seCell>
      <a:tcTxStyle b="off" i="off"/>
    </a:seCell>
    <a:swCell>
      <a:tcTxStyle b="off" i="off"/>
    </a:swCell>
    <a:firstRow>
      <a:tcTxStyle b="off" i="off"/>
    </a:firstRow>
    <a:neCell>
      <a:tcTxStyle b="off" i="off"/>
    </a:neCell>
    <a:nwCell>
      <a:tcTxStyle b="off" i="off"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italic.fntdata"/><Relationship Id="rId11" Type="http://schemas.openxmlformats.org/officeDocument/2006/relationships/slide" Target="slides/slide5.xml"/><Relationship Id="rId22" Type="http://customschemas.google.com/relationships/presentationmetadata" Target="metadata"/><Relationship Id="rId10" Type="http://schemas.openxmlformats.org/officeDocument/2006/relationships/slide" Target="slides/slide4.xml"/><Relationship Id="rId21" Type="http://schemas.openxmlformats.org/officeDocument/2006/relationships/font" Target="fonts/Roboto-bold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schemas.openxmlformats.org/officeDocument/2006/relationships/font" Target="fonts/Roboto-bold.fntdata"/><Relationship Id="rId6" Type="http://schemas.openxmlformats.org/officeDocument/2006/relationships/notesMaster" Target="notesMasters/notesMaster1.xml"/><Relationship Id="rId18" Type="http://schemas.openxmlformats.org/officeDocument/2006/relationships/font" Target="fonts/Roboto-regular.fntdata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-317500" lvl="1" marL="914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-317500" lvl="2" marL="1371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-317500" lvl="3" marL="1828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-317500" lvl="4" marL="22860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-317500" lvl="5" marL="27432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-317500" lvl="6" marL="32004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●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-317500" lvl="7" marL="36576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○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-317500" lvl="8" marL="411480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Char char="■"/>
              <a:defRPr b="0" i="0" sz="1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1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5" name="Google Shape;65;p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p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p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2:notes"/>
          <p:cNvSpPr/>
          <p:nvPr>
            <p:ph idx="2" type="sldImg"/>
          </p:nvPr>
        </p:nvSpPr>
        <p:spPr>
          <a:xfrm>
            <a:off x="381188" y="685800"/>
            <a:ext cx="60963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" name="Google Shape;81;p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p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p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3f6a201709b_0_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3f6a201709b_0_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1" name="Google Shape;111;p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9" name="Google Shape;119;p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5" name="Google Shape;125;p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1" name="Google Shape;131;p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7" name="Google Shape;137;p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4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2"/>
          <p:cNvSpPr txBox="1"/>
          <p:nvPr>
            <p:ph hasCustomPrompt="1" type="title"/>
          </p:nvPr>
        </p:nvSpPr>
        <p:spPr>
          <a:xfrm>
            <a:off x="475500" y="1258525"/>
            <a:ext cx="8222100" cy="1963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0"/>
              <a:buNone/>
              <a:defRPr sz="120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1" name="Google Shape;11;p12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2" name="Google Shape;12;p1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bg>
      <p:bgPr>
        <a:solidFill>
          <a:schemeClr val="accent4"/>
        </a:solidFill>
      </p:bgPr>
    </p:bg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13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4"/>
          <p:cNvSpPr/>
          <p:nvPr/>
        </p:nvSpPr>
        <p:spPr>
          <a:xfrm flipH="1">
            <a:off x="8246400" y="4245925"/>
            <a:ext cx="897600" cy="897600"/>
          </a:xfrm>
          <a:prstGeom prst="rtTriangle">
            <a:avLst/>
          </a:prstGeom>
          <a:solidFill>
            <a:schemeClr val="l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" name="Google Shape;17;p14"/>
          <p:cNvSpPr/>
          <p:nvPr/>
        </p:nvSpPr>
        <p:spPr>
          <a:xfrm flipH="1">
            <a:off x="8246400" y="4245875"/>
            <a:ext cx="897600" cy="897600"/>
          </a:xfrm>
          <a:prstGeom prst="round1Rect">
            <a:avLst>
              <a:gd fmla="val 16667" name="adj"/>
            </a:avLst>
          </a:prstGeom>
          <a:solidFill>
            <a:schemeClr val="lt1">
              <a:alpha val="68235"/>
            </a:scheme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" name="Google Shape;18;p14"/>
          <p:cNvSpPr txBox="1"/>
          <p:nvPr>
            <p:ph type="ctrTitle"/>
          </p:nvPr>
        </p:nvSpPr>
        <p:spPr>
          <a:xfrm>
            <a:off x="390525" y="1819275"/>
            <a:ext cx="8222100" cy="933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19" name="Google Shape;19;p14"/>
          <p:cNvSpPr txBox="1"/>
          <p:nvPr>
            <p:ph idx="1" type="subTitle"/>
          </p:nvPr>
        </p:nvSpPr>
        <p:spPr>
          <a:xfrm>
            <a:off x="390525" y="2789130"/>
            <a:ext cx="8222100" cy="4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14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15"/>
          <p:cNvSpPr txBox="1"/>
          <p:nvPr>
            <p:ph type="title"/>
          </p:nvPr>
        </p:nvSpPr>
        <p:spPr>
          <a:xfrm>
            <a:off x="460950" y="2065350"/>
            <a:ext cx="8222100" cy="1012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23" name="Google Shape;23;p15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16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" name="Google Shape;26;p16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7" name="Google Shape;27;p16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28" name="Google Shape;28;p16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9" name="Google Shape;29;p16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Google Shape;31;p17"/>
          <p:cNvSpPr/>
          <p:nvPr/>
        </p:nvSpPr>
        <p:spPr>
          <a:xfrm flipH="1" rot="10800000">
            <a:off x="0" y="1686000"/>
            <a:ext cx="9144000" cy="3457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" name="Google Shape;32;p17"/>
          <p:cNvSpPr/>
          <p:nvPr/>
        </p:nvSpPr>
        <p:spPr>
          <a:xfrm>
            <a:off x="0" y="168600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" name="Google Shape;33;p17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  <a:defRPr/>
            </a:lvl9pPr>
          </a:lstStyle>
          <a:p/>
        </p:txBody>
      </p:sp>
      <p:sp>
        <p:nvSpPr>
          <p:cNvPr id="34" name="Google Shape;34;p17"/>
          <p:cNvSpPr txBox="1"/>
          <p:nvPr>
            <p:ph idx="1" type="body"/>
          </p:nvPr>
        </p:nvSpPr>
        <p:spPr>
          <a:xfrm>
            <a:off x="47190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17"/>
          <p:cNvSpPr txBox="1"/>
          <p:nvPr>
            <p:ph idx="2" type="body"/>
          </p:nvPr>
        </p:nvSpPr>
        <p:spPr>
          <a:xfrm>
            <a:off x="4694250" y="1919075"/>
            <a:ext cx="39999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6" name="Google Shape;36;p17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18"/>
          <p:cNvSpPr/>
          <p:nvPr/>
        </p:nvSpPr>
        <p:spPr>
          <a:xfrm flipH="1" rot="10800000">
            <a:off x="0" y="656400"/>
            <a:ext cx="9144000" cy="448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9" name="Google Shape;39;p18"/>
          <p:cNvSpPr/>
          <p:nvPr/>
        </p:nvSpPr>
        <p:spPr>
          <a:xfrm>
            <a:off x="0" y="656350"/>
            <a:ext cx="91440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0" name="Google Shape;40;p18"/>
          <p:cNvSpPr txBox="1"/>
          <p:nvPr>
            <p:ph type="title"/>
          </p:nvPr>
        </p:nvSpPr>
        <p:spPr>
          <a:xfrm>
            <a:off x="98250" y="16350"/>
            <a:ext cx="8826600" cy="602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/>
        </p:txBody>
      </p:sp>
      <p:sp>
        <p:nvSpPr>
          <p:cNvPr id="41" name="Google Shape;41;p18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Google Shape;43;p19"/>
          <p:cNvSpPr txBox="1"/>
          <p:nvPr/>
        </p:nvSpPr>
        <p:spPr>
          <a:xfrm flipH="1" rot="10800000">
            <a:off x="3276600" y="25"/>
            <a:ext cx="58674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4" name="Google Shape;44;p19"/>
          <p:cNvSpPr/>
          <p:nvPr/>
        </p:nvSpPr>
        <p:spPr>
          <a:xfrm rot="-5400000">
            <a:off x="759150" y="2517450"/>
            <a:ext cx="51435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5" name="Google Shape;45;p19"/>
          <p:cNvSpPr txBox="1"/>
          <p:nvPr>
            <p:ph type="title"/>
          </p:nvPr>
        </p:nvSpPr>
        <p:spPr>
          <a:xfrm>
            <a:off x="226078" y="357800"/>
            <a:ext cx="2808000" cy="953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6" name="Google Shape;46;p19"/>
          <p:cNvSpPr txBox="1"/>
          <p:nvPr>
            <p:ph idx="1" type="body"/>
          </p:nvPr>
        </p:nvSpPr>
        <p:spPr>
          <a:xfrm>
            <a:off x="226075" y="1465800"/>
            <a:ext cx="2808000" cy="3163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1pPr>
            <a:lvl2pPr indent="-3048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2pPr>
            <a:lvl3pPr indent="-3048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3pPr>
            <a:lvl4pPr indent="-3048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4pPr>
            <a:lvl5pPr indent="-3048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5pPr>
            <a:lvl6pPr indent="-3048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6pPr>
            <a:lvl7pPr indent="-3048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●"/>
              <a:defRPr sz="1200">
                <a:solidFill>
                  <a:schemeClr val="lt1"/>
                </a:solidFill>
              </a:defRPr>
            </a:lvl7pPr>
            <a:lvl8pPr indent="-3048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200"/>
              <a:buChar char="○"/>
              <a:defRPr sz="1200">
                <a:solidFill>
                  <a:schemeClr val="lt1"/>
                </a:solidFill>
              </a:defRPr>
            </a:lvl8pPr>
            <a:lvl9pPr indent="-3048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200"/>
              <a:buChar char="■"/>
              <a:defRPr sz="12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19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20"/>
          <p:cNvSpPr txBox="1"/>
          <p:nvPr>
            <p:ph type="title"/>
          </p:nvPr>
        </p:nvSpPr>
        <p:spPr>
          <a:xfrm>
            <a:off x="490250" y="488250"/>
            <a:ext cx="6227100" cy="4090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1pPr>
            <a:lvl2pPr lvl="1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/>
        </p:txBody>
      </p:sp>
      <p:sp>
        <p:nvSpPr>
          <p:cNvPr id="50" name="Google Shape;50;p20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Google Shape;52;p21"/>
          <p:cNvSpPr/>
          <p:nvPr/>
        </p:nvSpPr>
        <p:spPr>
          <a:xfrm flipH="1">
            <a:off x="0" y="0"/>
            <a:ext cx="4572000" cy="51435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3" name="Google Shape;53;p21"/>
          <p:cNvSpPr/>
          <p:nvPr/>
        </p:nvSpPr>
        <p:spPr>
          <a:xfrm rot="5400000">
            <a:off x="1946425" y="2517750"/>
            <a:ext cx="5142900" cy="1086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4" name="Google Shape;54;p21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200"/>
              <a:buNone/>
              <a:defRPr sz="4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55" name="Google Shape;55;p21"/>
          <p:cNvSpPr txBox="1"/>
          <p:nvPr>
            <p:ph idx="1" type="subTitle"/>
          </p:nvPr>
        </p:nvSpPr>
        <p:spPr>
          <a:xfrm>
            <a:off x="265500" y="2779467"/>
            <a:ext cx="4045200" cy="1235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6" name="Google Shape;56;p21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7" name="Google Shape;57;p2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2"/>
          <p:cNvSpPr txBox="1"/>
          <p:nvPr/>
        </p:nvSpPr>
        <p:spPr>
          <a:xfrm flipH="1" rot="10800000">
            <a:off x="0" y="0"/>
            <a:ext cx="9144000" cy="46959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0" name="Google Shape;60;p22"/>
          <p:cNvSpPr/>
          <p:nvPr/>
        </p:nvSpPr>
        <p:spPr>
          <a:xfrm flipH="1" rot="10800000">
            <a:off x="0" y="4622725"/>
            <a:ext cx="9144000" cy="74100"/>
          </a:xfrm>
          <a:prstGeom prst="rect">
            <a:avLst/>
          </a:prstGeom>
          <a:gradFill>
            <a:gsLst>
              <a:gs pos="0">
                <a:srgbClr val="F9F9F9"/>
              </a:gs>
              <a:gs pos="36000">
                <a:srgbClr val="F9F9F9"/>
              </a:gs>
              <a:gs pos="80000">
                <a:srgbClr val="DEDEDE"/>
              </a:gs>
              <a:gs pos="100000">
                <a:srgbClr val="999999"/>
              </a:gs>
            </a:gsLst>
            <a:lin ang="16200038" scaled="0"/>
          </a:gra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0" i="0" sz="1400" u="none" cap="none" strike="noStrike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22"/>
          <p:cNvSpPr txBox="1"/>
          <p:nvPr>
            <p:ph idx="1" type="body"/>
          </p:nvPr>
        </p:nvSpPr>
        <p:spPr>
          <a:xfrm>
            <a:off x="57150" y="4696825"/>
            <a:ext cx="8382000" cy="446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200"/>
              <a:buNone/>
              <a:defRPr sz="1200">
                <a:solidFill>
                  <a:schemeClr val="lt1"/>
                </a:solidFill>
              </a:defRPr>
            </a:lvl1pPr>
          </a:lstStyle>
          <a:p/>
        </p:txBody>
      </p:sp>
      <p:sp>
        <p:nvSpPr>
          <p:cNvPr id="62" name="Google Shape;62;p22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material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1"/>
          <p:cNvSpPr txBox="1"/>
          <p:nvPr>
            <p:ph type="title"/>
          </p:nvPr>
        </p:nvSpPr>
        <p:spPr>
          <a:xfrm>
            <a:off x="471900" y="738725"/>
            <a:ext cx="8222100" cy="767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>
            <a:lvl1pPr lvl="0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lvl="1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lvl="2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lvl="3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lvl="4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lvl="5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lvl="6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lvl="7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lvl="8" marR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Roboto"/>
              <a:buNone/>
              <a:defRPr b="0" i="0" sz="3200" u="none" cap="none" strike="noStrike">
                <a:solidFill>
                  <a:schemeClr val="lt1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7" name="Google Shape;7;p11"/>
          <p:cNvSpPr txBox="1"/>
          <p:nvPr>
            <p:ph idx="1" type="body"/>
          </p:nvPr>
        </p:nvSpPr>
        <p:spPr>
          <a:xfrm>
            <a:off x="471900" y="1919075"/>
            <a:ext cx="8222100" cy="271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marR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Font typeface="Roboto"/>
              <a:buChar char="●"/>
              <a:defRPr b="0" i="0" sz="18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-317500" lvl="1" marL="914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-317500" lvl="2" marL="1371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-317500" lvl="3" marL="18288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-317500" lvl="4" marL="22860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-317500" lvl="5" marL="27432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-317500" lvl="6" marL="32004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●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-317500" lvl="7" marL="3657600" marR="0" rtl="0" algn="l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lt2"/>
              </a:buClr>
              <a:buSzPts val="1400"/>
              <a:buFont typeface="Roboto"/>
              <a:buChar char="○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-317500" lvl="8" marL="4114800" marR="0" rtl="0" algn="l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lt2"/>
              </a:buClr>
              <a:buSzPts val="1400"/>
              <a:buFont typeface="Roboto"/>
              <a:buChar char="■"/>
              <a:defRPr b="0" i="0" sz="14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/>
        </p:txBody>
      </p:sp>
      <p:sp>
        <p:nvSpPr>
          <p:cNvPr id="8" name="Google Shape;8;p11"/>
          <p:cNvSpPr txBox="1"/>
          <p:nvPr>
            <p:ph idx="12" type="sldNum"/>
          </p:nvPr>
        </p:nvSpPr>
        <p:spPr>
          <a:xfrm>
            <a:off x="8523541" y="4695623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indent="0" lvl="0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1pPr>
            <a:lvl2pPr indent="0" lvl="1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2pPr>
            <a:lvl3pPr indent="0" lvl="2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3pPr>
            <a:lvl4pPr indent="0" lvl="3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4pPr>
            <a:lvl5pPr indent="0" lvl="4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5pPr>
            <a:lvl6pPr indent="0" lvl="5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6pPr>
            <a:lvl7pPr indent="0" lvl="6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7pPr>
            <a:lvl8pPr indent="0" lvl="7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8pPr>
            <a:lvl9pPr indent="0" lvl="8" marL="0" marR="0" rt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000"/>
              <a:buFont typeface="Arial"/>
              <a:buNone/>
              <a:defRPr b="0" i="0" sz="1000" u="none" cap="none" strike="noStrike">
                <a:solidFill>
                  <a:schemeClr val="lt2"/>
                </a:solidFill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4.png"/><Relationship Id="rId4" Type="http://schemas.openxmlformats.org/officeDocument/2006/relationships/image" Target="../media/image1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3.png"/><Relationship Id="rId4" Type="http://schemas.openxmlformats.org/officeDocument/2006/relationships/image" Target="../media/image7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2.png"/><Relationship Id="rId4" Type="http://schemas.openxmlformats.org/officeDocument/2006/relationships/image" Target="../media/image8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"/>
          <p:cNvSpPr txBox="1"/>
          <p:nvPr>
            <p:ph type="title"/>
          </p:nvPr>
        </p:nvSpPr>
        <p:spPr>
          <a:xfrm>
            <a:off x="311700" y="1249225"/>
            <a:ext cx="8520600" cy="13887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SzPts val="12000"/>
              <a:buNone/>
            </a:pP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Forensic Analysis and Case Findings Summary</a:t>
            </a: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: Case </a:t>
            </a:r>
            <a:r>
              <a:rPr b="1" lang="en" sz="3000">
                <a:solidFill>
                  <a:srgbClr val="0E101A"/>
                </a:solidFill>
                <a:latin typeface="Arial"/>
                <a:ea typeface="Arial"/>
                <a:cs typeface="Arial"/>
                <a:sym typeface="Arial"/>
              </a:rPr>
              <a:t>QT-AI-2025</a:t>
            </a:r>
            <a:endParaRPr sz="3000"/>
          </a:p>
        </p:txBody>
      </p:sp>
      <p:sp>
        <p:nvSpPr>
          <p:cNvPr id="68" name="Google Shape;68;p1"/>
          <p:cNvSpPr txBox="1"/>
          <p:nvPr>
            <p:ph idx="1" type="body"/>
          </p:nvPr>
        </p:nvSpPr>
        <p:spPr>
          <a:xfrm>
            <a:off x="475500" y="3304625"/>
            <a:ext cx="8222100" cy="130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SzPts val="1800"/>
              <a:buNone/>
            </a:pPr>
            <a:r>
              <a:rPr lang="en" sz="2400">
                <a:solidFill>
                  <a:srgbClr val="000000"/>
                </a:solidFill>
              </a:rPr>
              <a:t>Submitted by: Zannatul Mawya Priya (2527766)</a:t>
            </a:r>
            <a:endParaRPr sz="24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3"/>
          <p:cNvSpPr txBox="1"/>
          <p:nvPr>
            <p:ph type="title"/>
          </p:nvPr>
        </p:nvSpPr>
        <p:spPr>
          <a:xfrm>
            <a:off x="165375" y="234050"/>
            <a:ext cx="8900700" cy="5514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/>
              <a:t>Investigative Methodology and Toolset Architecture</a:t>
            </a:r>
            <a:endParaRPr sz="3000"/>
          </a:p>
        </p:txBody>
      </p:sp>
      <p:sp>
        <p:nvSpPr>
          <p:cNvPr id="74" name="Google Shape;74;p3"/>
          <p:cNvSpPr txBox="1"/>
          <p:nvPr>
            <p:ph idx="1" type="body"/>
          </p:nvPr>
        </p:nvSpPr>
        <p:spPr>
          <a:xfrm>
            <a:off x="354800" y="925675"/>
            <a:ext cx="8222100" cy="157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Data Integrity &amp; Cryptographic Verification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Toolset Architecture</a:t>
            </a:r>
            <a:br>
              <a:rPr lang="en">
                <a:solidFill>
                  <a:srgbClr val="000000"/>
                </a:solidFill>
              </a:rPr>
            </a:br>
            <a:r>
              <a:rPr lang="en">
                <a:solidFill>
                  <a:srgbClr val="000000"/>
                </a:solidFill>
              </a:rPr>
              <a:t>Cellebrite UFED</a:t>
            </a:r>
            <a:br>
              <a:rPr lang="en">
                <a:solidFill>
                  <a:srgbClr val="000000"/>
                </a:solidFill>
              </a:rPr>
            </a:br>
            <a:r>
              <a:rPr lang="en">
                <a:solidFill>
                  <a:srgbClr val="000000"/>
                </a:solidFill>
              </a:rPr>
              <a:t>Cellebrite Physical Analyzer V7</a:t>
            </a:r>
            <a:br>
              <a:rPr lang="en">
                <a:solidFill>
                  <a:srgbClr val="000000"/>
                </a:solidFill>
              </a:rPr>
            </a:br>
            <a:br>
              <a:rPr lang="en">
                <a:solidFill>
                  <a:srgbClr val="000000"/>
                </a:solidFill>
              </a:rPr>
            </a:br>
            <a:endParaRPr>
              <a:solidFill>
                <a:srgbClr val="000000"/>
              </a:solidFill>
            </a:endParaRPr>
          </a:p>
        </p:txBody>
      </p:sp>
      <p:sp>
        <p:nvSpPr>
          <p:cNvPr id="75" name="Google Shape;75;p3"/>
          <p:cNvSpPr/>
          <p:nvPr/>
        </p:nvSpPr>
        <p:spPr>
          <a:xfrm>
            <a:off x="354800" y="2645700"/>
            <a:ext cx="2126100" cy="876000"/>
          </a:xfrm>
          <a:prstGeom prst="chevron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Collection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6" name="Google Shape;76;p3"/>
          <p:cNvSpPr/>
          <p:nvPr/>
        </p:nvSpPr>
        <p:spPr>
          <a:xfrm>
            <a:off x="2281447" y="2645700"/>
            <a:ext cx="2382300" cy="876000"/>
          </a:xfrm>
          <a:prstGeom prst="chevron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Roboto"/>
                <a:ea typeface="Roboto"/>
                <a:cs typeface="Roboto"/>
                <a:sym typeface="Roboto"/>
              </a:rPr>
              <a:t>Preservation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7" name="Google Shape;77;p3"/>
          <p:cNvSpPr/>
          <p:nvPr/>
        </p:nvSpPr>
        <p:spPr>
          <a:xfrm>
            <a:off x="4456355" y="2645700"/>
            <a:ext cx="2382300" cy="876000"/>
          </a:xfrm>
          <a:prstGeom prst="chevron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latin typeface="Roboto"/>
                <a:ea typeface="Roboto"/>
                <a:cs typeface="Roboto"/>
                <a:sym typeface="Roboto"/>
              </a:rPr>
              <a:t>Acquisition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  <p:sp>
        <p:nvSpPr>
          <p:cNvPr id="78" name="Google Shape;78;p3"/>
          <p:cNvSpPr/>
          <p:nvPr/>
        </p:nvSpPr>
        <p:spPr>
          <a:xfrm>
            <a:off x="6632386" y="2645700"/>
            <a:ext cx="2067300" cy="876000"/>
          </a:xfrm>
          <a:prstGeom prst="chevron">
            <a:avLst>
              <a:gd fmla="val 50000" name="adj"/>
            </a:avLst>
          </a:prstGeom>
          <a:solidFill>
            <a:schemeClr val="lt1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>
                <a:latin typeface="Roboto"/>
                <a:ea typeface="Roboto"/>
                <a:cs typeface="Roboto"/>
                <a:sym typeface="Roboto"/>
              </a:rPr>
              <a:t>Analysis &amp; Reporting</a:t>
            </a:r>
            <a:endParaRPr sz="1600">
              <a:latin typeface="Roboto"/>
              <a:ea typeface="Roboto"/>
              <a:cs typeface="Roboto"/>
              <a:sym typeface="Robot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2"/>
          <p:cNvSpPr txBox="1"/>
          <p:nvPr>
            <p:ph idx="4294967295" type="title"/>
          </p:nvPr>
        </p:nvSpPr>
        <p:spPr>
          <a:xfrm>
            <a:off x="321175" y="274675"/>
            <a:ext cx="8588700" cy="761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200"/>
              <a:buNone/>
            </a:pPr>
            <a:r>
              <a:rPr lang="en" sz="3000">
                <a:solidFill>
                  <a:srgbClr val="000000"/>
                </a:solidFill>
              </a:rPr>
              <a:t>Tracking of Digital Evidence and Chain of Custody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84" name="Google Shape;84;p2"/>
          <p:cNvSpPr txBox="1"/>
          <p:nvPr>
            <p:ph idx="4294967295" type="body"/>
          </p:nvPr>
        </p:nvSpPr>
        <p:spPr>
          <a:xfrm>
            <a:off x="380700" y="1036375"/>
            <a:ext cx="3783900" cy="163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QT-01 Nokia C2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QT-02 Huawei P Smart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QT-03 Samsung Galaxy A13 SHA-256 verified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4"/>
          <p:cNvSpPr txBox="1"/>
          <p:nvPr>
            <p:ph type="title"/>
          </p:nvPr>
        </p:nvSpPr>
        <p:spPr>
          <a:xfrm>
            <a:off x="217325" y="150650"/>
            <a:ext cx="8355300" cy="59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Communication Logs</a:t>
            </a:r>
            <a:r>
              <a:rPr lang="en" sz="3200"/>
              <a:t> </a:t>
            </a:r>
            <a:endParaRPr sz="3200"/>
          </a:p>
        </p:txBody>
      </p:sp>
      <p:sp>
        <p:nvSpPr>
          <p:cNvPr id="90" name="Google Shape;90;p4"/>
          <p:cNvSpPr txBox="1"/>
          <p:nvPr>
            <p:ph idx="1" type="body"/>
          </p:nvPr>
        </p:nvSpPr>
        <p:spPr>
          <a:xfrm>
            <a:off x="265350" y="653275"/>
            <a:ext cx="8222100" cy="122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Forensic examination revealed Emma's use of WGenie Chats for unauthorized communications.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Joe acted as the communication facilitator between the conspirators.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1" name="Google Shape;91;p4" title="1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882850"/>
            <a:ext cx="4267200" cy="3045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4" title="5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1882850"/>
            <a:ext cx="4419600" cy="30450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5"/>
          <p:cNvSpPr txBox="1"/>
          <p:nvPr>
            <p:ph type="title"/>
          </p:nvPr>
        </p:nvSpPr>
        <p:spPr>
          <a:xfrm>
            <a:off x="303850" y="181850"/>
            <a:ext cx="8222100" cy="6609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Communication Logs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98" name="Google Shape;98;p5"/>
          <p:cNvSpPr txBox="1"/>
          <p:nvPr>
            <p:ph idx="1" type="body"/>
          </p:nvPr>
        </p:nvSpPr>
        <p:spPr>
          <a:xfrm>
            <a:off x="303850" y="842750"/>
            <a:ext cx="8222100" cy="1166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Evidence confirmed Norman's agreement to purchase the confidential data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Forensic analysis identified messages instructing the destruction of digital evidence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99" name="Google Shape;99;p5" title="7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2161850"/>
            <a:ext cx="4304750" cy="2829249"/>
          </a:xfrm>
          <a:prstGeom prst="rect">
            <a:avLst/>
          </a:prstGeom>
          <a:noFill/>
          <a:ln>
            <a:noFill/>
          </a:ln>
        </p:spPr>
      </p:pic>
      <p:pic>
        <p:nvPicPr>
          <p:cNvPr id="100" name="Google Shape;100;p5" title="8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572000" y="2161850"/>
            <a:ext cx="4419600" cy="28292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3f6a201709b_0_6"/>
          <p:cNvSpPr txBox="1"/>
          <p:nvPr>
            <p:ph type="title"/>
          </p:nvPr>
        </p:nvSpPr>
        <p:spPr>
          <a:xfrm>
            <a:off x="229850" y="222150"/>
            <a:ext cx="8222100" cy="5610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0"/>
              <a:buFont typeface="Arial"/>
              <a:buNone/>
            </a:pPr>
            <a:r>
              <a:rPr lang="en" sz="3000">
                <a:solidFill>
                  <a:srgbClr val="000000"/>
                </a:solidFill>
              </a:rPr>
              <a:t>Communication &amp; </a:t>
            </a:r>
            <a:r>
              <a:rPr lang="en" sz="3000">
                <a:solidFill>
                  <a:srgbClr val="000000"/>
                </a:solidFill>
              </a:rPr>
              <a:t>Geospatial Mapping logs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06" name="Google Shape;106;g3f6a201709b_0_6"/>
          <p:cNvSpPr txBox="1"/>
          <p:nvPr>
            <p:ph idx="1" type="body"/>
          </p:nvPr>
        </p:nvSpPr>
        <p:spPr>
          <a:xfrm>
            <a:off x="400500" y="830925"/>
            <a:ext cx="8222100" cy="561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 sz="1600">
                <a:solidFill>
                  <a:srgbClr val="000000"/>
                </a:solidFill>
              </a:rPr>
              <a:t>Travel records confirmed transit originating from Glasgow.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07" name="Google Shape;107;g3f6a201709b_0_6" title="2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544325"/>
            <a:ext cx="4519752" cy="3446774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g3f6a201709b_0_6" title="Screenshot 2026-08-04 130545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824550" y="1544325"/>
            <a:ext cx="4167048" cy="34467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2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6"/>
          <p:cNvSpPr txBox="1"/>
          <p:nvPr>
            <p:ph type="title"/>
          </p:nvPr>
        </p:nvSpPr>
        <p:spPr>
          <a:xfrm>
            <a:off x="366275" y="213050"/>
            <a:ext cx="8222100" cy="645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Communicatio &amp; Geospatial Mapping logs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14" name="Google Shape;114;p6"/>
          <p:cNvSpPr txBox="1"/>
          <p:nvPr>
            <p:ph idx="1" type="body"/>
          </p:nvPr>
        </p:nvSpPr>
        <p:spPr>
          <a:xfrm>
            <a:off x="366275" y="932800"/>
            <a:ext cx="8101500" cy="1026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GPS artifacts linked the suspects to the identified location.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Travel records verified the individual’s transit through </a:t>
            </a:r>
            <a:r>
              <a:rPr lang="en">
                <a:solidFill>
                  <a:srgbClr val="000000"/>
                </a:solidFill>
              </a:rPr>
              <a:t>Manchester</a:t>
            </a:r>
            <a:endParaRPr>
              <a:solidFill>
                <a:srgbClr val="000000"/>
              </a:solidFill>
            </a:endParaRPr>
          </a:p>
        </p:txBody>
      </p:sp>
      <p:pic>
        <p:nvPicPr>
          <p:cNvPr id="115" name="Google Shape;115;p6" title="Screenshot 2026-08-04 13061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6824" y="1893375"/>
            <a:ext cx="4388398" cy="301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6" name="Google Shape;116;p6" title="Screenshot 2026-08-04 131129.png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93200" y="1893375"/>
            <a:ext cx="4298400" cy="30197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"/>
          <p:cNvSpPr txBox="1"/>
          <p:nvPr>
            <p:ph type="title"/>
          </p:nvPr>
        </p:nvSpPr>
        <p:spPr>
          <a:xfrm>
            <a:off x="292325" y="32150"/>
            <a:ext cx="8222100" cy="666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E101A"/>
                </a:solidFill>
              </a:rPr>
              <a:t>Timeline &amp; Operational Sequence</a:t>
            </a:r>
            <a:endParaRPr sz="3200">
              <a:solidFill>
                <a:srgbClr val="0E101A"/>
              </a:solidFill>
            </a:endParaRPr>
          </a:p>
        </p:txBody>
      </p:sp>
      <p:graphicFrame>
        <p:nvGraphicFramePr>
          <p:cNvPr id="122" name="Google Shape;122;p8"/>
          <p:cNvGraphicFramePr/>
          <p:nvPr/>
        </p:nvGraphicFramePr>
        <p:xfrm>
          <a:off x="410425" y="69845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{F67C5717-E33A-4AC5-B86E-7C9AE5126CE5}</a:tableStyleId>
              </a:tblPr>
              <a:tblGrid>
                <a:gridCol w="1351175"/>
                <a:gridCol w="1772700"/>
                <a:gridCol w="1970350"/>
                <a:gridCol w="3385925"/>
              </a:tblGrid>
              <a:tr h="393475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Timestamp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Suspect Involved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Evidence Source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b="1" lang="en" sz="1400" u="none" cap="none" strike="noStrike"/>
                        <a:t>Event Description</a:t>
                      </a:r>
                      <a:endParaRPr b="1"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 07:27:09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</a:t>
                      </a:r>
                      <a:r>
                        <a:rPr lang="en"/>
                        <a:t> and Joe</a:t>
                      </a:r>
                      <a:endParaRPr sz="18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Genie Chats</a:t>
                      </a:r>
                      <a:endParaRPr sz="18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Setup of clandestine communication infrastructure.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21/08/2024 11:13:19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Whatsapp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Disclosure of plans to sell the proprietary AI Neuro product.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31/01/2025 12:49:57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Facebook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Emma establishes unauthorized contact with the corporate acquisition target.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31/10/2025 12:51:49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Emma and 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Facebook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Norman agrees to terms and conditions of the sale.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2</a:t>
                      </a:r>
                      <a:r>
                        <a:rPr lang="en"/>
                        <a:t>2</a:t>
                      </a:r>
                      <a:r>
                        <a:rPr lang="en" sz="1400" u="none" cap="none" strike="noStrike"/>
                        <a:t>/0</a:t>
                      </a:r>
                      <a:r>
                        <a:rPr lang="en"/>
                        <a:t>11</a:t>
                      </a:r>
                      <a:r>
                        <a:rPr lang="en" sz="1400" u="none" cap="none" strike="noStrike"/>
                        <a:t>/2024 </a:t>
                      </a:r>
                      <a:r>
                        <a:rPr lang="en"/>
                        <a:t>18</a:t>
                      </a:r>
                      <a:r>
                        <a:rPr lang="en" sz="1400" u="none" cap="none" strike="noStrike"/>
                        <a:t>:</a:t>
                      </a:r>
                      <a:r>
                        <a:rPr lang="en"/>
                        <a:t>02</a:t>
                      </a:r>
                      <a:r>
                        <a:rPr lang="en" sz="1400" u="none" cap="none" strike="noStrike"/>
                        <a:t>:</a:t>
                      </a:r>
                      <a:r>
                        <a:rPr lang="en"/>
                        <a:t>10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Joe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Huawei System Logs / Genie Chats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/>
                        <a:t>Geolocation mapping tracks with joe’s location.</a:t>
                      </a:r>
                      <a:endParaRPr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04/09/2024 12:08:04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Norman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 sz="1400" u="none" cap="none" strike="noStrike"/>
                        <a:t>Nokia C2 Device Location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400"/>
                        <a:buFont typeface="Arial"/>
                        <a:buNone/>
                      </a:pPr>
                      <a:r>
                        <a:rPr lang="en"/>
                        <a:t>Geolocation mapping tracks and records corresponding coordinates.</a:t>
                      </a:r>
                      <a:endParaRPr sz="1400" u="none" cap="none" strike="noStrike"/>
                    </a:p>
                  </a:txBody>
                  <a:tcPr marT="91425" marB="91425" marR="91425" marL="91425">
                    <a:lnL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0E101A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7"/>
          <p:cNvSpPr txBox="1"/>
          <p:nvPr>
            <p:ph type="title"/>
          </p:nvPr>
        </p:nvSpPr>
        <p:spPr>
          <a:xfrm>
            <a:off x="319475" y="213050"/>
            <a:ext cx="8222100" cy="7233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200">
                <a:solidFill>
                  <a:srgbClr val="000000"/>
                </a:solidFill>
              </a:rPr>
              <a:t>Suspect Profiling &amp; Behavioral Analysis</a:t>
            </a:r>
            <a:endParaRPr sz="3200">
              <a:solidFill>
                <a:srgbClr val="000000"/>
              </a:solidFill>
            </a:endParaRPr>
          </a:p>
        </p:txBody>
      </p:sp>
      <p:sp>
        <p:nvSpPr>
          <p:cNvPr id="128" name="Google Shape;128;p7"/>
          <p:cNvSpPr txBox="1"/>
          <p:nvPr>
            <p:ph idx="1" type="body"/>
          </p:nvPr>
        </p:nvSpPr>
        <p:spPr>
          <a:xfrm>
            <a:off x="319475" y="1026425"/>
            <a:ext cx="8222100" cy="335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Emma: </a:t>
            </a:r>
            <a:r>
              <a:rPr lang="en">
                <a:solidFill>
                  <a:srgbClr val="000000"/>
                </a:solidFill>
              </a:rPr>
              <a:t>Insider perpetrator who exploited authorized credentials against the QT-AI-2025 patent for personal financial profit.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Norman: </a:t>
            </a:r>
            <a:r>
              <a:rPr lang="en">
                <a:solidFill>
                  <a:srgbClr val="000000"/>
                </a:solidFill>
              </a:rPr>
              <a:t>Illicit buyer whose mens rea is established through deliberate data wiping and SIM removal operations on Exhibit QT-01.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Joe: Logistical intermediary utilized to insulate the primary actors and mask direct communication vectors.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9"/>
          <p:cNvSpPr txBox="1"/>
          <p:nvPr>
            <p:ph type="title"/>
          </p:nvPr>
        </p:nvSpPr>
        <p:spPr>
          <a:xfrm>
            <a:off x="259150" y="429525"/>
            <a:ext cx="8222100" cy="6192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000">
                <a:solidFill>
                  <a:srgbClr val="000000"/>
                </a:solidFill>
              </a:rPr>
              <a:t>Summary &amp; Operational Recommendations</a:t>
            </a:r>
            <a:endParaRPr sz="3000">
              <a:solidFill>
                <a:srgbClr val="000000"/>
              </a:solidFill>
            </a:endParaRPr>
          </a:p>
        </p:txBody>
      </p:sp>
      <p:sp>
        <p:nvSpPr>
          <p:cNvPr id="134" name="Google Shape;134;p9"/>
          <p:cNvSpPr txBox="1"/>
          <p:nvPr>
            <p:ph idx="1" type="body"/>
          </p:nvPr>
        </p:nvSpPr>
        <p:spPr>
          <a:xfrm>
            <a:off x="376375" y="1209925"/>
            <a:ext cx="8222100" cy="1896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Premeditated Espionage Validation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Judicial Referral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Enterprise Security Hardening</a:t>
            </a:r>
            <a:endParaRPr>
              <a:solidFill>
                <a:srgbClr val="000000"/>
              </a:solidFill>
            </a:endParaRPr>
          </a:p>
          <a:p>
            <a:pPr indent="-3429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">
                <a:solidFill>
                  <a:srgbClr val="000000"/>
                </a:solidFill>
              </a:rPr>
              <a:t>Communications Forensic Acquisition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0"/>
          <p:cNvSpPr txBox="1"/>
          <p:nvPr>
            <p:ph type="title"/>
          </p:nvPr>
        </p:nvSpPr>
        <p:spPr>
          <a:xfrm>
            <a:off x="475500" y="1258525"/>
            <a:ext cx="8222100" cy="14085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0"/>
              <a:buNone/>
            </a:pPr>
            <a:r>
              <a:rPr lang="en" sz="3600"/>
              <a:t>Questions</a:t>
            </a:r>
            <a:endParaRPr sz="36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Material">
  <a:themeElements>
    <a:clrScheme name="Material">
      <a:dk1>
        <a:srgbClr val="4285F4"/>
      </a:dk1>
      <a:lt1>
        <a:srgbClr val="FFFFFF"/>
      </a:lt1>
      <a:dk2>
        <a:srgbClr val="424242"/>
      </a:dk2>
      <a:lt2>
        <a:srgbClr val="737373"/>
      </a:lt2>
      <a:accent1>
        <a:srgbClr val="0277BD"/>
      </a:accent1>
      <a:accent2>
        <a:srgbClr val="0F9D58"/>
      </a:accent2>
      <a:accent3>
        <a:srgbClr val="DB4437"/>
      </a:accent3>
      <a:accent4>
        <a:srgbClr val="FAFAFA"/>
      </a:accent4>
      <a:accent5>
        <a:srgbClr val="4FC3F7"/>
      </a:accent5>
      <a:accent6>
        <a:srgbClr val="F4B400"/>
      </a:accent6>
      <a:hlink>
        <a:srgbClr val="4FC3F7"/>
      </a:hlink>
      <a:folHlink>
        <a:srgbClr val="4FC3F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