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4"/>
  </p:notesMasterIdLst>
  <p:sldIdLst>
    <p:sldId id="256" r:id="rId3"/>
    <p:sldId id="261" r:id="rId4"/>
    <p:sldId id="264" r:id="rId5"/>
    <p:sldId id="260" r:id="rId6"/>
    <p:sldId id="265" r:id="rId7"/>
    <p:sldId id="276" r:id="rId8"/>
    <p:sldId id="277" r:id="rId9"/>
    <p:sldId id="278" r:id="rId10"/>
    <p:sldId id="279" r:id="rId11"/>
    <p:sldId id="257" r:id="rId12"/>
    <p:sldId id="275" r:id="rId13"/>
    <p:sldId id="263" r:id="rId14"/>
    <p:sldId id="267" r:id="rId15"/>
    <p:sldId id="280" r:id="rId16"/>
    <p:sldId id="281" r:id="rId17"/>
    <p:sldId id="258" r:id="rId18"/>
    <p:sldId id="266" r:id="rId19"/>
    <p:sldId id="268" r:id="rId20"/>
    <p:sldId id="282" r:id="rId21"/>
    <p:sldId id="269" r:id="rId22"/>
    <p:sldId id="274"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2186" autoAdjust="0"/>
  </p:normalViewPr>
  <p:slideViewPr>
    <p:cSldViewPr snapToGrid="0">
      <p:cViewPr varScale="1">
        <p:scale>
          <a:sx n="53" d="100"/>
          <a:sy n="53" d="100"/>
        </p:scale>
        <p:origin x="1613"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BB22-7212-4AC8-B9BE-DD643113650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A2198361-3778-40C0-9A42-FA2255526A15}">
      <dgm:prSet phldrT="[Text]"/>
      <dgm:spPr/>
      <dgm:t>
        <a:bodyPr/>
        <a:lstStyle/>
        <a:p>
          <a:r>
            <a:rPr lang="en-GB" dirty="0"/>
            <a:t>Insanity</a:t>
          </a:r>
        </a:p>
      </dgm:t>
    </dgm:pt>
    <dgm:pt modelId="{98FFD014-CC8F-4C3A-ADCF-2407A2F928A3}" type="parTrans" cxnId="{AC2BDECC-9017-4D46-A86F-543C9CEC6F8B}">
      <dgm:prSet/>
      <dgm:spPr/>
      <dgm:t>
        <a:bodyPr/>
        <a:lstStyle/>
        <a:p>
          <a:endParaRPr lang="en-GB"/>
        </a:p>
      </dgm:t>
    </dgm:pt>
    <dgm:pt modelId="{BB68D34A-BD2B-4DDF-A89B-2DEEA9B417F4}" type="sibTrans" cxnId="{AC2BDECC-9017-4D46-A86F-543C9CEC6F8B}">
      <dgm:prSet/>
      <dgm:spPr/>
      <dgm:t>
        <a:bodyPr/>
        <a:lstStyle/>
        <a:p>
          <a:endParaRPr lang="en-GB"/>
        </a:p>
      </dgm:t>
    </dgm:pt>
    <dgm:pt modelId="{9B8FAD05-E863-4C89-9556-196BADD352A2}">
      <dgm:prSet phldrT="[Text]"/>
      <dgm:spPr/>
      <dgm:t>
        <a:bodyPr/>
        <a:lstStyle/>
        <a:p>
          <a:r>
            <a:rPr lang="en-GB"/>
            <a:t>Defect of reason </a:t>
          </a:r>
        </a:p>
      </dgm:t>
    </dgm:pt>
    <dgm:pt modelId="{49429520-674C-4323-B7A6-86A7D97054E7}" type="parTrans" cxnId="{618965F2-09E5-475F-90EB-E8EF4CF36B80}">
      <dgm:prSet/>
      <dgm:spPr/>
      <dgm:t>
        <a:bodyPr/>
        <a:lstStyle/>
        <a:p>
          <a:endParaRPr lang="en-GB"/>
        </a:p>
      </dgm:t>
    </dgm:pt>
    <dgm:pt modelId="{43BA2B2F-811C-4471-B739-0C240909B352}" type="sibTrans" cxnId="{618965F2-09E5-475F-90EB-E8EF4CF36B80}">
      <dgm:prSet/>
      <dgm:spPr/>
      <dgm:t>
        <a:bodyPr/>
        <a:lstStyle/>
        <a:p>
          <a:endParaRPr lang="en-GB"/>
        </a:p>
      </dgm:t>
    </dgm:pt>
    <dgm:pt modelId="{C1A93500-3E24-4AFE-B41E-5D6B712CEEB1}">
      <dgm:prSet phldrT="[Text]"/>
      <dgm:spPr/>
      <dgm:t>
        <a:bodyPr/>
        <a:lstStyle/>
        <a:p>
          <a:r>
            <a:rPr lang="en-GB" dirty="0"/>
            <a:t>Disease of the mind</a:t>
          </a:r>
        </a:p>
      </dgm:t>
    </dgm:pt>
    <dgm:pt modelId="{E473E13D-6F4D-409C-9773-ABFC89E91C04}" type="parTrans" cxnId="{7755BABF-0C2C-4260-B04E-920E974E9B08}">
      <dgm:prSet/>
      <dgm:spPr/>
      <dgm:t>
        <a:bodyPr/>
        <a:lstStyle/>
        <a:p>
          <a:endParaRPr lang="en-GB"/>
        </a:p>
      </dgm:t>
    </dgm:pt>
    <dgm:pt modelId="{7EC9CE64-5DF5-4192-8A03-08F099614E7C}" type="sibTrans" cxnId="{7755BABF-0C2C-4260-B04E-920E974E9B08}">
      <dgm:prSet/>
      <dgm:spPr/>
      <dgm:t>
        <a:bodyPr/>
        <a:lstStyle/>
        <a:p>
          <a:endParaRPr lang="en-GB"/>
        </a:p>
      </dgm:t>
    </dgm:pt>
    <dgm:pt modelId="{F3C047E8-33F8-4468-A798-6AA9D17ECADA}">
      <dgm:prSet phldrT="[Text]"/>
      <dgm:spPr/>
      <dgm:t>
        <a:bodyPr/>
        <a:lstStyle/>
        <a:p>
          <a:r>
            <a:rPr lang="en-GB" dirty="0"/>
            <a:t>Not know the nature and quality of act </a:t>
          </a:r>
        </a:p>
      </dgm:t>
    </dgm:pt>
    <dgm:pt modelId="{65D202F0-9C36-4195-9D9E-5B21177F49FB}" type="parTrans" cxnId="{68B37C5B-F95C-47BF-AAE0-4FB65A01DA9C}">
      <dgm:prSet/>
      <dgm:spPr/>
      <dgm:t>
        <a:bodyPr/>
        <a:lstStyle/>
        <a:p>
          <a:endParaRPr lang="en-GB"/>
        </a:p>
      </dgm:t>
    </dgm:pt>
    <dgm:pt modelId="{996715C5-9ACE-4E61-9E75-288256A7294D}" type="sibTrans" cxnId="{68B37C5B-F95C-47BF-AAE0-4FB65A01DA9C}">
      <dgm:prSet/>
      <dgm:spPr/>
      <dgm:t>
        <a:bodyPr/>
        <a:lstStyle/>
        <a:p>
          <a:endParaRPr lang="en-GB"/>
        </a:p>
      </dgm:t>
    </dgm:pt>
    <dgm:pt modelId="{C0ECE08A-1D57-4AE1-8D4A-D3B489740359}">
      <dgm:prSet phldrT="[Text]"/>
      <dgm:spPr/>
      <dgm:t>
        <a:bodyPr/>
        <a:lstStyle/>
        <a:p>
          <a:r>
            <a:rPr lang="en-GB" dirty="0"/>
            <a:t>Did not know the act was wrong </a:t>
          </a:r>
        </a:p>
      </dgm:t>
    </dgm:pt>
    <dgm:pt modelId="{FF253473-250D-4F86-9984-701417C3D965}" type="parTrans" cxnId="{3858E237-1CE9-448E-8709-DFE5F7031064}">
      <dgm:prSet/>
      <dgm:spPr/>
      <dgm:t>
        <a:bodyPr/>
        <a:lstStyle/>
        <a:p>
          <a:endParaRPr lang="en-GB"/>
        </a:p>
      </dgm:t>
    </dgm:pt>
    <dgm:pt modelId="{70275D4A-CE55-4531-B4E4-4DF8B8FD4550}" type="sibTrans" cxnId="{3858E237-1CE9-448E-8709-DFE5F7031064}">
      <dgm:prSet/>
      <dgm:spPr/>
      <dgm:t>
        <a:bodyPr/>
        <a:lstStyle/>
        <a:p>
          <a:endParaRPr lang="en-GB"/>
        </a:p>
      </dgm:t>
    </dgm:pt>
    <dgm:pt modelId="{2C0F2A38-FB4B-4971-9B44-5FEC2810BF24}" type="pres">
      <dgm:prSet presAssocID="{4753BB22-7212-4AC8-B9BE-DD6431136508}" presName="outerComposite" presStyleCnt="0">
        <dgm:presLayoutVars>
          <dgm:chMax val="5"/>
          <dgm:dir/>
          <dgm:resizeHandles val="exact"/>
        </dgm:presLayoutVars>
      </dgm:prSet>
      <dgm:spPr/>
    </dgm:pt>
    <dgm:pt modelId="{0E09EFFB-156E-464B-B65C-38847E3819D5}" type="pres">
      <dgm:prSet presAssocID="{4753BB22-7212-4AC8-B9BE-DD6431136508}" presName="dummyMaxCanvas" presStyleCnt="0">
        <dgm:presLayoutVars/>
      </dgm:prSet>
      <dgm:spPr/>
    </dgm:pt>
    <dgm:pt modelId="{189C4E1E-7EC6-4EB9-A01D-63884F7D4624}" type="pres">
      <dgm:prSet presAssocID="{4753BB22-7212-4AC8-B9BE-DD6431136508}" presName="FiveNodes_1" presStyleLbl="node1" presStyleIdx="0" presStyleCnt="5">
        <dgm:presLayoutVars>
          <dgm:bulletEnabled val="1"/>
        </dgm:presLayoutVars>
      </dgm:prSet>
      <dgm:spPr/>
    </dgm:pt>
    <dgm:pt modelId="{31459FCA-3CF9-4C50-8888-323968189D60}" type="pres">
      <dgm:prSet presAssocID="{4753BB22-7212-4AC8-B9BE-DD6431136508}" presName="FiveNodes_2" presStyleLbl="node1" presStyleIdx="1" presStyleCnt="5">
        <dgm:presLayoutVars>
          <dgm:bulletEnabled val="1"/>
        </dgm:presLayoutVars>
      </dgm:prSet>
      <dgm:spPr/>
    </dgm:pt>
    <dgm:pt modelId="{62C501EF-FC4B-4F8D-B24E-F382E5AD7833}" type="pres">
      <dgm:prSet presAssocID="{4753BB22-7212-4AC8-B9BE-DD6431136508}" presName="FiveNodes_3" presStyleLbl="node1" presStyleIdx="2" presStyleCnt="5">
        <dgm:presLayoutVars>
          <dgm:bulletEnabled val="1"/>
        </dgm:presLayoutVars>
      </dgm:prSet>
      <dgm:spPr/>
    </dgm:pt>
    <dgm:pt modelId="{E386259D-738C-4FDB-973A-441ADAFF503D}" type="pres">
      <dgm:prSet presAssocID="{4753BB22-7212-4AC8-B9BE-DD6431136508}" presName="FiveNodes_4" presStyleLbl="node1" presStyleIdx="3" presStyleCnt="5">
        <dgm:presLayoutVars>
          <dgm:bulletEnabled val="1"/>
        </dgm:presLayoutVars>
      </dgm:prSet>
      <dgm:spPr/>
    </dgm:pt>
    <dgm:pt modelId="{8AAF2E61-BA98-4013-96C4-319D21C83F35}" type="pres">
      <dgm:prSet presAssocID="{4753BB22-7212-4AC8-B9BE-DD6431136508}" presName="FiveNodes_5" presStyleLbl="node1" presStyleIdx="4" presStyleCnt="5">
        <dgm:presLayoutVars>
          <dgm:bulletEnabled val="1"/>
        </dgm:presLayoutVars>
      </dgm:prSet>
      <dgm:spPr/>
    </dgm:pt>
    <dgm:pt modelId="{95C5E7C3-6666-46D8-83CF-1786726DF8AF}" type="pres">
      <dgm:prSet presAssocID="{4753BB22-7212-4AC8-B9BE-DD6431136508}" presName="FiveConn_1-2" presStyleLbl="fgAccFollowNode1" presStyleIdx="0" presStyleCnt="4">
        <dgm:presLayoutVars>
          <dgm:bulletEnabled val="1"/>
        </dgm:presLayoutVars>
      </dgm:prSet>
      <dgm:spPr/>
    </dgm:pt>
    <dgm:pt modelId="{709218ED-9A41-426C-9F40-77AEA93F0B95}" type="pres">
      <dgm:prSet presAssocID="{4753BB22-7212-4AC8-B9BE-DD6431136508}" presName="FiveConn_2-3" presStyleLbl="fgAccFollowNode1" presStyleIdx="1" presStyleCnt="4">
        <dgm:presLayoutVars>
          <dgm:bulletEnabled val="1"/>
        </dgm:presLayoutVars>
      </dgm:prSet>
      <dgm:spPr/>
    </dgm:pt>
    <dgm:pt modelId="{E9D867E8-E549-424D-8C36-A44835E1D06F}" type="pres">
      <dgm:prSet presAssocID="{4753BB22-7212-4AC8-B9BE-DD6431136508}" presName="FiveConn_3-4" presStyleLbl="fgAccFollowNode1" presStyleIdx="2" presStyleCnt="4">
        <dgm:presLayoutVars>
          <dgm:bulletEnabled val="1"/>
        </dgm:presLayoutVars>
      </dgm:prSet>
      <dgm:spPr/>
    </dgm:pt>
    <dgm:pt modelId="{03DC22CE-8AAD-4C95-B8D0-9CFB0CD63889}" type="pres">
      <dgm:prSet presAssocID="{4753BB22-7212-4AC8-B9BE-DD6431136508}" presName="FiveConn_4-5" presStyleLbl="fgAccFollowNode1" presStyleIdx="3" presStyleCnt="4">
        <dgm:presLayoutVars>
          <dgm:bulletEnabled val="1"/>
        </dgm:presLayoutVars>
      </dgm:prSet>
      <dgm:spPr/>
    </dgm:pt>
    <dgm:pt modelId="{BE0E596F-0A48-4006-8E96-C0A1FBFCC1C3}" type="pres">
      <dgm:prSet presAssocID="{4753BB22-7212-4AC8-B9BE-DD6431136508}" presName="FiveNodes_1_text" presStyleLbl="node1" presStyleIdx="4" presStyleCnt="5">
        <dgm:presLayoutVars>
          <dgm:bulletEnabled val="1"/>
        </dgm:presLayoutVars>
      </dgm:prSet>
      <dgm:spPr/>
    </dgm:pt>
    <dgm:pt modelId="{BD45D789-56B6-42BE-B52C-C41067376318}" type="pres">
      <dgm:prSet presAssocID="{4753BB22-7212-4AC8-B9BE-DD6431136508}" presName="FiveNodes_2_text" presStyleLbl="node1" presStyleIdx="4" presStyleCnt="5">
        <dgm:presLayoutVars>
          <dgm:bulletEnabled val="1"/>
        </dgm:presLayoutVars>
      </dgm:prSet>
      <dgm:spPr/>
    </dgm:pt>
    <dgm:pt modelId="{8CF75A37-B934-417C-A13D-49745478D9C3}" type="pres">
      <dgm:prSet presAssocID="{4753BB22-7212-4AC8-B9BE-DD6431136508}" presName="FiveNodes_3_text" presStyleLbl="node1" presStyleIdx="4" presStyleCnt="5">
        <dgm:presLayoutVars>
          <dgm:bulletEnabled val="1"/>
        </dgm:presLayoutVars>
      </dgm:prSet>
      <dgm:spPr/>
    </dgm:pt>
    <dgm:pt modelId="{CF189DF6-FDEF-4D76-A57E-9209298706D6}" type="pres">
      <dgm:prSet presAssocID="{4753BB22-7212-4AC8-B9BE-DD6431136508}" presName="FiveNodes_4_text" presStyleLbl="node1" presStyleIdx="4" presStyleCnt="5">
        <dgm:presLayoutVars>
          <dgm:bulletEnabled val="1"/>
        </dgm:presLayoutVars>
      </dgm:prSet>
      <dgm:spPr/>
    </dgm:pt>
    <dgm:pt modelId="{B5DB7D7A-5B69-4313-B391-38C89F3B204B}" type="pres">
      <dgm:prSet presAssocID="{4753BB22-7212-4AC8-B9BE-DD6431136508}" presName="FiveNodes_5_text" presStyleLbl="node1" presStyleIdx="4" presStyleCnt="5">
        <dgm:presLayoutVars>
          <dgm:bulletEnabled val="1"/>
        </dgm:presLayoutVars>
      </dgm:prSet>
      <dgm:spPr/>
    </dgm:pt>
  </dgm:ptLst>
  <dgm:cxnLst>
    <dgm:cxn modelId="{F053D207-E732-481A-AF5A-56329B481ADE}" type="presOf" srcId="{C0ECE08A-1D57-4AE1-8D4A-D3B489740359}" destId="{B5DB7D7A-5B69-4313-B391-38C89F3B204B}" srcOrd="1" destOrd="0" presId="urn:microsoft.com/office/officeart/2005/8/layout/vProcess5"/>
    <dgm:cxn modelId="{F7F4E018-39C3-4E0D-895A-1425439DCDBE}" type="presOf" srcId="{BB68D34A-BD2B-4DDF-A89B-2DEEA9B417F4}" destId="{95C5E7C3-6666-46D8-83CF-1786726DF8AF}" srcOrd="0" destOrd="0" presId="urn:microsoft.com/office/officeart/2005/8/layout/vProcess5"/>
    <dgm:cxn modelId="{8FCE9B1B-F572-4FF3-B179-313125661601}" type="presOf" srcId="{9B8FAD05-E863-4C89-9556-196BADD352A2}" destId="{31459FCA-3CF9-4C50-8888-323968189D60}" srcOrd="0" destOrd="0" presId="urn:microsoft.com/office/officeart/2005/8/layout/vProcess5"/>
    <dgm:cxn modelId="{9BF14720-CDC9-49FB-AE6E-6FA4097A21D1}" type="presOf" srcId="{996715C5-9ACE-4E61-9E75-288256A7294D}" destId="{03DC22CE-8AAD-4C95-B8D0-9CFB0CD63889}" srcOrd="0" destOrd="0" presId="urn:microsoft.com/office/officeart/2005/8/layout/vProcess5"/>
    <dgm:cxn modelId="{1E1F9537-917C-4F2C-B8A4-D3FCA72880DF}" type="presOf" srcId="{43BA2B2F-811C-4471-B739-0C240909B352}" destId="{709218ED-9A41-426C-9F40-77AEA93F0B95}" srcOrd="0" destOrd="0" presId="urn:microsoft.com/office/officeart/2005/8/layout/vProcess5"/>
    <dgm:cxn modelId="{3858E237-1CE9-448E-8709-DFE5F7031064}" srcId="{4753BB22-7212-4AC8-B9BE-DD6431136508}" destId="{C0ECE08A-1D57-4AE1-8D4A-D3B489740359}" srcOrd="4" destOrd="0" parTransId="{FF253473-250D-4F86-9984-701417C3D965}" sibTransId="{70275D4A-CE55-4531-B4E4-4DF8B8FD4550}"/>
    <dgm:cxn modelId="{F0C2E23B-FDF0-412C-B79A-DA3074FBC0DF}" type="presOf" srcId="{4753BB22-7212-4AC8-B9BE-DD6431136508}" destId="{2C0F2A38-FB4B-4971-9B44-5FEC2810BF24}" srcOrd="0" destOrd="0" presId="urn:microsoft.com/office/officeart/2005/8/layout/vProcess5"/>
    <dgm:cxn modelId="{68B37C5B-F95C-47BF-AAE0-4FB65A01DA9C}" srcId="{4753BB22-7212-4AC8-B9BE-DD6431136508}" destId="{F3C047E8-33F8-4468-A798-6AA9D17ECADA}" srcOrd="3" destOrd="0" parTransId="{65D202F0-9C36-4195-9D9E-5B21177F49FB}" sibTransId="{996715C5-9ACE-4E61-9E75-288256A7294D}"/>
    <dgm:cxn modelId="{21B6875C-14EA-49B8-B1D9-A949E07DAF5D}" type="presOf" srcId="{9B8FAD05-E863-4C89-9556-196BADD352A2}" destId="{BD45D789-56B6-42BE-B52C-C41067376318}" srcOrd="1" destOrd="0" presId="urn:microsoft.com/office/officeart/2005/8/layout/vProcess5"/>
    <dgm:cxn modelId="{50871568-7CF2-4897-BF3F-C77AAAC05D20}" type="presOf" srcId="{F3C047E8-33F8-4468-A798-6AA9D17ECADA}" destId="{E386259D-738C-4FDB-973A-441ADAFF503D}" srcOrd="0" destOrd="0" presId="urn:microsoft.com/office/officeart/2005/8/layout/vProcess5"/>
    <dgm:cxn modelId="{BCFEB64D-8E70-42CB-9491-F5F4AA4E5A58}" type="presOf" srcId="{C1A93500-3E24-4AFE-B41E-5D6B712CEEB1}" destId="{62C501EF-FC4B-4F8D-B24E-F382E5AD7833}" srcOrd="0" destOrd="0" presId="urn:microsoft.com/office/officeart/2005/8/layout/vProcess5"/>
    <dgm:cxn modelId="{C11AEE6D-7ACC-4025-BE61-212A2DE8357F}" type="presOf" srcId="{7EC9CE64-5DF5-4192-8A03-08F099614E7C}" destId="{E9D867E8-E549-424D-8C36-A44835E1D06F}" srcOrd="0" destOrd="0" presId="urn:microsoft.com/office/officeart/2005/8/layout/vProcess5"/>
    <dgm:cxn modelId="{A24619AF-CF2A-4EA6-8668-ECCA2274AF12}" type="presOf" srcId="{F3C047E8-33F8-4468-A798-6AA9D17ECADA}" destId="{CF189DF6-FDEF-4D76-A57E-9209298706D6}" srcOrd="1" destOrd="0" presId="urn:microsoft.com/office/officeart/2005/8/layout/vProcess5"/>
    <dgm:cxn modelId="{95C882BB-4AB6-4B78-8AD5-9016A4750065}" type="presOf" srcId="{A2198361-3778-40C0-9A42-FA2255526A15}" destId="{BE0E596F-0A48-4006-8E96-C0A1FBFCC1C3}" srcOrd="1" destOrd="0" presId="urn:microsoft.com/office/officeart/2005/8/layout/vProcess5"/>
    <dgm:cxn modelId="{3C0DB3BC-CD5A-42D3-88E9-4E9C46298A92}" type="presOf" srcId="{C1A93500-3E24-4AFE-B41E-5D6B712CEEB1}" destId="{8CF75A37-B934-417C-A13D-49745478D9C3}" srcOrd="1" destOrd="0" presId="urn:microsoft.com/office/officeart/2005/8/layout/vProcess5"/>
    <dgm:cxn modelId="{7755BABF-0C2C-4260-B04E-920E974E9B08}" srcId="{4753BB22-7212-4AC8-B9BE-DD6431136508}" destId="{C1A93500-3E24-4AFE-B41E-5D6B712CEEB1}" srcOrd="2" destOrd="0" parTransId="{E473E13D-6F4D-409C-9773-ABFC89E91C04}" sibTransId="{7EC9CE64-5DF5-4192-8A03-08F099614E7C}"/>
    <dgm:cxn modelId="{69CA8FC8-E458-43E7-BEB5-A40B2B5CCE29}" type="presOf" srcId="{C0ECE08A-1D57-4AE1-8D4A-D3B489740359}" destId="{8AAF2E61-BA98-4013-96C4-319D21C83F35}" srcOrd="0" destOrd="0" presId="urn:microsoft.com/office/officeart/2005/8/layout/vProcess5"/>
    <dgm:cxn modelId="{AC2BDECC-9017-4D46-A86F-543C9CEC6F8B}" srcId="{4753BB22-7212-4AC8-B9BE-DD6431136508}" destId="{A2198361-3778-40C0-9A42-FA2255526A15}" srcOrd="0" destOrd="0" parTransId="{98FFD014-CC8F-4C3A-ADCF-2407A2F928A3}" sibTransId="{BB68D34A-BD2B-4DDF-A89B-2DEEA9B417F4}"/>
    <dgm:cxn modelId="{C40920DE-1863-4A67-83F1-0DEC52525E07}" type="presOf" srcId="{A2198361-3778-40C0-9A42-FA2255526A15}" destId="{189C4E1E-7EC6-4EB9-A01D-63884F7D4624}" srcOrd="0" destOrd="0" presId="urn:microsoft.com/office/officeart/2005/8/layout/vProcess5"/>
    <dgm:cxn modelId="{618965F2-09E5-475F-90EB-E8EF4CF36B80}" srcId="{4753BB22-7212-4AC8-B9BE-DD6431136508}" destId="{9B8FAD05-E863-4C89-9556-196BADD352A2}" srcOrd="1" destOrd="0" parTransId="{49429520-674C-4323-B7A6-86A7D97054E7}" sibTransId="{43BA2B2F-811C-4471-B739-0C240909B352}"/>
    <dgm:cxn modelId="{E531E047-2819-4E22-97F4-B0BEF476169E}" type="presParOf" srcId="{2C0F2A38-FB4B-4971-9B44-5FEC2810BF24}" destId="{0E09EFFB-156E-464B-B65C-38847E3819D5}" srcOrd="0" destOrd="0" presId="urn:microsoft.com/office/officeart/2005/8/layout/vProcess5"/>
    <dgm:cxn modelId="{386543F3-7A01-4728-95CC-727CBEC1278C}" type="presParOf" srcId="{2C0F2A38-FB4B-4971-9B44-5FEC2810BF24}" destId="{189C4E1E-7EC6-4EB9-A01D-63884F7D4624}" srcOrd="1" destOrd="0" presId="urn:microsoft.com/office/officeart/2005/8/layout/vProcess5"/>
    <dgm:cxn modelId="{0C967873-4502-4439-8AEB-231DFAF1CDCA}" type="presParOf" srcId="{2C0F2A38-FB4B-4971-9B44-5FEC2810BF24}" destId="{31459FCA-3CF9-4C50-8888-323968189D60}" srcOrd="2" destOrd="0" presId="urn:microsoft.com/office/officeart/2005/8/layout/vProcess5"/>
    <dgm:cxn modelId="{96826C5F-69B1-4A6A-998D-802E4B276900}" type="presParOf" srcId="{2C0F2A38-FB4B-4971-9B44-5FEC2810BF24}" destId="{62C501EF-FC4B-4F8D-B24E-F382E5AD7833}" srcOrd="3" destOrd="0" presId="urn:microsoft.com/office/officeart/2005/8/layout/vProcess5"/>
    <dgm:cxn modelId="{22145291-4705-4A58-8105-1DC908479C06}" type="presParOf" srcId="{2C0F2A38-FB4B-4971-9B44-5FEC2810BF24}" destId="{E386259D-738C-4FDB-973A-441ADAFF503D}" srcOrd="4" destOrd="0" presId="urn:microsoft.com/office/officeart/2005/8/layout/vProcess5"/>
    <dgm:cxn modelId="{A9C577A5-4398-4E48-8414-55EE82ADDB0A}" type="presParOf" srcId="{2C0F2A38-FB4B-4971-9B44-5FEC2810BF24}" destId="{8AAF2E61-BA98-4013-96C4-319D21C83F35}" srcOrd="5" destOrd="0" presId="urn:microsoft.com/office/officeart/2005/8/layout/vProcess5"/>
    <dgm:cxn modelId="{FD3B0E2C-44F7-4538-8687-0F5A1B418BD1}" type="presParOf" srcId="{2C0F2A38-FB4B-4971-9B44-5FEC2810BF24}" destId="{95C5E7C3-6666-46D8-83CF-1786726DF8AF}" srcOrd="6" destOrd="0" presId="urn:microsoft.com/office/officeart/2005/8/layout/vProcess5"/>
    <dgm:cxn modelId="{75460C9B-B87A-4E5D-AC02-CE742ACF6B3C}" type="presParOf" srcId="{2C0F2A38-FB4B-4971-9B44-5FEC2810BF24}" destId="{709218ED-9A41-426C-9F40-77AEA93F0B95}" srcOrd="7" destOrd="0" presId="urn:microsoft.com/office/officeart/2005/8/layout/vProcess5"/>
    <dgm:cxn modelId="{F7F97820-508C-4DA2-B0FF-8E82F7B787D4}" type="presParOf" srcId="{2C0F2A38-FB4B-4971-9B44-5FEC2810BF24}" destId="{E9D867E8-E549-424D-8C36-A44835E1D06F}" srcOrd="8" destOrd="0" presId="urn:microsoft.com/office/officeart/2005/8/layout/vProcess5"/>
    <dgm:cxn modelId="{E29FE75D-0F7F-453C-9DA9-717B23CD92F4}" type="presParOf" srcId="{2C0F2A38-FB4B-4971-9B44-5FEC2810BF24}" destId="{03DC22CE-8AAD-4C95-B8D0-9CFB0CD63889}" srcOrd="9" destOrd="0" presId="urn:microsoft.com/office/officeart/2005/8/layout/vProcess5"/>
    <dgm:cxn modelId="{1BCEAF69-078C-4209-BA46-AD6AAC7C9B99}" type="presParOf" srcId="{2C0F2A38-FB4B-4971-9B44-5FEC2810BF24}" destId="{BE0E596F-0A48-4006-8E96-C0A1FBFCC1C3}" srcOrd="10" destOrd="0" presId="urn:microsoft.com/office/officeart/2005/8/layout/vProcess5"/>
    <dgm:cxn modelId="{F1B71117-F71C-4F5A-92F9-7CCF53382845}" type="presParOf" srcId="{2C0F2A38-FB4B-4971-9B44-5FEC2810BF24}" destId="{BD45D789-56B6-42BE-B52C-C41067376318}" srcOrd="11" destOrd="0" presId="urn:microsoft.com/office/officeart/2005/8/layout/vProcess5"/>
    <dgm:cxn modelId="{4B6C4952-FCD5-46E9-81B2-B8F13388E03A}" type="presParOf" srcId="{2C0F2A38-FB4B-4971-9B44-5FEC2810BF24}" destId="{8CF75A37-B934-417C-A13D-49745478D9C3}" srcOrd="12" destOrd="0" presId="urn:microsoft.com/office/officeart/2005/8/layout/vProcess5"/>
    <dgm:cxn modelId="{FF90B5DA-E59E-4C71-980D-EF2C2E6222F5}" type="presParOf" srcId="{2C0F2A38-FB4B-4971-9B44-5FEC2810BF24}" destId="{CF189DF6-FDEF-4D76-A57E-9209298706D6}" srcOrd="13" destOrd="0" presId="urn:microsoft.com/office/officeart/2005/8/layout/vProcess5"/>
    <dgm:cxn modelId="{C30904AE-5195-4939-AFBB-0DDA756C66BD}" type="presParOf" srcId="{2C0F2A38-FB4B-4971-9B44-5FEC2810BF24}" destId="{B5DB7D7A-5B69-4313-B391-38C89F3B204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C9C194-F9E3-461D-9C5D-C4363506C6B6}" type="doc">
      <dgm:prSet loTypeId="urn:microsoft.com/office/officeart/2005/8/layout/process1" loCatId="process" qsTypeId="urn:microsoft.com/office/officeart/2005/8/quickstyle/simple1" qsCatId="simple" csTypeId="urn:microsoft.com/office/officeart/2005/8/colors/accent1_2" csCatId="accent1" phldr="1"/>
      <dgm:spPr/>
    </dgm:pt>
    <dgm:pt modelId="{9F2ABED6-0AAF-406B-BBEF-89F6C899E1F4}">
      <dgm:prSet phldrT="[Text]" custT="1"/>
      <dgm:spPr/>
      <dgm:t>
        <a:bodyPr/>
        <a:lstStyle/>
        <a:p>
          <a:r>
            <a:rPr lang="en-GB" sz="3600" dirty="0"/>
            <a:t>Insanity</a:t>
          </a:r>
          <a:r>
            <a:rPr lang="en-GB" sz="4200" dirty="0"/>
            <a:t> </a:t>
          </a:r>
        </a:p>
      </dgm:t>
    </dgm:pt>
    <dgm:pt modelId="{A4C7188C-E764-4E29-8DCF-3C3F41CFD00B}" type="parTrans" cxnId="{BD336C19-0657-4A32-9C22-628A9868294D}">
      <dgm:prSet/>
      <dgm:spPr/>
      <dgm:t>
        <a:bodyPr/>
        <a:lstStyle/>
        <a:p>
          <a:endParaRPr lang="en-GB"/>
        </a:p>
      </dgm:t>
    </dgm:pt>
    <dgm:pt modelId="{5965092A-43C0-467A-ADCD-771E7ED1982C}" type="sibTrans" cxnId="{BD336C19-0657-4A32-9C22-628A9868294D}">
      <dgm:prSet/>
      <dgm:spPr/>
      <dgm:t>
        <a:bodyPr/>
        <a:lstStyle/>
        <a:p>
          <a:endParaRPr lang="en-GB"/>
        </a:p>
      </dgm:t>
    </dgm:pt>
    <dgm:pt modelId="{190FF707-040C-40D0-B901-88E0305C07CA}">
      <dgm:prSet phldrT="[Text]" custT="1"/>
      <dgm:spPr/>
      <dgm:t>
        <a:bodyPr/>
        <a:lstStyle/>
        <a:p>
          <a:r>
            <a:rPr lang="en-GB" sz="2800" dirty="0"/>
            <a:t>Internal factor</a:t>
          </a:r>
        </a:p>
      </dgm:t>
    </dgm:pt>
    <dgm:pt modelId="{F56CE882-C51B-4FF8-8535-C2E39A12F46F}" type="parTrans" cxnId="{AE91B464-F5AD-4D02-9F32-785C9A69C710}">
      <dgm:prSet/>
      <dgm:spPr/>
      <dgm:t>
        <a:bodyPr/>
        <a:lstStyle/>
        <a:p>
          <a:endParaRPr lang="en-GB"/>
        </a:p>
      </dgm:t>
    </dgm:pt>
    <dgm:pt modelId="{9A09DCDA-7C3B-44F5-9C05-73C41D1D8318}" type="sibTrans" cxnId="{AE91B464-F5AD-4D02-9F32-785C9A69C710}">
      <dgm:prSet/>
      <dgm:spPr/>
      <dgm:t>
        <a:bodyPr/>
        <a:lstStyle/>
        <a:p>
          <a:endParaRPr lang="en-GB"/>
        </a:p>
      </dgm:t>
    </dgm:pt>
    <dgm:pt modelId="{C8A86FC0-2F2B-4D82-8477-1A37330607BD}">
      <dgm:prSet phldrT="[Text]" custT="1"/>
      <dgm:spPr/>
      <dgm:t>
        <a:bodyPr/>
        <a:lstStyle/>
        <a:p>
          <a:r>
            <a:rPr lang="en-GB" sz="2000" dirty="0"/>
            <a:t>Including Sleepwalking/ Epilepsy </a:t>
          </a:r>
        </a:p>
      </dgm:t>
    </dgm:pt>
    <dgm:pt modelId="{F26213E5-6CE8-4D0E-9452-6CAFC6F7A788}" type="parTrans" cxnId="{9377DAC8-5693-4238-9D45-1A155A0D1666}">
      <dgm:prSet/>
      <dgm:spPr/>
      <dgm:t>
        <a:bodyPr/>
        <a:lstStyle/>
        <a:p>
          <a:endParaRPr lang="en-GB"/>
        </a:p>
      </dgm:t>
    </dgm:pt>
    <dgm:pt modelId="{8F29E401-4F9C-40FC-B0BC-2C3B20ECEFE0}" type="sibTrans" cxnId="{9377DAC8-5693-4238-9D45-1A155A0D1666}">
      <dgm:prSet/>
      <dgm:spPr/>
      <dgm:t>
        <a:bodyPr/>
        <a:lstStyle/>
        <a:p>
          <a:endParaRPr lang="en-GB"/>
        </a:p>
      </dgm:t>
    </dgm:pt>
    <dgm:pt modelId="{CBFABC57-098C-4A07-96A1-563AF9442E41}" type="pres">
      <dgm:prSet presAssocID="{F6C9C194-F9E3-461D-9C5D-C4363506C6B6}" presName="Name0" presStyleCnt="0">
        <dgm:presLayoutVars>
          <dgm:dir/>
          <dgm:resizeHandles val="exact"/>
        </dgm:presLayoutVars>
      </dgm:prSet>
      <dgm:spPr/>
    </dgm:pt>
    <dgm:pt modelId="{3EECFE7D-EF62-4DEE-91A8-9293FF1ED029}" type="pres">
      <dgm:prSet presAssocID="{9F2ABED6-0AAF-406B-BBEF-89F6C899E1F4}" presName="node" presStyleLbl="node1" presStyleIdx="0" presStyleCnt="3">
        <dgm:presLayoutVars>
          <dgm:bulletEnabled val="1"/>
        </dgm:presLayoutVars>
      </dgm:prSet>
      <dgm:spPr/>
    </dgm:pt>
    <dgm:pt modelId="{A5A6FC35-BC66-407F-9D6F-2D89EECD36F2}" type="pres">
      <dgm:prSet presAssocID="{5965092A-43C0-467A-ADCD-771E7ED1982C}" presName="sibTrans" presStyleLbl="sibTrans2D1" presStyleIdx="0" presStyleCnt="2"/>
      <dgm:spPr/>
    </dgm:pt>
    <dgm:pt modelId="{438DE083-C308-4E98-AB89-04D4F99E6214}" type="pres">
      <dgm:prSet presAssocID="{5965092A-43C0-467A-ADCD-771E7ED1982C}" presName="connectorText" presStyleLbl="sibTrans2D1" presStyleIdx="0" presStyleCnt="2"/>
      <dgm:spPr/>
    </dgm:pt>
    <dgm:pt modelId="{0FB073E5-F265-445B-BAC5-E7D3E0441DC0}" type="pres">
      <dgm:prSet presAssocID="{190FF707-040C-40D0-B901-88E0305C07CA}" presName="node" presStyleLbl="node1" presStyleIdx="1" presStyleCnt="3">
        <dgm:presLayoutVars>
          <dgm:bulletEnabled val="1"/>
        </dgm:presLayoutVars>
      </dgm:prSet>
      <dgm:spPr/>
    </dgm:pt>
    <dgm:pt modelId="{A0AD3365-0F40-4FF1-BB22-39AF146DEA6B}" type="pres">
      <dgm:prSet presAssocID="{9A09DCDA-7C3B-44F5-9C05-73C41D1D8318}" presName="sibTrans" presStyleLbl="sibTrans2D1" presStyleIdx="1" presStyleCnt="2"/>
      <dgm:spPr/>
    </dgm:pt>
    <dgm:pt modelId="{0C0D535C-09B4-45D2-B8BF-CA3AFCCDBC65}" type="pres">
      <dgm:prSet presAssocID="{9A09DCDA-7C3B-44F5-9C05-73C41D1D8318}" presName="connectorText" presStyleLbl="sibTrans2D1" presStyleIdx="1" presStyleCnt="2"/>
      <dgm:spPr/>
    </dgm:pt>
    <dgm:pt modelId="{5D63C11C-9401-466D-948F-ABC0C7B6AE0C}" type="pres">
      <dgm:prSet presAssocID="{C8A86FC0-2F2B-4D82-8477-1A37330607BD}" presName="node" presStyleLbl="node1" presStyleIdx="2" presStyleCnt="3">
        <dgm:presLayoutVars>
          <dgm:bulletEnabled val="1"/>
        </dgm:presLayoutVars>
      </dgm:prSet>
      <dgm:spPr/>
    </dgm:pt>
  </dgm:ptLst>
  <dgm:cxnLst>
    <dgm:cxn modelId="{BD30300C-866F-4688-86B1-5D2FC6C9C3C7}" type="presOf" srcId="{9A09DCDA-7C3B-44F5-9C05-73C41D1D8318}" destId="{0C0D535C-09B4-45D2-B8BF-CA3AFCCDBC65}" srcOrd="1" destOrd="0" presId="urn:microsoft.com/office/officeart/2005/8/layout/process1"/>
    <dgm:cxn modelId="{C1611C11-9FAE-4682-821D-D2B6DBD94819}" type="presOf" srcId="{C8A86FC0-2F2B-4D82-8477-1A37330607BD}" destId="{5D63C11C-9401-466D-948F-ABC0C7B6AE0C}" srcOrd="0" destOrd="0" presId="urn:microsoft.com/office/officeart/2005/8/layout/process1"/>
    <dgm:cxn modelId="{6AA08516-3422-467D-8E80-4630A0A38BD5}" type="presOf" srcId="{190FF707-040C-40D0-B901-88E0305C07CA}" destId="{0FB073E5-F265-445B-BAC5-E7D3E0441DC0}" srcOrd="0" destOrd="0" presId="urn:microsoft.com/office/officeart/2005/8/layout/process1"/>
    <dgm:cxn modelId="{BD336C19-0657-4A32-9C22-628A9868294D}" srcId="{F6C9C194-F9E3-461D-9C5D-C4363506C6B6}" destId="{9F2ABED6-0AAF-406B-BBEF-89F6C899E1F4}" srcOrd="0" destOrd="0" parTransId="{A4C7188C-E764-4E29-8DCF-3C3F41CFD00B}" sibTransId="{5965092A-43C0-467A-ADCD-771E7ED1982C}"/>
    <dgm:cxn modelId="{06E3323A-028E-4A5A-97BD-C5B22BE765A9}" type="presOf" srcId="{9F2ABED6-0AAF-406B-BBEF-89F6C899E1F4}" destId="{3EECFE7D-EF62-4DEE-91A8-9293FF1ED029}" srcOrd="0" destOrd="0" presId="urn:microsoft.com/office/officeart/2005/8/layout/process1"/>
    <dgm:cxn modelId="{27A81444-632A-4AA1-9E5A-86DEBE7A16FD}" type="presOf" srcId="{9A09DCDA-7C3B-44F5-9C05-73C41D1D8318}" destId="{A0AD3365-0F40-4FF1-BB22-39AF146DEA6B}" srcOrd="0" destOrd="0" presId="urn:microsoft.com/office/officeart/2005/8/layout/process1"/>
    <dgm:cxn modelId="{AE91B464-F5AD-4D02-9F32-785C9A69C710}" srcId="{F6C9C194-F9E3-461D-9C5D-C4363506C6B6}" destId="{190FF707-040C-40D0-B901-88E0305C07CA}" srcOrd="1" destOrd="0" parTransId="{F56CE882-C51B-4FF8-8535-C2E39A12F46F}" sibTransId="{9A09DCDA-7C3B-44F5-9C05-73C41D1D8318}"/>
    <dgm:cxn modelId="{7B23346C-08A3-45AB-9D7E-A122BDEAF6A1}" type="presOf" srcId="{F6C9C194-F9E3-461D-9C5D-C4363506C6B6}" destId="{CBFABC57-098C-4A07-96A1-563AF9442E41}" srcOrd="0" destOrd="0" presId="urn:microsoft.com/office/officeart/2005/8/layout/process1"/>
    <dgm:cxn modelId="{558051AB-E4A9-406E-9369-001F85D0E29A}" type="presOf" srcId="{5965092A-43C0-467A-ADCD-771E7ED1982C}" destId="{A5A6FC35-BC66-407F-9D6F-2D89EECD36F2}" srcOrd="0" destOrd="0" presId="urn:microsoft.com/office/officeart/2005/8/layout/process1"/>
    <dgm:cxn modelId="{9377DAC8-5693-4238-9D45-1A155A0D1666}" srcId="{F6C9C194-F9E3-461D-9C5D-C4363506C6B6}" destId="{C8A86FC0-2F2B-4D82-8477-1A37330607BD}" srcOrd="2" destOrd="0" parTransId="{F26213E5-6CE8-4D0E-9452-6CAFC6F7A788}" sibTransId="{8F29E401-4F9C-40FC-B0BC-2C3B20ECEFE0}"/>
    <dgm:cxn modelId="{6A6B6CDF-FF3F-410B-B3E6-F783D39D35FB}" type="presOf" srcId="{5965092A-43C0-467A-ADCD-771E7ED1982C}" destId="{438DE083-C308-4E98-AB89-04D4F99E6214}" srcOrd="1" destOrd="0" presId="urn:microsoft.com/office/officeart/2005/8/layout/process1"/>
    <dgm:cxn modelId="{FAC00360-3D33-435E-BD76-283624CFA1C9}" type="presParOf" srcId="{CBFABC57-098C-4A07-96A1-563AF9442E41}" destId="{3EECFE7D-EF62-4DEE-91A8-9293FF1ED029}" srcOrd="0" destOrd="0" presId="urn:microsoft.com/office/officeart/2005/8/layout/process1"/>
    <dgm:cxn modelId="{5CB12ACB-193C-44E6-9374-C6B8FA040C6A}" type="presParOf" srcId="{CBFABC57-098C-4A07-96A1-563AF9442E41}" destId="{A5A6FC35-BC66-407F-9D6F-2D89EECD36F2}" srcOrd="1" destOrd="0" presId="urn:microsoft.com/office/officeart/2005/8/layout/process1"/>
    <dgm:cxn modelId="{DBC68F21-B86A-49C5-9B67-1F7733804395}" type="presParOf" srcId="{A5A6FC35-BC66-407F-9D6F-2D89EECD36F2}" destId="{438DE083-C308-4E98-AB89-04D4F99E6214}" srcOrd="0" destOrd="0" presId="urn:microsoft.com/office/officeart/2005/8/layout/process1"/>
    <dgm:cxn modelId="{8B8F9308-4448-46A8-808C-476306FED82D}" type="presParOf" srcId="{CBFABC57-098C-4A07-96A1-563AF9442E41}" destId="{0FB073E5-F265-445B-BAC5-E7D3E0441DC0}" srcOrd="2" destOrd="0" presId="urn:microsoft.com/office/officeart/2005/8/layout/process1"/>
    <dgm:cxn modelId="{EA3D8083-3F2C-468A-8922-B420AB60A445}" type="presParOf" srcId="{CBFABC57-098C-4A07-96A1-563AF9442E41}" destId="{A0AD3365-0F40-4FF1-BB22-39AF146DEA6B}" srcOrd="3" destOrd="0" presId="urn:microsoft.com/office/officeart/2005/8/layout/process1"/>
    <dgm:cxn modelId="{448B3320-4129-4829-84AE-FB4563C3ADBC}" type="presParOf" srcId="{A0AD3365-0F40-4FF1-BB22-39AF146DEA6B}" destId="{0C0D535C-09B4-45D2-B8BF-CA3AFCCDBC65}" srcOrd="0" destOrd="0" presId="urn:microsoft.com/office/officeart/2005/8/layout/process1"/>
    <dgm:cxn modelId="{44B581BA-69C8-4C0D-A61F-A5DF70F2D213}" type="presParOf" srcId="{CBFABC57-098C-4A07-96A1-563AF9442E41}" destId="{5D63C11C-9401-466D-948F-ABC0C7B6AE0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55E9E4-6F7A-48A9-986C-F7D66EE65A0A}" type="doc">
      <dgm:prSet loTypeId="urn:microsoft.com/office/officeart/2005/8/layout/process1" loCatId="process" qsTypeId="urn:microsoft.com/office/officeart/2005/8/quickstyle/simple1" qsCatId="simple" csTypeId="urn:microsoft.com/office/officeart/2005/8/colors/accent1_2" csCatId="accent1" phldr="1"/>
      <dgm:spPr/>
    </dgm:pt>
    <dgm:pt modelId="{EFDAD591-6575-440A-B619-E844A79B82A0}">
      <dgm:prSet phldrT="[Text]"/>
      <dgm:spPr/>
      <dgm:t>
        <a:bodyPr/>
        <a:lstStyle/>
        <a:p>
          <a:r>
            <a:rPr lang="en-GB" dirty="0"/>
            <a:t>Automatism </a:t>
          </a:r>
        </a:p>
      </dgm:t>
    </dgm:pt>
    <dgm:pt modelId="{F7CDFC52-89CF-497A-B16C-13BE4D5AA606}" type="parTrans" cxnId="{1CE22B40-94F8-4FF4-8690-D45F16D2F10E}">
      <dgm:prSet/>
      <dgm:spPr/>
      <dgm:t>
        <a:bodyPr/>
        <a:lstStyle/>
        <a:p>
          <a:endParaRPr lang="en-GB"/>
        </a:p>
      </dgm:t>
    </dgm:pt>
    <dgm:pt modelId="{A0D91B26-0106-4D2D-A9FC-C7D9AFB01610}" type="sibTrans" cxnId="{1CE22B40-94F8-4FF4-8690-D45F16D2F10E}">
      <dgm:prSet/>
      <dgm:spPr/>
      <dgm:t>
        <a:bodyPr/>
        <a:lstStyle/>
        <a:p>
          <a:endParaRPr lang="en-GB"/>
        </a:p>
      </dgm:t>
    </dgm:pt>
    <dgm:pt modelId="{8FF2F57F-469B-46B8-8234-F73FD81A71FC}">
      <dgm:prSet phldrT="[Text]" custT="1"/>
      <dgm:spPr/>
      <dgm:t>
        <a:bodyPr/>
        <a:lstStyle/>
        <a:p>
          <a:r>
            <a:rPr lang="en-GB" sz="2400" dirty="0"/>
            <a:t>External factor </a:t>
          </a:r>
        </a:p>
      </dgm:t>
    </dgm:pt>
    <dgm:pt modelId="{07917ADC-988E-4C85-851D-B5E8E3ACDF08}" type="parTrans" cxnId="{CE49250E-BAEC-4763-8CAF-A8F01423CC29}">
      <dgm:prSet/>
      <dgm:spPr/>
      <dgm:t>
        <a:bodyPr/>
        <a:lstStyle/>
        <a:p>
          <a:endParaRPr lang="en-GB"/>
        </a:p>
      </dgm:t>
    </dgm:pt>
    <dgm:pt modelId="{A3A99DCF-73D2-423E-83AC-0CCC71DFDB2F}" type="sibTrans" cxnId="{CE49250E-BAEC-4763-8CAF-A8F01423CC29}">
      <dgm:prSet/>
      <dgm:spPr/>
      <dgm:t>
        <a:bodyPr/>
        <a:lstStyle/>
        <a:p>
          <a:endParaRPr lang="en-GB"/>
        </a:p>
      </dgm:t>
    </dgm:pt>
    <dgm:pt modelId="{87055B66-1CB8-4F67-8CA2-CB9A21E08D57}">
      <dgm:prSet phldrT="[Text]"/>
      <dgm:spPr/>
      <dgm:t>
        <a:bodyPr/>
        <a:lstStyle/>
        <a:p>
          <a:r>
            <a:rPr lang="en-GB" dirty="0"/>
            <a:t>Including muscle spasms/concussion</a:t>
          </a:r>
        </a:p>
      </dgm:t>
    </dgm:pt>
    <dgm:pt modelId="{6FB73BE6-E7D8-4D70-A47A-DF55B99D70B5}" type="parTrans" cxnId="{687D952C-7D1B-4DF7-8CA6-0ADFDBC7A212}">
      <dgm:prSet/>
      <dgm:spPr/>
      <dgm:t>
        <a:bodyPr/>
        <a:lstStyle/>
        <a:p>
          <a:endParaRPr lang="en-GB"/>
        </a:p>
      </dgm:t>
    </dgm:pt>
    <dgm:pt modelId="{7CCB577F-59E6-46C0-8CF4-C533267CE42F}" type="sibTrans" cxnId="{687D952C-7D1B-4DF7-8CA6-0ADFDBC7A212}">
      <dgm:prSet/>
      <dgm:spPr/>
      <dgm:t>
        <a:bodyPr/>
        <a:lstStyle/>
        <a:p>
          <a:endParaRPr lang="en-GB"/>
        </a:p>
      </dgm:t>
    </dgm:pt>
    <dgm:pt modelId="{C0D0FD58-A5AF-4252-A717-5BFA56731C35}" type="pres">
      <dgm:prSet presAssocID="{CF55E9E4-6F7A-48A9-986C-F7D66EE65A0A}" presName="Name0" presStyleCnt="0">
        <dgm:presLayoutVars>
          <dgm:dir/>
          <dgm:resizeHandles val="exact"/>
        </dgm:presLayoutVars>
      </dgm:prSet>
      <dgm:spPr/>
    </dgm:pt>
    <dgm:pt modelId="{251C5627-AEC7-4364-9A18-4C8A573117B2}" type="pres">
      <dgm:prSet presAssocID="{EFDAD591-6575-440A-B619-E844A79B82A0}" presName="node" presStyleLbl="node1" presStyleIdx="0" presStyleCnt="3">
        <dgm:presLayoutVars>
          <dgm:bulletEnabled val="1"/>
        </dgm:presLayoutVars>
      </dgm:prSet>
      <dgm:spPr/>
    </dgm:pt>
    <dgm:pt modelId="{344F0A19-9D98-4CFA-B23C-5B9136849102}" type="pres">
      <dgm:prSet presAssocID="{A0D91B26-0106-4D2D-A9FC-C7D9AFB01610}" presName="sibTrans" presStyleLbl="sibTrans2D1" presStyleIdx="0" presStyleCnt="2"/>
      <dgm:spPr/>
    </dgm:pt>
    <dgm:pt modelId="{C04EAD1C-3CD5-4CE4-83A7-DCF2709E6178}" type="pres">
      <dgm:prSet presAssocID="{A0D91B26-0106-4D2D-A9FC-C7D9AFB01610}" presName="connectorText" presStyleLbl="sibTrans2D1" presStyleIdx="0" presStyleCnt="2"/>
      <dgm:spPr/>
    </dgm:pt>
    <dgm:pt modelId="{F348C0B2-1B47-44C6-BAA5-47924EB71F32}" type="pres">
      <dgm:prSet presAssocID="{8FF2F57F-469B-46B8-8234-F73FD81A71FC}" presName="node" presStyleLbl="node1" presStyleIdx="1" presStyleCnt="3">
        <dgm:presLayoutVars>
          <dgm:bulletEnabled val="1"/>
        </dgm:presLayoutVars>
      </dgm:prSet>
      <dgm:spPr/>
    </dgm:pt>
    <dgm:pt modelId="{243DF6DE-8D7D-40FB-99CB-E30EBED6D629}" type="pres">
      <dgm:prSet presAssocID="{A3A99DCF-73D2-423E-83AC-0CCC71DFDB2F}" presName="sibTrans" presStyleLbl="sibTrans2D1" presStyleIdx="1" presStyleCnt="2"/>
      <dgm:spPr/>
    </dgm:pt>
    <dgm:pt modelId="{E6EF2F19-ED0B-4A03-B98A-CB82EAC4DDA2}" type="pres">
      <dgm:prSet presAssocID="{A3A99DCF-73D2-423E-83AC-0CCC71DFDB2F}" presName="connectorText" presStyleLbl="sibTrans2D1" presStyleIdx="1" presStyleCnt="2"/>
      <dgm:spPr/>
    </dgm:pt>
    <dgm:pt modelId="{E50D2A07-5F6C-4B5E-BDC3-BAA56CC158F7}" type="pres">
      <dgm:prSet presAssocID="{87055B66-1CB8-4F67-8CA2-CB9A21E08D57}" presName="node" presStyleLbl="node1" presStyleIdx="2" presStyleCnt="3">
        <dgm:presLayoutVars>
          <dgm:bulletEnabled val="1"/>
        </dgm:presLayoutVars>
      </dgm:prSet>
      <dgm:spPr/>
    </dgm:pt>
  </dgm:ptLst>
  <dgm:cxnLst>
    <dgm:cxn modelId="{5DAF4F08-B865-4C1A-9CD8-28C028AEC996}" type="presOf" srcId="{8FF2F57F-469B-46B8-8234-F73FD81A71FC}" destId="{F348C0B2-1B47-44C6-BAA5-47924EB71F32}" srcOrd="0" destOrd="0" presId="urn:microsoft.com/office/officeart/2005/8/layout/process1"/>
    <dgm:cxn modelId="{CE49250E-BAEC-4763-8CAF-A8F01423CC29}" srcId="{CF55E9E4-6F7A-48A9-986C-F7D66EE65A0A}" destId="{8FF2F57F-469B-46B8-8234-F73FD81A71FC}" srcOrd="1" destOrd="0" parTransId="{07917ADC-988E-4C85-851D-B5E8E3ACDF08}" sibTransId="{A3A99DCF-73D2-423E-83AC-0CCC71DFDB2F}"/>
    <dgm:cxn modelId="{687D952C-7D1B-4DF7-8CA6-0ADFDBC7A212}" srcId="{CF55E9E4-6F7A-48A9-986C-F7D66EE65A0A}" destId="{87055B66-1CB8-4F67-8CA2-CB9A21E08D57}" srcOrd="2" destOrd="0" parTransId="{6FB73BE6-E7D8-4D70-A47A-DF55B99D70B5}" sibTransId="{7CCB577F-59E6-46C0-8CF4-C533267CE42F}"/>
    <dgm:cxn modelId="{A9635F3F-B58B-46D2-82F4-45897B06533F}" type="presOf" srcId="{A0D91B26-0106-4D2D-A9FC-C7D9AFB01610}" destId="{C04EAD1C-3CD5-4CE4-83A7-DCF2709E6178}" srcOrd="1" destOrd="0" presId="urn:microsoft.com/office/officeart/2005/8/layout/process1"/>
    <dgm:cxn modelId="{1CE22B40-94F8-4FF4-8690-D45F16D2F10E}" srcId="{CF55E9E4-6F7A-48A9-986C-F7D66EE65A0A}" destId="{EFDAD591-6575-440A-B619-E844A79B82A0}" srcOrd="0" destOrd="0" parTransId="{F7CDFC52-89CF-497A-B16C-13BE4D5AA606}" sibTransId="{A0D91B26-0106-4D2D-A9FC-C7D9AFB01610}"/>
    <dgm:cxn modelId="{7B224146-F9EA-446A-8F67-22FED0355487}" type="presOf" srcId="{CF55E9E4-6F7A-48A9-986C-F7D66EE65A0A}" destId="{C0D0FD58-A5AF-4252-A717-5BFA56731C35}" srcOrd="0" destOrd="0" presId="urn:microsoft.com/office/officeart/2005/8/layout/process1"/>
    <dgm:cxn modelId="{A162EF68-6AE3-4CAF-9BD3-1EF551EAD37D}" type="presOf" srcId="{A0D91B26-0106-4D2D-A9FC-C7D9AFB01610}" destId="{344F0A19-9D98-4CFA-B23C-5B9136849102}" srcOrd="0" destOrd="0" presId="urn:microsoft.com/office/officeart/2005/8/layout/process1"/>
    <dgm:cxn modelId="{585E074F-9956-4A2F-9010-3EB3AD2B7697}" type="presOf" srcId="{87055B66-1CB8-4F67-8CA2-CB9A21E08D57}" destId="{E50D2A07-5F6C-4B5E-BDC3-BAA56CC158F7}" srcOrd="0" destOrd="0" presId="urn:microsoft.com/office/officeart/2005/8/layout/process1"/>
    <dgm:cxn modelId="{4B3E429B-1874-42A8-B63E-21A94ED6AB17}" type="presOf" srcId="{EFDAD591-6575-440A-B619-E844A79B82A0}" destId="{251C5627-AEC7-4364-9A18-4C8A573117B2}" srcOrd="0" destOrd="0" presId="urn:microsoft.com/office/officeart/2005/8/layout/process1"/>
    <dgm:cxn modelId="{47FED5E9-C75E-44FB-AF24-3FE97E0B0D9F}" type="presOf" srcId="{A3A99DCF-73D2-423E-83AC-0CCC71DFDB2F}" destId="{E6EF2F19-ED0B-4A03-B98A-CB82EAC4DDA2}" srcOrd="1" destOrd="0" presId="urn:microsoft.com/office/officeart/2005/8/layout/process1"/>
    <dgm:cxn modelId="{623531F4-B90A-49A1-BBF8-F986896E9709}" type="presOf" srcId="{A3A99DCF-73D2-423E-83AC-0CCC71DFDB2F}" destId="{243DF6DE-8D7D-40FB-99CB-E30EBED6D629}" srcOrd="0" destOrd="0" presId="urn:microsoft.com/office/officeart/2005/8/layout/process1"/>
    <dgm:cxn modelId="{29D97E37-611C-4B35-AF62-26958D861178}" type="presParOf" srcId="{C0D0FD58-A5AF-4252-A717-5BFA56731C35}" destId="{251C5627-AEC7-4364-9A18-4C8A573117B2}" srcOrd="0" destOrd="0" presId="urn:microsoft.com/office/officeart/2005/8/layout/process1"/>
    <dgm:cxn modelId="{46C71E22-E680-4F0D-8844-404E27B85AF9}" type="presParOf" srcId="{C0D0FD58-A5AF-4252-A717-5BFA56731C35}" destId="{344F0A19-9D98-4CFA-B23C-5B9136849102}" srcOrd="1" destOrd="0" presId="urn:microsoft.com/office/officeart/2005/8/layout/process1"/>
    <dgm:cxn modelId="{F33048C1-E64A-4E8C-B290-AADBF3ED660B}" type="presParOf" srcId="{344F0A19-9D98-4CFA-B23C-5B9136849102}" destId="{C04EAD1C-3CD5-4CE4-83A7-DCF2709E6178}" srcOrd="0" destOrd="0" presId="urn:microsoft.com/office/officeart/2005/8/layout/process1"/>
    <dgm:cxn modelId="{37463CE4-0D27-4285-9FE7-4B561811BE81}" type="presParOf" srcId="{C0D0FD58-A5AF-4252-A717-5BFA56731C35}" destId="{F348C0B2-1B47-44C6-BAA5-47924EB71F32}" srcOrd="2" destOrd="0" presId="urn:microsoft.com/office/officeart/2005/8/layout/process1"/>
    <dgm:cxn modelId="{F4770395-B5AD-4AFE-8F62-9FDBA5AFF76A}" type="presParOf" srcId="{C0D0FD58-A5AF-4252-A717-5BFA56731C35}" destId="{243DF6DE-8D7D-40FB-99CB-E30EBED6D629}" srcOrd="3" destOrd="0" presId="urn:microsoft.com/office/officeart/2005/8/layout/process1"/>
    <dgm:cxn modelId="{7DF4049D-0AA6-4788-AD0E-8AE83B9A4520}" type="presParOf" srcId="{243DF6DE-8D7D-40FB-99CB-E30EBED6D629}" destId="{E6EF2F19-ED0B-4A03-B98A-CB82EAC4DDA2}" srcOrd="0" destOrd="0" presId="urn:microsoft.com/office/officeart/2005/8/layout/process1"/>
    <dgm:cxn modelId="{C6C03325-3B3F-4A36-A7F7-2AB445A1513E}" type="presParOf" srcId="{C0D0FD58-A5AF-4252-A717-5BFA56731C35}" destId="{E50D2A07-5F6C-4B5E-BDC3-BAA56CC158F7}"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C4E1E-7EC6-4EB9-A01D-63884F7D4624}">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Insanity</a:t>
          </a:r>
        </a:p>
      </dsp:txBody>
      <dsp:txXfrm>
        <a:off x="22940" y="22940"/>
        <a:ext cx="7160195" cy="737360"/>
      </dsp:txXfrm>
    </dsp:sp>
    <dsp:sp modelId="{31459FCA-3CF9-4C50-8888-323968189D60}">
      <dsp:nvSpPr>
        <dsp:cNvPr id="0" name=""/>
        <dsp:cNvSpPr/>
      </dsp:nvSpPr>
      <dsp:spPr>
        <a:xfrm>
          <a:off x="604647" y="892024"/>
          <a:ext cx="8097012" cy="78324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Defect of reason </a:t>
          </a:r>
        </a:p>
      </dsp:txBody>
      <dsp:txXfrm>
        <a:off x="627587" y="914964"/>
        <a:ext cx="6937378" cy="737360"/>
      </dsp:txXfrm>
    </dsp:sp>
    <dsp:sp modelId="{62C501EF-FC4B-4F8D-B24E-F382E5AD7833}">
      <dsp:nvSpPr>
        <dsp:cNvPr id="0" name=""/>
        <dsp:cNvSpPr/>
      </dsp:nvSpPr>
      <dsp:spPr>
        <a:xfrm>
          <a:off x="1209293" y="1784048"/>
          <a:ext cx="8097012" cy="78324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Disease of the mind</a:t>
          </a:r>
        </a:p>
      </dsp:txBody>
      <dsp:txXfrm>
        <a:off x="1232233" y="1806988"/>
        <a:ext cx="6937378" cy="737360"/>
      </dsp:txXfrm>
    </dsp:sp>
    <dsp:sp modelId="{E386259D-738C-4FDB-973A-441ADAFF503D}">
      <dsp:nvSpPr>
        <dsp:cNvPr id="0" name=""/>
        <dsp:cNvSpPr/>
      </dsp:nvSpPr>
      <dsp:spPr>
        <a:xfrm>
          <a:off x="1813940" y="2676072"/>
          <a:ext cx="8097012" cy="78324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Not know the nature and quality of act </a:t>
          </a:r>
        </a:p>
      </dsp:txBody>
      <dsp:txXfrm>
        <a:off x="1836880" y="2699012"/>
        <a:ext cx="6937378" cy="737360"/>
      </dsp:txXfrm>
    </dsp:sp>
    <dsp:sp modelId="{8AAF2E61-BA98-4013-96C4-319D21C83F35}">
      <dsp:nvSpPr>
        <dsp:cNvPr id="0" name=""/>
        <dsp:cNvSpPr/>
      </dsp:nvSpPr>
      <dsp:spPr>
        <a:xfrm>
          <a:off x="2418587" y="3568097"/>
          <a:ext cx="8097012" cy="78324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Did not know the act was wrong </a:t>
          </a:r>
        </a:p>
      </dsp:txBody>
      <dsp:txXfrm>
        <a:off x="2441527" y="3591037"/>
        <a:ext cx="6937378" cy="737360"/>
      </dsp:txXfrm>
    </dsp:sp>
    <dsp:sp modelId="{95C5E7C3-6666-46D8-83CF-1786726DF8AF}">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702454" y="572200"/>
        <a:ext cx="280008" cy="383102"/>
      </dsp:txXfrm>
    </dsp:sp>
    <dsp:sp modelId="{709218ED-9A41-426C-9F40-77AEA93F0B95}">
      <dsp:nvSpPr>
        <dsp:cNvPr id="0" name=""/>
        <dsp:cNvSpPr/>
      </dsp:nvSpPr>
      <dsp:spPr>
        <a:xfrm>
          <a:off x="8192552"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07101" y="1464225"/>
        <a:ext cx="280008" cy="383102"/>
      </dsp:txXfrm>
    </dsp:sp>
    <dsp:sp modelId="{E9D867E8-E549-424D-8C36-A44835E1D06F}">
      <dsp:nvSpPr>
        <dsp:cNvPr id="0" name=""/>
        <dsp:cNvSpPr/>
      </dsp:nvSpPr>
      <dsp:spPr>
        <a:xfrm>
          <a:off x="8797199"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11748" y="2343195"/>
        <a:ext cx="280008" cy="383102"/>
      </dsp:txXfrm>
    </dsp:sp>
    <dsp:sp modelId="{03DC22CE-8AAD-4C95-B8D0-9CFB0CD63889}">
      <dsp:nvSpPr>
        <dsp:cNvPr id="0" name=""/>
        <dsp:cNvSpPr/>
      </dsp:nvSpPr>
      <dsp:spPr>
        <a:xfrm>
          <a:off x="9401846"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FE7D-EF62-4DEE-91A8-9293FF1ED029}">
      <dsp:nvSpPr>
        <dsp:cNvPr id="0" name=""/>
        <dsp:cNvSpPr/>
      </dsp:nvSpPr>
      <dsp:spPr>
        <a:xfrm>
          <a:off x="7143"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Insanity</a:t>
          </a:r>
          <a:r>
            <a:rPr lang="en-GB" sz="4200" kern="1200" dirty="0"/>
            <a:t> </a:t>
          </a:r>
        </a:p>
      </dsp:txBody>
      <dsp:txXfrm>
        <a:off x="44665" y="1187665"/>
        <a:ext cx="2060143" cy="1206068"/>
      </dsp:txXfrm>
    </dsp:sp>
    <dsp:sp modelId="{A5A6FC35-BC66-407F-9D6F-2D89EECD36F2}">
      <dsp:nvSpPr>
        <dsp:cNvPr id="0" name=""/>
        <dsp:cNvSpPr/>
      </dsp:nvSpPr>
      <dsp:spPr>
        <a:xfrm>
          <a:off x="2355850"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55850" y="1631841"/>
        <a:ext cx="316861" cy="317716"/>
      </dsp:txXfrm>
    </dsp:sp>
    <dsp:sp modelId="{0FB073E5-F265-445B-BAC5-E7D3E0441DC0}">
      <dsp:nvSpPr>
        <dsp:cNvPr id="0" name=""/>
        <dsp:cNvSpPr/>
      </dsp:nvSpPr>
      <dsp:spPr>
        <a:xfrm>
          <a:off x="2996406"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Internal factor</a:t>
          </a:r>
        </a:p>
      </dsp:txBody>
      <dsp:txXfrm>
        <a:off x="3033928" y="1187665"/>
        <a:ext cx="2060143" cy="1206068"/>
      </dsp:txXfrm>
    </dsp:sp>
    <dsp:sp modelId="{A0AD3365-0F40-4FF1-BB22-39AF146DEA6B}">
      <dsp:nvSpPr>
        <dsp:cNvPr id="0" name=""/>
        <dsp:cNvSpPr/>
      </dsp:nvSpPr>
      <dsp:spPr>
        <a:xfrm>
          <a:off x="5345112" y="1525936"/>
          <a:ext cx="452659" cy="529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45112" y="1631841"/>
        <a:ext cx="316861" cy="317716"/>
      </dsp:txXfrm>
    </dsp:sp>
    <dsp:sp modelId="{5D63C11C-9401-466D-948F-ABC0C7B6AE0C}">
      <dsp:nvSpPr>
        <dsp:cNvPr id="0" name=""/>
        <dsp:cNvSpPr/>
      </dsp:nvSpPr>
      <dsp:spPr>
        <a:xfrm>
          <a:off x="5985668" y="1150143"/>
          <a:ext cx="2135187" cy="12811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Including Sleepwalking/ Epilepsy </a:t>
          </a:r>
        </a:p>
      </dsp:txBody>
      <dsp:txXfrm>
        <a:off x="6023190" y="1187665"/>
        <a:ext cx="2060143" cy="1206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C5627-AEC7-4364-9A18-4C8A573117B2}">
      <dsp:nvSpPr>
        <dsp:cNvPr id="0" name=""/>
        <dsp:cNvSpPr/>
      </dsp:nvSpPr>
      <dsp:spPr>
        <a:xfrm>
          <a:off x="719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Automatism </a:t>
          </a:r>
        </a:p>
      </dsp:txBody>
      <dsp:txXfrm>
        <a:off x="45007" y="1246628"/>
        <a:ext cx="2075849" cy="1215262"/>
      </dsp:txXfrm>
    </dsp:sp>
    <dsp:sp modelId="{344F0A19-9D98-4CFA-B23C-5B9136849102}">
      <dsp:nvSpPr>
        <dsp:cNvPr id="0" name=""/>
        <dsp:cNvSpPr/>
      </dsp:nvSpPr>
      <dsp:spPr>
        <a:xfrm>
          <a:off x="2373812"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373812" y="1694190"/>
        <a:ext cx="319278" cy="320138"/>
      </dsp:txXfrm>
    </dsp:sp>
    <dsp:sp modelId="{F348C0B2-1B47-44C6-BAA5-47924EB71F32}">
      <dsp:nvSpPr>
        <dsp:cNvPr id="0" name=""/>
        <dsp:cNvSpPr/>
      </dsp:nvSpPr>
      <dsp:spPr>
        <a:xfrm>
          <a:off x="3019253"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External factor </a:t>
          </a:r>
        </a:p>
      </dsp:txBody>
      <dsp:txXfrm>
        <a:off x="3057062" y="1246628"/>
        <a:ext cx="2075849" cy="1215262"/>
      </dsp:txXfrm>
    </dsp:sp>
    <dsp:sp modelId="{243DF6DE-8D7D-40FB-99CB-E30EBED6D629}">
      <dsp:nvSpPr>
        <dsp:cNvPr id="0" name=""/>
        <dsp:cNvSpPr/>
      </dsp:nvSpPr>
      <dsp:spPr>
        <a:xfrm>
          <a:off x="5385867" y="1587477"/>
          <a:ext cx="456111" cy="5335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385867" y="1694190"/>
        <a:ext cx="319278" cy="320138"/>
      </dsp:txXfrm>
    </dsp:sp>
    <dsp:sp modelId="{E50D2A07-5F6C-4B5E-BDC3-BAA56CC158F7}">
      <dsp:nvSpPr>
        <dsp:cNvPr id="0" name=""/>
        <dsp:cNvSpPr/>
      </dsp:nvSpPr>
      <dsp:spPr>
        <a:xfrm>
          <a:off x="6031308" y="1208819"/>
          <a:ext cx="2151467" cy="12908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Including muscle spasms/concussion</a:t>
          </a:r>
        </a:p>
      </dsp:txBody>
      <dsp:txXfrm>
        <a:off x="6069117" y="1246628"/>
        <a:ext cx="2075849" cy="12152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BAB77-B997-4641-A048-BC4CF684E957}" type="datetimeFigureOut">
              <a:rPr lang="en-GB"/>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67363D-5259-423D-A234-7D70E93CD6B7}" type="slidenum">
              <a:rPr lang="en-GB"/>
              <a:t>‹#›</a:t>
            </a:fld>
            <a:endParaRPr lang="en-GB"/>
          </a:p>
        </p:txBody>
      </p:sp>
    </p:spTree>
    <p:extLst>
      <p:ext uri="{BB962C8B-B14F-4D97-AF65-F5344CB8AC3E}">
        <p14:creationId xmlns:p14="http://schemas.microsoft.com/office/powerpoint/2010/main" val="942635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ps.gov.uk/legal-guidance/intoxicatio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be a Kahoot at the end of the session, this is to test knowledge. </a:t>
            </a:r>
          </a:p>
        </p:txBody>
      </p:sp>
      <p:sp>
        <p:nvSpPr>
          <p:cNvPr id="4" name="Slide Number Placeholder 3"/>
          <p:cNvSpPr>
            <a:spLocks noGrp="1"/>
          </p:cNvSpPr>
          <p:nvPr>
            <p:ph type="sldNum" sz="quarter" idx="5"/>
          </p:nvPr>
        </p:nvSpPr>
        <p:spPr/>
        <p:txBody>
          <a:bodyPr/>
          <a:lstStyle/>
          <a:p>
            <a:fld id="{CD67363D-5259-423D-A234-7D70E93CD6B7}" type="slidenum">
              <a:rPr lang="en-GB" smtClean="0"/>
              <a:t>2</a:t>
            </a:fld>
            <a:endParaRPr lang="en-GB"/>
          </a:p>
        </p:txBody>
      </p:sp>
    </p:spTree>
    <p:extLst>
      <p:ext uri="{BB962C8B-B14F-4D97-AF65-F5344CB8AC3E}">
        <p14:creationId xmlns:p14="http://schemas.microsoft.com/office/powerpoint/2010/main" val="1815269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is the defence? </a:t>
            </a:r>
          </a:p>
        </p:txBody>
      </p:sp>
      <p:sp>
        <p:nvSpPr>
          <p:cNvPr id="4" name="Slide Number Placeholder 3"/>
          <p:cNvSpPr>
            <a:spLocks noGrp="1"/>
          </p:cNvSpPr>
          <p:nvPr>
            <p:ph type="sldNum" sz="quarter" idx="5"/>
          </p:nvPr>
        </p:nvSpPr>
        <p:spPr/>
        <p:txBody>
          <a:bodyPr/>
          <a:lstStyle/>
          <a:p>
            <a:fld id="{CD67363D-5259-423D-A234-7D70E93CD6B7}" type="slidenum">
              <a:rPr lang="en-GB" smtClean="0"/>
              <a:t>4</a:t>
            </a:fld>
            <a:endParaRPr lang="en-GB"/>
          </a:p>
        </p:txBody>
      </p:sp>
    </p:spTree>
    <p:extLst>
      <p:ext uri="{BB962C8B-B14F-4D97-AF65-F5344CB8AC3E}">
        <p14:creationId xmlns:p14="http://schemas.microsoft.com/office/powerpoint/2010/main" val="95134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defence is concerned with the mental condition of the defendant. </a:t>
            </a:r>
          </a:p>
          <a:p>
            <a:endParaRPr lang="en-GB" dirty="0"/>
          </a:p>
          <a:p>
            <a:r>
              <a:rPr lang="en-GB" dirty="0"/>
              <a:t>The legal definition of insanity is not the same definition as the medical definition. </a:t>
            </a:r>
          </a:p>
          <a:p>
            <a:endParaRPr lang="en-GB" dirty="0"/>
          </a:p>
          <a:p>
            <a:r>
              <a:rPr lang="en-GB" dirty="0"/>
              <a:t>Sentence – S.5 of the Criminal procedure (insanity) Act 1964- sentence can be : </a:t>
            </a:r>
          </a:p>
          <a:p>
            <a:endParaRPr lang="en-GB" dirty="0"/>
          </a:p>
          <a:p>
            <a:pPr marL="228600" indent="-228600">
              <a:buAutoNum type="alphaUcPeriod"/>
            </a:pPr>
            <a:r>
              <a:rPr lang="en-GB" dirty="0"/>
              <a:t>Hospital order </a:t>
            </a:r>
          </a:p>
          <a:p>
            <a:pPr marL="228600" indent="-228600">
              <a:buAutoNum type="alphaUcPeriod"/>
            </a:pPr>
            <a:r>
              <a:rPr lang="en-GB" dirty="0"/>
              <a:t>Supervision/ treatment order </a:t>
            </a:r>
          </a:p>
          <a:p>
            <a:pPr marL="228600" indent="-228600">
              <a:buAutoNum type="alphaUcPeriod"/>
            </a:pPr>
            <a:r>
              <a:rPr lang="en-GB" dirty="0"/>
              <a:t>Absolute discharge order</a:t>
            </a:r>
          </a:p>
          <a:p>
            <a:pPr marL="228600" indent="-228600">
              <a:buAutoNum type="alphaUcPeriod"/>
            </a:pPr>
            <a:endParaRPr lang="en-GB" dirty="0"/>
          </a:p>
          <a:p>
            <a:pPr marL="0" indent="0">
              <a:buNone/>
            </a:pPr>
            <a:r>
              <a:rPr lang="en-GB" dirty="0"/>
              <a:t>The secretary of state is the only person who can give permission for the defendant to be released from hospital – S.5(3) of the Criminal Procedure (Insanity ) Act 1964.</a:t>
            </a:r>
          </a:p>
          <a:p>
            <a:endParaRPr lang="en-GB" dirty="0"/>
          </a:p>
          <a:p>
            <a:r>
              <a:rPr lang="en-GB" dirty="0"/>
              <a:t>Problem- the defence is not likely to be used simply because people do not want to be viewed as insane. </a:t>
            </a:r>
          </a:p>
          <a:p>
            <a:endParaRPr lang="en-GB" dirty="0"/>
          </a:p>
          <a:p>
            <a:r>
              <a:rPr lang="en-GB" dirty="0"/>
              <a:t>No guilty by reason of insanity – S.1 of the Criminal Procedure (insanity) Act 1964.</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5</a:t>
            </a:fld>
            <a:endParaRPr lang="en-GB"/>
          </a:p>
        </p:txBody>
      </p:sp>
    </p:spTree>
    <p:extLst>
      <p:ext uri="{BB962C8B-B14F-4D97-AF65-F5344CB8AC3E}">
        <p14:creationId xmlns:p14="http://schemas.microsoft.com/office/powerpoint/2010/main" val="443001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 </a:t>
            </a:r>
            <a:r>
              <a:rPr lang="en-GB" dirty="0" err="1"/>
              <a:t>Naughten</a:t>
            </a:r>
            <a:r>
              <a:rPr lang="en-GB" dirty="0"/>
              <a:t> – </a:t>
            </a:r>
          </a:p>
          <a:p>
            <a:endParaRPr lang="en-GB" dirty="0"/>
          </a:p>
          <a:p>
            <a:r>
              <a:rPr lang="en-GB" dirty="0"/>
              <a:t>Charged with murder- shot the wrong person – Use the defence of insanity because he was having morbid delusions- did not know what was right and what was wrong during the time the offence was committed.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6</a:t>
            </a:fld>
            <a:endParaRPr lang="en-GB"/>
          </a:p>
        </p:txBody>
      </p:sp>
    </p:spTree>
    <p:extLst>
      <p:ext uri="{BB962C8B-B14F-4D97-AF65-F5344CB8AC3E}">
        <p14:creationId xmlns:p14="http://schemas.microsoft.com/office/powerpoint/2010/main" val="2476256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  She was charged with theft because she told various items and went to the till with the items in her bag and did not present them to the server. She explained that she was absent minded and had depression. At first the judge ruled that she was able to use the defence of insanity, but she decided not to use the defence simply because of the stigma attached. She took her case to the court of appeal and her conviction was quashed because of the trial judges wrong decision with regards to insanity, as the court of appeal judge explained that a moment where someone is not paying attention, is not a defect of reason.</a:t>
            </a:r>
          </a:p>
          <a:p>
            <a:endParaRPr lang="en-GB" dirty="0"/>
          </a:p>
          <a:p>
            <a:endParaRPr lang="en-GB" dirty="0"/>
          </a:p>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a:p>
            <a:endParaRPr lang="en-GB" dirty="0"/>
          </a:p>
          <a:p>
            <a:endParaRPr lang="en-GB" dirty="0"/>
          </a:p>
          <a:p>
            <a:r>
              <a:rPr lang="en-GB" dirty="0"/>
              <a:t>Kemp –  Disease of the mind has to provide a defect of reasoning – arteriosclerosis- lost consciousness- he attached his wife with a hammer for no reason. Used the defence of insanity because he was not </a:t>
            </a:r>
            <a:r>
              <a:rPr lang="en-GB" dirty="0" err="1"/>
              <a:t>conciousness</a:t>
            </a:r>
            <a:r>
              <a:rPr lang="en-GB" dirty="0"/>
              <a:t> of the time and was not aware that he had picked up the hammer and hit his wife with it. </a:t>
            </a:r>
          </a:p>
          <a:p>
            <a:r>
              <a:rPr lang="en-GB" dirty="0"/>
              <a:t> </a:t>
            </a:r>
          </a:p>
          <a:p>
            <a:endParaRPr lang="en-GB" dirty="0"/>
          </a:p>
          <a:p>
            <a:endParaRPr lang="en-GB" dirty="0"/>
          </a:p>
          <a:p>
            <a:endParaRPr lang="en-GB" dirty="0"/>
          </a:p>
          <a:p>
            <a:r>
              <a:rPr lang="en-GB" dirty="0"/>
              <a:t>Charlson- Defendant attacked son with a mallet- Not followed today because a cerebral tumour was not classed as a disease of the mind – despite the fact that the medical evidence showed the condition did lead to outburst of violence.</a:t>
            </a:r>
          </a:p>
          <a:p>
            <a:endParaRPr lang="en-GB" dirty="0"/>
          </a:p>
          <a:p>
            <a:r>
              <a:rPr lang="en-GB" dirty="0"/>
              <a:t>Bratty-  Murder with a stocking- Blackness came over him- he was suffering psychomotor epilepsy- judge decided that it was up to the jury to decide whether the defence of insanity could be used – the jury said no. </a:t>
            </a:r>
          </a:p>
          <a:p>
            <a:endParaRPr lang="en-GB" dirty="0"/>
          </a:p>
          <a:p>
            <a:r>
              <a:rPr lang="en-GB" dirty="0"/>
              <a:t>Sullivan- Attacked friend- continuously kicked and hit his friend- he explained that he acted this way due to epilepsy- and used the defence of insanity- and had his offence lowered to S.47 of the offences against the persons act 1861. This is because epilepsy is a disease of the mind. </a:t>
            </a:r>
          </a:p>
          <a:p>
            <a:endParaRPr lang="en-GB" dirty="0"/>
          </a:p>
          <a:p>
            <a:endParaRPr lang="en-GB" dirty="0"/>
          </a:p>
          <a:p>
            <a:r>
              <a:rPr lang="en-GB" dirty="0"/>
              <a:t>Burgess- Attacked girlfriend when she was sleeping-  he hit her with a bottle and a video recorder- and then put his hands around her neck- he used the defence of insanity- and was successful because it was an internal factor. </a:t>
            </a:r>
          </a:p>
          <a:p>
            <a:endParaRPr lang="en-GB" dirty="0"/>
          </a:p>
          <a:p>
            <a:r>
              <a:rPr lang="en-GB" dirty="0"/>
              <a:t>Hennessy – Stole a car- stopped by the police- Diabetic- his wife had left him and he had stopped taking his insulin – He could not remember taking the car- wanted to use the defence of automatism- but the judge said not- he changed his plea to guilty and then decided to appeal – the appeal was unsuccessful simply because the judge was right to explain that the defence of insanity was the defence that he should have used because the diabetes was an internal factor- caused by internal factors- </a:t>
            </a:r>
            <a:r>
              <a:rPr lang="en-GB" dirty="0" err="1"/>
              <a:t>Hyperglycemia</a:t>
            </a:r>
            <a:r>
              <a:rPr lang="en-GB" dirty="0"/>
              <a:t>. </a:t>
            </a:r>
          </a:p>
        </p:txBody>
      </p:sp>
      <p:sp>
        <p:nvSpPr>
          <p:cNvPr id="4" name="Slide Number Placeholder 3"/>
          <p:cNvSpPr>
            <a:spLocks noGrp="1"/>
          </p:cNvSpPr>
          <p:nvPr>
            <p:ph type="sldNum" sz="quarter" idx="5"/>
          </p:nvPr>
        </p:nvSpPr>
        <p:spPr/>
        <p:txBody>
          <a:bodyPr/>
          <a:lstStyle/>
          <a:p>
            <a:fld id="{CD67363D-5259-423D-A234-7D70E93CD6B7}" type="slidenum">
              <a:rPr lang="en-GB" smtClean="0"/>
              <a:t>7</a:t>
            </a:fld>
            <a:endParaRPr lang="en-GB"/>
          </a:p>
        </p:txBody>
      </p:sp>
    </p:spTree>
    <p:extLst>
      <p:ext uri="{BB962C8B-B14F-4D97-AF65-F5344CB8AC3E}">
        <p14:creationId xmlns:p14="http://schemas.microsoft.com/office/powerpoint/2010/main" val="86431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Windle-  not happy in the marriage- his wife wanted to commit suicide so he gave her 100 </a:t>
            </a:r>
            <a:r>
              <a:rPr lang="en-GB" dirty="0" err="1"/>
              <a:t>asprins</a:t>
            </a:r>
            <a:r>
              <a:rPr lang="en-GB" dirty="0"/>
              <a:t>- which resulted in her death – he said ‘’ is suppose they will hang me for this’’, his wording meant that he could not use the defence because he knew that what he had done was wrong.</a:t>
            </a:r>
          </a:p>
          <a:p>
            <a:endParaRPr lang="en-GB" dirty="0"/>
          </a:p>
          <a:p>
            <a:r>
              <a:rPr lang="en-GB" dirty="0" err="1"/>
              <a:t>Kopsch</a:t>
            </a:r>
            <a:r>
              <a:rPr lang="en-GB" dirty="0"/>
              <a:t> – Killed a woman – strangulation – His defence was that he did it because he had an </a:t>
            </a:r>
            <a:r>
              <a:rPr lang="en-GB" dirty="0" err="1"/>
              <a:t>irressistable</a:t>
            </a:r>
            <a:r>
              <a:rPr lang="en-GB" dirty="0"/>
              <a:t> impulse- this was no defence because he knew the act was wrong – and he knew the nature and quality of the act. </a:t>
            </a:r>
          </a:p>
          <a:p>
            <a:endParaRPr lang="en-GB" dirty="0"/>
          </a:p>
          <a:p>
            <a:r>
              <a:rPr lang="en-GB" dirty="0" err="1"/>
              <a:t>Codere</a:t>
            </a:r>
            <a:r>
              <a:rPr lang="en-GB" dirty="0"/>
              <a:t> 1917- defendant thought wife's throat was a loaf of bread- however, could not use the defence simply because when he committed the crime he had the knowledge that what he had done was wrong.</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8</a:t>
            </a:fld>
            <a:endParaRPr lang="en-GB"/>
          </a:p>
        </p:txBody>
      </p:sp>
    </p:spTree>
    <p:extLst>
      <p:ext uri="{BB962C8B-B14F-4D97-AF65-F5344CB8AC3E}">
        <p14:creationId xmlns:p14="http://schemas.microsoft.com/office/powerpoint/2010/main" val="808197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r>
              <a:rPr lang="en-GB" dirty="0"/>
              <a:t>Define</a:t>
            </a:r>
            <a:r>
              <a:rPr lang="en-GB" baseline="0" dirty="0"/>
              <a:t> insanity – </a:t>
            </a:r>
            <a:r>
              <a:rPr lang="en-GB" baseline="0" dirty="0" err="1"/>
              <a:t>McNaghten</a:t>
            </a:r>
            <a:r>
              <a:rPr lang="en-GB" baseline="0" dirty="0"/>
              <a:t> rules</a:t>
            </a:r>
          </a:p>
          <a:p>
            <a:pPr marL="0" indent="0">
              <a:buNone/>
            </a:pPr>
            <a:r>
              <a:rPr lang="en-GB" baseline="0" dirty="0"/>
              <a:t>Disease of the mind is  legal, not a medical question (Kemp 1957)</a:t>
            </a:r>
          </a:p>
          <a:p>
            <a:pPr marL="0" indent="0">
              <a:buNone/>
            </a:pPr>
            <a:r>
              <a:rPr lang="en-GB" baseline="0" dirty="0"/>
              <a:t>It will be established where an internal factor caused a malfunctioning of the mind</a:t>
            </a:r>
          </a:p>
          <a:p>
            <a:pPr marL="0" indent="0">
              <a:buNone/>
            </a:pPr>
            <a:r>
              <a:rPr lang="en-GB" baseline="0" dirty="0"/>
              <a:t>Hennessy</a:t>
            </a:r>
          </a:p>
          <a:p>
            <a:pPr marL="0" indent="0">
              <a:buNone/>
            </a:pPr>
            <a:r>
              <a:rPr lang="en-GB" baseline="0" dirty="0"/>
              <a:t>Quick</a:t>
            </a:r>
          </a:p>
          <a:p>
            <a:pPr marL="0" indent="0">
              <a:buNone/>
            </a:pPr>
            <a:r>
              <a:rPr lang="en-GB" baseline="0" dirty="0"/>
              <a:t>R went into a confused and dizzy state and it is likely that tat this stage her ability to reason was at least partially impaired.</a:t>
            </a:r>
          </a:p>
          <a:p>
            <a:pPr marL="0" indent="0">
              <a:buNone/>
            </a:pPr>
            <a:r>
              <a:rPr lang="en-GB" baseline="0" dirty="0"/>
              <a:t>This is evidenced by the fact that she did not recall the events.</a:t>
            </a:r>
          </a:p>
          <a:p>
            <a:pPr marL="0" indent="0">
              <a:buNone/>
            </a:pPr>
            <a:r>
              <a:rPr lang="en-GB" baseline="0" dirty="0"/>
              <a:t>It must also be shown that the defect of reason meant that R did not know the nature and quality of her act and/or that she did not know that the act was wrong.</a:t>
            </a:r>
          </a:p>
          <a:p>
            <a:pPr marL="0" indent="0">
              <a:buNone/>
            </a:pPr>
            <a:r>
              <a:rPr lang="en-GB" baseline="0" dirty="0"/>
              <a:t>R did not know that the nature of her act as she was in a confused and dizzy state and in a state of impaired consciousness.</a:t>
            </a:r>
          </a:p>
          <a:p>
            <a:pPr marL="0" indent="0">
              <a:buNone/>
            </a:pPr>
            <a:r>
              <a:rPr lang="en-GB" baseline="0" dirty="0"/>
              <a:t>This means R did not know that she acted illegally because at the point she hit her colleague she was unaware of what she was doing.</a:t>
            </a:r>
          </a:p>
          <a:p>
            <a:pPr marL="0" indent="0">
              <a:buNone/>
            </a:pPr>
            <a:r>
              <a:rPr lang="en-GB" baseline="0" dirty="0"/>
              <a:t>R can rely on the defence of insanity.</a:t>
            </a:r>
          </a:p>
          <a:p>
            <a:pPr marL="0" indent="0">
              <a:buNone/>
            </a:pPr>
            <a:endParaRPr lang="en-GB" baseline="0" dirty="0"/>
          </a:p>
          <a:p>
            <a:pPr marL="0" indent="0">
              <a:buNone/>
            </a:pPr>
            <a:r>
              <a:rPr lang="en-GB" baseline="0" dirty="0"/>
              <a:t>b) </a:t>
            </a:r>
            <a:r>
              <a:rPr lang="en-GB" baseline="0" dirty="0" err="1"/>
              <a:t>Schizphrenia</a:t>
            </a:r>
            <a:r>
              <a:rPr lang="en-GB" baseline="0" dirty="0"/>
              <a:t>= disease of the mind</a:t>
            </a:r>
          </a:p>
          <a:p>
            <a:pPr marL="0" indent="0">
              <a:buNone/>
            </a:pPr>
            <a:r>
              <a:rPr lang="en-GB" baseline="0" dirty="0" err="1"/>
              <a:t>Js</a:t>
            </a:r>
            <a:r>
              <a:rPr lang="en-GB" baseline="0" dirty="0"/>
              <a:t> powers of reasoning were impaired at least partially, if not completely because he was acting on the instructions from voices in his head. </a:t>
            </a:r>
          </a:p>
          <a:p>
            <a:pPr marL="0" indent="0">
              <a:buNone/>
            </a:pPr>
            <a:r>
              <a:rPr lang="en-GB" baseline="0" dirty="0"/>
              <a:t>Did J know the nature and quality of his act, and/or he did not know that the act was wrong? J was fully aware that he stabbed his tutor – he said he wanted to kill him.</a:t>
            </a:r>
          </a:p>
          <a:p>
            <a:pPr marL="0" indent="0">
              <a:buNone/>
            </a:pPr>
            <a:r>
              <a:rPr lang="en-GB" baseline="0" dirty="0"/>
              <a:t>J knew it was legally wrong because he knew he would be put in prison for what he had done and that he would be punished my other inmates.</a:t>
            </a:r>
          </a:p>
          <a:p>
            <a:pPr marL="0" indent="0">
              <a:buNone/>
            </a:pPr>
            <a:r>
              <a:rPr lang="en-GB" baseline="0" dirty="0"/>
              <a:t>Johnson 2007 is current law and requires J only knew that his act was legally wrong.</a:t>
            </a:r>
          </a:p>
          <a:p>
            <a:pPr marL="0" indent="0">
              <a:buNone/>
            </a:pPr>
            <a:r>
              <a:rPr lang="en-GB" baseline="0" dirty="0"/>
              <a:t>J committed crime to rid the world of evil. Defence will therefore not apply as J still knew his conduct was wrong.</a:t>
            </a:r>
          </a:p>
        </p:txBody>
      </p:sp>
      <p:sp>
        <p:nvSpPr>
          <p:cNvPr id="4" name="Slide Number Placeholder 3"/>
          <p:cNvSpPr>
            <a:spLocks noGrp="1"/>
          </p:cNvSpPr>
          <p:nvPr>
            <p:ph type="sldNum" sz="quarter" idx="10"/>
          </p:nvPr>
        </p:nvSpPr>
        <p:spPr/>
        <p:txBody>
          <a:bodyPr/>
          <a:lstStyle/>
          <a:p>
            <a:fld id="{35537779-86A5-44D9-86BD-DE2E6C9A14D6}" type="slidenum">
              <a:rPr lang="en-GB" smtClean="0"/>
              <a:t>10</a:t>
            </a:fld>
            <a:endParaRPr lang="en-GB"/>
          </a:p>
        </p:txBody>
      </p:sp>
    </p:spTree>
    <p:extLst>
      <p:ext uri="{BB962C8B-B14F-4D97-AF65-F5344CB8AC3E}">
        <p14:creationId xmlns:p14="http://schemas.microsoft.com/office/powerpoint/2010/main" val="1789358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Bratty – ‘’ An act which is done by the muscle without any control by the mind, such as a spasm, a reflex action or a convulsion, or an act done by a person who is not conscious of what he is doing, such as an act done whilst suffering from concussion or whilst sleepwalking’’. </a:t>
            </a:r>
          </a:p>
          <a:p>
            <a:endParaRPr lang="en-GB" dirty="0"/>
          </a:p>
          <a:p>
            <a:r>
              <a:rPr lang="en-GB" dirty="0"/>
              <a:t>Involuntary where an external factor forces a person to commit an offence.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Automatism concerns involuntary conduct where the source of the involuntariness is not internal, such as disease, but external.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13</a:t>
            </a:fld>
            <a:endParaRPr lang="en-GB"/>
          </a:p>
        </p:txBody>
      </p:sp>
    </p:spTree>
    <p:extLst>
      <p:ext uri="{BB962C8B-B14F-4D97-AF65-F5344CB8AC3E}">
        <p14:creationId xmlns:p14="http://schemas.microsoft.com/office/powerpoint/2010/main" val="1606163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  </a:t>
            </a:r>
            <a:r>
              <a:rPr lang="en-GB" dirty="0" err="1"/>
              <a:t>Hypoglycemic</a:t>
            </a:r>
            <a:r>
              <a:rPr lang="en-GB" dirty="0"/>
              <a:t> attack – could drive himself home – he caused damage to some cars and drove recklessly- tried to use the defence of automatism- however he could not simply because when he was driving home he had swerved to avoid cars and had used his brakes to avoid other cars- and because of this he could be seen to not have a total loss of control. </a:t>
            </a:r>
          </a:p>
          <a:p>
            <a:endParaRPr lang="en-GB" dirty="0"/>
          </a:p>
          <a:p>
            <a:r>
              <a:rPr lang="en-GB" dirty="0"/>
              <a:t>Bingham – Hypoglycaemic attack (External Factor ) - went to the shops, put items in his bag and left without paying- could use the defence of automatism.</a:t>
            </a:r>
          </a:p>
          <a:p>
            <a:endParaRPr lang="en-GB" dirty="0"/>
          </a:p>
          <a:p>
            <a:r>
              <a:rPr lang="en-GB" dirty="0"/>
              <a:t>T – Raped 3 days before the offence she committed- this lead to the PTSD and it was possible that she could use the defence of automatism because the offence was caused by an external factor. </a:t>
            </a:r>
          </a:p>
          <a:p>
            <a:endParaRPr lang="en-GB" dirty="0"/>
          </a:p>
          <a:p>
            <a:r>
              <a:rPr lang="en-GB" dirty="0"/>
              <a:t>Lipman – Drugs- the defendant took LSD- and thought that he was in the centre of the earth and fighting snakes, and as a result he- hit his girlfriend on the head and shoved a bedsheet down her throat and killed her. He could not use the defence simply because he chose to take the drugs and he was reckless as to knowing the affects of the drugs, or to knowing that he was going to lose control. </a:t>
            </a:r>
          </a:p>
          <a:p>
            <a:endParaRPr lang="en-GB" dirty="0"/>
          </a:p>
          <a:p>
            <a:r>
              <a:rPr lang="en-GB" dirty="0"/>
              <a:t>Bailey- Attack – lead pipe- diabetic- low blood sugar- </a:t>
            </a:r>
            <a:r>
              <a:rPr lang="en-GB" dirty="0" err="1"/>
              <a:t>hypoglycemic</a:t>
            </a:r>
            <a:r>
              <a:rPr lang="en-GB" dirty="0"/>
              <a:t> attack- took insulin but he had decided not to eat- could use the defence if he did not know that not eating would have such an affect. Reckless as to knowing that this would happen. </a:t>
            </a:r>
          </a:p>
          <a:p>
            <a:endParaRPr lang="en-GB" dirty="0"/>
          </a:p>
          <a:p>
            <a:endParaRPr lang="en-GB" dirty="0"/>
          </a:p>
          <a:p>
            <a:endParaRPr lang="en-GB" dirty="0"/>
          </a:p>
          <a:p>
            <a:r>
              <a:rPr lang="en-GB" dirty="0"/>
              <a:t>Hills v Baxter- </a:t>
            </a:r>
          </a:p>
          <a:p>
            <a:endParaRPr lang="en-GB" dirty="0"/>
          </a:p>
          <a:p>
            <a:r>
              <a:rPr lang="en-GB" dirty="0"/>
              <a:t>Bailey – </a:t>
            </a:r>
          </a:p>
          <a:p>
            <a:endParaRPr lang="en-GB" dirty="0"/>
          </a:p>
          <a:p>
            <a:endParaRPr lang="en-GB" dirty="0"/>
          </a:p>
          <a:p>
            <a:r>
              <a:rPr lang="en-GB" dirty="0"/>
              <a:t>T- </a:t>
            </a:r>
          </a:p>
          <a:p>
            <a:endParaRPr lang="en-GB" dirty="0"/>
          </a:p>
          <a:p>
            <a:r>
              <a:rPr lang="en-GB" dirty="0"/>
              <a:t>Lipan </a:t>
            </a:r>
          </a:p>
        </p:txBody>
      </p:sp>
      <p:sp>
        <p:nvSpPr>
          <p:cNvPr id="4" name="Slide Number Placeholder 3"/>
          <p:cNvSpPr>
            <a:spLocks noGrp="1"/>
          </p:cNvSpPr>
          <p:nvPr>
            <p:ph type="sldNum" sz="quarter" idx="5"/>
          </p:nvPr>
        </p:nvSpPr>
        <p:spPr/>
        <p:txBody>
          <a:bodyPr/>
          <a:lstStyle/>
          <a:p>
            <a:fld id="{CD67363D-5259-423D-A234-7D70E93CD6B7}" type="slidenum">
              <a:rPr lang="en-GB" smtClean="0"/>
              <a:t>14</a:t>
            </a:fld>
            <a:endParaRPr lang="en-GB"/>
          </a:p>
        </p:txBody>
      </p:sp>
    </p:spTree>
    <p:extLst>
      <p:ext uri="{BB962C8B-B14F-4D97-AF65-F5344CB8AC3E}">
        <p14:creationId xmlns:p14="http://schemas.microsoft.com/office/powerpoint/2010/main" val="2158918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a:t>
            </a:r>
            <a:r>
              <a:rPr lang="en-GB" baseline="0" dirty="0"/>
              <a:t> elements of the defence and how it prevents the AR of the offence being established given that Ds conduct is involuntary.</a:t>
            </a:r>
          </a:p>
          <a:p>
            <a:r>
              <a:rPr lang="en-GB" baseline="0" dirty="0"/>
              <a:t>Unlike insanity, the burden of proof is on the prosecution.</a:t>
            </a:r>
          </a:p>
          <a:p>
            <a:r>
              <a:rPr lang="en-GB" baseline="0" dirty="0"/>
              <a:t>External factor that caused A to fit</a:t>
            </a:r>
          </a:p>
          <a:p>
            <a:r>
              <a:rPr lang="en-GB" baseline="0" dirty="0"/>
              <a:t>It appears that A was conscious, and the requirement for a lack of complete control is met (Broome v Perkins).</a:t>
            </a:r>
          </a:p>
          <a:p>
            <a:r>
              <a:rPr lang="en-GB" baseline="0" dirty="0"/>
              <a:t>A did not know he was allergic to the drug, so he could not have given prior notice to the hospital. He was not at fault and his defence will succeed. </a:t>
            </a:r>
          </a:p>
        </p:txBody>
      </p:sp>
      <p:sp>
        <p:nvSpPr>
          <p:cNvPr id="4" name="Slide Number Placeholder 3"/>
          <p:cNvSpPr>
            <a:spLocks noGrp="1"/>
          </p:cNvSpPr>
          <p:nvPr>
            <p:ph type="sldNum" sz="quarter" idx="10"/>
          </p:nvPr>
        </p:nvSpPr>
        <p:spPr/>
        <p:txBody>
          <a:bodyPr/>
          <a:lstStyle/>
          <a:p>
            <a:fld id="{35537779-86A5-44D9-86BD-DE2E6C9A14D6}" type="slidenum">
              <a:rPr lang="en-GB" smtClean="0"/>
              <a:t>16</a:t>
            </a:fld>
            <a:endParaRPr lang="en-GB"/>
          </a:p>
        </p:txBody>
      </p:sp>
    </p:spTree>
    <p:extLst>
      <p:ext uri="{BB962C8B-B14F-4D97-AF65-F5344CB8AC3E}">
        <p14:creationId xmlns:p14="http://schemas.microsoft.com/office/powerpoint/2010/main" val="13805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v"/>
            </a:pPr>
            <a:r>
              <a:rPr lang="en-GB" sz="1200" dirty="0"/>
              <a:t>Two types – </a:t>
            </a:r>
          </a:p>
          <a:p>
            <a:pPr marL="0" indent="0">
              <a:buNone/>
            </a:pPr>
            <a:r>
              <a:rPr lang="en-GB" sz="1200" dirty="0"/>
              <a:t>                    1. Involuntary intoxication</a:t>
            </a:r>
          </a:p>
          <a:p>
            <a:pPr marL="0" indent="0">
              <a:buNone/>
            </a:pPr>
            <a:r>
              <a:rPr lang="en-GB" sz="1200" dirty="0"/>
              <a:t>                    2. Voluntary intoxication</a:t>
            </a:r>
          </a:p>
          <a:p>
            <a:pPr>
              <a:buFont typeface="Wingdings" panose="05000000000000000000" pitchFamily="2" charset="2"/>
              <a:buChar char="v"/>
            </a:pPr>
            <a:r>
              <a:rPr lang="en-GB" sz="1200" dirty="0"/>
              <a:t> Voluntary intoxication is the most common.</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17</a:t>
            </a:fld>
            <a:endParaRPr lang="en-GB"/>
          </a:p>
        </p:txBody>
      </p:sp>
    </p:spTree>
    <p:extLst>
      <p:ext uri="{BB962C8B-B14F-4D97-AF65-F5344CB8AC3E}">
        <p14:creationId xmlns:p14="http://schemas.microsoft.com/office/powerpoint/2010/main" val="1535755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Kingston – charged with indecent assault of a 15 year old boy- he tried to explain that he was spiked and  that the last thing that he remembers is that the victim was lying on the bed- drugged intent is still intent. </a:t>
            </a:r>
          </a:p>
          <a:p>
            <a:endParaRPr lang="en-GB" dirty="0"/>
          </a:p>
          <a:p>
            <a:r>
              <a:rPr lang="en-GB" dirty="0"/>
              <a:t>Hardie- took Valium to relax- however the Valium was not prescribed to him- he fell asleep and then later on set a wardrobe on fire- Convicted of the offence of criminal damage- appealed his case and explain that he did not have the </a:t>
            </a:r>
            <a:r>
              <a:rPr lang="en-GB" dirty="0" err="1"/>
              <a:t>mens</a:t>
            </a:r>
            <a:r>
              <a:rPr lang="en-GB" dirty="0"/>
              <a:t> rea of the offence – conviction quashed simply because of the misdirection of the judge- the question should have been on reckless ness- jury should have considered if the drug would have an affect on him and if he knew this – his girlfriend said that they would do not harm. </a:t>
            </a:r>
          </a:p>
          <a:p>
            <a:endParaRPr lang="en-GB" dirty="0"/>
          </a:p>
          <a:p>
            <a:r>
              <a:rPr lang="en-GB" dirty="0"/>
              <a:t>Sheehan – drunken intent is still intent. </a:t>
            </a:r>
          </a:p>
          <a:p>
            <a:endParaRPr lang="en-GB" dirty="0"/>
          </a:p>
          <a:p>
            <a:endParaRPr lang="en-GB" dirty="0"/>
          </a:p>
          <a:p>
            <a:r>
              <a:rPr lang="en-GB" dirty="0"/>
              <a:t>Allen – drunk wine- did not think it was a strong as it was, and the courts explained that just because he did not know the strength of the wine, did not mean that he was involuntarily intoxicated.  There he could not use the defence – he could have- had he been spiked with vodka for example.</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18</a:t>
            </a:fld>
            <a:endParaRPr lang="en-GB"/>
          </a:p>
        </p:txBody>
      </p:sp>
    </p:spTree>
    <p:extLst>
      <p:ext uri="{BB962C8B-B14F-4D97-AF65-F5344CB8AC3E}">
        <p14:creationId xmlns:p14="http://schemas.microsoft.com/office/powerpoint/2010/main" val="1105912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Lato" panose="020B0604020202020204" pitchFamily="34" charset="0"/>
              </a:rPr>
              <a:t>‘’However, where the defendant has voluntarily put himself in the position of being intoxicated to the extent that he is incapable of forming the mental element of the offence, this will amount to a defence in respect of a crime of specific intent.</a:t>
            </a:r>
          </a:p>
          <a:p>
            <a:pPr algn="l"/>
            <a:r>
              <a:rPr lang="en-GB" b="0" i="0" dirty="0">
                <a:solidFill>
                  <a:srgbClr val="444444"/>
                </a:solidFill>
                <a:effectLst/>
                <a:latin typeface="Lato" panose="020B0604020202020204" pitchFamily="34" charset="0"/>
              </a:rPr>
              <a:t>This principle is subject to the caveat that a drunken intent is still an intent: </a:t>
            </a:r>
            <a:r>
              <a:rPr lang="en-GB" b="0" i="1" dirty="0">
                <a:solidFill>
                  <a:srgbClr val="444444"/>
                </a:solidFill>
                <a:effectLst/>
                <a:latin typeface="Lato" panose="020B0604020202020204" pitchFamily="34" charset="0"/>
              </a:rPr>
              <a:t>R v Sheehan and Moore </a:t>
            </a:r>
            <a:r>
              <a:rPr lang="en-GB" b="0" i="0" dirty="0">
                <a:solidFill>
                  <a:srgbClr val="444444"/>
                </a:solidFill>
                <a:effectLst/>
                <a:latin typeface="Lato" panose="020B0604020202020204" pitchFamily="34" charset="0"/>
              </a:rPr>
              <a:t>(1975) 60 Cr App R 308.</a:t>
            </a:r>
          </a:p>
          <a:p>
            <a:pPr algn="l"/>
            <a:r>
              <a:rPr lang="en-GB" b="1" i="0" dirty="0">
                <a:solidFill>
                  <a:srgbClr val="444444"/>
                </a:solidFill>
                <a:effectLst/>
                <a:latin typeface="Lato" panose="020B0604020202020204" pitchFamily="34" charset="0"/>
              </a:rPr>
              <a:t>NB</a:t>
            </a:r>
            <a:r>
              <a:rPr lang="en-GB" b="0" i="0" dirty="0">
                <a:solidFill>
                  <a:srgbClr val="444444"/>
                </a:solidFill>
                <a:effectLst/>
                <a:latin typeface="Lato" panose="020B0604020202020204" pitchFamily="34" charset="0"/>
              </a:rPr>
              <a:t>: A person who deliberately makes himself intoxicated in order to give himself sufficient courage to commit an offence cannot raise a defence based on such intoxication, even to a crime of specific intent: </a:t>
            </a:r>
            <a:r>
              <a:rPr lang="en-GB" b="0" i="1" dirty="0">
                <a:solidFill>
                  <a:srgbClr val="444444"/>
                </a:solidFill>
                <a:effectLst/>
                <a:latin typeface="Lato" panose="020B0604020202020204" pitchFamily="34" charset="0"/>
              </a:rPr>
              <a:t>AG for Northern Ireland v Gallagher [1963] AC 349.- </a:t>
            </a:r>
            <a:r>
              <a:rPr lang="en-GB" b="0" i="0" dirty="0">
                <a:solidFill>
                  <a:srgbClr val="444444"/>
                </a:solidFill>
                <a:effectLst/>
                <a:latin typeface="Lato" panose="020B0604020202020204" pitchFamily="34" charset="0"/>
              </a:rPr>
              <a:t>(The ‘Dutch courage rule’).</a:t>
            </a:r>
          </a:p>
          <a:p>
            <a:pPr algn="l"/>
            <a:r>
              <a:rPr lang="en-GB" b="0" i="0" dirty="0">
                <a:solidFill>
                  <a:srgbClr val="444444"/>
                </a:solidFill>
                <a:effectLst/>
                <a:latin typeface="Lato" panose="020B0604020202020204" pitchFamily="34" charset="0"/>
              </a:rPr>
              <a:t>The distinction between crimes of specific intent and crimes of basic intent was drawn in </a:t>
            </a:r>
            <a:r>
              <a:rPr lang="en-GB" b="0" i="1" dirty="0">
                <a:solidFill>
                  <a:srgbClr val="444444"/>
                </a:solidFill>
                <a:effectLst/>
                <a:latin typeface="Lato" panose="020B0604020202020204" pitchFamily="34" charset="0"/>
              </a:rPr>
              <a:t>DPP v Beard </a:t>
            </a:r>
            <a:r>
              <a:rPr lang="en-GB" b="0" i="0" dirty="0">
                <a:solidFill>
                  <a:srgbClr val="444444"/>
                </a:solidFill>
                <a:effectLst/>
                <a:latin typeface="Lato" panose="020B0604020202020204" pitchFamily="34" charset="0"/>
              </a:rPr>
              <a:t>[1920] AC 479 and affirmed in </a:t>
            </a:r>
            <a:r>
              <a:rPr lang="en-GB" b="0" i="1" dirty="0">
                <a:solidFill>
                  <a:srgbClr val="444444"/>
                </a:solidFill>
                <a:effectLst/>
                <a:latin typeface="Lato" panose="020B0604020202020204" pitchFamily="34" charset="0"/>
              </a:rPr>
              <a:t>DPP v Majewski </a:t>
            </a:r>
            <a:r>
              <a:rPr lang="en-GB" b="0" i="0" dirty="0">
                <a:solidFill>
                  <a:srgbClr val="444444"/>
                </a:solidFill>
                <a:effectLst/>
                <a:latin typeface="Lato" panose="020B0604020202020204" pitchFamily="34" charset="0"/>
              </a:rPr>
              <a:t>[1977] AC 443 HL. The terms ‘basic intent’ and ‘specific intent’ have since been defined in different ways.</a:t>
            </a:r>
          </a:p>
          <a:p>
            <a:pPr algn="l"/>
            <a:r>
              <a:rPr lang="en-GB" b="0" i="0" dirty="0">
                <a:solidFill>
                  <a:srgbClr val="444444"/>
                </a:solidFill>
                <a:effectLst/>
                <a:latin typeface="Lato" panose="020B0604020202020204" pitchFamily="34" charset="0"/>
              </a:rPr>
              <a:t>Crimes of specific intent have sometimes been stated to include crimes where the offence can only be committed intentionally i.e. where recklessness will not suffice (e.g. murder): </a:t>
            </a:r>
            <a:r>
              <a:rPr lang="en-GB" b="0" i="1" dirty="0">
                <a:solidFill>
                  <a:srgbClr val="444444"/>
                </a:solidFill>
                <a:effectLst/>
                <a:latin typeface="Lato" panose="020B0604020202020204" pitchFamily="34" charset="0"/>
              </a:rPr>
              <a:t>R v Caldwell </a:t>
            </a:r>
            <a:r>
              <a:rPr lang="en-GB" b="0" i="0" dirty="0">
                <a:solidFill>
                  <a:srgbClr val="444444"/>
                </a:solidFill>
                <a:effectLst/>
                <a:latin typeface="Lato" panose="020B0604020202020204" pitchFamily="34" charset="0"/>
              </a:rPr>
              <a:t>[1982] AC 341 HL</a:t>
            </a:r>
            <a:r>
              <a:rPr lang="en-GB" b="0" i="1" dirty="0">
                <a:solidFill>
                  <a:srgbClr val="444444"/>
                </a:solidFill>
                <a:effectLst/>
                <a:latin typeface="Lato" panose="020B0604020202020204" pitchFamily="34" charset="0"/>
              </a:rPr>
              <a:t>.</a:t>
            </a:r>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Another definition often used is where the offence requires an ulterior intent i.e. one which requires proof of an intent which goes beyond the prohibited act (e.g. criminal damage with intent to endanger life): </a:t>
            </a:r>
            <a:r>
              <a:rPr lang="en-GB" b="0" i="1" dirty="0">
                <a:solidFill>
                  <a:srgbClr val="444444"/>
                </a:solidFill>
                <a:effectLst/>
                <a:latin typeface="Lato" panose="020B0604020202020204" pitchFamily="34" charset="0"/>
              </a:rPr>
              <a:t>R v Heard </a:t>
            </a:r>
            <a:r>
              <a:rPr lang="en-GB" b="0" i="0" dirty="0">
                <a:solidFill>
                  <a:srgbClr val="444444"/>
                </a:solidFill>
                <a:effectLst/>
                <a:latin typeface="Lato" panose="020B0604020202020204" pitchFamily="34" charset="0"/>
              </a:rPr>
              <a:t>[2007] 3 WLR 475’’</a:t>
            </a:r>
          </a:p>
          <a:p>
            <a:pPr algn="l"/>
            <a:endParaRPr lang="en-GB" b="0" i="0" dirty="0">
              <a:solidFill>
                <a:srgbClr val="444444"/>
              </a:solidFill>
              <a:effectLst/>
              <a:latin typeface="Lato" panose="020B0604020202020204" pitchFamily="34" charset="0"/>
            </a:endParaRPr>
          </a:p>
          <a:p>
            <a:pPr algn="l"/>
            <a:r>
              <a:rPr lang="en-GB" b="0" i="0" dirty="0">
                <a:solidFill>
                  <a:srgbClr val="444444"/>
                </a:solidFill>
                <a:effectLst/>
                <a:latin typeface="Lato" panose="020B0604020202020204" pitchFamily="34" charset="0"/>
              </a:rPr>
              <a:t>Accessed: </a:t>
            </a:r>
            <a:r>
              <a:rPr lang="en-GB" dirty="0">
                <a:hlinkClick r:id="rId3"/>
              </a:rPr>
              <a:t>Intoxication | The Crown Prosecution Service (cps.gov.uk)</a:t>
            </a:r>
            <a:r>
              <a:rPr lang="en-GB" dirty="0"/>
              <a:t> </a:t>
            </a:r>
            <a:r>
              <a:rPr lang="en-GB" b="0" i="0" dirty="0">
                <a:solidFill>
                  <a:srgbClr val="444444"/>
                </a:solidFill>
                <a:effectLst/>
                <a:latin typeface="Lato" panose="020B0604020202020204" pitchFamily="34" charset="0"/>
              </a:rPr>
              <a:t>.</a:t>
            </a:r>
          </a:p>
          <a:p>
            <a:endParaRPr lang="en-GB" dirty="0"/>
          </a:p>
          <a:p>
            <a:endParaRPr lang="en-GB" dirty="0"/>
          </a:p>
          <a:p>
            <a:r>
              <a:rPr lang="en-GB" dirty="0"/>
              <a:t>Voluntary intoxication – consuming drink and drugs with the knowledge that you are consuming them.</a:t>
            </a:r>
          </a:p>
          <a:p>
            <a:endParaRPr lang="en-GB" dirty="0"/>
          </a:p>
          <a:p>
            <a:r>
              <a:rPr lang="en-GB" dirty="0" err="1"/>
              <a:t>Dpp</a:t>
            </a:r>
            <a:r>
              <a:rPr lang="en-GB" dirty="0"/>
              <a:t> v Majewski- No defence to a basic intent offence. </a:t>
            </a:r>
          </a:p>
          <a:p>
            <a:r>
              <a:rPr lang="en-GB" dirty="0"/>
              <a:t>                          - Is a defence to a specific intent offence.</a:t>
            </a:r>
          </a:p>
          <a:p>
            <a:r>
              <a:rPr lang="en-GB" dirty="0"/>
              <a:t> </a:t>
            </a:r>
          </a:p>
          <a:p>
            <a:endParaRPr lang="en-GB" dirty="0"/>
          </a:p>
          <a:p>
            <a:r>
              <a:rPr lang="en-GB" dirty="0"/>
              <a:t>If the individual is successful with regards to proving intoxication then they gain a lesser offence (Basic intent offence).</a:t>
            </a:r>
          </a:p>
          <a:p>
            <a:endParaRPr lang="en-GB" dirty="0"/>
          </a:p>
          <a:p>
            <a:r>
              <a:rPr lang="en-GB" dirty="0"/>
              <a:t>Examples comes from S.18 of the Offences Against the persons act 1861 (Specific intent)  which will with the defence of intoxication be lowered to S.20 of the Offences Against the Persons Act 1861 (Basic intent offence). </a:t>
            </a:r>
          </a:p>
          <a:p>
            <a:endParaRPr lang="en-GB" dirty="0"/>
          </a:p>
          <a:p>
            <a:r>
              <a:rPr lang="en-GB" dirty="0"/>
              <a:t>It is no defence to a basic intent offence. </a:t>
            </a:r>
          </a:p>
          <a:p>
            <a:endParaRPr lang="en-GB" dirty="0"/>
          </a:p>
          <a:p>
            <a:r>
              <a:rPr lang="en-GB" dirty="0"/>
              <a:t>Remember: If there is automatism caused by intoxication then intoxication is the defence that should be used. (Lipman) (1970).</a:t>
            </a:r>
          </a:p>
        </p:txBody>
      </p:sp>
      <p:sp>
        <p:nvSpPr>
          <p:cNvPr id="4" name="Slide Number Placeholder 3"/>
          <p:cNvSpPr>
            <a:spLocks noGrp="1"/>
          </p:cNvSpPr>
          <p:nvPr>
            <p:ph type="sldNum" sz="quarter" idx="5"/>
          </p:nvPr>
        </p:nvSpPr>
        <p:spPr/>
        <p:txBody>
          <a:bodyPr/>
          <a:lstStyle/>
          <a:p>
            <a:fld id="{CD67363D-5259-423D-A234-7D70E93CD6B7}" type="slidenum">
              <a:rPr lang="en-GB" smtClean="0"/>
              <a:t>19</a:t>
            </a:fld>
            <a:endParaRPr lang="en-GB"/>
          </a:p>
        </p:txBody>
      </p:sp>
    </p:spTree>
    <p:extLst>
      <p:ext uri="{BB962C8B-B14F-4D97-AF65-F5344CB8AC3E}">
        <p14:creationId xmlns:p14="http://schemas.microsoft.com/office/powerpoint/2010/main" val="726032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90193787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32675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08D9E1F5-A575-4C2D-B95C-2E31C7BD4DBF}"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38BD07-E162-4A98-8082-E7D826A3515C}" type="slidenum">
              <a:rPr lang="en-GB" smtClean="0"/>
              <a:t>‹#›</a:t>
            </a:fld>
            <a:endParaRPr lang="en-GB"/>
          </a:p>
        </p:txBody>
      </p:sp>
    </p:spTree>
    <p:extLst>
      <p:ext uri="{BB962C8B-B14F-4D97-AF65-F5344CB8AC3E}">
        <p14:creationId xmlns:p14="http://schemas.microsoft.com/office/powerpoint/2010/main" val="238710539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D9E1F5-A575-4C2D-B95C-2E31C7BD4DBF}"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677755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D9E1F5-A575-4C2D-B95C-2E31C7BD4DBF}"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599655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D9E1F5-A575-4C2D-B95C-2E31C7BD4DBF}"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4560603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D9E1F5-A575-4C2D-B95C-2E31C7BD4DBF}"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899209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252335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D9E1F5-A575-4C2D-B95C-2E31C7BD4DBF}"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2895597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D9E1F5-A575-4C2D-B95C-2E31C7BD4DBF}"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3083683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08D9E1F5-A575-4C2D-B95C-2E31C7BD4DBF}" type="datetimeFigureOut">
              <a:rPr lang="en-GB" smtClean="0"/>
              <a:t>24/04/2024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FD38BD07-E162-4A98-8082-E7D826A3515C}" type="slidenum">
              <a:rPr lang="en-GB" smtClean="0"/>
              <a:t>‹#›</a:t>
            </a:fld>
            <a:endParaRPr lang="en-GB"/>
          </a:p>
        </p:txBody>
      </p:sp>
    </p:spTree>
    <p:extLst>
      <p:ext uri="{BB962C8B-B14F-4D97-AF65-F5344CB8AC3E}">
        <p14:creationId xmlns:p14="http://schemas.microsoft.com/office/powerpoint/2010/main" val="138801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46CE7D5-CF57-46EF-B807-FDD0502418D4}" type="datetimeFigureOut">
              <a:rPr lang="en-GB" smtClean="0"/>
              <a:t>24/04/2024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267483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a:normAutofit/>
          </a:bodyPr>
          <a:lstStyle/>
          <a:p>
            <a:r>
              <a:rPr lang="en-GB" dirty="0">
                <a:cs typeface="Calibri Light"/>
              </a:rPr>
              <a:t>DEFENCES TUTORIAL</a:t>
            </a:r>
            <a:endParaRPr lang="en-GB" dirty="0"/>
          </a:p>
        </p:txBody>
      </p:sp>
      <p:sp>
        <p:nvSpPr>
          <p:cNvPr id="3" name="Subtitle 2"/>
          <p:cNvSpPr>
            <a:spLocks noGrp="1"/>
          </p:cNvSpPr>
          <p:nvPr>
            <p:ph type="subTitle" idx="1"/>
          </p:nvPr>
        </p:nvSpPr>
        <p:spPr>
          <a:xfrm>
            <a:off x="3315031" y="4076802"/>
            <a:ext cx="5561938" cy="1534587"/>
          </a:xfrm>
        </p:spPr>
        <p:txBody>
          <a:bodyPr>
            <a:normAutofit/>
          </a:bodyPr>
          <a:lstStyle/>
          <a:p>
            <a:endParaRPr lang="en-GB" dirty="0"/>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6"/>
            <a:ext cx="5340605" cy="1146176"/>
          </a:xfrm>
        </p:spPr>
        <p:txBody>
          <a:bodyPr>
            <a:normAutofit/>
          </a:bodyPr>
          <a:lstStyle/>
          <a:p>
            <a:r>
              <a:rPr lang="en-GB" sz="7200" b="1" i="1" u="sng" dirty="0"/>
              <a:t>Contents</a:t>
            </a:r>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598503" y="2355282"/>
            <a:ext cx="3603171" cy="3639684"/>
          </a:xfrm>
        </p:spPr>
        <p:txBody>
          <a:bodyPr anchor="ctr">
            <a:normAutofit lnSpcReduction="10000"/>
          </a:bodyPr>
          <a:lstStyle/>
          <a:p>
            <a:pPr marL="0" indent="0">
              <a:lnSpc>
                <a:spcPct val="100000"/>
              </a:lnSpc>
              <a:buNone/>
            </a:pPr>
            <a:r>
              <a:rPr lang="en-GB" b="1" dirty="0">
                <a:solidFill>
                  <a:srgbClr val="FFFFFF"/>
                </a:solidFill>
              </a:rPr>
              <a:t>1. </a:t>
            </a:r>
            <a:r>
              <a:rPr lang="en-GB" dirty="0">
                <a:solidFill>
                  <a:srgbClr val="FFFFFF"/>
                </a:solidFill>
              </a:rPr>
              <a:t>Aims and Learning objectives </a:t>
            </a:r>
          </a:p>
          <a:p>
            <a:pPr marL="0" indent="0">
              <a:lnSpc>
                <a:spcPct val="100000"/>
              </a:lnSpc>
              <a:buNone/>
            </a:pPr>
            <a:r>
              <a:rPr lang="en-GB" b="1" dirty="0">
                <a:solidFill>
                  <a:srgbClr val="FFFFFF"/>
                </a:solidFill>
              </a:rPr>
              <a:t>2</a:t>
            </a:r>
            <a:r>
              <a:rPr lang="en-GB" dirty="0">
                <a:solidFill>
                  <a:srgbClr val="FFFFFF"/>
                </a:solidFill>
              </a:rPr>
              <a:t>. Insanity </a:t>
            </a:r>
          </a:p>
          <a:p>
            <a:pPr marL="0" indent="0">
              <a:lnSpc>
                <a:spcPct val="100000"/>
              </a:lnSpc>
              <a:buNone/>
            </a:pPr>
            <a:r>
              <a:rPr lang="en-GB" b="1" dirty="0">
                <a:solidFill>
                  <a:srgbClr val="FFFFFF"/>
                </a:solidFill>
              </a:rPr>
              <a:t>3</a:t>
            </a:r>
            <a:r>
              <a:rPr lang="en-GB" dirty="0">
                <a:solidFill>
                  <a:srgbClr val="FFFFFF"/>
                </a:solidFill>
              </a:rPr>
              <a:t>. Automatism </a:t>
            </a:r>
          </a:p>
          <a:p>
            <a:pPr marL="0" indent="0">
              <a:lnSpc>
                <a:spcPct val="100000"/>
              </a:lnSpc>
              <a:buNone/>
            </a:pPr>
            <a:r>
              <a:rPr lang="en-GB" b="1" dirty="0">
                <a:solidFill>
                  <a:srgbClr val="FFFFFF"/>
                </a:solidFill>
              </a:rPr>
              <a:t>4</a:t>
            </a:r>
            <a:r>
              <a:rPr lang="en-GB" dirty="0">
                <a:solidFill>
                  <a:srgbClr val="FFFFFF"/>
                </a:solidFill>
              </a:rPr>
              <a:t>. Intoxication </a:t>
            </a:r>
          </a:p>
          <a:p>
            <a:pPr marL="0" indent="0">
              <a:lnSpc>
                <a:spcPct val="100000"/>
              </a:lnSpc>
              <a:buNone/>
            </a:pPr>
            <a:r>
              <a:rPr lang="en-GB" dirty="0">
                <a:solidFill>
                  <a:srgbClr val="FFFFFF"/>
                </a:solidFill>
              </a:rPr>
              <a:t>5. Kahoot </a:t>
            </a:r>
          </a:p>
          <a:p>
            <a:pPr marL="0" indent="0">
              <a:lnSpc>
                <a:spcPct val="100000"/>
              </a:lnSpc>
              <a:buNone/>
            </a:pPr>
            <a:r>
              <a:rPr lang="en-GB" dirty="0">
                <a:solidFill>
                  <a:srgbClr val="FFFFFF"/>
                </a:solidFill>
              </a:rPr>
              <a:t>6. Summary</a:t>
            </a:r>
          </a:p>
        </p:txBody>
      </p:sp>
      <p:pic>
        <p:nvPicPr>
          <p:cNvPr id="5" name="Graphic 4" descr="Storytelling with solid fill">
            <a:extLst>
              <a:ext uri="{FF2B5EF4-FFF2-40B4-BE49-F238E27FC236}">
                <a16:creationId xmlns:a16="http://schemas.microsoft.com/office/drawing/2014/main" id="{1CA0E81A-337A-4D56-9238-CBD2AF94C9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59380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424543" y="303688"/>
            <a:ext cx="5340605" cy="1146176"/>
          </a:xfrm>
        </p:spPr>
        <p:txBody>
          <a:bodyPr>
            <a:normAutofit fontScale="90000"/>
          </a:bodyPr>
          <a:lstStyle/>
          <a:p>
            <a:r>
              <a:rPr lang="en-GB" sz="5400" b="1" i="1" u="sng"/>
              <a:t>Learning objectives </a:t>
            </a:r>
            <a:endParaRPr lang="en-GB" sz="5400" b="1" i="1" u="sng" dirty="0"/>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424543" y="1966459"/>
            <a:ext cx="3603171" cy="3639684"/>
          </a:xfrm>
        </p:spPr>
        <p:txBody>
          <a:bodyPr anchor="ctr">
            <a:normAutofit fontScale="92500" lnSpcReduction="20000"/>
          </a:bodyPr>
          <a:lstStyle/>
          <a:p>
            <a:pPr>
              <a:buFont typeface="Wingdings" panose="05000000000000000000" pitchFamily="2" charset="2"/>
              <a:buChar char="v"/>
            </a:pPr>
            <a:r>
              <a:rPr lang="en-GB">
                <a:solidFill>
                  <a:srgbClr val="FFFFFF"/>
                </a:solidFill>
              </a:rPr>
              <a:t>By the end of todays session students should be able to apply with they have learnt to a scenario.</a:t>
            </a:r>
          </a:p>
          <a:p>
            <a:pPr>
              <a:buFont typeface="Wingdings" panose="05000000000000000000" pitchFamily="2" charset="2"/>
              <a:buChar char="v"/>
            </a:pPr>
            <a:endParaRPr lang="en-GB">
              <a:solidFill>
                <a:srgbClr val="FFFFFF"/>
              </a:solidFill>
            </a:endParaRPr>
          </a:p>
          <a:p>
            <a:pPr>
              <a:buFont typeface="Wingdings" panose="05000000000000000000" pitchFamily="2" charset="2"/>
              <a:buChar char="v"/>
            </a:pPr>
            <a:r>
              <a:rPr lang="en-GB">
                <a:solidFill>
                  <a:srgbClr val="FFFFFF"/>
                </a:solidFill>
              </a:rPr>
              <a:t>By the end of todays sessions students should be able to back up what they explained with case law.</a:t>
            </a:r>
            <a:endParaRPr lang="en-GB" dirty="0">
              <a:solidFill>
                <a:srgbClr val="FFFFFF"/>
              </a:solidFill>
            </a:endParaRPr>
          </a:p>
        </p:txBody>
      </p:sp>
      <p:pic>
        <p:nvPicPr>
          <p:cNvPr id="5" name="Graphic 4" descr="Presentation with checklist with solid fill">
            <a:extLst>
              <a:ext uri="{FF2B5EF4-FFF2-40B4-BE49-F238E27FC236}">
                <a16:creationId xmlns:a16="http://schemas.microsoft.com/office/drawing/2014/main" id="{87325B23-210B-4E1F-B6D6-8B166665B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677339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524000" y="2245809"/>
            <a:ext cx="9144000" cy="1564716"/>
          </a:xfrm>
        </p:spPr>
        <p:txBody>
          <a:bodyPr vert="horz" lIns="91440" tIns="45720" rIns="91440" bIns="45720" rtlCol="0" anchor="b">
            <a:normAutofit/>
          </a:bodyPr>
          <a:lstStyle/>
          <a:p>
            <a:pPr algn="ctr"/>
            <a:r>
              <a:rPr lang="en-US" sz="6000" b="1" i="1" u="sng" kern="1200" dirty="0">
                <a:solidFill>
                  <a:schemeClr val="tx1"/>
                </a:solidFill>
                <a:latin typeface="+mj-lt"/>
                <a:ea typeface="+mj-ea"/>
                <a:cs typeface="+mj-cs"/>
              </a:rPr>
              <a:t>Insanity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524000" y="3947050"/>
            <a:ext cx="9144000" cy="572583"/>
          </a:xfrm>
        </p:spPr>
        <p:txBody>
          <a:bodyPr vert="horz" lIns="91440" tIns="45720" rIns="91440" bIns="45720" rtlCol="0">
            <a:normAutofit/>
          </a:bodyPr>
          <a:lstStyle/>
          <a:p>
            <a:pPr marL="0" indent="0">
              <a:buNone/>
            </a:pPr>
            <a:r>
              <a:rPr lang="en-US" sz="2000" kern="1200">
                <a:solidFill>
                  <a:schemeClr val="tx1"/>
                </a:solidFill>
                <a:latin typeface="+mn-lt"/>
                <a:ea typeface="+mn-ea"/>
                <a:cs typeface="+mn-cs"/>
              </a:rPr>
              <a:t> </a:t>
            </a:r>
          </a:p>
        </p:txBody>
      </p:sp>
      <p:sp>
        <p:nvSpPr>
          <p:cNvPr id="17"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23"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495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lnSpcReduction="10000"/>
          </a:bodyPr>
          <a:lstStyle/>
          <a:p>
            <a:r>
              <a:rPr lang="en-GB" sz="2400" dirty="0"/>
              <a:t>Mental condition of the person when they committed the offence.</a:t>
            </a:r>
          </a:p>
          <a:p>
            <a:endParaRPr lang="en-GB" sz="2400" dirty="0"/>
          </a:p>
          <a:p>
            <a:r>
              <a:rPr lang="en-GB" sz="2400" dirty="0"/>
              <a:t>Can be used for an offence as it is a general offence. </a:t>
            </a:r>
          </a:p>
          <a:p>
            <a:endParaRPr lang="en-GB" sz="2400" dirty="0"/>
          </a:p>
          <a:p>
            <a:r>
              <a:rPr lang="en-GB" sz="2400" dirty="0"/>
              <a:t>Includes conditions such as epilepsy and sleepwalking. </a:t>
            </a:r>
          </a:p>
          <a:p>
            <a:endParaRPr lang="en-GB" sz="2400" dirty="0"/>
          </a:p>
          <a:p>
            <a:r>
              <a:rPr lang="en-GB" sz="2400" dirty="0"/>
              <a:t>Not widely used because of the stigma attached to it. </a:t>
            </a:r>
          </a:p>
          <a:p>
            <a:endParaRPr lang="en-GB" sz="2400" dirty="0"/>
          </a:p>
          <a:p>
            <a:r>
              <a:rPr lang="en-GB" sz="2400" dirty="0"/>
              <a:t>Verdict will be ‘’ Not guilty by reason of insanity’. </a:t>
            </a:r>
          </a:p>
        </p:txBody>
      </p:sp>
    </p:spTree>
    <p:extLst>
      <p:ext uri="{BB962C8B-B14F-4D97-AF65-F5344CB8AC3E}">
        <p14:creationId xmlns:p14="http://schemas.microsoft.com/office/powerpoint/2010/main" val="53476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Insanity</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r>
              <a:rPr lang="en-GB" sz="2400" dirty="0"/>
              <a:t>M’Naghten (1843) 10 Cl &amp; F 200- </a:t>
            </a:r>
          </a:p>
          <a:p>
            <a:pPr marL="0" indent="0">
              <a:buNone/>
            </a:pPr>
            <a:r>
              <a:rPr lang="en-GB" sz="2400" dirty="0"/>
              <a:t>                            - (a) presumption that every man is sane</a:t>
            </a:r>
          </a:p>
          <a:p>
            <a:pPr marL="0" indent="0">
              <a:buNone/>
            </a:pPr>
            <a:r>
              <a:rPr lang="en-GB" sz="2400" dirty="0"/>
              <a:t>                            - (b) Can be rebutted if on the balance of probabilities can prove that; when the offence was committed:</a:t>
            </a:r>
          </a:p>
          <a:p>
            <a:pPr marL="0" indent="0">
              <a:buNone/>
            </a:pPr>
            <a:r>
              <a:rPr lang="en-GB" sz="2400" dirty="0"/>
              <a:t>                               (</a:t>
            </a:r>
            <a:r>
              <a:rPr lang="en-GB" sz="2400" dirty="0" err="1"/>
              <a:t>i</a:t>
            </a:r>
            <a:r>
              <a:rPr lang="en-GB" sz="2400" dirty="0"/>
              <a:t>) defect of reason </a:t>
            </a:r>
          </a:p>
          <a:p>
            <a:pPr marL="0" indent="0">
              <a:buNone/>
            </a:pPr>
            <a:r>
              <a:rPr lang="en-GB" sz="2400" dirty="0"/>
              <a:t>                               (ii) disease of the mind</a:t>
            </a:r>
          </a:p>
          <a:p>
            <a:pPr marL="0" indent="0">
              <a:buNone/>
            </a:pPr>
            <a:r>
              <a:rPr lang="en-GB" sz="2400" dirty="0"/>
              <a:t>                               (iii) he did not know the nature and quality of the act </a:t>
            </a:r>
          </a:p>
          <a:p>
            <a:pPr marL="0" indent="0">
              <a:buNone/>
            </a:pPr>
            <a:r>
              <a:rPr lang="en-GB" sz="2400" dirty="0"/>
              <a:t>                               (iv) that he did not know what he was doing was wrong</a:t>
            </a:r>
          </a:p>
          <a:p>
            <a:endParaRPr lang="en-GB" sz="2400" dirty="0"/>
          </a:p>
        </p:txBody>
      </p:sp>
    </p:spTree>
    <p:extLst>
      <p:ext uri="{BB962C8B-B14F-4D97-AF65-F5344CB8AC3E}">
        <p14:creationId xmlns:p14="http://schemas.microsoft.com/office/powerpoint/2010/main" val="3935848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What does all this mean?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272362" y="1687908"/>
            <a:ext cx="9367204" cy="4530012"/>
          </a:xfrm>
        </p:spPr>
        <p:txBody>
          <a:bodyPr anchor="t">
            <a:normAutofit fontScale="92500" lnSpcReduction="20000"/>
          </a:bodyPr>
          <a:lstStyle/>
          <a:p>
            <a:r>
              <a:rPr lang="en-GB" sz="2400" dirty="0"/>
              <a:t>Defect of reason- Clarke [1972] 1 All ER 219</a:t>
            </a:r>
          </a:p>
          <a:p>
            <a:r>
              <a:rPr lang="en-GB" sz="2400" dirty="0"/>
              <a:t>Disease of the mind- Kemp [ 1957] 1 QB 399</a:t>
            </a:r>
          </a:p>
          <a:p>
            <a:pPr marL="0" indent="0">
              <a:buNone/>
            </a:pPr>
            <a:r>
              <a:rPr lang="en-GB" sz="2400" dirty="0"/>
              <a:t>                      - Hennessy [1989] 1 WLR 287</a:t>
            </a:r>
          </a:p>
          <a:p>
            <a:pPr marL="0" indent="0">
              <a:buNone/>
            </a:pPr>
            <a:r>
              <a:rPr lang="en-GB" sz="2400" dirty="0"/>
              <a:t>                      - Charlson [1955] 39 Cr App R 37</a:t>
            </a:r>
          </a:p>
          <a:p>
            <a:pPr marL="0" indent="0">
              <a:buNone/>
            </a:pPr>
            <a:r>
              <a:rPr lang="en-GB" sz="2400" dirty="0"/>
              <a:t>                      - Bratty v Attorney General for Northern ireland [1963] AC 386</a:t>
            </a:r>
          </a:p>
          <a:p>
            <a:pPr marL="0" indent="0">
              <a:buNone/>
            </a:pPr>
            <a:r>
              <a:rPr lang="en-GB" sz="2400" dirty="0"/>
              <a:t>                      - Sullivan [ 1984] AC 156</a:t>
            </a:r>
          </a:p>
          <a:p>
            <a:pPr marL="0" indent="0">
              <a:buNone/>
            </a:pPr>
            <a:r>
              <a:rPr lang="en-GB" sz="2400" dirty="0"/>
              <a:t>                      - Burgess [1991] 2 QB 92 </a:t>
            </a:r>
          </a:p>
          <a:p>
            <a:pPr marL="0" indent="0">
              <a:buNone/>
            </a:pPr>
            <a:r>
              <a:rPr lang="en-GB" sz="2400" dirty="0"/>
              <a:t>                      </a:t>
            </a:r>
          </a:p>
          <a:p>
            <a:pPr marL="0" indent="0">
              <a:buNone/>
            </a:pPr>
            <a:r>
              <a:rPr lang="en-GB" sz="2400" b="1" i="1" dirty="0"/>
              <a:t>Everyman is presumed sane, but this can be rebutted by evidence that he was ‘labouring under such a defect of reason, from disease’</a:t>
            </a:r>
          </a:p>
          <a:p>
            <a:pPr marL="0" indent="0">
              <a:buNone/>
            </a:pPr>
            <a:endParaRPr lang="en-GB" sz="2400" dirty="0"/>
          </a:p>
          <a:p>
            <a:pPr marL="0" indent="0">
              <a:buNone/>
            </a:pPr>
            <a:r>
              <a:rPr lang="en-GB" sz="2400" dirty="0"/>
              <a:t> </a:t>
            </a:r>
          </a:p>
          <a:p>
            <a:endParaRPr lang="en-GB" sz="2400" dirty="0"/>
          </a:p>
          <a:p>
            <a:endParaRPr lang="en-GB" sz="2400" dirty="0"/>
          </a:p>
        </p:txBody>
      </p:sp>
    </p:spTree>
    <p:extLst>
      <p:ext uri="{BB962C8B-B14F-4D97-AF65-F5344CB8AC3E}">
        <p14:creationId xmlns:p14="http://schemas.microsoft.com/office/powerpoint/2010/main" val="3634010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653363" y="365760"/>
            <a:ext cx="9367203" cy="1188720"/>
          </a:xfrm>
        </p:spPr>
        <p:txBody>
          <a:bodyPr>
            <a:normAutofit/>
          </a:bodyPr>
          <a:lstStyle/>
          <a:p>
            <a:r>
              <a:rPr lang="en-GB" dirty="0"/>
              <a:t>Continued….</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653363" y="2176272"/>
            <a:ext cx="9367204" cy="4041648"/>
          </a:xfrm>
        </p:spPr>
        <p:txBody>
          <a:bodyPr anchor="t">
            <a:normAutofit/>
          </a:bodyPr>
          <a:lstStyle/>
          <a:p>
            <a:pPr>
              <a:buFont typeface="Wingdings" panose="05000000000000000000" pitchFamily="2" charset="2"/>
              <a:buChar char="v"/>
            </a:pPr>
            <a:r>
              <a:rPr lang="en-GB" sz="2400" dirty="0"/>
              <a:t>Did not know the nature and quality of the act?</a:t>
            </a:r>
          </a:p>
          <a:p>
            <a:pPr marL="0" indent="0">
              <a:buNone/>
            </a:pPr>
            <a:r>
              <a:rPr lang="en-GB" sz="2400" dirty="0"/>
              <a:t>       - </a:t>
            </a:r>
            <a:r>
              <a:rPr lang="en-GB" sz="2400" dirty="0" err="1"/>
              <a:t>Codere</a:t>
            </a:r>
            <a:r>
              <a:rPr lang="en-GB" sz="2400" dirty="0"/>
              <a:t> (1917) 12 Cr App R 21</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Did not know the act was wrong? </a:t>
            </a:r>
          </a:p>
          <a:p>
            <a:pPr marL="0" indent="0">
              <a:buNone/>
            </a:pPr>
            <a:r>
              <a:rPr lang="en-GB" sz="2400" dirty="0"/>
              <a:t>       - Windle [1952] 2 QB 826</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 No defence for impulse – </a:t>
            </a:r>
            <a:r>
              <a:rPr lang="en-GB" sz="2400" dirty="0" err="1"/>
              <a:t>Kopsch</a:t>
            </a:r>
            <a:r>
              <a:rPr lang="en-GB" sz="2400" dirty="0"/>
              <a:t> [1927] 19 Cr App R 50.</a:t>
            </a:r>
          </a:p>
        </p:txBody>
      </p:sp>
    </p:spTree>
    <p:extLst>
      <p:ext uri="{BB962C8B-B14F-4D97-AF65-F5344CB8AC3E}">
        <p14:creationId xmlns:p14="http://schemas.microsoft.com/office/powerpoint/2010/main" val="3359253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Flow chart: </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94DD371B-3FEA-4536-8C16-1E6CA5261E5E}"/>
              </a:ext>
            </a:extLst>
          </p:cNvPr>
          <p:cNvGraphicFramePr/>
          <p:nvPr>
            <p:extLst>
              <p:ext uri="{D42A27DB-BD31-4B8C-83A1-F6EECF244321}">
                <p14:modId xmlns:p14="http://schemas.microsoft.com/office/powerpoint/2010/main" val="117985889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0697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301" y="545433"/>
            <a:ext cx="11495315" cy="1040771"/>
          </a:xfrm>
        </p:spPr>
        <p:txBody>
          <a:bodyPr>
            <a:normAutofit fontScale="90000"/>
          </a:bodyPr>
          <a:lstStyle/>
          <a:p>
            <a:pPr algn="ctr"/>
            <a:r>
              <a:rPr lang="en-GB" dirty="0">
                <a:solidFill>
                  <a:srgbClr val="00B050"/>
                </a:solidFill>
              </a:rPr>
              <a:t>Scenario</a:t>
            </a:r>
            <a:r>
              <a:rPr lang="en-GB" dirty="0"/>
              <a:t>: Discuss whether the defendant in the following scenarios can rely upon the defence of insanity</a:t>
            </a:r>
          </a:p>
        </p:txBody>
      </p:sp>
      <p:sp>
        <p:nvSpPr>
          <p:cNvPr id="3" name="Content Placeholder 2"/>
          <p:cNvSpPr>
            <a:spLocks noGrp="1"/>
          </p:cNvSpPr>
          <p:nvPr>
            <p:ph idx="1"/>
          </p:nvPr>
        </p:nvSpPr>
        <p:spPr>
          <a:xfrm>
            <a:off x="347300" y="2011680"/>
            <a:ext cx="11495315" cy="4206240"/>
          </a:xfrm>
        </p:spPr>
        <p:txBody>
          <a:bodyPr>
            <a:noAutofit/>
          </a:bodyPr>
          <a:lstStyle/>
          <a:p>
            <a:pPr marL="457200" indent="-457200">
              <a:buAutoNum type="alphaLcParenBoth"/>
            </a:pPr>
            <a:endParaRPr lang="en-GB" sz="3200" b="1" dirty="0"/>
          </a:p>
          <a:p>
            <a:pPr marL="457200" indent="-457200">
              <a:buAutoNum type="alphaLcParenBoth"/>
            </a:pPr>
            <a:endParaRPr lang="en-GB" sz="3200" b="1" dirty="0"/>
          </a:p>
          <a:p>
            <a:pPr marL="457200" indent="-457200">
              <a:buAutoNum type="alphaLcParenBoth"/>
            </a:pPr>
            <a:r>
              <a:rPr lang="en-GB" sz="3200" b="1" dirty="0"/>
              <a:t>Rebecca had diabetes. In a hurry to get to work she accidentally gave herself an insufficient dosage of insulin. At work Rebecca went into a confused and dizzy state. She hit a work colleague in the face but could not recall these events. Rebecca is charged with battery.</a:t>
            </a:r>
          </a:p>
          <a:p>
            <a:pPr marL="0" indent="0">
              <a:buNone/>
            </a:pPr>
            <a:endParaRPr lang="en-GB" sz="2800" b="1" dirty="0"/>
          </a:p>
        </p:txBody>
      </p:sp>
    </p:spTree>
    <p:extLst>
      <p:ext uri="{BB962C8B-B14F-4D97-AF65-F5344CB8AC3E}">
        <p14:creationId xmlns:p14="http://schemas.microsoft.com/office/powerpoint/2010/main" val="747594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9673-97F9-45B6-AC9C-D6E2BF2C409A}"/>
              </a:ext>
            </a:extLst>
          </p:cNvPr>
          <p:cNvSpPr>
            <a:spLocks noGrp="1"/>
          </p:cNvSpPr>
          <p:nvPr>
            <p:ph type="title"/>
          </p:nvPr>
        </p:nvSpPr>
        <p:spPr/>
        <p:txBody>
          <a:bodyPr>
            <a:normAutofit/>
          </a:bodyPr>
          <a:lstStyle/>
          <a:p>
            <a:r>
              <a:rPr lang="en-GB" sz="3600" dirty="0">
                <a:solidFill>
                  <a:srgbClr val="FFFFFF"/>
                </a:solidFill>
              </a:rPr>
              <a:t>Discuss whether joseph can use the defence of insanity.</a:t>
            </a:r>
          </a:p>
        </p:txBody>
      </p:sp>
      <p:sp>
        <p:nvSpPr>
          <p:cNvPr id="3" name="Content Placeholder 2">
            <a:extLst>
              <a:ext uri="{FF2B5EF4-FFF2-40B4-BE49-F238E27FC236}">
                <a16:creationId xmlns:a16="http://schemas.microsoft.com/office/drawing/2014/main" id="{6B72C47C-3BEE-4611-BE2B-C6421470AE31}"/>
              </a:ext>
            </a:extLst>
          </p:cNvPr>
          <p:cNvSpPr>
            <a:spLocks noGrp="1"/>
          </p:cNvSpPr>
          <p:nvPr>
            <p:ph idx="1"/>
          </p:nvPr>
        </p:nvSpPr>
        <p:spPr>
          <a:xfrm>
            <a:off x="1202919" y="2286000"/>
            <a:ext cx="7570420" cy="3931919"/>
          </a:xfrm>
        </p:spPr>
        <p:txBody>
          <a:bodyPr>
            <a:normAutofit/>
          </a:bodyPr>
          <a:lstStyle/>
          <a:p>
            <a:pPr marL="0" indent="0">
              <a:buNone/>
            </a:pPr>
            <a:r>
              <a:rPr lang="en-GB" sz="2400" b="1" dirty="0"/>
              <a:t>(b) Joseph suffered from schizophrenia. He heard voices in his head that told him to kill his law tutor who was a reincarnation of the devil. Joseph stabbed his tutor to death. He admits that he intended to kill his tutor, that he knew he would be put in prison and that prison inmates would probably try to punish him for what he had done. Joseph argues that he had to kill his tutor to rid the world of evil.</a:t>
            </a:r>
          </a:p>
          <a:p>
            <a:endParaRPr lang="en-GB" dirty="0"/>
          </a:p>
        </p:txBody>
      </p:sp>
    </p:spTree>
    <p:extLst>
      <p:ext uri="{BB962C8B-B14F-4D97-AF65-F5344CB8AC3E}">
        <p14:creationId xmlns:p14="http://schemas.microsoft.com/office/powerpoint/2010/main" val="265478323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Rectangle 2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2815929" y="1389221"/>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a:t>
            </a:r>
            <a:r>
              <a:rPr lang="en-US" sz="6000" b="1" i="1" u="sng" kern="1200" dirty="0">
                <a:solidFill>
                  <a:schemeClr val="tx1"/>
                </a:solidFill>
                <a:latin typeface="+mj-lt"/>
                <a:ea typeface="+mj-ea"/>
                <a:cs typeface="+mj-cs"/>
              </a:rPr>
              <a:t>Automatism</a:t>
            </a:r>
          </a:p>
        </p:txBody>
      </p:sp>
      <p:sp>
        <p:nvSpPr>
          <p:cNvPr id="25" name="Arc 2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Oval 2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4022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1695372"/>
            <a:ext cx="9367204" cy="4522548"/>
          </a:xfrm>
        </p:spPr>
        <p:txBody>
          <a:bodyPr anchor="t">
            <a:normAutofit lnSpcReduction="10000"/>
          </a:bodyPr>
          <a:lstStyle/>
          <a:p>
            <a:r>
              <a:rPr lang="en-GB" sz="2400" dirty="0"/>
              <a:t>Defined in the case of Bratty v Attorney General for Northern Ireland [1963] AC 386. </a:t>
            </a:r>
          </a:p>
          <a:p>
            <a:pPr marL="0" indent="0">
              <a:buNone/>
            </a:pPr>
            <a:endParaRPr lang="en-GB" sz="2400" dirty="0"/>
          </a:p>
          <a:p>
            <a:r>
              <a:rPr lang="en-GB" sz="2400" dirty="0"/>
              <a:t>Conduct must be involuntary (Actus reus) </a:t>
            </a:r>
          </a:p>
          <a:p>
            <a:pPr marL="0" indent="0">
              <a:buNone/>
            </a:pPr>
            <a:endParaRPr lang="en-GB" sz="2400" dirty="0"/>
          </a:p>
          <a:p>
            <a:r>
              <a:rPr lang="en-GB" sz="2400" dirty="0"/>
              <a:t>Available where: </a:t>
            </a:r>
          </a:p>
          <a:p>
            <a:pPr marL="0" indent="0">
              <a:buNone/>
            </a:pPr>
            <a:r>
              <a:rPr lang="en-GB" sz="2400" dirty="0"/>
              <a:t>                          - d is not in control of their actions</a:t>
            </a:r>
          </a:p>
          <a:p>
            <a:pPr marL="0" indent="0">
              <a:buNone/>
            </a:pPr>
            <a:r>
              <a:rPr lang="en-GB" sz="2400" dirty="0"/>
              <a:t>                          - d is unaware of what he is doing</a:t>
            </a:r>
          </a:p>
          <a:p>
            <a:pPr marL="0" indent="0">
              <a:buNone/>
            </a:pPr>
            <a:endParaRPr lang="en-GB" sz="2400" dirty="0"/>
          </a:p>
          <a:p>
            <a:pPr marL="0" indent="0">
              <a:buNone/>
            </a:pPr>
            <a:r>
              <a:rPr lang="en-GB" sz="2400" b="1" dirty="0"/>
              <a:t>Automatism concerns involuntary conduct where the source of the involuntariness is not internal, such as disease, but external.</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58847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Automatism</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fontScale="92500" lnSpcReduction="20000"/>
          </a:bodyPr>
          <a:lstStyle/>
          <a:p>
            <a:pPr marL="0" indent="0">
              <a:buNone/>
            </a:pPr>
            <a:r>
              <a:rPr lang="en-GB" sz="2400" dirty="0"/>
              <a:t>Must be a total loss of control: - Broome v Perkins [1987] 85 Cr App R 321.</a:t>
            </a:r>
          </a:p>
          <a:p>
            <a:pPr marL="0" indent="0">
              <a:buNone/>
            </a:pPr>
            <a:r>
              <a:rPr lang="en-GB" sz="2400" dirty="0"/>
              <a:t>                   -  Attorney general reference no 2 of 1992 [1994] QB 91.</a:t>
            </a:r>
          </a:p>
          <a:p>
            <a:pPr marL="0" indent="0">
              <a:buNone/>
            </a:pPr>
            <a:r>
              <a:rPr lang="en-GB" sz="2400" dirty="0"/>
              <a:t>Involuntary conduct due to an external factor</a:t>
            </a:r>
          </a:p>
          <a:p>
            <a:pPr marL="0" indent="0">
              <a:buNone/>
            </a:pPr>
            <a:r>
              <a:rPr lang="en-GB" sz="2400" dirty="0"/>
              <a:t>                  - Hill v Baxter [1958] 1 QB 277.</a:t>
            </a:r>
          </a:p>
          <a:p>
            <a:pPr marL="0" indent="0">
              <a:buNone/>
            </a:pPr>
            <a:r>
              <a:rPr lang="en-GB" sz="2400" dirty="0"/>
              <a:t>                  -Attorney general reference no 4 of 2000 [2001] EWCA Crim 780</a:t>
            </a:r>
          </a:p>
          <a:p>
            <a:pPr marL="0" indent="0">
              <a:buNone/>
            </a:pPr>
            <a:r>
              <a:rPr lang="en-GB" sz="2400" dirty="0"/>
              <a:t>                  - Quick and </a:t>
            </a:r>
            <a:r>
              <a:rPr lang="en-GB" sz="2400" dirty="0" err="1"/>
              <a:t>Paddison</a:t>
            </a:r>
            <a:r>
              <a:rPr lang="en-GB" sz="2400" dirty="0"/>
              <a:t>[ 1973] QB 910 </a:t>
            </a:r>
          </a:p>
          <a:p>
            <a:pPr marL="0" indent="0">
              <a:buNone/>
            </a:pPr>
            <a:r>
              <a:rPr lang="en-GB" sz="2400" dirty="0"/>
              <a:t>                  - Bingham [1991] Crim LR 433</a:t>
            </a:r>
          </a:p>
          <a:p>
            <a:pPr marL="0" indent="0">
              <a:buNone/>
            </a:pPr>
            <a:r>
              <a:rPr lang="en-GB" sz="2400" dirty="0"/>
              <a:t>                  - T [1990] Crim LR 256</a:t>
            </a:r>
          </a:p>
          <a:p>
            <a:pPr marL="0" indent="0">
              <a:buNone/>
            </a:pPr>
            <a:r>
              <a:rPr lang="en-GB" sz="2400" dirty="0"/>
              <a:t>                  - Bailey [1983] 1 WLR 760 </a:t>
            </a:r>
          </a:p>
          <a:p>
            <a:pPr marL="0" indent="0">
              <a:buNone/>
            </a:pPr>
            <a:r>
              <a:rPr lang="en-GB" sz="2400" dirty="0"/>
              <a:t>                  - </a:t>
            </a:r>
            <a:r>
              <a:rPr lang="en-GB" sz="2400" dirty="0" err="1"/>
              <a:t>Dpp</a:t>
            </a:r>
            <a:r>
              <a:rPr lang="en-GB" sz="2400" dirty="0"/>
              <a:t> v Majewski [1977] AC 443</a:t>
            </a:r>
          </a:p>
          <a:p>
            <a:pPr marL="0" indent="0">
              <a:buNone/>
            </a:pPr>
            <a:r>
              <a:rPr lang="en-GB" sz="2400" dirty="0"/>
              <a:t>                  - Lipman [1970] 1 QB 152</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954428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838200" y="365125"/>
            <a:ext cx="10515600" cy="1325563"/>
          </a:xfrm>
        </p:spPr>
        <p:txBody>
          <a:bodyPr>
            <a:normAutofit/>
          </a:bodyPr>
          <a:lstStyle/>
          <a:p>
            <a:r>
              <a:rPr lang="en-GB">
                <a:solidFill>
                  <a:srgbClr val="FFFFFF"/>
                </a:solidFill>
              </a:rPr>
              <a:t>What is the difference between insanity and automatism?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4" name="Diagram 13">
            <a:extLst>
              <a:ext uri="{FF2B5EF4-FFF2-40B4-BE49-F238E27FC236}">
                <a16:creationId xmlns:a16="http://schemas.microsoft.com/office/drawing/2014/main" id="{59342E53-A227-44E6-9361-3761C6E92FA6}"/>
              </a:ext>
            </a:extLst>
          </p:cNvPr>
          <p:cNvGraphicFramePr/>
          <p:nvPr>
            <p:extLst>
              <p:ext uri="{D42A27DB-BD31-4B8C-83A1-F6EECF244321}">
                <p14:modId xmlns:p14="http://schemas.microsoft.com/office/powerpoint/2010/main" val="2645870362"/>
              </p:ext>
            </p:extLst>
          </p:nvPr>
        </p:nvGraphicFramePr>
        <p:xfrm>
          <a:off x="994243" y="846666"/>
          <a:ext cx="81280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6DA703D1-0E55-4E34-AA75-B66A424DC2F6}"/>
              </a:ext>
            </a:extLst>
          </p:cNvPr>
          <p:cNvGraphicFramePr/>
          <p:nvPr>
            <p:extLst>
              <p:ext uri="{D42A27DB-BD31-4B8C-83A1-F6EECF244321}">
                <p14:modId xmlns:p14="http://schemas.microsoft.com/office/powerpoint/2010/main" val="1610780760"/>
              </p:ext>
            </p:extLst>
          </p:nvPr>
        </p:nvGraphicFramePr>
        <p:xfrm>
          <a:off x="1099866" y="3149481"/>
          <a:ext cx="8189974" cy="37085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39124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u="sng" dirty="0"/>
              <a:t>Andrew</a:t>
            </a:r>
          </a:p>
        </p:txBody>
      </p:sp>
      <p:sp>
        <p:nvSpPr>
          <p:cNvPr id="3" name="Content Placeholder 2"/>
          <p:cNvSpPr>
            <a:spLocks noGrp="1"/>
          </p:cNvSpPr>
          <p:nvPr>
            <p:ph idx="1"/>
          </p:nvPr>
        </p:nvSpPr>
        <p:spPr>
          <a:xfrm>
            <a:off x="1202920" y="2011680"/>
            <a:ext cx="6263640" cy="4206240"/>
          </a:xfrm>
        </p:spPr>
        <p:txBody>
          <a:bodyPr vert="horz" lIns="91440" tIns="45720" rIns="91440" bIns="45720" rtlCol="0">
            <a:normAutofit/>
          </a:bodyPr>
          <a:lstStyle/>
          <a:p>
            <a:pPr marL="0" indent="0">
              <a:buNone/>
            </a:pPr>
            <a:endParaRPr lang="en-GB" b="1"/>
          </a:p>
          <a:p>
            <a:endParaRPr lang="en-GB" b="1"/>
          </a:p>
          <a:p>
            <a:r>
              <a:rPr lang="en-GB" b="1"/>
              <a:t>Andrew was in hospital.  Nurse Smith gave Andrew an antibiotic that Andrew had never had before. Andrew suffered a fit due to an allergic reaction and his arms moved uncontrollably, hitting Nurse Smith in the face. Can Andrew rely on the defence of automatism?</a:t>
            </a:r>
          </a:p>
        </p:txBody>
      </p:sp>
      <p:pic>
        <p:nvPicPr>
          <p:cNvPr id="5" name="Picture 4" descr="Desk with stethoscope and computer keyboard">
            <a:extLst>
              <a:ext uri="{FF2B5EF4-FFF2-40B4-BE49-F238E27FC236}">
                <a16:creationId xmlns:a16="http://schemas.microsoft.com/office/drawing/2014/main" id="{0CFBAC00-62FA-42C3-BDEF-BCAB4121BA3F}"/>
              </a:ext>
            </a:extLst>
          </p:cNvPr>
          <p:cNvPicPr>
            <a:picLocks noChangeAspect="1"/>
          </p:cNvPicPr>
          <p:nvPr/>
        </p:nvPicPr>
        <p:blipFill rotWithShape="1">
          <a:blip r:embed="rId3"/>
          <a:srcRect l="42447" r="1" b="1"/>
          <a:stretch/>
        </p:blipFill>
        <p:spPr>
          <a:xfrm>
            <a:off x="7847215" y="1822028"/>
            <a:ext cx="4342220" cy="5035972"/>
          </a:xfrm>
          <a:prstGeom prst="rect">
            <a:avLst/>
          </a:prstGeom>
        </p:spPr>
      </p:pic>
    </p:spTree>
    <p:extLst>
      <p:ext uri="{BB962C8B-B14F-4D97-AF65-F5344CB8AC3E}">
        <p14:creationId xmlns:p14="http://schemas.microsoft.com/office/powerpoint/2010/main" val="535078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Arc 21">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7E1B7-469B-4FA9-B0ED-8191B8DCD35C}"/>
              </a:ext>
            </a:extLst>
          </p:cNvPr>
          <p:cNvSpPr>
            <a:spLocks noGrp="1"/>
          </p:cNvSpPr>
          <p:nvPr>
            <p:ph type="ctrTitle"/>
          </p:nvPr>
        </p:nvSpPr>
        <p:spPr>
          <a:xfrm>
            <a:off x="1229851" y="2235200"/>
            <a:ext cx="4425551" cy="2387600"/>
          </a:xfrm>
        </p:spPr>
        <p:txBody>
          <a:bodyPr>
            <a:normAutofit/>
          </a:bodyPr>
          <a:lstStyle/>
          <a:p>
            <a:pPr algn="l"/>
            <a:r>
              <a:rPr lang="en-GB" b="1" i="1" u="sng" dirty="0">
                <a:solidFill>
                  <a:srgbClr val="FFFFFF"/>
                </a:solidFill>
              </a:rPr>
              <a:t>Intoxication</a:t>
            </a:r>
            <a:r>
              <a:rPr lang="en-GB" dirty="0">
                <a:solidFill>
                  <a:srgbClr val="FFFFFF"/>
                </a:solidFill>
              </a:rPr>
              <a:t> </a:t>
            </a:r>
          </a:p>
        </p:txBody>
      </p:sp>
      <p:sp>
        <p:nvSpPr>
          <p:cNvPr id="24" name="Oval 23">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eedle with solid fill">
            <a:extLst>
              <a:ext uri="{FF2B5EF4-FFF2-40B4-BE49-F238E27FC236}">
                <a16:creationId xmlns:a16="http://schemas.microsoft.com/office/drawing/2014/main" id="{CFE5B179-B1B2-418D-B700-EF232C5AEB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9286" y="270180"/>
            <a:ext cx="2709367" cy="2709367"/>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4" name="Graphic 13" descr="Bottle with solid fill">
            <a:extLst>
              <a:ext uri="{FF2B5EF4-FFF2-40B4-BE49-F238E27FC236}">
                <a16:creationId xmlns:a16="http://schemas.microsoft.com/office/drawing/2014/main" id="{F379E636-97FD-4F95-AC28-563502D633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48285" y="3884066"/>
            <a:ext cx="2567230" cy="2567230"/>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522229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Involuntary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r>
              <a:rPr lang="en-GB" sz="2400" dirty="0"/>
              <a:t> Not aware that they have consumed drink or drugs and is unaware of the affects the intoxication will have on them. </a:t>
            </a:r>
          </a:p>
          <a:p>
            <a:pPr>
              <a:buFont typeface="Wingdings" panose="05000000000000000000" pitchFamily="2" charset="2"/>
              <a:buChar char="v"/>
            </a:pPr>
            <a:r>
              <a:rPr lang="en-GB" sz="2400" dirty="0"/>
              <a:t>Spiking is an example. </a:t>
            </a:r>
          </a:p>
          <a:p>
            <a:pPr>
              <a:buFont typeface="Wingdings" panose="05000000000000000000" pitchFamily="2" charset="2"/>
              <a:buChar char="v"/>
            </a:pPr>
            <a:r>
              <a:rPr lang="en-GB" sz="2400" dirty="0"/>
              <a:t>If the </a:t>
            </a:r>
            <a:r>
              <a:rPr lang="en-GB" sz="2400" dirty="0" err="1"/>
              <a:t>mens</a:t>
            </a:r>
            <a:r>
              <a:rPr lang="en-GB" sz="2400" dirty="0"/>
              <a:t>’ rea cannot be proven then the individual can use the defence. </a:t>
            </a:r>
          </a:p>
          <a:p>
            <a:pPr>
              <a:buFont typeface="Wingdings" panose="05000000000000000000" pitchFamily="2" charset="2"/>
              <a:buChar char="v"/>
            </a:pPr>
            <a:r>
              <a:rPr lang="en-GB" sz="2400" dirty="0"/>
              <a:t>Kingston [1995] 2 AC 355</a:t>
            </a:r>
          </a:p>
          <a:p>
            <a:pPr>
              <a:buFont typeface="Wingdings" panose="05000000000000000000" pitchFamily="2" charset="2"/>
              <a:buChar char="v"/>
            </a:pPr>
            <a:r>
              <a:rPr lang="en-GB" sz="2400" dirty="0"/>
              <a:t> Sheehan and Moore [1975] 1 WLR 739.</a:t>
            </a:r>
          </a:p>
          <a:p>
            <a:pPr>
              <a:buFont typeface="Wingdings" panose="05000000000000000000" pitchFamily="2" charset="2"/>
              <a:buChar char="v"/>
            </a:pPr>
            <a:r>
              <a:rPr lang="en-GB" sz="2400" dirty="0"/>
              <a:t>Hardie [1985] 1 WLR 64 </a:t>
            </a:r>
          </a:p>
          <a:p>
            <a:pPr>
              <a:buFont typeface="Wingdings" panose="05000000000000000000" pitchFamily="2" charset="2"/>
              <a:buChar char="v"/>
            </a:pPr>
            <a:r>
              <a:rPr lang="en-GB" sz="2400" dirty="0"/>
              <a:t>Allen [1988 Crim LR 698</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Remember intoxication rarely forms a defence</a:t>
            </a:r>
          </a:p>
          <a:p>
            <a:pPr>
              <a:buFont typeface="Wingdings" panose="05000000000000000000" pitchFamily="2" charset="2"/>
              <a:buChar char="v"/>
            </a:pPr>
            <a:endParaRPr lang="en-GB" sz="2400" dirty="0"/>
          </a:p>
          <a:p>
            <a:pPr marL="0" indent="0">
              <a:buNone/>
            </a:pPr>
            <a:endParaRPr lang="en-GB" dirty="0"/>
          </a:p>
        </p:txBody>
      </p:sp>
    </p:spTree>
    <p:extLst>
      <p:ext uri="{BB962C8B-B14F-4D97-AF65-F5344CB8AC3E}">
        <p14:creationId xmlns:p14="http://schemas.microsoft.com/office/powerpoint/2010/main" val="2527653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b="1" i="1" u="sng" dirty="0"/>
              <a:t>Voluntary intoxication</a:t>
            </a:r>
            <a:r>
              <a:rPr lang="en-GB"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6B67DE92-D7EA-46C5-9550-2DB12D6E7849}"/>
              </a:ext>
            </a:extLst>
          </p:cNvPr>
          <p:cNvSpPr txBox="1"/>
          <p:nvPr/>
        </p:nvSpPr>
        <p:spPr>
          <a:xfrm>
            <a:off x="1251692" y="2108161"/>
            <a:ext cx="10170544" cy="6186309"/>
          </a:xfrm>
          <a:prstGeom prst="rect">
            <a:avLst/>
          </a:prstGeom>
          <a:noFill/>
        </p:spPr>
        <p:txBody>
          <a:bodyPr wrap="square" rtlCol="0">
            <a:spAutoFit/>
          </a:bodyPr>
          <a:lstStyle/>
          <a:p>
            <a:endParaRPr lang="en-GB" dirty="0"/>
          </a:p>
          <a:p>
            <a:pPr marL="285750" indent="-285750">
              <a:buFont typeface="Wingdings" panose="05000000000000000000" pitchFamily="2" charset="2"/>
              <a:buChar char="v"/>
            </a:pPr>
            <a:r>
              <a:rPr lang="en-GB" dirty="0"/>
              <a:t>What is voluntary intoxication? </a:t>
            </a:r>
          </a:p>
          <a:p>
            <a:endParaRPr lang="en-GB" dirty="0"/>
          </a:p>
          <a:p>
            <a:pPr marL="285750" indent="-285750">
              <a:buFont typeface="Wingdings" panose="05000000000000000000" pitchFamily="2" charset="2"/>
              <a:buChar char="v"/>
            </a:pPr>
            <a:r>
              <a:rPr lang="en-GB" dirty="0"/>
              <a:t>Voluntary intoxication will never be a defence.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DPP V Majewski [1977] AC 443.</a:t>
            </a:r>
          </a:p>
          <a:p>
            <a:endParaRPr lang="en-GB" dirty="0"/>
          </a:p>
          <a:p>
            <a:pPr marL="285750" indent="-285750">
              <a:buFont typeface="Wingdings" panose="05000000000000000000" pitchFamily="2" charset="2"/>
              <a:buChar char="v"/>
            </a:pPr>
            <a:r>
              <a:rPr lang="en-GB" dirty="0"/>
              <a:t>However, there is a defence with regards to specific intent offences.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Specific intent offence- basic intent defence.</a:t>
            </a:r>
          </a:p>
          <a:p>
            <a:endParaRPr lang="en-GB" dirty="0"/>
          </a:p>
          <a:p>
            <a:pPr marL="285750" indent="-285750">
              <a:buFont typeface="Wingdings" panose="05000000000000000000" pitchFamily="2" charset="2"/>
              <a:buChar char="v"/>
            </a:pPr>
            <a:r>
              <a:rPr lang="en-GB" dirty="0"/>
              <a:t>Dutch Courage- No defence- Northern Ireland v Gallagher [1963] AC 349.</a:t>
            </a:r>
          </a:p>
          <a:p>
            <a:r>
              <a:rPr lang="en-GB" dirty="0"/>
              <a: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44352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r>
              <a:rPr lang="en-GB" b="1" i="1" u="sng" dirty="0"/>
              <a:t>Summary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3" y="2176272"/>
            <a:ext cx="9367204" cy="4041648"/>
          </a:xfrm>
        </p:spPr>
        <p:txBody>
          <a:bodyPr anchor="t">
            <a:normAutofit/>
          </a:bodyPr>
          <a:lstStyle/>
          <a:p>
            <a:pPr marL="0" indent="0">
              <a:buNone/>
            </a:pPr>
            <a:r>
              <a:rPr lang="en-GB" sz="2400" dirty="0"/>
              <a:t>General defences to crimes: </a:t>
            </a:r>
          </a:p>
          <a:p>
            <a:pPr marL="0" indent="0">
              <a:buNone/>
            </a:pPr>
            <a:endParaRPr lang="en-GB" sz="2400" dirty="0"/>
          </a:p>
          <a:p>
            <a:pPr>
              <a:buFont typeface="Wingdings" panose="05000000000000000000" pitchFamily="2" charset="2"/>
              <a:buChar char="v"/>
            </a:pPr>
            <a:r>
              <a:rPr lang="en-GB" sz="2400" dirty="0"/>
              <a:t>Insanity – Internal factors </a:t>
            </a:r>
          </a:p>
          <a:p>
            <a:pPr>
              <a:buFont typeface="Wingdings" panose="05000000000000000000" pitchFamily="2" charset="2"/>
              <a:buChar char="v"/>
            </a:pPr>
            <a:endParaRPr lang="en-GB" sz="2400" dirty="0"/>
          </a:p>
          <a:p>
            <a:pPr>
              <a:buFont typeface="Wingdings" panose="05000000000000000000" pitchFamily="2" charset="2"/>
              <a:buChar char="v"/>
            </a:pPr>
            <a:r>
              <a:rPr lang="en-GB" sz="2400" dirty="0"/>
              <a:t>Automatism – External factors </a:t>
            </a:r>
          </a:p>
          <a:p>
            <a:pPr marL="0" indent="0">
              <a:buNone/>
            </a:pPr>
            <a:endParaRPr lang="en-GB" sz="2400" dirty="0"/>
          </a:p>
          <a:p>
            <a:pPr>
              <a:buFont typeface="Wingdings" panose="05000000000000000000" pitchFamily="2" charset="2"/>
              <a:buChar char="v"/>
            </a:pPr>
            <a:r>
              <a:rPr lang="en-GB" sz="2400" dirty="0"/>
              <a:t>Intoxication – Men’s rea cannot be proven, then the defence can be used.</a:t>
            </a:r>
            <a:endParaRPr lang="en-GB" sz="2000" dirty="0"/>
          </a:p>
          <a:p>
            <a:pPr marL="0" indent="0">
              <a:buNone/>
            </a:pPr>
            <a:r>
              <a:rPr lang="en-GB" sz="2400" dirty="0"/>
              <a:t>       </a:t>
            </a:r>
          </a:p>
        </p:txBody>
      </p:sp>
    </p:spTree>
    <p:extLst>
      <p:ext uri="{BB962C8B-B14F-4D97-AF65-F5344CB8AC3E}">
        <p14:creationId xmlns:p14="http://schemas.microsoft.com/office/powerpoint/2010/main" val="3926567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9DA5E2-6563-4407-9873-86600A68C2F0}"/>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222A8B6D-C660-43E9-B2D5-D88CE5639B0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83353056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TotalTime>
  <Words>3406</Words>
  <Application>Microsoft Office PowerPoint</Application>
  <PresentationFormat>Widescreen</PresentationFormat>
  <Paragraphs>290</Paragraphs>
  <Slides>21</Slides>
  <Notes>13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Calibri</vt:lpstr>
      <vt:lpstr>Calibri Light</vt:lpstr>
      <vt:lpstr>Corbel</vt:lpstr>
      <vt:lpstr>Lato</vt:lpstr>
      <vt:lpstr>Wingdings</vt:lpstr>
      <vt:lpstr>office theme</vt:lpstr>
      <vt:lpstr>Banded</vt:lpstr>
      <vt:lpstr>DEFENCES TUTORIAL</vt:lpstr>
      <vt:lpstr>Contents</vt:lpstr>
      <vt:lpstr>Learning objectives </vt:lpstr>
      <vt:lpstr>Insanity </vt:lpstr>
      <vt:lpstr>Insanity </vt:lpstr>
      <vt:lpstr>Insanity </vt:lpstr>
      <vt:lpstr>What does all this mean? </vt:lpstr>
      <vt:lpstr>Continued….</vt:lpstr>
      <vt:lpstr>Flow chart: </vt:lpstr>
      <vt:lpstr>Scenario: Discuss whether the defendant in the following scenarios can rely upon the defence of insanity</vt:lpstr>
      <vt:lpstr>Discuss whether joseph can use the defence of insanity.</vt:lpstr>
      <vt:lpstr> Automatism</vt:lpstr>
      <vt:lpstr>Automatism </vt:lpstr>
      <vt:lpstr>Automatism </vt:lpstr>
      <vt:lpstr>What is the difference between insanity and automatism? </vt:lpstr>
      <vt:lpstr>Andrew</vt:lpstr>
      <vt:lpstr>Intoxication </vt:lpstr>
      <vt:lpstr>Involuntary Intoxication </vt:lpstr>
      <vt:lpstr>Voluntary intoxication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Kelly Andrews</cp:lastModifiedBy>
  <cp:revision>22</cp:revision>
  <dcterms:created xsi:type="dcterms:W3CDTF">2021-03-24T20:57:07Z</dcterms:created>
  <dcterms:modified xsi:type="dcterms:W3CDTF">2024-04-24T15:52:55Z</dcterms:modified>
</cp:coreProperties>
</file>