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452" r:id="rId5"/>
    <p:sldId id="453" r:id="rId6"/>
    <p:sldId id="454" r:id="rId7"/>
    <p:sldId id="451" r:id="rId8"/>
    <p:sldId id="915" r:id="rId9"/>
    <p:sldId id="913" r:id="rId10"/>
    <p:sldId id="914" r:id="rId11"/>
    <p:sldId id="917" r:id="rId12"/>
    <p:sldId id="916" r:id="rId13"/>
    <p:sldId id="945" r:id="rId14"/>
    <p:sldId id="946" r:id="rId15"/>
    <p:sldId id="951" r:id="rId16"/>
    <p:sldId id="948" r:id="rId17"/>
    <p:sldId id="919" r:id="rId18"/>
    <p:sldId id="918" r:id="rId19"/>
    <p:sldId id="920" r:id="rId20"/>
    <p:sldId id="921" r:id="rId21"/>
    <p:sldId id="922" r:id="rId22"/>
    <p:sldId id="288" r:id="rId23"/>
    <p:sldId id="927" r:id="rId24"/>
    <p:sldId id="926" r:id="rId25"/>
    <p:sldId id="289" r:id="rId26"/>
    <p:sldId id="924" r:id="rId27"/>
    <p:sldId id="950" r:id="rId28"/>
    <p:sldId id="928" r:id="rId29"/>
    <p:sldId id="925" r:id="rId30"/>
    <p:sldId id="929" r:id="rId31"/>
    <p:sldId id="290" r:id="rId32"/>
    <p:sldId id="930" r:id="rId33"/>
    <p:sldId id="937" r:id="rId34"/>
    <p:sldId id="291" r:id="rId35"/>
    <p:sldId id="292" r:id="rId36"/>
    <p:sldId id="293" r:id="rId37"/>
    <p:sldId id="953" r:id="rId38"/>
    <p:sldId id="954" r:id="rId39"/>
    <p:sldId id="931" r:id="rId40"/>
    <p:sldId id="932" r:id="rId41"/>
    <p:sldId id="933" r:id="rId42"/>
    <p:sldId id="934" r:id="rId43"/>
    <p:sldId id="294" r:id="rId44"/>
    <p:sldId id="295" r:id="rId45"/>
    <p:sldId id="938" r:id="rId46"/>
    <p:sldId id="936" r:id="rId47"/>
    <p:sldId id="955" r:id="rId48"/>
    <p:sldId id="939" r:id="rId49"/>
    <p:sldId id="940" r:id="rId50"/>
    <p:sldId id="956" r:id="rId51"/>
    <p:sldId id="942" r:id="rId52"/>
    <p:sldId id="941" r:id="rId53"/>
    <p:sldId id="296" r:id="rId54"/>
    <p:sldId id="943" r:id="rId55"/>
    <p:sldId id="944" r:id="rId56"/>
    <p:sldId id="297" r:id="rId57"/>
    <p:sldId id="298" r:id="rId58"/>
    <p:sldId id="923" r:id="rId59"/>
    <p:sldId id="899" r:id="rId60"/>
    <p:sldId id="835" r:id="rId61"/>
    <p:sldId id="952"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908" y="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29/11/2023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29/11/2023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lYzhgMZii3o"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565966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14640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a Code?: Qualitative Research Methods – YouTube</a:t>
            </a:r>
            <a:endParaRPr lang="en-GB" dirty="0"/>
          </a:p>
          <a:p>
            <a:r>
              <a:rPr lang="en-GB" dirty="0">
                <a:hlinkClick r:id="rId4"/>
              </a:rPr>
              <a:t>Why Do We Code?: Qualitative Research Methods – YouTube</a:t>
            </a:r>
            <a:endParaRPr lang="en-GB" dirty="0"/>
          </a:p>
          <a:p>
            <a:r>
              <a:rPr lang="en-GB" dirty="0">
                <a:hlinkClick r:id="rId5"/>
              </a:rPr>
              <a:t>The Cycles of Coding: Qualitative Research Methods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30</a:t>
            </a:fld>
            <a:endParaRPr lang="en-GB"/>
          </a:p>
        </p:txBody>
      </p:sp>
    </p:spTree>
    <p:extLst>
      <p:ext uri="{BB962C8B-B14F-4D97-AF65-F5344CB8AC3E}">
        <p14:creationId xmlns:p14="http://schemas.microsoft.com/office/powerpoint/2010/main" val="1459785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34</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72160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Beginners guide to coding qualitative data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43</a:t>
            </a:fld>
            <a:endParaRPr lang="en-GB"/>
          </a:p>
        </p:txBody>
      </p:sp>
    </p:spTree>
    <p:extLst>
      <p:ext uri="{BB962C8B-B14F-4D97-AF65-F5344CB8AC3E}">
        <p14:creationId xmlns:p14="http://schemas.microsoft.com/office/powerpoint/2010/main" val="581707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so we might rename the theme to distrust of authority or conspiracy thinking</a:t>
            </a:r>
          </a:p>
        </p:txBody>
      </p:sp>
    </p:spTree>
    <p:extLst>
      <p:ext uri="{BB962C8B-B14F-4D97-AF65-F5344CB8AC3E}">
        <p14:creationId xmlns:p14="http://schemas.microsoft.com/office/powerpoint/2010/main" val="2784909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to students that at this stage they should not give an overall answer to the main research questions or speculate on the meaning of the results- this will go in the discussions.</a:t>
            </a:r>
          </a:p>
        </p:txBody>
      </p:sp>
    </p:spTree>
    <p:extLst>
      <p:ext uri="{BB962C8B-B14F-4D97-AF65-F5344CB8AC3E}">
        <p14:creationId xmlns:p14="http://schemas.microsoft.com/office/powerpoint/2010/main" val="17986521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Qualitative analysis of interview data: A step-by-step guide for coding/indexing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57</a:t>
            </a:fld>
            <a:endParaRPr lang="en-GB"/>
          </a:p>
        </p:txBody>
      </p:sp>
    </p:spTree>
    <p:extLst>
      <p:ext uri="{BB962C8B-B14F-4D97-AF65-F5344CB8AC3E}">
        <p14:creationId xmlns:p14="http://schemas.microsoft.com/office/powerpoint/2010/main" val="3789639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Types of Qualitative Data Analysis [Purposes, Steps, Example] - YouTube</a:t>
            </a:r>
            <a:endParaRPr lang="en-GB" dirty="0"/>
          </a:p>
        </p:txBody>
      </p:sp>
      <p:sp>
        <p:nvSpPr>
          <p:cNvPr id="4" name="Slide Number Placeholder 3"/>
          <p:cNvSpPr>
            <a:spLocks noGrp="1"/>
          </p:cNvSpPr>
          <p:nvPr>
            <p:ph type="sldNum" sz="quarter" idx="5"/>
          </p:nvPr>
        </p:nvSpPr>
        <p:spPr/>
        <p:txBody>
          <a:bodyPr/>
          <a:lstStyle/>
          <a:p>
            <a:fld id="{C6E1BDCB-C195-4A45-974F-E6DDB024ACAF}" type="slidenum">
              <a:rPr lang="en-GB" smtClean="0"/>
              <a:pPr/>
              <a:t>58</a:t>
            </a:fld>
            <a:endParaRPr lang="en-GB" dirty="0"/>
          </a:p>
        </p:txBody>
      </p:sp>
    </p:spTree>
    <p:extLst>
      <p:ext uri="{BB962C8B-B14F-4D97-AF65-F5344CB8AC3E}">
        <p14:creationId xmlns:p14="http://schemas.microsoft.com/office/powerpoint/2010/main" val="16732201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BAKRKZq_Ebo"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ube.com/watch?v=oufGDGpFQmo" TargetMode="External"/><Relationship Id="rId4" Type="http://schemas.openxmlformats.org/officeDocument/2006/relationships/hyperlink" Target="https://www.youtube.com/watch?v=0usNyQKIMNU"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youtube.com/watch?v=lYzhgMZii3o"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DRL4PF2u9X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dxxES6YYw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3608" y="2348880"/>
            <a:ext cx="7848872" cy="1152128"/>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dirty="0">
                <a:solidFill>
                  <a:schemeClr val="bg1"/>
                </a:solidFill>
              </a:rPr>
            </a:br>
            <a:r>
              <a:rPr lang="en-GB" sz="2600" b="1" dirty="0">
                <a:solidFill>
                  <a:schemeClr val="bg1"/>
                </a:solidFill>
              </a:rPr>
              <a:t>LCHS7001</a:t>
            </a:r>
            <a:br>
              <a:rPr lang="en-GB" sz="3600" b="1" dirty="0">
                <a:solidFill>
                  <a:schemeClr val="bg1"/>
                </a:solidFill>
              </a:rPr>
            </a:br>
            <a:br>
              <a:rPr lang="en-GB" sz="3600" b="1" i="1" dirty="0">
                <a:solidFill>
                  <a:schemeClr val="bg1"/>
                </a:solidFill>
              </a:rPr>
            </a:br>
            <a:r>
              <a:rPr lang="en-GB" sz="3600" b="1" dirty="0">
                <a:solidFill>
                  <a:schemeClr val="bg1"/>
                </a:solidFill>
              </a:rPr>
              <a:t>Qualitative Data Analysis</a:t>
            </a:r>
            <a:br>
              <a:rPr lang="en-GB" sz="3600" b="1" dirty="0">
                <a:solidFill>
                  <a:schemeClr val="bg1"/>
                </a:solidFill>
              </a:rPr>
            </a:br>
            <a:r>
              <a:rPr lang="en-GB" sz="3600" b="1" i="1" dirty="0">
                <a:solidFill>
                  <a:schemeClr val="bg1"/>
                </a:solidFill>
              </a:rPr>
              <a:t>Thematic Analysis</a:t>
            </a: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8/9</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2555776" y="4093041"/>
            <a:ext cx="4536504"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Diola Bijlhout</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Thematic Analysis</a:t>
            </a:r>
          </a:p>
          <a:p>
            <a:r>
              <a:rPr lang="en-GB" sz="2400" dirty="0">
                <a:latin typeface="Arial" panose="020B0604020202020204" pitchFamily="34" charset="0"/>
                <a:cs typeface="Arial" panose="020B0604020202020204" pitchFamily="34" charset="0"/>
              </a:rPr>
              <a:t>The stages of thematic analysis</a:t>
            </a:r>
          </a:p>
          <a:p>
            <a:r>
              <a:rPr lang="en-GB" sz="2400" dirty="0">
                <a:latin typeface="Arial" panose="020B0604020202020204" pitchFamily="34" charset="0"/>
                <a:cs typeface="Arial" panose="020B0604020202020204" pitchFamily="34" charset="0"/>
              </a:rPr>
              <a:t>How stages of thematic analysis inform how to write the finding/results section? </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467544" y="2326482"/>
            <a:ext cx="8458200" cy="1102519"/>
          </a:xfrm>
        </p:spPr>
        <p:txBody>
          <a:bodyPr/>
          <a:lstStyle/>
          <a:p>
            <a:pPr algn="ctr"/>
            <a:r>
              <a:rPr lang="en-GB" b="1" i="1" dirty="0">
                <a:solidFill>
                  <a:schemeClr val="bg1"/>
                </a:solidFill>
              </a:rPr>
              <a:t>What is thematic analysis?</a:t>
            </a:r>
          </a:p>
        </p:txBody>
      </p:sp>
    </p:spTree>
    <p:extLst>
      <p:ext uri="{BB962C8B-B14F-4D97-AF65-F5344CB8AC3E}">
        <p14:creationId xmlns:p14="http://schemas.microsoft.com/office/powerpoint/2010/main" val="541614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BF79E-BB6C-4459-91A5-6C19B6104F55}"/>
              </a:ext>
            </a:extLst>
          </p:cNvPr>
          <p:cNvSpPr>
            <a:spLocks noGrp="1"/>
          </p:cNvSpPr>
          <p:nvPr>
            <p:ph type="title"/>
          </p:nvPr>
        </p:nvSpPr>
        <p:spPr>
          <a:xfrm>
            <a:off x="539552" y="332656"/>
            <a:ext cx="8229600" cy="800100"/>
          </a:xfrm>
        </p:spPr>
        <p:txBody>
          <a:bodyPr>
            <a:normAutofit/>
          </a:bodyPr>
          <a:lstStyle/>
          <a:p>
            <a:pPr algn="ctr"/>
            <a:r>
              <a:rPr lang="en-GB" sz="3300" b="1" dirty="0"/>
              <a:t>Thematic analysis </a:t>
            </a:r>
          </a:p>
        </p:txBody>
      </p:sp>
      <p:sp>
        <p:nvSpPr>
          <p:cNvPr id="3" name="Content Placeholder 2">
            <a:extLst>
              <a:ext uri="{FF2B5EF4-FFF2-40B4-BE49-F238E27FC236}">
                <a16:creationId xmlns:a16="http://schemas.microsoft.com/office/drawing/2014/main" id="{6098A898-6E23-4909-B75D-4169DADB5BDC}"/>
              </a:ext>
            </a:extLst>
          </p:cNvPr>
          <p:cNvSpPr>
            <a:spLocks noGrp="1"/>
          </p:cNvSpPr>
          <p:nvPr>
            <p:ph idx="1"/>
          </p:nvPr>
        </p:nvSpPr>
        <p:spPr>
          <a:xfrm>
            <a:off x="549896" y="1807083"/>
            <a:ext cx="8229600" cy="3243834"/>
          </a:xfrm>
        </p:spPr>
        <p:txBody>
          <a:bodyPr>
            <a:normAutofit fontScale="85000" lnSpcReduction="20000"/>
          </a:bodyPr>
          <a:lstStyle/>
          <a:p>
            <a:r>
              <a:rPr lang="en-GB" dirty="0"/>
              <a:t>Thematic analysis involves the fragmentation, categorisation, organisation and reconnection of coded data before they are finally interpreted (</a:t>
            </a:r>
            <a:r>
              <a:rPr lang="en-GB" dirty="0" err="1"/>
              <a:t>Grbich</a:t>
            </a:r>
            <a:r>
              <a:rPr lang="en-GB" dirty="0"/>
              <a:t>, 2007). </a:t>
            </a:r>
          </a:p>
          <a:p>
            <a:endParaRPr lang="en-GB" dirty="0"/>
          </a:p>
          <a:p>
            <a:r>
              <a:rPr lang="en-GB" dirty="0"/>
              <a:t>It is a process of identification, analysis, reporting and interpretation of identified themes that are important within the transcribed data (Braun and Clarke, 2006). </a:t>
            </a:r>
          </a:p>
        </p:txBody>
      </p:sp>
    </p:spTree>
    <p:extLst>
      <p:ext uri="{BB962C8B-B14F-4D97-AF65-F5344CB8AC3E}">
        <p14:creationId xmlns:p14="http://schemas.microsoft.com/office/powerpoint/2010/main" val="743202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070CE-587C-4046-B6BE-847A5C87B1B9}"/>
              </a:ext>
            </a:extLst>
          </p:cNvPr>
          <p:cNvSpPr>
            <a:spLocks noGrp="1"/>
          </p:cNvSpPr>
          <p:nvPr>
            <p:ph type="title"/>
          </p:nvPr>
        </p:nvSpPr>
        <p:spPr>
          <a:xfrm>
            <a:off x="539552" y="404664"/>
            <a:ext cx="8229600" cy="800100"/>
          </a:xfrm>
        </p:spPr>
        <p:txBody>
          <a:bodyPr/>
          <a:lstStyle/>
          <a:p>
            <a:pPr algn="ctr"/>
            <a:r>
              <a:rPr lang="en-GB" b="1" dirty="0"/>
              <a:t>Thematic analysis </a:t>
            </a:r>
            <a:endParaRPr lang="en-GB" dirty="0"/>
          </a:p>
        </p:txBody>
      </p:sp>
      <p:sp>
        <p:nvSpPr>
          <p:cNvPr id="3" name="Content Placeholder 2">
            <a:extLst>
              <a:ext uri="{FF2B5EF4-FFF2-40B4-BE49-F238E27FC236}">
                <a16:creationId xmlns:a16="http://schemas.microsoft.com/office/drawing/2014/main" id="{40F0C979-7C32-40B8-B1EB-596D47C78D66}"/>
              </a:ext>
            </a:extLst>
          </p:cNvPr>
          <p:cNvSpPr>
            <a:spLocks noGrp="1"/>
          </p:cNvSpPr>
          <p:nvPr>
            <p:ph idx="1"/>
          </p:nvPr>
        </p:nvSpPr>
        <p:spPr>
          <a:xfrm>
            <a:off x="549896" y="1340768"/>
            <a:ext cx="8229600" cy="4392488"/>
          </a:xfrm>
        </p:spPr>
        <p:txBody>
          <a:bodyPr>
            <a:noAutofit/>
          </a:bodyPr>
          <a:lstStyle/>
          <a:p>
            <a:r>
              <a:rPr lang="en-GB" sz="2400" dirty="0"/>
              <a:t>Themes are vital chunks of data embedded within a dataset which generally provide answers to the research questions</a:t>
            </a:r>
          </a:p>
          <a:p>
            <a:r>
              <a:rPr lang="en-GB" sz="2400" dirty="0"/>
              <a:t>This part of the research is exploratory in design, and thereby employed the use of an inductive analytical approach (bottom-up approach). </a:t>
            </a:r>
          </a:p>
          <a:p>
            <a:r>
              <a:rPr lang="en-GB" sz="2400" dirty="0"/>
              <a:t>This method of analysis provides the opportunity to discover chunks of data that repeatedly occur within the transcript.</a:t>
            </a:r>
          </a:p>
          <a:p>
            <a:pPr marL="82296" indent="0">
              <a:buNone/>
            </a:pPr>
            <a:r>
              <a:rPr lang="en-GB" sz="2400" dirty="0"/>
              <a:t>                                                                        </a:t>
            </a:r>
          </a:p>
          <a:p>
            <a:pPr marL="82296" indent="0">
              <a:buNone/>
            </a:pPr>
            <a:r>
              <a:rPr lang="en-GB" sz="2400" dirty="0"/>
              <a:t>                                                     (Braun and Clarke, 2006)</a:t>
            </a:r>
          </a:p>
        </p:txBody>
      </p:sp>
    </p:spTree>
    <p:extLst>
      <p:ext uri="{BB962C8B-B14F-4D97-AF65-F5344CB8AC3E}">
        <p14:creationId xmlns:p14="http://schemas.microsoft.com/office/powerpoint/2010/main" val="1629448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counts as a theme?</a:t>
            </a:r>
          </a:p>
        </p:txBody>
      </p:sp>
    </p:spTree>
    <p:extLst>
      <p:ext uri="{BB962C8B-B14F-4D97-AF65-F5344CB8AC3E}">
        <p14:creationId xmlns:p14="http://schemas.microsoft.com/office/powerpoint/2010/main" val="1047873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33AC-5261-4220-99AF-81E7992294D0}"/>
              </a:ext>
            </a:extLst>
          </p:cNvPr>
          <p:cNvSpPr>
            <a:spLocks noGrp="1"/>
          </p:cNvSpPr>
          <p:nvPr>
            <p:ph type="title"/>
          </p:nvPr>
        </p:nvSpPr>
        <p:spPr>
          <a:xfrm>
            <a:off x="53955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7FB6A346-5A7E-4CA7-ABC4-48D4976EFCEA}"/>
              </a:ext>
            </a:extLst>
          </p:cNvPr>
          <p:cNvSpPr>
            <a:spLocks noGrp="1"/>
          </p:cNvSpPr>
          <p:nvPr>
            <p:ph idx="1"/>
          </p:nvPr>
        </p:nvSpPr>
        <p:spPr>
          <a:xfrm>
            <a:off x="525513" y="1628800"/>
            <a:ext cx="8229600" cy="3243834"/>
          </a:xfrm>
        </p:spPr>
        <p:txBody>
          <a:bodyPr>
            <a:noAutofit/>
          </a:bodyPr>
          <a:lstStyle/>
          <a:p>
            <a:r>
              <a:rPr lang="en-GB" sz="2800" dirty="0"/>
              <a:t>A </a:t>
            </a:r>
            <a:r>
              <a:rPr lang="en-GB" sz="2800" b="1" dirty="0"/>
              <a:t>theme</a:t>
            </a:r>
            <a:r>
              <a:rPr lang="en-GB" sz="2800" dirty="0"/>
              <a:t> captures something important about the data in relation to the </a:t>
            </a:r>
            <a:r>
              <a:rPr lang="en-GB" sz="2800" b="1" dirty="0"/>
              <a:t>research question</a:t>
            </a:r>
            <a:r>
              <a:rPr lang="en-GB" sz="2800" dirty="0"/>
              <a:t>, and represents some level of patterned response or meaning within the data set. </a:t>
            </a:r>
          </a:p>
          <a:p>
            <a:endParaRPr lang="en-GB" sz="2800" dirty="0"/>
          </a:p>
          <a:p>
            <a:r>
              <a:rPr lang="en-GB" sz="2800" dirty="0"/>
              <a:t>An important question to address in terms of coding is: what counts as a pattern/theme, or what ‘size’ does a theme need to be?</a:t>
            </a:r>
          </a:p>
        </p:txBody>
      </p:sp>
    </p:spTree>
    <p:extLst>
      <p:ext uri="{BB962C8B-B14F-4D97-AF65-F5344CB8AC3E}">
        <p14:creationId xmlns:p14="http://schemas.microsoft.com/office/powerpoint/2010/main" val="1129064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A00E2-9A01-4AA8-AC07-CEBF38F676F3}"/>
              </a:ext>
            </a:extLst>
          </p:cNvPr>
          <p:cNvSpPr>
            <a:spLocks noGrp="1"/>
          </p:cNvSpPr>
          <p:nvPr>
            <p:ph type="title"/>
          </p:nvPr>
        </p:nvSpPr>
        <p:spPr>
          <a:xfrm>
            <a:off x="507262" y="332656"/>
            <a:ext cx="8229600" cy="800100"/>
          </a:xfrm>
        </p:spPr>
        <p:txBody>
          <a:bodyPr/>
          <a:lstStyle/>
          <a:p>
            <a:pPr algn="ctr"/>
            <a:r>
              <a:rPr lang="en-GB" b="1" dirty="0"/>
              <a:t>Theme</a:t>
            </a:r>
          </a:p>
        </p:txBody>
      </p:sp>
      <p:sp>
        <p:nvSpPr>
          <p:cNvPr id="3" name="Content Placeholder 2">
            <a:extLst>
              <a:ext uri="{FF2B5EF4-FFF2-40B4-BE49-F238E27FC236}">
                <a16:creationId xmlns:a16="http://schemas.microsoft.com/office/drawing/2014/main" id="{80924ED0-CE1D-4C93-8193-F1950DF64964}"/>
              </a:ext>
            </a:extLst>
          </p:cNvPr>
          <p:cNvSpPr>
            <a:spLocks noGrp="1"/>
          </p:cNvSpPr>
          <p:nvPr>
            <p:ph idx="1"/>
          </p:nvPr>
        </p:nvSpPr>
        <p:spPr>
          <a:xfrm>
            <a:off x="557324" y="1052736"/>
            <a:ext cx="8229600" cy="3243834"/>
          </a:xfrm>
        </p:spPr>
        <p:txBody>
          <a:bodyPr>
            <a:noAutofit/>
          </a:bodyPr>
          <a:lstStyle/>
          <a:p>
            <a:r>
              <a:rPr lang="en-GB" sz="2400" dirty="0"/>
              <a:t>This is a question of </a:t>
            </a:r>
            <a:r>
              <a:rPr lang="en-GB" sz="2400" b="1" dirty="0"/>
              <a:t>prevalence</a:t>
            </a:r>
            <a:r>
              <a:rPr lang="en-GB" sz="2400" dirty="0"/>
              <a:t>, in terms of space within each data item and of prevalence across the entire data set.</a:t>
            </a:r>
          </a:p>
          <a:p>
            <a:endParaRPr lang="en-GB" sz="2400" dirty="0"/>
          </a:p>
          <a:p>
            <a:r>
              <a:rPr lang="en-GB" sz="2400" dirty="0"/>
              <a:t>Ideally, there will be a number of instances of the theme across the data set, but more instances do not necessarily mean the theme itself is more crucial. </a:t>
            </a:r>
          </a:p>
          <a:p>
            <a:r>
              <a:rPr lang="en-GB" sz="2400" dirty="0"/>
              <a:t>As this is qualitative analysis, there is no hard and fast answer to the question of what proportion of your data set needs to display evidence of the theme for it to be considered a theme.</a:t>
            </a:r>
          </a:p>
        </p:txBody>
      </p:sp>
    </p:spTree>
    <p:extLst>
      <p:ext uri="{BB962C8B-B14F-4D97-AF65-F5344CB8AC3E}">
        <p14:creationId xmlns:p14="http://schemas.microsoft.com/office/powerpoint/2010/main" val="3040367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98701-BE64-4C02-928A-B79E10AF8DD0}"/>
              </a:ext>
            </a:extLst>
          </p:cNvPr>
          <p:cNvSpPr>
            <a:spLocks noGrp="1"/>
          </p:cNvSpPr>
          <p:nvPr>
            <p:ph type="title"/>
          </p:nvPr>
        </p:nvSpPr>
        <p:spPr/>
        <p:txBody>
          <a:bodyPr/>
          <a:lstStyle/>
          <a:p>
            <a:pPr algn="ctr"/>
            <a:r>
              <a:rPr lang="en-GB" b="1" dirty="0"/>
              <a:t>Theme</a:t>
            </a:r>
          </a:p>
        </p:txBody>
      </p:sp>
      <p:sp>
        <p:nvSpPr>
          <p:cNvPr id="3" name="Content Placeholder 2">
            <a:extLst>
              <a:ext uri="{FF2B5EF4-FFF2-40B4-BE49-F238E27FC236}">
                <a16:creationId xmlns:a16="http://schemas.microsoft.com/office/drawing/2014/main" id="{C987C6AA-AF78-40A8-A557-D518AC62CCA4}"/>
              </a:ext>
            </a:extLst>
          </p:cNvPr>
          <p:cNvSpPr>
            <a:spLocks noGrp="1"/>
          </p:cNvSpPr>
          <p:nvPr>
            <p:ph idx="1"/>
          </p:nvPr>
        </p:nvSpPr>
        <p:spPr/>
        <p:txBody>
          <a:bodyPr/>
          <a:lstStyle/>
          <a:p>
            <a:r>
              <a:rPr lang="en-GB" dirty="0"/>
              <a:t>The ‘</a:t>
            </a:r>
            <a:r>
              <a:rPr lang="en-GB" dirty="0" err="1"/>
              <a:t>keyness</a:t>
            </a:r>
            <a:r>
              <a:rPr lang="en-GB" dirty="0"/>
              <a:t>’ of a theme is not necessarily dependent on quantifiable measures, but rather on whether it </a:t>
            </a:r>
            <a:r>
              <a:rPr lang="en-GB" b="1" dirty="0"/>
              <a:t>captures something important in relation to the overall research question</a:t>
            </a:r>
            <a:r>
              <a:rPr lang="en-GB" dirty="0"/>
              <a:t>.</a:t>
            </a:r>
          </a:p>
        </p:txBody>
      </p:sp>
    </p:spTree>
    <p:extLst>
      <p:ext uri="{BB962C8B-B14F-4D97-AF65-F5344CB8AC3E}">
        <p14:creationId xmlns:p14="http://schemas.microsoft.com/office/powerpoint/2010/main" val="3442813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fontScale="90000"/>
          </a:bodyPr>
          <a:lstStyle/>
          <a:p>
            <a:pPr algn="ctr"/>
            <a:r>
              <a:rPr lang="en-GB" sz="4050" b="1" i="1" dirty="0">
                <a:solidFill>
                  <a:schemeClr val="bg1"/>
                </a:solidFill>
                <a:latin typeface="+mn-lt"/>
              </a:rPr>
              <a:t>What  are the two ways to identify themes during analysis ?</a:t>
            </a:r>
          </a:p>
        </p:txBody>
      </p:sp>
    </p:spTree>
    <p:extLst>
      <p:ext uri="{BB962C8B-B14F-4D97-AF65-F5344CB8AC3E}">
        <p14:creationId xmlns:p14="http://schemas.microsoft.com/office/powerpoint/2010/main" val="2278222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897" y="1124744"/>
            <a:ext cx="8478941" cy="3975907"/>
          </a:xfrm>
        </p:spPr>
        <p:txBody>
          <a:bodyPr>
            <a:noAutofit/>
          </a:bodyPr>
          <a:lstStyle/>
          <a:p>
            <a:r>
              <a:rPr lang="en-GB" sz="2000" b="1" dirty="0">
                <a:cs typeface="Arial" panose="020B0604020202020204" pitchFamily="34" charset="0"/>
              </a:rPr>
              <a:t>Deductive/theoretical thematic analysis </a:t>
            </a:r>
            <a:r>
              <a:rPr lang="en-GB" sz="2000" dirty="0">
                <a:cs typeface="Arial" panose="020B0604020202020204" pitchFamily="34" charset="0"/>
              </a:rPr>
              <a:t>involves using a predetermined set of themes and categories to organize extracted data, which may (or may not) be shaped by pre-established theoretical positions. </a:t>
            </a:r>
          </a:p>
          <a:p>
            <a:endParaRPr lang="en-GB" sz="2000" dirty="0">
              <a:cs typeface="Arial" panose="020B0604020202020204" pitchFamily="34" charset="0"/>
            </a:endParaRPr>
          </a:p>
          <a:p>
            <a:r>
              <a:rPr lang="en-GB" sz="2000" b="1" dirty="0">
                <a:cs typeface="Arial" panose="020B0604020202020204" pitchFamily="34" charset="0"/>
              </a:rPr>
              <a:t>Inductive thematic analysis </a:t>
            </a:r>
            <a:r>
              <a:rPr lang="en-GB" sz="2000" dirty="0">
                <a:cs typeface="Arial" panose="020B0604020202020204" pitchFamily="34" charset="0"/>
              </a:rPr>
              <a:t>allows the themes and categories to organically emerge from the transcribed extracts (Scanlan et al., 1989) through a ‘building process’.</a:t>
            </a:r>
          </a:p>
          <a:p>
            <a:endParaRPr lang="en-GB" sz="2000" dirty="0">
              <a:cs typeface="Arial" panose="020B0604020202020204" pitchFamily="34" charset="0"/>
            </a:endParaRPr>
          </a:p>
          <a:p>
            <a:r>
              <a:rPr lang="en-GB" sz="2000" dirty="0"/>
              <a:t>Inductive analysis is therefore a process of coding the data without trying to fit it into a pre-existing coding frame, or the researcher’s analytic preconceptions.</a:t>
            </a:r>
          </a:p>
          <a:p>
            <a:r>
              <a:rPr lang="en-GB" sz="2000" dirty="0"/>
              <a:t> In this sense, this form of thematic analysis is </a:t>
            </a:r>
            <a:r>
              <a:rPr lang="en-GB" sz="2000" b="1" i="1" dirty="0"/>
              <a:t>data-driven</a:t>
            </a:r>
            <a:r>
              <a:rPr lang="en-GB" sz="2000" dirty="0"/>
              <a:t>.</a:t>
            </a:r>
            <a:endParaRPr lang="en-GB" sz="2000" dirty="0">
              <a:cs typeface="Arial" panose="020B0604020202020204" pitchFamily="34" charset="0"/>
            </a:endParaRPr>
          </a:p>
        </p:txBody>
      </p:sp>
      <p:sp>
        <p:nvSpPr>
          <p:cNvPr id="7" name="Title 1"/>
          <p:cNvSpPr>
            <a:spLocks noGrp="1"/>
          </p:cNvSpPr>
          <p:nvPr>
            <p:ph type="title"/>
          </p:nvPr>
        </p:nvSpPr>
        <p:spPr>
          <a:xfrm>
            <a:off x="548553" y="214404"/>
            <a:ext cx="8316923" cy="745629"/>
          </a:xfrm>
        </p:spPr>
        <p:txBody>
          <a:bodyPr>
            <a:normAutofit fontScale="90000"/>
          </a:bodyPr>
          <a:lstStyle/>
          <a:p>
            <a:pPr algn="ctr"/>
            <a:r>
              <a:rPr lang="en-GB" sz="3300" b="1" dirty="0">
                <a:latin typeface="Arial" panose="020B0604020202020204" pitchFamily="34" charset="0"/>
                <a:cs typeface="Arial" panose="020B0604020202020204" pitchFamily="34" charset="0"/>
              </a:rPr>
              <a:t>Two ways to identify themes during Analysis</a:t>
            </a:r>
          </a:p>
        </p:txBody>
      </p:sp>
    </p:spTree>
    <p:extLst>
      <p:ext uri="{BB962C8B-B14F-4D97-AF65-F5344CB8AC3E}">
        <p14:creationId xmlns:p14="http://schemas.microsoft.com/office/powerpoint/2010/main" val="1262816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latin typeface="+mn-lt"/>
              </a:rPr>
              <a:t>What are the steps involved in Thematic analysis ?</a:t>
            </a:r>
          </a:p>
        </p:txBody>
      </p:sp>
    </p:spTree>
    <p:extLst>
      <p:ext uri="{BB962C8B-B14F-4D97-AF65-F5344CB8AC3E}">
        <p14:creationId xmlns:p14="http://schemas.microsoft.com/office/powerpoint/2010/main" val="3892759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1791B-8E9A-4090-9A4C-C09F328F6245}"/>
              </a:ext>
            </a:extLst>
          </p:cNvPr>
          <p:cNvSpPr>
            <a:spLocks noGrp="1"/>
          </p:cNvSpPr>
          <p:nvPr>
            <p:ph type="title"/>
          </p:nvPr>
        </p:nvSpPr>
        <p:spPr>
          <a:xfrm>
            <a:off x="683568" y="47667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D8DA77E2-2681-4D34-804B-777823CDBB81}"/>
              </a:ext>
            </a:extLst>
          </p:cNvPr>
          <p:cNvSpPr>
            <a:spLocks noGrp="1"/>
          </p:cNvSpPr>
          <p:nvPr>
            <p:ph idx="1"/>
          </p:nvPr>
        </p:nvSpPr>
        <p:spPr>
          <a:xfrm>
            <a:off x="521550" y="2078850"/>
            <a:ext cx="8229600" cy="3243834"/>
          </a:xfrm>
        </p:spPr>
        <p:txBody>
          <a:bodyPr>
            <a:normAutofit/>
          </a:bodyPr>
          <a:lstStyle/>
          <a:p>
            <a:r>
              <a:rPr lang="en-GB" sz="2400" dirty="0"/>
              <a:t>Some of the phases of thematic analysis are similar to the phases of other qualitative research, so these stages are not necessarily all unique to thematic analysis. </a:t>
            </a:r>
          </a:p>
          <a:p>
            <a:endParaRPr lang="en-GB" sz="2400" dirty="0"/>
          </a:p>
          <a:p>
            <a:r>
              <a:rPr lang="en-GB" sz="2400" dirty="0"/>
              <a:t>The process starts when the analyst begins to notice, and look for, patterns of meaning and issues of potential interest in the data/this may be during data collection. </a:t>
            </a:r>
          </a:p>
        </p:txBody>
      </p:sp>
    </p:spTree>
    <p:extLst>
      <p:ext uri="{BB962C8B-B14F-4D97-AF65-F5344CB8AC3E}">
        <p14:creationId xmlns:p14="http://schemas.microsoft.com/office/powerpoint/2010/main" val="16182037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804E9-D4D7-487C-810E-AA20B3FEDD76}"/>
              </a:ext>
            </a:extLst>
          </p:cNvPr>
          <p:cNvSpPr>
            <a:spLocks noGrp="1"/>
          </p:cNvSpPr>
          <p:nvPr>
            <p:ph type="title"/>
          </p:nvPr>
        </p:nvSpPr>
        <p:spPr>
          <a:xfrm>
            <a:off x="494348" y="116632"/>
            <a:ext cx="8229600" cy="800100"/>
          </a:xfrm>
        </p:spPr>
        <p:txBody>
          <a:bodyPr>
            <a:normAutofit/>
          </a:bodyPr>
          <a:lstStyle/>
          <a:p>
            <a:pPr algn="ctr"/>
            <a:r>
              <a:rPr lang="en-GB" sz="3600" b="1" dirty="0"/>
              <a:t>Steps involved in Thematic analysis </a:t>
            </a:r>
          </a:p>
        </p:txBody>
      </p:sp>
      <p:sp>
        <p:nvSpPr>
          <p:cNvPr id="3" name="Content Placeholder 2">
            <a:extLst>
              <a:ext uri="{FF2B5EF4-FFF2-40B4-BE49-F238E27FC236}">
                <a16:creationId xmlns:a16="http://schemas.microsoft.com/office/drawing/2014/main" id="{9B45F8E9-C22C-4589-A63B-E94CF48EF5C1}"/>
              </a:ext>
            </a:extLst>
          </p:cNvPr>
          <p:cNvSpPr>
            <a:spLocks noGrp="1"/>
          </p:cNvSpPr>
          <p:nvPr>
            <p:ph idx="1"/>
          </p:nvPr>
        </p:nvSpPr>
        <p:spPr>
          <a:xfrm>
            <a:off x="494348" y="1340768"/>
            <a:ext cx="8229600" cy="3960440"/>
          </a:xfrm>
        </p:spPr>
        <p:txBody>
          <a:bodyPr>
            <a:noAutofit/>
          </a:bodyPr>
          <a:lstStyle/>
          <a:p>
            <a:r>
              <a:rPr lang="en-GB" sz="2400" dirty="0">
                <a:effectLst/>
              </a:rPr>
              <a:t>The endpoint is the reporting of the content and meaning of </a:t>
            </a:r>
            <a:r>
              <a:rPr lang="en-GB" sz="2400" b="1" dirty="0">
                <a:effectLst/>
              </a:rPr>
              <a:t>patterns</a:t>
            </a:r>
            <a:r>
              <a:rPr lang="en-GB" sz="2400" dirty="0">
                <a:effectLst/>
              </a:rPr>
              <a:t> (themes) in the data, where ‘</a:t>
            </a:r>
            <a:r>
              <a:rPr lang="en-GB" sz="2400" b="1" dirty="0">
                <a:effectLst/>
              </a:rPr>
              <a:t>themes</a:t>
            </a:r>
            <a:r>
              <a:rPr lang="en-GB" sz="2400" dirty="0">
                <a:effectLst/>
              </a:rPr>
              <a:t> are abstract (and often unclear) constructs the investigators identify before, during, and after analysis’.</a:t>
            </a:r>
          </a:p>
          <a:p>
            <a:endParaRPr lang="en-GB" sz="2400" dirty="0"/>
          </a:p>
          <a:p>
            <a:r>
              <a:rPr lang="en-GB" sz="2400" dirty="0"/>
              <a:t>Analysis involves a constant moving back and forward between the entire data set, the coded extracts of data that you are analysing, and the analysis of the data that you are producing.</a:t>
            </a:r>
          </a:p>
        </p:txBody>
      </p:sp>
    </p:spTree>
    <p:extLst>
      <p:ext uri="{BB962C8B-B14F-4D97-AF65-F5344CB8AC3E}">
        <p14:creationId xmlns:p14="http://schemas.microsoft.com/office/powerpoint/2010/main" val="4170741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C8100-DEAB-410A-98F2-68CEE829F784}"/>
              </a:ext>
            </a:extLst>
          </p:cNvPr>
          <p:cNvSpPr>
            <a:spLocks noGrp="1"/>
          </p:cNvSpPr>
          <p:nvPr>
            <p:ph type="title"/>
          </p:nvPr>
        </p:nvSpPr>
        <p:spPr>
          <a:xfrm>
            <a:off x="485775" y="489501"/>
            <a:ext cx="8229600" cy="800100"/>
          </a:xfrm>
        </p:spPr>
        <p:txBody>
          <a:bodyPr>
            <a:normAutofit/>
          </a:bodyPr>
          <a:lstStyle/>
          <a:p>
            <a:pPr algn="ctr"/>
            <a:r>
              <a:rPr lang="en-GB" sz="3600" b="1" dirty="0"/>
              <a:t>Steps involved in Thematic analysis </a:t>
            </a:r>
            <a:endParaRPr lang="en-GB" sz="3600" dirty="0"/>
          </a:p>
        </p:txBody>
      </p:sp>
      <p:sp>
        <p:nvSpPr>
          <p:cNvPr id="3" name="Content Placeholder 2">
            <a:extLst>
              <a:ext uri="{FF2B5EF4-FFF2-40B4-BE49-F238E27FC236}">
                <a16:creationId xmlns:a16="http://schemas.microsoft.com/office/drawing/2014/main" id="{09A74FD7-47B1-4129-ABB4-480946EF99B8}"/>
              </a:ext>
            </a:extLst>
          </p:cNvPr>
          <p:cNvSpPr>
            <a:spLocks noGrp="1"/>
          </p:cNvSpPr>
          <p:nvPr>
            <p:ph idx="1"/>
          </p:nvPr>
        </p:nvSpPr>
        <p:spPr>
          <a:xfrm>
            <a:off x="457200" y="1988840"/>
            <a:ext cx="8229600" cy="3243834"/>
          </a:xfrm>
        </p:spPr>
        <p:txBody>
          <a:bodyPr>
            <a:normAutofit/>
          </a:bodyPr>
          <a:lstStyle/>
          <a:p>
            <a:r>
              <a:rPr lang="en-GB" sz="2400" dirty="0"/>
              <a:t>Writing is an integral part of analysis, not something that takes place at the end, as it does with statistical analyses. </a:t>
            </a:r>
          </a:p>
          <a:p>
            <a:endParaRPr lang="en-GB" sz="2400" dirty="0"/>
          </a:p>
          <a:p>
            <a:r>
              <a:rPr lang="en-GB" sz="2400" dirty="0"/>
              <a:t>Therefore, writing should begin in phase one, with the jotting down of ideas and potential coding schemes, and continue right through the entire coding/analysis process</a:t>
            </a:r>
          </a:p>
        </p:txBody>
      </p:sp>
    </p:spTree>
    <p:extLst>
      <p:ext uri="{BB962C8B-B14F-4D97-AF65-F5344CB8AC3E}">
        <p14:creationId xmlns:p14="http://schemas.microsoft.com/office/powerpoint/2010/main" val="5646061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00" b="1" i="1" dirty="0">
                <a:solidFill>
                  <a:schemeClr val="bg1"/>
                </a:solidFill>
              </a:rPr>
              <a:t>What are the Six phases of thematic analysis?</a:t>
            </a:r>
          </a:p>
        </p:txBody>
      </p:sp>
    </p:spTree>
    <p:extLst>
      <p:ext uri="{BB962C8B-B14F-4D97-AF65-F5344CB8AC3E}">
        <p14:creationId xmlns:p14="http://schemas.microsoft.com/office/powerpoint/2010/main" val="38712550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p:txBody>
          <a:bodyPr/>
          <a:lstStyle/>
          <a:p>
            <a:r>
              <a:rPr lang="en-GB" dirty="0"/>
              <a:t>Familiarisation</a:t>
            </a:r>
          </a:p>
          <a:p>
            <a:r>
              <a:rPr lang="en-GB" dirty="0"/>
              <a:t>Coding</a:t>
            </a:r>
          </a:p>
          <a:p>
            <a:r>
              <a:rPr lang="en-GB" dirty="0"/>
              <a:t>Generating themes</a:t>
            </a:r>
          </a:p>
          <a:p>
            <a:r>
              <a:rPr lang="en-GB" dirty="0"/>
              <a:t>Reviewing themes</a:t>
            </a:r>
          </a:p>
          <a:p>
            <a:r>
              <a:rPr lang="en-GB" dirty="0"/>
              <a:t>Defining and naming themes</a:t>
            </a:r>
          </a:p>
          <a:p>
            <a:r>
              <a:rPr lang="en-GB" dirty="0"/>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dirty="0"/>
              <a:t>6 Stages of Thematic analysis (Braun and Clarke, 2008)</a:t>
            </a:r>
          </a:p>
        </p:txBody>
      </p:sp>
    </p:spTree>
    <p:extLst>
      <p:ext uri="{BB962C8B-B14F-4D97-AF65-F5344CB8AC3E}">
        <p14:creationId xmlns:p14="http://schemas.microsoft.com/office/powerpoint/2010/main" val="2074433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DFD3-30ED-43CB-A45D-4D8E816DD713}"/>
              </a:ext>
            </a:extLst>
          </p:cNvPr>
          <p:cNvSpPr>
            <a:spLocks noGrp="1"/>
          </p:cNvSpPr>
          <p:nvPr>
            <p:ph type="title"/>
          </p:nvPr>
        </p:nvSpPr>
        <p:spPr>
          <a:xfrm>
            <a:off x="107504" y="544674"/>
            <a:ext cx="8832601"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FB12A523-518F-4C8C-998C-EA2E5F4B4A18}"/>
              </a:ext>
            </a:extLst>
          </p:cNvPr>
          <p:cNvSpPr>
            <a:spLocks noGrp="1"/>
          </p:cNvSpPr>
          <p:nvPr>
            <p:ph idx="1"/>
          </p:nvPr>
        </p:nvSpPr>
        <p:spPr>
          <a:xfrm>
            <a:off x="457200" y="1700808"/>
            <a:ext cx="8229600" cy="3736404"/>
          </a:xfrm>
        </p:spPr>
        <p:txBody>
          <a:bodyPr>
            <a:normAutofit fontScale="70000" lnSpcReduction="20000"/>
          </a:bodyPr>
          <a:lstStyle/>
          <a:p>
            <a:r>
              <a:rPr lang="en-GB" dirty="0"/>
              <a:t>When you engage in analysis, you may have collected the data yourself, or they may have been given to you. </a:t>
            </a:r>
          </a:p>
          <a:p>
            <a:r>
              <a:rPr lang="en-GB" dirty="0"/>
              <a:t>If you collected them through interactive means, you will come to the analysis with some prior knowledge of the data, and possibly some initial analytic interests or thoughts. </a:t>
            </a:r>
          </a:p>
          <a:p>
            <a:r>
              <a:rPr lang="en-GB" dirty="0"/>
              <a:t>Regardless, it is vital that you </a:t>
            </a:r>
            <a:r>
              <a:rPr lang="en-GB" b="1" dirty="0"/>
              <a:t>immerse</a:t>
            </a:r>
            <a:r>
              <a:rPr lang="en-GB" dirty="0"/>
              <a:t> yourself in the data to the extent that you are familiar with the depth and breadth of the content.</a:t>
            </a:r>
          </a:p>
          <a:p>
            <a:r>
              <a:rPr lang="en-GB" dirty="0"/>
              <a:t>Immersion usually involves ‘repeated reading’ of the data, and reading the data in an active way/ searching for meanings, patterns and so on.</a:t>
            </a:r>
            <a:br>
              <a:rPr lang="en-GB" dirty="0"/>
            </a:br>
            <a:endParaRPr lang="en-GB" dirty="0"/>
          </a:p>
        </p:txBody>
      </p:sp>
    </p:spTree>
    <p:extLst>
      <p:ext uri="{BB962C8B-B14F-4D97-AF65-F5344CB8AC3E}">
        <p14:creationId xmlns:p14="http://schemas.microsoft.com/office/powerpoint/2010/main" val="1974160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D96C1-D292-4094-BA51-A97E86BD1985}"/>
              </a:ext>
            </a:extLst>
          </p:cNvPr>
          <p:cNvSpPr>
            <a:spLocks noGrp="1"/>
          </p:cNvSpPr>
          <p:nvPr>
            <p:ph type="title"/>
          </p:nvPr>
        </p:nvSpPr>
        <p:spPr>
          <a:xfrm>
            <a:off x="480060" y="529182"/>
            <a:ext cx="8229600" cy="800100"/>
          </a:xfrm>
        </p:spPr>
        <p:txBody>
          <a:bodyPr/>
          <a:lstStyle/>
          <a:p>
            <a:pPr algn="ctr"/>
            <a:r>
              <a:rPr lang="en-GB" b="1" dirty="0"/>
              <a:t>Transcription of verbal data</a:t>
            </a:r>
          </a:p>
        </p:txBody>
      </p:sp>
      <p:sp>
        <p:nvSpPr>
          <p:cNvPr id="3" name="Content Placeholder 2">
            <a:extLst>
              <a:ext uri="{FF2B5EF4-FFF2-40B4-BE49-F238E27FC236}">
                <a16:creationId xmlns:a16="http://schemas.microsoft.com/office/drawing/2014/main" id="{BDF47E78-534D-4039-BFEA-8B8B5A565A21}"/>
              </a:ext>
            </a:extLst>
          </p:cNvPr>
          <p:cNvSpPr>
            <a:spLocks noGrp="1"/>
          </p:cNvSpPr>
          <p:nvPr>
            <p:ph idx="1"/>
          </p:nvPr>
        </p:nvSpPr>
        <p:spPr>
          <a:xfrm>
            <a:off x="483870" y="1700808"/>
            <a:ext cx="8229600" cy="3243834"/>
          </a:xfrm>
        </p:spPr>
        <p:txBody>
          <a:bodyPr>
            <a:normAutofit fontScale="70000" lnSpcReduction="20000"/>
          </a:bodyPr>
          <a:lstStyle/>
          <a:p>
            <a:r>
              <a:rPr lang="en-GB" dirty="0">
                <a:effectLst/>
              </a:rPr>
              <a:t>If you are working with verbal data, such as interviews, television programmes or political speeches, the data will need to be </a:t>
            </a:r>
            <a:r>
              <a:rPr lang="en-GB" b="1" dirty="0">
                <a:effectLst/>
              </a:rPr>
              <a:t>transcribed</a:t>
            </a:r>
            <a:r>
              <a:rPr lang="en-GB" dirty="0">
                <a:effectLst/>
              </a:rPr>
              <a:t> into </a:t>
            </a:r>
            <a:r>
              <a:rPr lang="en-GB" b="1" dirty="0">
                <a:effectLst/>
              </a:rPr>
              <a:t>written form </a:t>
            </a:r>
            <a:r>
              <a:rPr lang="en-GB" dirty="0">
                <a:effectLst/>
              </a:rPr>
              <a:t>in order to conduct a thematic analysis.</a:t>
            </a:r>
          </a:p>
          <a:p>
            <a:pPr marL="82296" indent="0">
              <a:buNone/>
            </a:pPr>
            <a:endParaRPr lang="en-GB" dirty="0">
              <a:effectLst/>
            </a:endParaRPr>
          </a:p>
          <a:p>
            <a:r>
              <a:rPr lang="en-GB" dirty="0">
                <a:effectLst/>
              </a:rPr>
              <a:t>The process of transcription, while it may seen time-consuming, frustrating, and at times boring, can be an excellent way to start familiarizing yourself with the data </a:t>
            </a:r>
          </a:p>
          <a:p>
            <a:pPr marL="0" indent="0">
              <a:buNone/>
            </a:pPr>
            <a:r>
              <a:rPr lang="en-GB" dirty="0"/>
              <a:t>                                                                        </a:t>
            </a:r>
          </a:p>
          <a:p>
            <a:pPr marL="0" indent="0">
              <a:buNone/>
            </a:pPr>
            <a:r>
              <a:rPr lang="en-GB" dirty="0">
                <a:effectLst/>
              </a:rPr>
              <a:t>                                                                     (</a:t>
            </a:r>
            <a:r>
              <a:rPr lang="en-GB" dirty="0" err="1">
                <a:effectLst/>
              </a:rPr>
              <a:t>Riessman</a:t>
            </a:r>
            <a:r>
              <a:rPr lang="en-GB" dirty="0">
                <a:effectLst/>
              </a:rPr>
              <a:t>, 1993)</a:t>
            </a:r>
            <a:endParaRPr lang="en-GB" dirty="0"/>
          </a:p>
        </p:txBody>
      </p:sp>
    </p:spTree>
    <p:extLst>
      <p:ext uri="{BB962C8B-B14F-4D97-AF65-F5344CB8AC3E}">
        <p14:creationId xmlns:p14="http://schemas.microsoft.com/office/powerpoint/2010/main" val="1378491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4986"/>
            <a:ext cx="7886700" cy="994172"/>
          </a:xfrm>
        </p:spPr>
        <p:txBody>
          <a:bodyPr>
            <a:normAutofit fontScale="90000"/>
          </a:bodyPr>
          <a:lstStyle/>
          <a:p>
            <a:r>
              <a:rPr lang="en-US" b="1" dirty="0"/>
              <a:t>Summary: Step 1 Familiarisation</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1556792"/>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587999" y="1522140"/>
            <a:ext cx="4041775" cy="3414365"/>
          </a:xfrm>
        </p:spPr>
        <p:txBody>
          <a:bodyPr/>
          <a:lstStyle/>
          <a:p>
            <a:r>
              <a:rPr lang="en-GB" dirty="0"/>
              <a:t>Get to know your data</a:t>
            </a:r>
          </a:p>
          <a:p>
            <a:r>
              <a:rPr lang="en-GB" dirty="0"/>
              <a:t>Start by transcribing the audio</a:t>
            </a:r>
          </a:p>
          <a:p>
            <a:r>
              <a:rPr lang="en-GB" dirty="0"/>
              <a:t>Read through it a few times</a:t>
            </a:r>
          </a:p>
          <a:p>
            <a:r>
              <a:rPr lang="en-GB" dirty="0"/>
              <a:t>Take some initial notes</a:t>
            </a:r>
          </a:p>
          <a:p>
            <a:pPr marL="0" indent="0">
              <a:buNone/>
            </a:pPr>
            <a:endParaRPr lang="en-GB" dirty="0"/>
          </a:p>
        </p:txBody>
      </p:sp>
    </p:spTree>
    <p:extLst>
      <p:ext uri="{BB962C8B-B14F-4D97-AF65-F5344CB8AC3E}">
        <p14:creationId xmlns:p14="http://schemas.microsoft.com/office/powerpoint/2010/main" val="1702484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1D09B-646F-45CF-984F-A95F57517092}"/>
              </a:ext>
            </a:extLst>
          </p:cNvPr>
          <p:cNvSpPr>
            <a:spLocks noGrp="1"/>
          </p:cNvSpPr>
          <p:nvPr>
            <p:ph type="title"/>
          </p:nvPr>
        </p:nvSpPr>
        <p:spPr>
          <a:xfrm>
            <a:off x="143762" y="332656"/>
            <a:ext cx="8856476" cy="800100"/>
          </a:xfrm>
        </p:spPr>
        <p:txBody>
          <a:bodyPr>
            <a:noAutofit/>
          </a:bodyPr>
          <a:lstStyle/>
          <a:p>
            <a:r>
              <a:rPr lang="en-GB" sz="3200" b="1" dirty="0"/>
              <a:t>Phase 1: familiarizing yourself with your data</a:t>
            </a:r>
          </a:p>
        </p:txBody>
      </p:sp>
      <p:sp>
        <p:nvSpPr>
          <p:cNvPr id="3" name="Content Placeholder 2">
            <a:extLst>
              <a:ext uri="{FF2B5EF4-FFF2-40B4-BE49-F238E27FC236}">
                <a16:creationId xmlns:a16="http://schemas.microsoft.com/office/drawing/2014/main" id="{CAEED355-CD1A-42BA-833B-F4734A432612}"/>
              </a:ext>
            </a:extLst>
          </p:cNvPr>
          <p:cNvSpPr>
            <a:spLocks noGrp="1"/>
          </p:cNvSpPr>
          <p:nvPr>
            <p:ph idx="1"/>
          </p:nvPr>
        </p:nvSpPr>
        <p:spPr>
          <a:xfrm>
            <a:off x="457200" y="1628800"/>
            <a:ext cx="8229600" cy="3243834"/>
          </a:xfrm>
        </p:spPr>
        <p:txBody>
          <a:bodyPr>
            <a:normAutofit fontScale="70000" lnSpcReduction="20000"/>
          </a:bodyPr>
          <a:lstStyle/>
          <a:p>
            <a:pPr marL="82296" indent="0">
              <a:buNone/>
            </a:pPr>
            <a:r>
              <a:rPr lang="en-GB" b="1" dirty="0"/>
              <a:t>Example thesis extract</a:t>
            </a:r>
          </a:p>
          <a:p>
            <a:r>
              <a:rPr lang="en-GB" dirty="0">
                <a:effectLst/>
                <a:latin typeface="Arial" panose="020B0604020202020204" pitchFamily="34" charset="0"/>
              </a:rPr>
              <a:t>The analysis of the focus group data started with an initial acquaintance with the data which happened while collecting the data during the interactive discussions among focus group members and while doing a verbatim transcribing of the data itself. </a:t>
            </a:r>
          </a:p>
          <a:p>
            <a:r>
              <a:rPr lang="en-GB" dirty="0">
                <a:effectLst/>
                <a:latin typeface="Arial" panose="020B0604020202020204" pitchFamily="34" charset="0"/>
              </a:rPr>
              <a:t>When the transcribing was completed, the data was read four times to gain further acquaintance with it before commencement of coding; and while doing so, the initial ideas that could be relevant to the subsequent stages of the analysis were carefully noted.</a:t>
            </a:r>
            <a:endParaRPr lang="en-GB" dirty="0"/>
          </a:p>
        </p:txBody>
      </p:sp>
    </p:spTree>
    <p:extLst>
      <p:ext uri="{BB962C8B-B14F-4D97-AF65-F5344CB8AC3E}">
        <p14:creationId xmlns:p14="http://schemas.microsoft.com/office/powerpoint/2010/main" val="38739333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p:txBody>
          <a:bodyPr>
            <a:normAutofit/>
          </a:bodyPr>
          <a:lstStyle/>
          <a:p>
            <a:pPr algn="ctr"/>
            <a:r>
              <a:rPr lang="en-GB" sz="4050" b="1" i="1" dirty="0">
                <a:solidFill>
                  <a:schemeClr val="bg1"/>
                </a:solidFill>
              </a:rPr>
              <a:t>Phases  2: Generating initial codes</a:t>
            </a:r>
          </a:p>
        </p:txBody>
      </p:sp>
    </p:spTree>
    <p:extLst>
      <p:ext uri="{BB962C8B-B14F-4D97-AF65-F5344CB8AC3E}">
        <p14:creationId xmlns:p14="http://schemas.microsoft.com/office/powerpoint/2010/main" val="2431750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5BAC8-AC46-45B7-B19F-EAE72083FFEF}"/>
              </a:ext>
            </a:extLst>
          </p:cNvPr>
          <p:cNvSpPr>
            <a:spLocks noGrp="1"/>
          </p:cNvSpPr>
          <p:nvPr>
            <p:ph type="title"/>
          </p:nvPr>
        </p:nvSpPr>
        <p:spPr>
          <a:xfrm>
            <a:off x="588649" y="260648"/>
            <a:ext cx="8229600" cy="800100"/>
          </a:xfrm>
        </p:spPr>
        <p:txBody>
          <a:bodyPr>
            <a:normAutofit fontScale="90000"/>
          </a:bodyPr>
          <a:lstStyle/>
          <a:p>
            <a:pPr algn="ctr"/>
            <a:r>
              <a:rPr lang="en-GB" b="1" dirty="0"/>
              <a:t>Phase 2: Generating initial codes</a:t>
            </a:r>
          </a:p>
        </p:txBody>
      </p:sp>
      <p:sp>
        <p:nvSpPr>
          <p:cNvPr id="3" name="Content Placeholder 2">
            <a:extLst>
              <a:ext uri="{FF2B5EF4-FFF2-40B4-BE49-F238E27FC236}">
                <a16:creationId xmlns:a16="http://schemas.microsoft.com/office/drawing/2014/main" id="{AC2C4161-4167-4764-BEF4-4B7830AF4FB3}"/>
              </a:ext>
            </a:extLst>
          </p:cNvPr>
          <p:cNvSpPr>
            <a:spLocks noGrp="1"/>
          </p:cNvSpPr>
          <p:nvPr>
            <p:ph idx="1"/>
          </p:nvPr>
        </p:nvSpPr>
        <p:spPr>
          <a:xfrm>
            <a:off x="537212" y="1340768"/>
            <a:ext cx="8229600" cy="3243834"/>
          </a:xfrm>
        </p:spPr>
        <p:txBody>
          <a:bodyPr>
            <a:noAutofit/>
          </a:bodyPr>
          <a:lstStyle/>
          <a:p>
            <a:r>
              <a:rPr lang="en-GB" sz="2400" dirty="0"/>
              <a:t>This phase</a:t>
            </a:r>
            <a:r>
              <a:rPr lang="en-GB" sz="2400" dirty="0">
                <a:effectLst/>
              </a:rPr>
              <a:t> begins when you have read and familiarized yourself with the data, and have generated an initial list of ideas about what is in the data and what is interesting about them. </a:t>
            </a:r>
          </a:p>
          <a:p>
            <a:endParaRPr lang="en-GB" sz="2400" dirty="0"/>
          </a:p>
          <a:p>
            <a:r>
              <a:rPr lang="en-GB" sz="2400" dirty="0">
                <a:effectLst/>
              </a:rPr>
              <a:t>This phase then involves the production of initial codes from the data. </a:t>
            </a:r>
            <a:endParaRPr lang="en-GB" sz="2400" dirty="0"/>
          </a:p>
          <a:p>
            <a:pPr marL="82296" indent="0">
              <a:buNone/>
            </a:pPr>
            <a:endParaRPr lang="en-GB" sz="2400" dirty="0"/>
          </a:p>
          <a:p>
            <a:r>
              <a:rPr lang="en-GB" sz="2400" dirty="0"/>
              <a:t>Coding interesting features of the data in a systematic fashion across the entire data set, collating data relevant to each code.</a:t>
            </a:r>
            <a:br>
              <a:rPr lang="en-GB" sz="2400" dirty="0"/>
            </a:br>
            <a:endParaRPr lang="en-GB" sz="2400" dirty="0"/>
          </a:p>
        </p:txBody>
      </p:sp>
    </p:spTree>
    <p:extLst>
      <p:ext uri="{BB962C8B-B14F-4D97-AF65-F5344CB8AC3E}">
        <p14:creationId xmlns:p14="http://schemas.microsoft.com/office/powerpoint/2010/main" val="16977611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AA2-693D-4567-880A-0EBE29FA492E}"/>
              </a:ext>
            </a:extLst>
          </p:cNvPr>
          <p:cNvSpPr>
            <a:spLocks noGrp="1"/>
          </p:cNvSpPr>
          <p:nvPr>
            <p:ph type="title"/>
          </p:nvPr>
        </p:nvSpPr>
        <p:spPr>
          <a:xfrm>
            <a:off x="478156" y="541515"/>
            <a:ext cx="8229600" cy="800100"/>
          </a:xfrm>
        </p:spPr>
        <p:txBody>
          <a:bodyPr/>
          <a:lstStyle/>
          <a:p>
            <a:r>
              <a:rPr lang="en-GB" b="1" dirty="0"/>
              <a:t>Generating initial codes</a:t>
            </a:r>
          </a:p>
        </p:txBody>
      </p:sp>
      <p:sp>
        <p:nvSpPr>
          <p:cNvPr id="3" name="Content Placeholder 2">
            <a:extLst>
              <a:ext uri="{FF2B5EF4-FFF2-40B4-BE49-F238E27FC236}">
                <a16:creationId xmlns:a16="http://schemas.microsoft.com/office/drawing/2014/main" id="{4A20CCD0-3E67-49B6-84E8-CD5BF25B1F05}"/>
              </a:ext>
            </a:extLst>
          </p:cNvPr>
          <p:cNvSpPr>
            <a:spLocks noGrp="1"/>
          </p:cNvSpPr>
          <p:nvPr>
            <p:ph idx="1"/>
          </p:nvPr>
        </p:nvSpPr>
        <p:spPr>
          <a:xfrm>
            <a:off x="478156" y="1807083"/>
            <a:ext cx="8229600" cy="3243834"/>
          </a:xfrm>
        </p:spPr>
        <p:txBody>
          <a:bodyPr>
            <a:normAutofit fontScale="77500" lnSpcReduction="20000"/>
          </a:bodyPr>
          <a:lstStyle/>
          <a:p>
            <a:r>
              <a:rPr lang="en-GB" dirty="0"/>
              <a:t>Codes identify a feature of the data that appears interesting to the analyst, and refer to ‘the most basic segment, or element, of the raw data or information that can be assessed in a meaningful way regarding the phenomenon’ ((Boyatzis, 1998: 63)</a:t>
            </a:r>
          </a:p>
          <a:p>
            <a:endParaRPr lang="en-GB" dirty="0"/>
          </a:p>
          <a:p>
            <a:r>
              <a:rPr lang="en-GB" dirty="0"/>
              <a:t>The process of coding is part of analysis (Miles and Huberman, 1994), as you are organising your data into meaningful groups.</a:t>
            </a:r>
          </a:p>
        </p:txBody>
      </p:sp>
    </p:spTree>
    <p:extLst>
      <p:ext uri="{BB962C8B-B14F-4D97-AF65-F5344CB8AC3E}">
        <p14:creationId xmlns:p14="http://schemas.microsoft.com/office/powerpoint/2010/main" val="33859092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06E29-78E5-4A4A-B050-BE577708C810}"/>
              </a:ext>
            </a:extLst>
          </p:cNvPr>
          <p:cNvSpPr>
            <a:spLocks noGrp="1"/>
          </p:cNvSpPr>
          <p:nvPr>
            <p:ph type="title"/>
          </p:nvPr>
        </p:nvSpPr>
        <p:spPr>
          <a:xfrm>
            <a:off x="457200" y="332656"/>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EA467302-863B-48B7-B7A7-5BA2F351E50A}"/>
              </a:ext>
            </a:extLst>
          </p:cNvPr>
          <p:cNvSpPr>
            <a:spLocks noGrp="1"/>
          </p:cNvSpPr>
          <p:nvPr>
            <p:ph idx="1"/>
          </p:nvPr>
        </p:nvSpPr>
        <p:spPr>
          <a:xfrm>
            <a:off x="476250" y="1556792"/>
            <a:ext cx="8229600" cy="3556374"/>
          </a:xfrm>
        </p:spPr>
        <p:txBody>
          <a:bodyPr>
            <a:normAutofit fontScale="62500" lnSpcReduction="20000"/>
          </a:bodyPr>
          <a:lstStyle/>
          <a:p>
            <a:r>
              <a:rPr lang="en-GB" dirty="0"/>
              <a:t>Coding will, to some extent, depend on whether the themes are more</a:t>
            </a:r>
            <a:r>
              <a:rPr lang="en-GB" b="1" dirty="0"/>
              <a:t> ‘data-driven’ or ‘theory-driven’ </a:t>
            </a:r>
          </a:p>
          <a:p>
            <a:endParaRPr lang="en-GB" b="1" dirty="0"/>
          </a:p>
          <a:p>
            <a:r>
              <a:rPr lang="en-GB" dirty="0"/>
              <a:t>For </a:t>
            </a:r>
            <a:r>
              <a:rPr lang="en-GB" b="1" dirty="0"/>
              <a:t>data driven</a:t>
            </a:r>
            <a:r>
              <a:rPr lang="en-GB" dirty="0"/>
              <a:t>, the themes will depend on the data, </a:t>
            </a:r>
          </a:p>
          <a:p>
            <a:pPr marL="82296" indent="0">
              <a:buNone/>
            </a:pPr>
            <a:endParaRPr lang="en-GB" dirty="0"/>
          </a:p>
          <a:p>
            <a:r>
              <a:rPr lang="en-GB" dirty="0"/>
              <a:t>But </a:t>
            </a:r>
            <a:r>
              <a:rPr lang="en-GB" b="1" dirty="0"/>
              <a:t>theory-driven</a:t>
            </a:r>
            <a:r>
              <a:rPr lang="en-GB" dirty="0"/>
              <a:t>, you might approach the data with specific questions in mind that you wish to code around. </a:t>
            </a:r>
          </a:p>
          <a:p>
            <a:endParaRPr lang="en-GB" dirty="0"/>
          </a:p>
          <a:p>
            <a:r>
              <a:rPr lang="en-GB" dirty="0"/>
              <a:t>It will also depend on whether you are aiming to code the content of the entire data set, or whether you are coding to identify particular (and possibly limited) features of the data set. </a:t>
            </a:r>
          </a:p>
        </p:txBody>
      </p:sp>
    </p:spTree>
    <p:extLst>
      <p:ext uri="{BB962C8B-B14F-4D97-AF65-F5344CB8AC3E}">
        <p14:creationId xmlns:p14="http://schemas.microsoft.com/office/powerpoint/2010/main" val="2262880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603801" y="0"/>
            <a:ext cx="7886700" cy="994172"/>
          </a:xfrm>
        </p:spPr>
        <p:txBody>
          <a:bodyPr/>
          <a:lstStyle/>
          <a:p>
            <a:r>
              <a:rPr lang="en-US" b="1" dirty="0"/>
              <a:t>Summary: Step 2 Coding</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323528" y="1506935"/>
            <a:ext cx="4040188" cy="3414365"/>
          </a:xfrm>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4008" y="1516857"/>
            <a:ext cx="4041775" cy="3414365"/>
          </a:xfrm>
        </p:spPr>
        <p:txBody>
          <a:bodyPr/>
          <a:lstStyle/>
          <a:p>
            <a:r>
              <a:rPr lang="en-GB" dirty="0"/>
              <a:t>Highlighting sections of the text- usually phrases or sentences</a:t>
            </a:r>
          </a:p>
          <a:p>
            <a:r>
              <a:rPr lang="en-GB" dirty="0"/>
              <a:t>Coming up with shorthand labels or ‘codes’</a:t>
            </a:r>
          </a:p>
          <a:p>
            <a:endParaRPr lang="en-GB" dirty="0"/>
          </a:p>
          <a:p>
            <a:pPr marL="0" indent="0">
              <a:buNone/>
            </a:pPr>
            <a:endParaRPr lang="en-GB" dirty="0"/>
          </a:p>
        </p:txBody>
      </p:sp>
    </p:spTree>
    <p:extLst>
      <p:ext uri="{BB962C8B-B14F-4D97-AF65-F5344CB8AC3E}">
        <p14:creationId xmlns:p14="http://schemas.microsoft.com/office/powerpoint/2010/main" val="373719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EB6F9-6E6B-4C0B-92AE-6725CB2461F5}"/>
              </a:ext>
            </a:extLst>
          </p:cNvPr>
          <p:cNvSpPr>
            <a:spLocks noGrp="1"/>
          </p:cNvSpPr>
          <p:nvPr>
            <p:ph type="title"/>
          </p:nvPr>
        </p:nvSpPr>
        <p:spPr>
          <a:xfrm>
            <a:off x="438150" y="404664"/>
            <a:ext cx="8229600" cy="800100"/>
          </a:xfrm>
        </p:spPr>
        <p:txBody>
          <a:bodyPr/>
          <a:lstStyle/>
          <a:p>
            <a:r>
              <a:rPr lang="en-GB" b="1" dirty="0"/>
              <a:t>Generating initial codes</a:t>
            </a:r>
            <a:endParaRPr lang="en-GB" dirty="0"/>
          </a:p>
        </p:txBody>
      </p:sp>
      <p:sp>
        <p:nvSpPr>
          <p:cNvPr id="3" name="Content Placeholder 2">
            <a:extLst>
              <a:ext uri="{FF2B5EF4-FFF2-40B4-BE49-F238E27FC236}">
                <a16:creationId xmlns:a16="http://schemas.microsoft.com/office/drawing/2014/main" id="{504F8DD3-E0EA-4A1D-95FE-DAF34829822C}"/>
              </a:ext>
            </a:extLst>
          </p:cNvPr>
          <p:cNvSpPr>
            <a:spLocks noGrp="1"/>
          </p:cNvSpPr>
          <p:nvPr>
            <p:ph idx="1"/>
          </p:nvPr>
        </p:nvSpPr>
        <p:spPr>
          <a:xfrm>
            <a:off x="457200" y="1556792"/>
            <a:ext cx="8229600" cy="3960440"/>
          </a:xfrm>
        </p:spPr>
        <p:txBody>
          <a:bodyPr>
            <a:normAutofit fontScale="55000" lnSpcReduction="20000"/>
          </a:bodyPr>
          <a:lstStyle/>
          <a:p>
            <a:pPr marL="0" indent="0">
              <a:buNone/>
            </a:pPr>
            <a:r>
              <a:rPr lang="en-GB" sz="3800" b="1" dirty="0"/>
              <a:t>Example thesis extract</a:t>
            </a:r>
          </a:p>
          <a:p>
            <a:pPr marL="82296" indent="0">
              <a:buNone/>
            </a:pPr>
            <a:r>
              <a:rPr lang="en-GB" sz="3800" dirty="0"/>
              <a:t>“Relevant information from the dataset that may form important themes are identified through coding. Codes are described as the component of the raw dataset that seems fascinating and can be meaningfully assessed considering the phenomenon (Braun and Clarke, 2006). </a:t>
            </a:r>
          </a:p>
          <a:p>
            <a:pPr marL="82296" indent="0">
              <a:buNone/>
            </a:pPr>
            <a:r>
              <a:rPr lang="en-GB" sz="3800" dirty="0"/>
              <a:t>To generate the codes, the researcher highlighted and labelled all important features that expressed the views and perceptions of each FGD participants on the research topic through identification of relevant extracts that could answer the research questions. The generated codes served as the foundation for the development of the subthemes”.</a:t>
            </a:r>
            <a:endParaRPr lang="en-GB" sz="3800" b="1" dirty="0"/>
          </a:p>
          <a:p>
            <a:endParaRPr lang="en-GB" dirty="0"/>
          </a:p>
        </p:txBody>
      </p:sp>
    </p:spTree>
    <p:extLst>
      <p:ext uri="{BB962C8B-B14F-4D97-AF65-F5344CB8AC3E}">
        <p14:creationId xmlns:p14="http://schemas.microsoft.com/office/powerpoint/2010/main" val="9290987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ADF15-52DB-48FB-AAB7-12B74422F364}"/>
              </a:ext>
            </a:extLst>
          </p:cNvPr>
          <p:cNvSpPr>
            <a:spLocks noGrp="1"/>
          </p:cNvSpPr>
          <p:nvPr>
            <p:ph type="title"/>
          </p:nvPr>
        </p:nvSpPr>
        <p:spPr>
          <a:xfrm>
            <a:off x="539552" y="260648"/>
            <a:ext cx="8229600" cy="800100"/>
          </a:xfrm>
        </p:spPr>
        <p:txBody>
          <a:bodyPr/>
          <a:lstStyle/>
          <a:p>
            <a:pPr algn="ctr"/>
            <a:r>
              <a:rPr lang="en-GB" b="1" dirty="0"/>
              <a:t>Activity</a:t>
            </a:r>
          </a:p>
        </p:txBody>
      </p:sp>
      <p:sp>
        <p:nvSpPr>
          <p:cNvPr id="3" name="Content Placeholder 2">
            <a:extLst>
              <a:ext uri="{FF2B5EF4-FFF2-40B4-BE49-F238E27FC236}">
                <a16:creationId xmlns:a16="http://schemas.microsoft.com/office/drawing/2014/main" id="{86CA8AB1-6B57-4136-BD59-E7DDF279CC6F}"/>
              </a:ext>
            </a:extLst>
          </p:cNvPr>
          <p:cNvSpPr>
            <a:spLocks noGrp="1"/>
          </p:cNvSpPr>
          <p:nvPr>
            <p:ph idx="1"/>
          </p:nvPr>
        </p:nvSpPr>
        <p:spPr>
          <a:xfrm>
            <a:off x="611560" y="1628800"/>
            <a:ext cx="8229600" cy="3243834"/>
          </a:xfrm>
        </p:spPr>
        <p:txBody>
          <a:bodyPr>
            <a:normAutofit fontScale="77500" lnSpcReduction="20000"/>
          </a:bodyPr>
          <a:lstStyle/>
          <a:p>
            <a:pPr marL="0" indent="0">
              <a:buNone/>
            </a:pPr>
            <a:r>
              <a:rPr lang="en-GB" dirty="0"/>
              <a:t>Watch the video below then discuss</a:t>
            </a:r>
          </a:p>
          <a:p>
            <a:endParaRPr lang="en-GB" dirty="0">
              <a:hlinkClick r:id="rId3"/>
            </a:endParaRPr>
          </a:p>
          <a:p>
            <a:r>
              <a:rPr lang="en-GB" dirty="0">
                <a:hlinkClick r:id="rId3"/>
              </a:rPr>
              <a:t>https://www.youtube.com/watch?v=BAKRKZq_Ebo</a:t>
            </a:r>
            <a:endParaRPr lang="en-GB" dirty="0"/>
          </a:p>
          <a:p>
            <a:endParaRPr lang="en-GB" dirty="0"/>
          </a:p>
          <a:p>
            <a:r>
              <a:rPr lang="en-GB" dirty="0">
                <a:hlinkClick r:id="rId4"/>
              </a:rPr>
              <a:t>https://www.youtube.com/watch?v=0usNyQKIMNU</a:t>
            </a:r>
            <a:endParaRPr lang="en-GB" dirty="0"/>
          </a:p>
          <a:p>
            <a:r>
              <a:rPr lang="en-GB" dirty="0">
                <a:hlinkClick r:id="rId5"/>
              </a:rPr>
              <a:t>https://www.youtube.com/watch?v=oufGDGpFQmo</a:t>
            </a:r>
            <a:endParaRPr lang="en-GB" dirty="0"/>
          </a:p>
          <a:p>
            <a:endParaRPr lang="en-GB" dirty="0"/>
          </a:p>
          <a:p>
            <a:pPr algn="ctr"/>
            <a:r>
              <a:rPr lang="en-GB" b="1" dirty="0"/>
              <a:t>Feedback to the whole class</a:t>
            </a:r>
          </a:p>
          <a:p>
            <a:endParaRPr lang="en-GB" dirty="0"/>
          </a:p>
          <a:p>
            <a:endParaRPr lang="en-GB" dirty="0"/>
          </a:p>
        </p:txBody>
      </p:sp>
    </p:spTree>
    <p:extLst>
      <p:ext uri="{BB962C8B-B14F-4D97-AF65-F5344CB8AC3E}">
        <p14:creationId xmlns:p14="http://schemas.microsoft.com/office/powerpoint/2010/main" val="26958051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1135750309"/>
              </p:ext>
            </p:extLst>
          </p:nvPr>
        </p:nvGraphicFramePr>
        <p:xfrm>
          <a:off x="3275856" y="1697385"/>
          <a:ext cx="5544616" cy="3951091"/>
        </p:xfrm>
        <a:graphic>
          <a:graphicData uri="http://schemas.openxmlformats.org/drawingml/2006/table">
            <a:tbl>
              <a:tblPr firstRow="1" bandRow="1">
                <a:tableStyleId>{5C22544A-7EE6-4342-B048-85BDC9FD1C3A}</a:tableStyleId>
              </a:tblPr>
              <a:tblGrid>
                <a:gridCol w="3432415">
                  <a:extLst>
                    <a:ext uri="{9D8B030D-6E8A-4147-A177-3AD203B41FA5}">
                      <a16:colId xmlns:a16="http://schemas.microsoft.com/office/drawing/2014/main" val="831317029"/>
                    </a:ext>
                  </a:extLst>
                </a:gridCol>
                <a:gridCol w="2112201">
                  <a:extLst>
                    <a:ext uri="{9D8B030D-6E8A-4147-A177-3AD203B41FA5}">
                      <a16:colId xmlns:a16="http://schemas.microsoft.com/office/drawing/2014/main" val="1851805563"/>
                    </a:ext>
                  </a:extLst>
                </a:gridCol>
              </a:tblGrid>
              <a:tr h="590671">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579219">
                <a:tc>
                  <a:txBody>
                    <a:bodyPr/>
                    <a:lstStyle/>
                    <a:p>
                      <a:pPr algn="just"/>
                      <a:r>
                        <a:rPr lang="en-GB" sz="1800" dirty="0"/>
                        <a:t>Personally, I’m not sure. I think the climate is changing, sure, but I don’t know why or how. People say you should trust the experts, but who’s to say they don’t have their own reasons for pushing this narrative? I’m not saying they’re wrong, I’m just saying there’s reasons not to trust them 100%. The facts keep changing- it used to be called global warning.</a:t>
                      </a:r>
                    </a:p>
                  </a:txBody>
                  <a:tcPr marL="68580" marR="68580" marT="34290" marB="34290"/>
                </a:tc>
                <a:tc>
                  <a:txBody>
                    <a:bodyPr/>
                    <a:lstStyle/>
                    <a:p>
                      <a:endParaRPr lang="en-GB" sz="1400" dirty="0"/>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347864" y="130680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323528" y="1606688"/>
            <a:ext cx="2870675" cy="3694519"/>
          </a:xfrm>
        </p:spPr>
        <p:txBody>
          <a:bodyPr>
            <a:noAutofit/>
          </a:bodyPr>
          <a:lstStyle/>
          <a:p>
            <a:pPr marL="0" indent="0">
              <a:buNone/>
            </a:pPr>
            <a:r>
              <a:rPr lang="en-GB" sz="1800" dirty="0"/>
              <a:t>Imagine we are researching perceptions of climate change among conservative voters aged 50 and up. We have collected data through a series of interviews.</a:t>
            </a:r>
          </a:p>
          <a:p>
            <a:pPr marL="0" indent="0">
              <a:buNone/>
            </a:pPr>
            <a:r>
              <a:rPr lang="en-GB" sz="1800" b="1" dirty="0"/>
              <a:t>Look at the interview extract.  Can you identify any ideas or feelings that we could code?</a:t>
            </a:r>
            <a:r>
              <a:rPr lang="en-GB" sz="18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normAutofit fontScale="90000"/>
          </a:bodyPr>
          <a:lstStyle/>
          <a:p>
            <a:r>
              <a:rPr lang="en-GB" b="1" dirty="0"/>
              <a:t>Step 2 Coding- Activity example</a:t>
            </a:r>
          </a:p>
        </p:txBody>
      </p:sp>
    </p:spTree>
    <p:extLst>
      <p:ext uri="{BB962C8B-B14F-4D97-AF65-F5344CB8AC3E}">
        <p14:creationId xmlns:p14="http://schemas.microsoft.com/office/powerpoint/2010/main" val="245455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extLst>
              <p:ext uri="{D42A27DB-BD31-4B8C-83A1-F6EECF244321}">
                <p14:modId xmlns:p14="http://schemas.microsoft.com/office/powerpoint/2010/main" val="2786307185"/>
              </p:ext>
            </p:extLst>
          </p:nvPr>
        </p:nvGraphicFramePr>
        <p:xfrm>
          <a:off x="3380985" y="2066848"/>
          <a:ext cx="5090486" cy="3522392"/>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622649">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899743">
                <a:tc>
                  <a:txBody>
                    <a:bodyPr/>
                    <a:lstStyle/>
                    <a:p>
                      <a:pPr algn="just"/>
                      <a:r>
                        <a:rPr lang="en-GB" sz="1600" dirty="0"/>
                        <a:t>Personally</a:t>
                      </a:r>
                      <a:r>
                        <a:rPr lang="en-GB" sz="1600" dirty="0">
                          <a:highlight>
                            <a:srgbClr val="A7C0F7"/>
                          </a:highlight>
                        </a:rPr>
                        <a:t>, I’m not sure</a:t>
                      </a:r>
                      <a:r>
                        <a:rPr lang="en-GB" sz="1600" dirty="0"/>
                        <a:t>. I </a:t>
                      </a:r>
                      <a:r>
                        <a:rPr lang="en-GB" sz="1600" dirty="0">
                          <a:highlight>
                            <a:srgbClr val="F4C327"/>
                          </a:highlight>
                        </a:rPr>
                        <a:t>think the climate is changing, </a:t>
                      </a:r>
                      <a:r>
                        <a:rPr lang="en-GB" sz="1600" dirty="0"/>
                        <a:t>sure, but </a:t>
                      </a:r>
                      <a:r>
                        <a:rPr lang="en-GB" sz="1600" dirty="0">
                          <a:highlight>
                            <a:srgbClr val="A7C0F7"/>
                          </a:highlight>
                        </a:rPr>
                        <a:t>I don’t know why or how. </a:t>
                      </a:r>
                      <a:r>
                        <a:rPr lang="en-GB" sz="1600" dirty="0"/>
                        <a:t>People say you should trust the experts, but </a:t>
                      </a:r>
                      <a:r>
                        <a:rPr lang="en-GB" sz="1600" dirty="0">
                          <a:highlight>
                            <a:srgbClr val="0067E6"/>
                          </a:highlight>
                        </a:rPr>
                        <a:t>who’s to say they don’t have their own reasons for pushing this narrative?</a:t>
                      </a:r>
                      <a:r>
                        <a:rPr lang="en-GB" sz="1600" dirty="0"/>
                        <a:t> I’m not saying they’re wrong, I’m just saying </a:t>
                      </a:r>
                      <a:r>
                        <a:rPr lang="en-GB" sz="1600" dirty="0">
                          <a:highlight>
                            <a:srgbClr val="0067E6"/>
                          </a:highlight>
                        </a:rPr>
                        <a:t>there’s reasons not to trust them 100%.</a:t>
                      </a:r>
                      <a:r>
                        <a:rPr lang="en-GB" sz="1600" dirty="0"/>
                        <a:t> The facts keep changing-</a:t>
                      </a:r>
                      <a:r>
                        <a:rPr lang="en-GB" sz="16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482672" y="1449661"/>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251520" y="2098196"/>
            <a:ext cx="2870675" cy="2788206"/>
          </a:xfrm>
        </p:spPr>
        <p:txBody>
          <a:bodyPr>
            <a:noAutofit/>
          </a:bodyPr>
          <a:lstStyle/>
          <a:p>
            <a:pPr marL="0" indent="0">
              <a:buNone/>
            </a:pPr>
            <a:r>
              <a:rPr lang="en-GB" sz="1600" dirty="0"/>
              <a:t>At this stage, be thorough.</a:t>
            </a:r>
          </a:p>
          <a:p>
            <a:pPr marL="0" indent="0">
              <a:buNone/>
            </a:pPr>
            <a:r>
              <a:rPr lang="en-GB" sz="1600" dirty="0"/>
              <a:t>-go through and highlight everything that jumps out as relevant or potentially interesting.</a:t>
            </a:r>
          </a:p>
          <a:p>
            <a:pPr marL="0" indent="0">
              <a:buNone/>
            </a:pPr>
            <a:r>
              <a:rPr lang="en-GB" sz="1600" dirty="0"/>
              <a:t>-You may find that you keep adding codes as you go through the text.</a:t>
            </a:r>
          </a:p>
          <a:p>
            <a:pPr marL="0" indent="0">
              <a:buNone/>
            </a:pPr>
            <a:r>
              <a:rPr lang="en-GB" sz="1600" b="1" dirty="0"/>
              <a:t>Look at the interview extract.  Can you identify any ideas or feelings that we could code?</a:t>
            </a:r>
            <a:r>
              <a:rPr lang="en-GB" sz="1600" dirty="0"/>
              <a:t> </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2154340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53370508-38F1-2BF9-A882-F299A6824FF4}"/>
              </a:ext>
            </a:extLst>
          </p:cNvPr>
          <p:cNvGraphicFramePr>
            <a:graphicFrameLocks noGrp="1"/>
          </p:cNvGraphicFramePr>
          <p:nvPr>
            <p:ph sz="quarter" idx="4"/>
          </p:nvPr>
        </p:nvGraphicFramePr>
        <p:xfrm>
          <a:off x="3374858" y="2419350"/>
          <a:ext cx="5090486" cy="2706505"/>
        </p:xfrm>
        <a:graphic>
          <a:graphicData uri="http://schemas.openxmlformats.org/drawingml/2006/table">
            <a:tbl>
              <a:tblPr firstRow="1" bandRow="1">
                <a:tableStyleId>{5C22544A-7EE6-4342-B048-85BDC9FD1C3A}</a:tableStyleId>
              </a:tblPr>
              <a:tblGrid>
                <a:gridCol w="3167313">
                  <a:extLst>
                    <a:ext uri="{9D8B030D-6E8A-4147-A177-3AD203B41FA5}">
                      <a16:colId xmlns:a16="http://schemas.microsoft.com/office/drawing/2014/main" val="831317029"/>
                    </a:ext>
                  </a:extLst>
                </a:gridCol>
                <a:gridCol w="1923173">
                  <a:extLst>
                    <a:ext uri="{9D8B030D-6E8A-4147-A177-3AD203B41FA5}">
                      <a16:colId xmlns:a16="http://schemas.microsoft.com/office/drawing/2014/main" val="1851805563"/>
                    </a:ext>
                  </a:extLst>
                </a:gridCol>
              </a:tblGrid>
              <a:tr h="504325">
                <a:tc>
                  <a:txBody>
                    <a:bodyPr/>
                    <a:lstStyle/>
                    <a:p>
                      <a:r>
                        <a:rPr lang="en-GB" sz="1400" dirty="0"/>
                        <a:t>Interview extract</a:t>
                      </a:r>
                    </a:p>
                  </a:txBody>
                  <a:tcPr marL="68580" marR="68580" marT="34290" marB="34290"/>
                </a:tc>
                <a:tc>
                  <a:txBody>
                    <a:bodyPr/>
                    <a:lstStyle/>
                    <a:p>
                      <a:r>
                        <a:rPr lang="en-GB" sz="1400" dirty="0"/>
                        <a:t>Codes</a:t>
                      </a:r>
                    </a:p>
                  </a:txBody>
                  <a:tcPr marL="68580" marR="68580" marT="34290" marB="34290"/>
                </a:tc>
                <a:extLst>
                  <a:ext uri="{0D108BD9-81ED-4DB2-BD59-A6C34878D82A}">
                    <a16:rowId xmlns:a16="http://schemas.microsoft.com/office/drawing/2014/main" val="3386701047"/>
                  </a:ext>
                </a:extLst>
              </a:tr>
              <a:tr h="2125980">
                <a:tc>
                  <a:txBody>
                    <a:bodyPr/>
                    <a:lstStyle/>
                    <a:p>
                      <a:pPr algn="just"/>
                      <a:r>
                        <a:rPr lang="en-GB" sz="1400" dirty="0"/>
                        <a:t>Personally</a:t>
                      </a:r>
                      <a:r>
                        <a:rPr lang="en-GB" sz="1400" dirty="0">
                          <a:highlight>
                            <a:srgbClr val="A7C0F7"/>
                          </a:highlight>
                        </a:rPr>
                        <a:t>, I’m not sure</a:t>
                      </a:r>
                      <a:r>
                        <a:rPr lang="en-GB" sz="1400" dirty="0"/>
                        <a:t>. I </a:t>
                      </a:r>
                      <a:r>
                        <a:rPr lang="en-GB" sz="1400" dirty="0">
                          <a:highlight>
                            <a:srgbClr val="F4C327"/>
                          </a:highlight>
                        </a:rPr>
                        <a:t>think the climate is changing, </a:t>
                      </a:r>
                      <a:r>
                        <a:rPr lang="en-GB" sz="1400" dirty="0"/>
                        <a:t>sure, but </a:t>
                      </a:r>
                      <a:r>
                        <a:rPr lang="en-GB" sz="1400" dirty="0">
                          <a:highlight>
                            <a:srgbClr val="A7C0F7"/>
                          </a:highlight>
                        </a:rPr>
                        <a:t>I don’t know why or how. </a:t>
                      </a:r>
                      <a:r>
                        <a:rPr lang="en-GB" sz="1400" dirty="0"/>
                        <a:t>People say you should trust the experts, but </a:t>
                      </a:r>
                      <a:r>
                        <a:rPr lang="en-GB" sz="1400" dirty="0">
                          <a:highlight>
                            <a:srgbClr val="0067E6"/>
                          </a:highlight>
                        </a:rPr>
                        <a:t>who’s to say they don’t have their own reasons for pushing this narrative?</a:t>
                      </a:r>
                      <a:r>
                        <a:rPr lang="en-GB" sz="1400" dirty="0"/>
                        <a:t> I’m not saying they’re wrong, I’m just saying </a:t>
                      </a:r>
                      <a:r>
                        <a:rPr lang="en-GB" sz="1400" dirty="0">
                          <a:highlight>
                            <a:srgbClr val="0067E6"/>
                          </a:highlight>
                        </a:rPr>
                        <a:t>there’s reasons not to trust them 100%.</a:t>
                      </a:r>
                      <a:r>
                        <a:rPr lang="en-GB" sz="1400" dirty="0"/>
                        <a:t> The facts keep changing-</a:t>
                      </a:r>
                      <a:r>
                        <a:rPr lang="en-GB" sz="1400" dirty="0">
                          <a:highlight>
                            <a:srgbClr val="E7E6E6"/>
                          </a:highlight>
                        </a:rPr>
                        <a:t> it used to be called global warning.</a:t>
                      </a:r>
                    </a:p>
                  </a:txBody>
                  <a:tcPr marL="68580" marR="68580" marT="34290" marB="34290"/>
                </a:tc>
                <a:tc>
                  <a:txBody>
                    <a:bodyPr/>
                    <a:lstStyle/>
                    <a:p>
                      <a:pPr marL="285750" indent="-285750">
                        <a:buFont typeface="Arial" panose="020B0604020202020204" pitchFamily="34" charset="0"/>
                        <a:buChar char="•"/>
                      </a:pPr>
                      <a:r>
                        <a:rPr lang="en-GB" sz="1400" dirty="0">
                          <a:highlight>
                            <a:srgbClr val="A7C0F7"/>
                          </a:highlight>
                        </a:rPr>
                        <a:t>Uncertainty</a:t>
                      </a:r>
                      <a:r>
                        <a:rPr lang="en-GB" sz="1400" dirty="0"/>
                        <a:t> </a:t>
                      </a:r>
                    </a:p>
                    <a:p>
                      <a:pPr marL="285750" indent="-285750">
                        <a:buFont typeface="Arial" panose="020B0604020202020204" pitchFamily="34" charset="0"/>
                        <a:buChar char="•"/>
                      </a:pPr>
                      <a:r>
                        <a:rPr lang="en-GB" sz="1400" dirty="0">
                          <a:highlight>
                            <a:srgbClr val="F4C327"/>
                          </a:highlight>
                        </a:rPr>
                        <a:t>Acknowledgement of climate change</a:t>
                      </a:r>
                    </a:p>
                    <a:p>
                      <a:pPr marL="285750" indent="-285750">
                        <a:buFont typeface="Arial" panose="020B0604020202020204" pitchFamily="34" charset="0"/>
                        <a:buChar char="•"/>
                      </a:pPr>
                      <a:r>
                        <a:rPr lang="en-GB" sz="1400" dirty="0">
                          <a:highlight>
                            <a:srgbClr val="0067E6"/>
                          </a:highlight>
                        </a:rPr>
                        <a:t>Distrust of experts</a:t>
                      </a:r>
                    </a:p>
                    <a:p>
                      <a:pPr marL="285750" indent="-285750">
                        <a:buFont typeface="Arial" panose="020B0604020202020204" pitchFamily="34" charset="0"/>
                        <a:buChar char="•"/>
                      </a:pPr>
                      <a:r>
                        <a:rPr lang="en-GB" sz="1400" dirty="0">
                          <a:highlight>
                            <a:srgbClr val="E7E6E6"/>
                          </a:highlight>
                        </a:rPr>
                        <a:t>Changing terminology</a:t>
                      </a:r>
                    </a:p>
                  </a:txBody>
                  <a:tcPr marL="68580" marR="68580" marT="34290" marB="34290"/>
                </a:tc>
                <a:extLst>
                  <a:ext uri="{0D108BD9-81ED-4DB2-BD59-A6C34878D82A}">
                    <a16:rowId xmlns:a16="http://schemas.microsoft.com/office/drawing/2014/main" val="1680971045"/>
                  </a:ext>
                </a:extLst>
              </a:tr>
            </a:tbl>
          </a:graphicData>
        </a:graphic>
      </p:graphicFrame>
      <p:sp>
        <p:nvSpPr>
          <p:cNvPr id="3" name="Text Placeholder 2">
            <a:extLst>
              <a:ext uri="{FF2B5EF4-FFF2-40B4-BE49-F238E27FC236}">
                <a16:creationId xmlns:a16="http://schemas.microsoft.com/office/drawing/2014/main" id="{5D5A7A7A-E93D-D35F-FFEF-42F06A7BA36E}"/>
              </a:ext>
            </a:extLst>
          </p:cNvPr>
          <p:cNvSpPr>
            <a:spLocks noGrp="1"/>
          </p:cNvSpPr>
          <p:nvPr>
            <p:ph type="body" sz="quarter" idx="3"/>
          </p:nvPr>
        </p:nvSpPr>
        <p:spPr>
          <a:xfrm>
            <a:off x="3510213" y="1944857"/>
            <a:ext cx="4969352" cy="387905"/>
          </a:xfrm>
        </p:spPr>
        <p:txBody>
          <a:bodyPr>
            <a:normAutofit fontScale="92500" lnSpcReduction="20000"/>
          </a:bodyPr>
          <a:lstStyle/>
          <a:p>
            <a:r>
              <a:rPr lang="en-GB" dirty="0"/>
              <a:t>Example:</a:t>
            </a:r>
          </a:p>
        </p:txBody>
      </p:sp>
      <p:sp>
        <p:nvSpPr>
          <p:cNvPr id="4" name="Content Placeholder 3">
            <a:extLst>
              <a:ext uri="{FF2B5EF4-FFF2-40B4-BE49-F238E27FC236}">
                <a16:creationId xmlns:a16="http://schemas.microsoft.com/office/drawing/2014/main" id="{6BA09A4A-37B2-704C-24C5-3DAD0A932B8C}"/>
              </a:ext>
            </a:extLst>
          </p:cNvPr>
          <p:cNvSpPr>
            <a:spLocks noGrp="1"/>
          </p:cNvSpPr>
          <p:nvPr>
            <p:ph sz="half" idx="2"/>
          </p:nvPr>
        </p:nvSpPr>
        <p:spPr>
          <a:xfrm>
            <a:off x="580936" y="2420861"/>
            <a:ext cx="2541259" cy="2788206"/>
          </a:xfrm>
        </p:spPr>
        <p:txBody>
          <a:bodyPr>
            <a:normAutofit fontScale="85000" lnSpcReduction="10000"/>
          </a:bodyPr>
          <a:lstStyle/>
          <a:p>
            <a:pPr marL="0" indent="0">
              <a:buNone/>
            </a:pPr>
            <a:r>
              <a:rPr lang="en-GB" dirty="0"/>
              <a:t>Then collate together all the data into groups identified by code. </a:t>
            </a:r>
          </a:p>
          <a:p>
            <a:pPr marL="0" indent="0">
              <a:buNone/>
            </a:pPr>
            <a:endParaRPr lang="en-GB" dirty="0"/>
          </a:p>
          <a:p>
            <a:pPr marL="0" indent="0">
              <a:buNone/>
            </a:pPr>
            <a:r>
              <a:rPr lang="en-GB" dirty="0"/>
              <a:t>This allows an overview of the main points and common meanings that recur.</a:t>
            </a:r>
          </a:p>
        </p:txBody>
      </p:sp>
      <p:sp>
        <p:nvSpPr>
          <p:cNvPr id="6" name="Title 5">
            <a:extLst>
              <a:ext uri="{FF2B5EF4-FFF2-40B4-BE49-F238E27FC236}">
                <a16:creationId xmlns:a16="http://schemas.microsoft.com/office/drawing/2014/main" id="{2156F3E9-D127-A811-FC4A-B958A75D0947}"/>
              </a:ext>
            </a:extLst>
          </p:cNvPr>
          <p:cNvSpPr>
            <a:spLocks noGrp="1"/>
          </p:cNvSpPr>
          <p:nvPr>
            <p:ph type="title"/>
          </p:nvPr>
        </p:nvSpPr>
        <p:spPr/>
        <p:txBody>
          <a:bodyPr/>
          <a:lstStyle/>
          <a:p>
            <a:r>
              <a:rPr lang="en-GB" b="1" dirty="0"/>
              <a:t>Step 2 Coding- example</a:t>
            </a:r>
          </a:p>
        </p:txBody>
      </p:sp>
    </p:spTree>
    <p:extLst>
      <p:ext uri="{BB962C8B-B14F-4D97-AF65-F5344CB8AC3E}">
        <p14:creationId xmlns:p14="http://schemas.microsoft.com/office/powerpoint/2010/main" val="1619937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a:bodyPr>
          <a:lstStyle/>
          <a:p>
            <a:pPr marL="0" indent="0">
              <a:buNone/>
            </a:pPr>
            <a:r>
              <a:rPr lang="en-GB" sz="2600" dirty="0"/>
              <a:t>Watch the video below then discuss</a:t>
            </a:r>
          </a:p>
          <a:p>
            <a:endParaRPr lang="en-GB" sz="2600" dirty="0">
              <a:hlinkClick r:id="rId3"/>
            </a:endParaRPr>
          </a:p>
          <a:p>
            <a:endParaRPr lang="en-GB" sz="2600" dirty="0">
              <a:hlinkClick r:id="rId3"/>
            </a:endParaRPr>
          </a:p>
          <a:p>
            <a:r>
              <a:rPr lang="en-GB" sz="2600" dirty="0">
                <a:hlinkClick r:id="rId4"/>
              </a:rPr>
              <a:t>https://www.youtube.com/watch?v=lYzhgMZii3o</a:t>
            </a:r>
            <a:endParaRPr lang="en-GB" sz="2600" dirty="0"/>
          </a:p>
          <a:p>
            <a:pPr marL="82296" indent="0">
              <a:buNone/>
            </a:pPr>
            <a:endParaRPr lang="en-GB" sz="2600" dirty="0"/>
          </a:p>
          <a:p>
            <a:endParaRPr lang="en-GB" sz="2600" dirty="0"/>
          </a:p>
          <a:p>
            <a:pPr marL="0" indent="0" algn="ctr">
              <a:buNone/>
            </a:pPr>
            <a:r>
              <a:rPr lang="en-GB" sz="2600" b="1" dirty="0"/>
              <a:t>Feedback your findings to the whole class</a:t>
            </a:r>
          </a:p>
          <a:p>
            <a:endParaRPr lang="en-GB" dirty="0"/>
          </a:p>
        </p:txBody>
      </p:sp>
    </p:spTree>
    <p:extLst>
      <p:ext uri="{BB962C8B-B14F-4D97-AF65-F5344CB8AC3E}">
        <p14:creationId xmlns:p14="http://schemas.microsoft.com/office/powerpoint/2010/main" val="41178075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Phases  3: Searching for themes</a:t>
            </a:r>
          </a:p>
        </p:txBody>
      </p:sp>
    </p:spTree>
    <p:extLst>
      <p:ext uri="{BB962C8B-B14F-4D97-AF65-F5344CB8AC3E}">
        <p14:creationId xmlns:p14="http://schemas.microsoft.com/office/powerpoint/2010/main" val="635334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ECF9-167C-4270-B551-0812159FC0F5}"/>
              </a:ext>
            </a:extLst>
          </p:cNvPr>
          <p:cNvSpPr>
            <a:spLocks noGrp="1"/>
          </p:cNvSpPr>
          <p:nvPr>
            <p:ph type="title"/>
          </p:nvPr>
        </p:nvSpPr>
        <p:spPr>
          <a:xfrm>
            <a:off x="470535" y="404664"/>
            <a:ext cx="8229600" cy="800100"/>
          </a:xfrm>
        </p:spPr>
        <p:txBody>
          <a:bodyPr>
            <a:normAutofit/>
          </a:bodyPr>
          <a:lstStyle/>
          <a:p>
            <a:pPr algn="ctr"/>
            <a:r>
              <a:rPr lang="en-GB" sz="3300" b="1" dirty="0"/>
              <a:t>Phase 3: Searching for themes</a:t>
            </a:r>
          </a:p>
        </p:txBody>
      </p:sp>
      <p:sp>
        <p:nvSpPr>
          <p:cNvPr id="3" name="Content Placeholder 2">
            <a:extLst>
              <a:ext uri="{FF2B5EF4-FFF2-40B4-BE49-F238E27FC236}">
                <a16:creationId xmlns:a16="http://schemas.microsoft.com/office/drawing/2014/main" id="{51C9608D-F9C4-46EB-ACD6-1745A384DA21}"/>
              </a:ext>
            </a:extLst>
          </p:cNvPr>
          <p:cNvSpPr>
            <a:spLocks noGrp="1"/>
          </p:cNvSpPr>
          <p:nvPr>
            <p:ph idx="1"/>
          </p:nvPr>
        </p:nvSpPr>
        <p:spPr>
          <a:xfrm>
            <a:off x="502920" y="1807083"/>
            <a:ext cx="8229600" cy="3243834"/>
          </a:xfrm>
        </p:spPr>
        <p:txBody>
          <a:bodyPr>
            <a:normAutofit/>
          </a:bodyPr>
          <a:lstStyle/>
          <a:p>
            <a:r>
              <a:rPr lang="en-GB" sz="2400" dirty="0">
                <a:latin typeface="Times New Roman" panose="02020603050405020304" pitchFamily="18" charset="0"/>
              </a:rPr>
              <a:t>This phase  begins when all data have been initially coded and collated, and you have a long list of the different codes that you have identified across the data set. </a:t>
            </a:r>
          </a:p>
          <a:p>
            <a:pPr marL="82296" indent="0">
              <a:buNone/>
            </a:pPr>
            <a:endParaRPr lang="en-GB" sz="2400" dirty="0">
              <a:latin typeface="Times New Roman" panose="02020603050405020304" pitchFamily="18" charset="0"/>
            </a:endParaRPr>
          </a:p>
          <a:p>
            <a:r>
              <a:rPr lang="en-GB" sz="2400" dirty="0">
                <a:latin typeface="Times New Roman" panose="02020603050405020304" pitchFamily="18" charset="0"/>
              </a:rPr>
              <a:t>This phase, which re-focuses the analysis at the broader level of themes, rather than codes, involves sorting the different codes into potential themes, and collating all the relevant coded data extracts within the identified themes.</a:t>
            </a:r>
            <a:endParaRPr lang="en-GB" sz="2400" dirty="0"/>
          </a:p>
        </p:txBody>
      </p:sp>
    </p:spTree>
    <p:extLst>
      <p:ext uri="{BB962C8B-B14F-4D97-AF65-F5344CB8AC3E}">
        <p14:creationId xmlns:p14="http://schemas.microsoft.com/office/powerpoint/2010/main" val="20064506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E5B-136F-4288-9F75-B202096CB9DD}"/>
              </a:ext>
            </a:extLst>
          </p:cNvPr>
          <p:cNvSpPr>
            <a:spLocks noGrp="1"/>
          </p:cNvSpPr>
          <p:nvPr>
            <p:ph type="title"/>
          </p:nvPr>
        </p:nvSpPr>
        <p:spPr>
          <a:xfrm>
            <a:off x="539552" y="116632"/>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95CA5A14-3B94-423B-ADE5-01E4479ECFD9}"/>
              </a:ext>
            </a:extLst>
          </p:cNvPr>
          <p:cNvSpPr>
            <a:spLocks noGrp="1"/>
          </p:cNvSpPr>
          <p:nvPr>
            <p:ph idx="1"/>
          </p:nvPr>
        </p:nvSpPr>
        <p:spPr>
          <a:xfrm>
            <a:off x="683568" y="929333"/>
            <a:ext cx="8229600" cy="3816424"/>
          </a:xfrm>
        </p:spPr>
        <p:txBody>
          <a:bodyPr>
            <a:noAutofit/>
          </a:bodyPr>
          <a:lstStyle/>
          <a:p>
            <a:r>
              <a:rPr lang="en-GB" sz="2400" dirty="0">
                <a:effectLst/>
              </a:rPr>
              <a:t>Essentially, you are starting to analyse your codes and consider how different codes may combine to form an overarching theme.</a:t>
            </a:r>
          </a:p>
          <a:p>
            <a:r>
              <a:rPr lang="en-GB" sz="2400" dirty="0">
                <a:effectLst/>
              </a:rPr>
              <a:t>It may be helpful at this phase to use </a:t>
            </a:r>
            <a:r>
              <a:rPr lang="en-GB" sz="2400" b="1" dirty="0">
                <a:effectLst/>
              </a:rPr>
              <a:t>visual representations </a:t>
            </a:r>
            <a:r>
              <a:rPr lang="en-GB" sz="2400" dirty="0">
                <a:effectLst/>
              </a:rPr>
              <a:t>to help you sort the different codes into themes. </a:t>
            </a:r>
          </a:p>
          <a:p>
            <a:r>
              <a:rPr lang="en-GB" sz="2400" dirty="0">
                <a:effectLst/>
              </a:rPr>
              <a:t>You might use tables, or mind-maps, or write the name of each code (and a brief description) on a separate piece</a:t>
            </a:r>
            <a:r>
              <a:rPr lang="en-GB" sz="2400" dirty="0"/>
              <a:t> </a:t>
            </a:r>
            <a:r>
              <a:rPr lang="en-GB" sz="2400" dirty="0">
                <a:effectLst/>
              </a:rPr>
              <a:t>of paper and play around with organizing them into theme-piles.</a:t>
            </a:r>
          </a:p>
          <a:p>
            <a:endParaRPr lang="en-GB" sz="2400" dirty="0"/>
          </a:p>
          <a:p>
            <a:pPr marL="0" indent="0">
              <a:buNone/>
            </a:pPr>
            <a:r>
              <a:rPr lang="en-GB" sz="2400" dirty="0"/>
              <a:t>                                                         (Braun and Clark, 2008) </a:t>
            </a:r>
          </a:p>
        </p:txBody>
      </p:sp>
    </p:spTree>
    <p:extLst>
      <p:ext uri="{BB962C8B-B14F-4D97-AF65-F5344CB8AC3E}">
        <p14:creationId xmlns:p14="http://schemas.microsoft.com/office/powerpoint/2010/main" val="16521161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9528-F7FE-4765-9BA7-239F54EEC05A}"/>
              </a:ext>
            </a:extLst>
          </p:cNvPr>
          <p:cNvSpPr>
            <a:spLocks noGrp="1"/>
          </p:cNvSpPr>
          <p:nvPr>
            <p:ph type="title"/>
          </p:nvPr>
        </p:nvSpPr>
        <p:spPr>
          <a:xfrm>
            <a:off x="485775" y="332656"/>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B841E305-1C00-4B7C-AE41-E99213D92E2F}"/>
              </a:ext>
            </a:extLst>
          </p:cNvPr>
          <p:cNvSpPr>
            <a:spLocks noGrp="1"/>
          </p:cNvSpPr>
          <p:nvPr>
            <p:ph idx="1"/>
          </p:nvPr>
        </p:nvSpPr>
        <p:spPr>
          <a:xfrm>
            <a:off x="611560" y="1144588"/>
            <a:ext cx="8229600" cy="3744416"/>
          </a:xfrm>
        </p:spPr>
        <p:txBody>
          <a:bodyPr>
            <a:noAutofit/>
          </a:bodyPr>
          <a:lstStyle/>
          <a:p>
            <a:r>
              <a:rPr lang="en-GB" sz="2400" dirty="0">
                <a:effectLst/>
              </a:rPr>
              <a:t>This is when you start thinking about the relationship between codes, between themes, and between different levels of themes (</a:t>
            </a:r>
            <a:r>
              <a:rPr lang="en-GB" sz="2400" dirty="0" err="1">
                <a:effectLst/>
              </a:rPr>
              <a:t>eg</a:t>
            </a:r>
            <a:r>
              <a:rPr lang="en-GB" sz="2400" dirty="0">
                <a:effectLst/>
              </a:rPr>
              <a:t>, main overarching themes and sub-themes within them).</a:t>
            </a:r>
          </a:p>
          <a:p>
            <a:r>
              <a:rPr lang="en-GB" sz="2400" dirty="0">
                <a:effectLst/>
              </a:rPr>
              <a:t>Some initial codes may go on to form main </a:t>
            </a:r>
            <a:r>
              <a:rPr lang="en-GB" sz="2400" b="1" dirty="0">
                <a:effectLst/>
              </a:rPr>
              <a:t>themes,</a:t>
            </a:r>
            <a:r>
              <a:rPr lang="en-GB" sz="2400" dirty="0">
                <a:effectLst/>
              </a:rPr>
              <a:t> whereas others may form </a:t>
            </a:r>
            <a:r>
              <a:rPr lang="en-GB" sz="2400" b="1" dirty="0">
                <a:effectLst/>
              </a:rPr>
              <a:t>sub-themes</a:t>
            </a:r>
            <a:r>
              <a:rPr lang="en-GB" sz="2400" dirty="0">
                <a:effectLst/>
              </a:rPr>
              <a:t>, and others still may be discarded. </a:t>
            </a:r>
          </a:p>
          <a:p>
            <a:r>
              <a:rPr lang="en-GB" sz="2400" dirty="0">
                <a:effectLst/>
              </a:rPr>
              <a:t>At this stage, you may also have a set of codes that do not seem to belong anywhere, and it is perfectly acceptable to create a ‘theme’ called ‘</a:t>
            </a:r>
            <a:r>
              <a:rPr lang="en-GB" sz="2400" b="1" dirty="0">
                <a:effectLst/>
              </a:rPr>
              <a:t>miscellaneous</a:t>
            </a:r>
            <a:r>
              <a:rPr lang="en-GB" sz="2400" dirty="0">
                <a:effectLst/>
              </a:rPr>
              <a:t>’ to house the codes .</a:t>
            </a:r>
          </a:p>
          <a:p>
            <a:pPr marL="0" indent="0">
              <a:buNone/>
            </a:pPr>
            <a:r>
              <a:rPr lang="en-GB" sz="2400" dirty="0"/>
              <a:t>                                                     (Braun and Clarke, 2008)</a:t>
            </a:r>
          </a:p>
        </p:txBody>
      </p:sp>
    </p:spTree>
    <p:extLst>
      <p:ext uri="{BB962C8B-B14F-4D97-AF65-F5344CB8AC3E}">
        <p14:creationId xmlns:p14="http://schemas.microsoft.com/office/powerpoint/2010/main" val="36758929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168A3-35D9-4D40-B959-BEEE784C48EC}"/>
              </a:ext>
            </a:extLst>
          </p:cNvPr>
          <p:cNvSpPr>
            <a:spLocks noGrp="1"/>
          </p:cNvSpPr>
          <p:nvPr>
            <p:ph type="title"/>
          </p:nvPr>
        </p:nvSpPr>
        <p:spPr>
          <a:xfrm>
            <a:off x="539552" y="404664"/>
            <a:ext cx="8229600" cy="800100"/>
          </a:xfrm>
        </p:spPr>
        <p:txBody>
          <a:bodyPr/>
          <a:lstStyle/>
          <a:p>
            <a:pPr algn="ctr"/>
            <a:r>
              <a:rPr lang="en-GB" b="1" dirty="0"/>
              <a:t>Searching for themes</a:t>
            </a:r>
            <a:endParaRPr lang="en-GB" dirty="0"/>
          </a:p>
        </p:txBody>
      </p:sp>
      <p:sp>
        <p:nvSpPr>
          <p:cNvPr id="3" name="Content Placeholder 2">
            <a:extLst>
              <a:ext uri="{FF2B5EF4-FFF2-40B4-BE49-F238E27FC236}">
                <a16:creationId xmlns:a16="http://schemas.microsoft.com/office/drawing/2014/main" id="{F952808F-F263-4266-82BB-F9C1AB39CC0F}"/>
              </a:ext>
            </a:extLst>
          </p:cNvPr>
          <p:cNvSpPr>
            <a:spLocks noGrp="1"/>
          </p:cNvSpPr>
          <p:nvPr>
            <p:ph idx="1"/>
          </p:nvPr>
        </p:nvSpPr>
        <p:spPr>
          <a:xfrm>
            <a:off x="559421" y="1700808"/>
            <a:ext cx="8229600" cy="3243834"/>
          </a:xfrm>
        </p:spPr>
        <p:txBody>
          <a:bodyPr>
            <a:normAutofit/>
          </a:bodyPr>
          <a:lstStyle/>
          <a:p>
            <a:r>
              <a:rPr lang="en-GB" sz="2400" dirty="0"/>
              <a:t>You end this phase with a collection of candidate </a:t>
            </a:r>
            <a:r>
              <a:rPr lang="en-GB" sz="2400" b="1" i="1" dirty="0"/>
              <a:t>themes</a:t>
            </a:r>
            <a:r>
              <a:rPr lang="en-GB" sz="2400" dirty="0"/>
              <a:t>, and </a:t>
            </a:r>
            <a:r>
              <a:rPr lang="en-GB" sz="2400" b="1" i="1" dirty="0"/>
              <a:t>sub-themes</a:t>
            </a:r>
            <a:r>
              <a:rPr lang="en-GB" sz="2400" dirty="0"/>
              <a:t>, and all extracts of data that have been coded in relation to them. </a:t>
            </a:r>
          </a:p>
          <a:p>
            <a:pPr marL="82296" indent="0">
              <a:buNone/>
            </a:pPr>
            <a:endParaRPr lang="en-GB" sz="2400" dirty="0"/>
          </a:p>
          <a:p>
            <a:r>
              <a:rPr lang="en-GB" sz="2400" dirty="0"/>
              <a:t>At this point, you will start to have a sense of the significance of individual themes.</a:t>
            </a:r>
          </a:p>
        </p:txBody>
      </p:sp>
    </p:spTree>
    <p:extLst>
      <p:ext uri="{BB962C8B-B14F-4D97-AF65-F5344CB8AC3E}">
        <p14:creationId xmlns:p14="http://schemas.microsoft.com/office/powerpoint/2010/main" val="21185546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116632"/>
            <a:ext cx="7886700" cy="994172"/>
          </a:xfrm>
        </p:spPr>
        <p:txBody>
          <a:bodyPr/>
          <a:lstStyle/>
          <a:p>
            <a:r>
              <a:rPr lang="en-US" b="1" dirty="0"/>
              <a:t>Step 3 Generating Themes</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p:txBody>
          <a:bodyPr/>
          <a:lstStyle/>
          <a:p>
            <a:r>
              <a:rPr lang="en-GB" dirty="0"/>
              <a:t>What do you think is involved in this step?</a:t>
            </a:r>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p:txBody>
          <a:bodyPr/>
          <a:lstStyle/>
          <a:p>
            <a:r>
              <a:rPr lang="en-GB" dirty="0"/>
              <a:t>Look at the codes created</a:t>
            </a:r>
          </a:p>
          <a:p>
            <a:r>
              <a:rPr lang="en-GB" dirty="0"/>
              <a:t>Identify patterns</a:t>
            </a:r>
          </a:p>
          <a:p>
            <a:r>
              <a:rPr lang="en-GB" dirty="0"/>
              <a:t>Come up with themes</a:t>
            </a:r>
          </a:p>
          <a:p>
            <a:endParaRPr lang="en-GB" dirty="0"/>
          </a:p>
          <a:p>
            <a:r>
              <a:rPr lang="en-GB" b="1" i="1" dirty="0"/>
              <a:t>Themes</a:t>
            </a:r>
            <a:r>
              <a:rPr lang="en-GB" dirty="0"/>
              <a:t> are broader than </a:t>
            </a:r>
            <a:r>
              <a:rPr lang="en-GB" b="1" i="1" dirty="0"/>
              <a:t>codes</a:t>
            </a:r>
            <a:r>
              <a:rPr lang="en-GB" dirty="0"/>
              <a:t>. </a:t>
            </a:r>
            <a:r>
              <a:rPr lang="en-GB" b="1" i="1" dirty="0"/>
              <a:t>Several codes </a:t>
            </a:r>
            <a:r>
              <a:rPr lang="en-GB" dirty="0"/>
              <a:t>may combine into a </a:t>
            </a:r>
            <a:r>
              <a:rPr lang="en-GB" b="1" i="1" dirty="0"/>
              <a:t>single theme.</a:t>
            </a:r>
          </a:p>
          <a:p>
            <a:endParaRPr lang="en-GB" dirty="0"/>
          </a:p>
          <a:p>
            <a:pPr marL="0" indent="0">
              <a:buNone/>
            </a:pPr>
            <a:endParaRPr lang="en-GB" dirty="0"/>
          </a:p>
        </p:txBody>
      </p:sp>
    </p:spTree>
    <p:extLst>
      <p:ext uri="{BB962C8B-B14F-4D97-AF65-F5344CB8AC3E}">
        <p14:creationId xmlns:p14="http://schemas.microsoft.com/office/powerpoint/2010/main" val="13603438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C0F803F-4CCF-A34F-3B54-3110243400C6}"/>
              </a:ext>
            </a:extLst>
          </p:cNvPr>
          <p:cNvGraphicFramePr>
            <a:graphicFrameLocks noGrp="1"/>
          </p:cNvGraphicFramePr>
          <p:nvPr>
            <p:ph sz="quarter" idx="4"/>
            <p:extLst>
              <p:ext uri="{D42A27DB-BD31-4B8C-83A1-F6EECF244321}">
                <p14:modId xmlns:p14="http://schemas.microsoft.com/office/powerpoint/2010/main" val="174368344"/>
              </p:ext>
            </p:extLst>
          </p:nvPr>
        </p:nvGraphicFramePr>
        <p:xfrm>
          <a:off x="4644008" y="1268760"/>
          <a:ext cx="4392488" cy="4248472"/>
        </p:xfrm>
        <a:graphic>
          <a:graphicData uri="http://schemas.openxmlformats.org/drawingml/2006/table">
            <a:tbl>
              <a:tblPr firstRow="1" bandRow="1">
                <a:tableStyleId>{5C22544A-7EE6-4342-B048-85BDC9FD1C3A}</a:tableStyleId>
              </a:tblPr>
              <a:tblGrid>
                <a:gridCol w="2196244">
                  <a:extLst>
                    <a:ext uri="{9D8B030D-6E8A-4147-A177-3AD203B41FA5}">
                      <a16:colId xmlns:a16="http://schemas.microsoft.com/office/drawing/2014/main" val="1378144998"/>
                    </a:ext>
                  </a:extLst>
                </a:gridCol>
                <a:gridCol w="2196244">
                  <a:extLst>
                    <a:ext uri="{9D8B030D-6E8A-4147-A177-3AD203B41FA5}">
                      <a16:colId xmlns:a16="http://schemas.microsoft.com/office/drawing/2014/main" val="1465415199"/>
                    </a:ext>
                  </a:extLst>
                </a:gridCol>
              </a:tblGrid>
              <a:tr h="364724">
                <a:tc>
                  <a:txBody>
                    <a:bodyPr/>
                    <a:lstStyle/>
                    <a:p>
                      <a:r>
                        <a:rPr lang="en-GB" sz="1400" dirty="0"/>
                        <a:t>Codes</a:t>
                      </a:r>
                    </a:p>
                  </a:txBody>
                  <a:tcPr marL="68580" marR="68580" marT="34290" marB="34290"/>
                </a:tc>
                <a:tc>
                  <a:txBody>
                    <a:bodyPr/>
                    <a:lstStyle/>
                    <a:p>
                      <a:r>
                        <a:rPr lang="en-GB" sz="1400" dirty="0"/>
                        <a:t>Theme</a:t>
                      </a:r>
                    </a:p>
                  </a:txBody>
                  <a:tcPr marL="68580" marR="68580" marT="34290" marB="34290"/>
                </a:tc>
                <a:extLst>
                  <a:ext uri="{0D108BD9-81ED-4DB2-BD59-A6C34878D82A}">
                    <a16:rowId xmlns:a16="http://schemas.microsoft.com/office/drawing/2014/main" val="1498925813"/>
                  </a:ext>
                </a:extLst>
              </a:tr>
              <a:tr h="1150454">
                <a:tc>
                  <a:txBody>
                    <a:bodyPr/>
                    <a:lstStyle/>
                    <a:p>
                      <a:pPr marL="285750" indent="-285750">
                        <a:buFont typeface="Arial" panose="020B0604020202020204" pitchFamily="34" charset="0"/>
                        <a:buChar char="•"/>
                      </a:pPr>
                      <a:r>
                        <a:rPr lang="en-GB" sz="1400" dirty="0"/>
                        <a:t>Uncertainty</a:t>
                      </a:r>
                    </a:p>
                    <a:p>
                      <a:pPr marL="285750" indent="-285750">
                        <a:buFont typeface="Arial" panose="020B0604020202020204" pitchFamily="34" charset="0"/>
                        <a:buChar char="•"/>
                      </a:pPr>
                      <a:r>
                        <a:rPr lang="en-GB" sz="1400" dirty="0"/>
                        <a:t>Leave it to the experts</a:t>
                      </a:r>
                    </a:p>
                    <a:p>
                      <a:pPr marL="285750" indent="-285750">
                        <a:buFont typeface="Arial" panose="020B0604020202020204" pitchFamily="34" charset="0"/>
                        <a:buChar char="•"/>
                      </a:pPr>
                      <a:r>
                        <a:rPr lang="en-GB" sz="1400" dirty="0"/>
                        <a:t>Alternative explanations</a:t>
                      </a:r>
                    </a:p>
                  </a:txBody>
                  <a:tcPr marL="68580" marR="68580" marT="34290" marB="34290"/>
                </a:tc>
                <a:tc>
                  <a:txBody>
                    <a:bodyPr/>
                    <a:lstStyle/>
                    <a:p>
                      <a:pPr algn="ctr"/>
                      <a:endParaRPr lang="en-GB" sz="1400" dirty="0"/>
                    </a:p>
                    <a:p>
                      <a:pPr algn="ctr"/>
                      <a:r>
                        <a:rPr lang="en-GB" sz="1400" dirty="0"/>
                        <a:t>Uncertainty</a:t>
                      </a:r>
                    </a:p>
                  </a:txBody>
                  <a:tcPr marL="68580" marR="68580" marT="34290" marB="34290"/>
                </a:tc>
                <a:extLst>
                  <a:ext uri="{0D108BD9-81ED-4DB2-BD59-A6C34878D82A}">
                    <a16:rowId xmlns:a16="http://schemas.microsoft.com/office/drawing/2014/main" val="736809765"/>
                  </a:ext>
                </a:extLst>
              </a:tr>
              <a:tr h="1582840">
                <a:tc>
                  <a:txBody>
                    <a:bodyPr/>
                    <a:lstStyle/>
                    <a:p>
                      <a:pPr marL="285750" indent="-285750">
                        <a:buFont typeface="Arial" panose="020B0604020202020204" pitchFamily="34" charset="0"/>
                        <a:buChar char="•"/>
                      </a:pPr>
                      <a:r>
                        <a:rPr lang="en-GB" sz="1400" dirty="0"/>
                        <a:t>Changing terminology</a:t>
                      </a:r>
                    </a:p>
                    <a:p>
                      <a:pPr marL="285750" indent="-285750">
                        <a:buFont typeface="Arial" panose="020B0604020202020204" pitchFamily="34" charset="0"/>
                        <a:buChar char="•"/>
                      </a:pPr>
                      <a:r>
                        <a:rPr lang="en-GB" sz="1400" dirty="0"/>
                        <a:t>Distrust of Scientists</a:t>
                      </a:r>
                    </a:p>
                    <a:p>
                      <a:pPr marL="285750" indent="-285750">
                        <a:buFont typeface="Arial" panose="020B0604020202020204" pitchFamily="34" charset="0"/>
                        <a:buChar char="•"/>
                      </a:pPr>
                      <a:r>
                        <a:rPr lang="en-GB" sz="1400" dirty="0"/>
                        <a:t>Resentment towards experts</a:t>
                      </a:r>
                    </a:p>
                    <a:p>
                      <a:pPr marL="285750" indent="-285750">
                        <a:buFont typeface="Arial" panose="020B0604020202020204" pitchFamily="34" charset="0"/>
                        <a:buChar char="•"/>
                      </a:pPr>
                      <a:r>
                        <a:rPr lang="en-GB" sz="1400" dirty="0"/>
                        <a:t>Fear of government control</a:t>
                      </a:r>
                    </a:p>
                  </a:txBody>
                  <a:tcPr marL="68580" marR="68580" marT="34290" marB="34290"/>
                </a:tc>
                <a:tc>
                  <a:txBody>
                    <a:bodyPr/>
                    <a:lstStyle/>
                    <a:p>
                      <a:pPr algn="ctr"/>
                      <a:endParaRPr lang="en-GB" sz="1400" dirty="0"/>
                    </a:p>
                    <a:p>
                      <a:pPr algn="ctr"/>
                      <a:endParaRPr lang="en-GB" sz="1400" dirty="0"/>
                    </a:p>
                    <a:p>
                      <a:pPr algn="ctr"/>
                      <a:r>
                        <a:rPr lang="en-GB" sz="1400" dirty="0"/>
                        <a:t>Distrust of experts</a:t>
                      </a:r>
                    </a:p>
                  </a:txBody>
                  <a:tcPr marL="68580" marR="68580" marT="34290" marB="34290"/>
                </a:tc>
                <a:extLst>
                  <a:ext uri="{0D108BD9-81ED-4DB2-BD59-A6C34878D82A}">
                    <a16:rowId xmlns:a16="http://schemas.microsoft.com/office/drawing/2014/main" val="1408307925"/>
                  </a:ext>
                </a:extLst>
              </a:tr>
              <a:tr h="1150454">
                <a:tc>
                  <a:txBody>
                    <a:bodyPr/>
                    <a:lstStyle/>
                    <a:p>
                      <a:pPr marL="285750" indent="-285750">
                        <a:buFont typeface="Arial" panose="020B0604020202020204" pitchFamily="34" charset="0"/>
                        <a:buChar char="•"/>
                      </a:pPr>
                      <a:r>
                        <a:rPr lang="en-GB" sz="1400" dirty="0"/>
                        <a:t>Incorrect facts</a:t>
                      </a:r>
                    </a:p>
                    <a:p>
                      <a:pPr marL="285750" indent="-285750">
                        <a:buFont typeface="Arial" panose="020B0604020202020204" pitchFamily="34" charset="0"/>
                        <a:buChar char="•"/>
                      </a:pPr>
                      <a:r>
                        <a:rPr lang="en-GB" sz="1400" dirty="0"/>
                        <a:t>Misunderstanding of science</a:t>
                      </a:r>
                    </a:p>
                    <a:p>
                      <a:pPr marL="285750" indent="-285750">
                        <a:buFont typeface="Arial" panose="020B0604020202020204" pitchFamily="34" charset="0"/>
                        <a:buChar char="•"/>
                      </a:pPr>
                      <a:r>
                        <a:rPr lang="en-GB" sz="1400" dirty="0"/>
                        <a:t>Biased media source</a:t>
                      </a:r>
                    </a:p>
                    <a:p>
                      <a:endParaRPr lang="en-GB" sz="1400" dirty="0"/>
                    </a:p>
                  </a:txBody>
                  <a:tcPr marL="68580" marR="68580" marT="34290" marB="34290"/>
                </a:tc>
                <a:tc>
                  <a:txBody>
                    <a:bodyPr/>
                    <a:lstStyle/>
                    <a:p>
                      <a:pPr algn="ctr"/>
                      <a:endParaRPr lang="en-GB" sz="1400" dirty="0"/>
                    </a:p>
                    <a:p>
                      <a:pPr algn="ctr"/>
                      <a:endParaRPr lang="en-GB" sz="1400" dirty="0"/>
                    </a:p>
                    <a:p>
                      <a:pPr algn="ctr"/>
                      <a:r>
                        <a:rPr lang="en-GB" sz="1400" dirty="0"/>
                        <a:t>Misinformation</a:t>
                      </a:r>
                    </a:p>
                  </a:txBody>
                  <a:tcPr marL="68580" marR="68580" marT="34290" marB="34290"/>
                </a:tc>
                <a:extLst>
                  <a:ext uri="{0D108BD9-81ED-4DB2-BD59-A6C34878D82A}">
                    <a16:rowId xmlns:a16="http://schemas.microsoft.com/office/drawing/2014/main" val="1062694510"/>
                  </a:ext>
                </a:extLst>
              </a:tr>
            </a:tbl>
          </a:graphicData>
        </a:graphic>
      </p:graphicFrame>
      <p:sp>
        <p:nvSpPr>
          <p:cNvPr id="4" name="Content Placeholder 3">
            <a:extLst>
              <a:ext uri="{FF2B5EF4-FFF2-40B4-BE49-F238E27FC236}">
                <a16:creationId xmlns:a16="http://schemas.microsoft.com/office/drawing/2014/main" id="{F54D973A-7B63-0475-8952-923D2FFBD311}"/>
              </a:ext>
            </a:extLst>
          </p:cNvPr>
          <p:cNvSpPr>
            <a:spLocks noGrp="1"/>
          </p:cNvSpPr>
          <p:nvPr>
            <p:ph sz="half" idx="2"/>
          </p:nvPr>
        </p:nvSpPr>
        <p:spPr>
          <a:xfrm>
            <a:off x="395536" y="1721817"/>
            <a:ext cx="4040188" cy="3414365"/>
          </a:xfrm>
        </p:spPr>
        <p:txBody>
          <a:bodyPr>
            <a:normAutofit fontScale="92500" lnSpcReduction="20000"/>
          </a:bodyPr>
          <a:lstStyle/>
          <a:p>
            <a:r>
              <a:rPr lang="en-GB" dirty="0"/>
              <a:t>At this point you may find codes vague or not relevant- you may start discarding codes</a:t>
            </a:r>
          </a:p>
          <a:p>
            <a:r>
              <a:rPr lang="en-GB" dirty="0"/>
              <a:t>Other codes might become themes</a:t>
            </a:r>
          </a:p>
          <a:p>
            <a:r>
              <a:rPr lang="en-GB" dirty="0"/>
              <a:t>Remember, you want to create potential themes that tell you something useful about the data for YOUR purposes.</a:t>
            </a:r>
          </a:p>
          <a:p>
            <a:endParaRPr lang="en-GB" dirty="0"/>
          </a:p>
        </p:txBody>
      </p:sp>
      <p:sp>
        <p:nvSpPr>
          <p:cNvPr id="6" name="Title 5">
            <a:extLst>
              <a:ext uri="{FF2B5EF4-FFF2-40B4-BE49-F238E27FC236}">
                <a16:creationId xmlns:a16="http://schemas.microsoft.com/office/drawing/2014/main" id="{BDB25197-BEEC-7F85-4773-ED7FE007EAC7}"/>
              </a:ext>
            </a:extLst>
          </p:cNvPr>
          <p:cNvSpPr>
            <a:spLocks noGrp="1"/>
          </p:cNvSpPr>
          <p:nvPr>
            <p:ph type="title"/>
          </p:nvPr>
        </p:nvSpPr>
        <p:spPr>
          <a:xfrm>
            <a:off x="251520" y="274638"/>
            <a:ext cx="8784976" cy="1143000"/>
          </a:xfrm>
        </p:spPr>
        <p:txBody>
          <a:bodyPr>
            <a:normAutofit/>
          </a:bodyPr>
          <a:lstStyle/>
          <a:p>
            <a:pPr algn="l"/>
            <a:r>
              <a:rPr lang="en-GB" sz="3600" b="1" dirty="0"/>
              <a:t>Step 3 Generating Themes- example</a:t>
            </a:r>
          </a:p>
        </p:txBody>
      </p:sp>
    </p:spTree>
    <p:extLst>
      <p:ext uri="{BB962C8B-B14F-4D97-AF65-F5344CB8AC3E}">
        <p14:creationId xmlns:p14="http://schemas.microsoft.com/office/powerpoint/2010/main" val="8748616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DFB7E-FEA4-4692-BAF6-B3AB2EC11427}"/>
              </a:ext>
            </a:extLst>
          </p:cNvPr>
          <p:cNvSpPr>
            <a:spLocks noGrp="1"/>
          </p:cNvSpPr>
          <p:nvPr>
            <p:ph type="title"/>
          </p:nvPr>
        </p:nvSpPr>
        <p:spPr>
          <a:xfrm>
            <a:off x="611560" y="332656"/>
            <a:ext cx="8229600" cy="800100"/>
          </a:xfrm>
        </p:spPr>
        <p:txBody>
          <a:bodyPr>
            <a:normAutofit fontScale="90000"/>
          </a:bodyPr>
          <a:lstStyle/>
          <a:p>
            <a:r>
              <a:rPr lang="en-GB" b="1" dirty="0"/>
              <a:t>Example Thesis extract for searching for themes</a:t>
            </a:r>
          </a:p>
        </p:txBody>
      </p:sp>
      <p:sp>
        <p:nvSpPr>
          <p:cNvPr id="3" name="Content Placeholder 2">
            <a:extLst>
              <a:ext uri="{FF2B5EF4-FFF2-40B4-BE49-F238E27FC236}">
                <a16:creationId xmlns:a16="http://schemas.microsoft.com/office/drawing/2014/main" id="{1B07D50D-51A4-4948-9962-FDDE37856E10}"/>
              </a:ext>
            </a:extLst>
          </p:cNvPr>
          <p:cNvSpPr>
            <a:spLocks noGrp="1"/>
          </p:cNvSpPr>
          <p:nvPr>
            <p:ph idx="1"/>
          </p:nvPr>
        </p:nvSpPr>
        <p:spPr>
          <a:xfrm>
            <a:off x="457200" y="1844824"/>
            <a:ext cx="8229600" cy="3917032"/>
          </a:xfrm>
        </p:spPr>
        <p:txBody>
          <a:bodyPr>
            <a:normAutofit fontScale="70000" lnSpcReduction="20000"/>
          </a:bodyPr>
          <a:lstStyle/>
          <a:p>
            <a:r>
              <a:rPr lang="en-GB" dirty="0"/>
              <a:t>All the data at this stage were already coded and a total 154 codes were generated across the entire data set. The codes were then sorted into different subthemes with the thoughts of these codes coming together to form the major themes. An excel spreadsheet was used to organize the coded data extracts within the identified subthemes. To help visual presentation the codes were coloured according to the subthemes. Thematic maps were used to help show the relationships between different codes or subthemes at various levels and possible major themes above them. A total of 28 subthemes with coded data extracts for each subtheme collated under them were completed.</a:t>
            </a:r>
          </a:p>
        </p:txBody>
      </p:sp>
    </p:spTree>
    <p:extLst>
      <p:ext uri="{BB962C8B-B14F-4D97-AF65-F5344CB8AC3E}">
        <p14:creationId xmlns:p14="http://schemas.microsoft.com/office/powerpoint/2010/main" val="6796132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A49FE-C804-42B3-84FF-CA7082E8268D}"/>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EDC7D2D9-90D7-4AB9-BA7F-AFB5E66102D1}"/>
              </a:ext>
            </a:extLst>
          </p:cNvPr>
          <p:cNvSpPr>
            <a:spLocks noGrp="1"/>
          </p:cNvSpPr>
          <p:nvPr>
            <p:ph idx="1"/>
          </p:nvPr>
        </p:nvSpPr>
        <p:spPr/>
        <p:txBody>
          <a:bodyPr>
            <a:normAutofit fontScale="92500"/>
          </a:bodyPr>
          <a:lstStyle/>
          <a:p>
            <a:r>
              <a:rPr lang="en-GB" sz="3000" dirty="0"/>
              <a:t>Watch the video below then discuss</a:t>
            </a:r>
          </a:p>
          <a:p>
            <a:endParaRPr lang="en-GB" sz="3000" dirty="0">
              <a:hlinkClick r:id="rId3"/>
            </a:endParaRPr>
          </a:p>
          <a:p>
            <a:endParaRPr lang="en-GB" sz="3000" dirty="0">
              <a:hlinkClick r:id="rId3"/>
            </a:endParaRPr>
          </a:p>
          <a:p>
            <a:r>
              <a:rPr lang="en-GB" sz="3000" dirty="0">
                <a:hlinkClick r:id="rId4"/>
              </a:rPr>
              <a:t>https://www.youtube.com/watch?v=lYzhgMZii3o</a:t>
            </a:r>
            <a:endParaRPr lang="en-GB" sz="3000" dirty="0"/>
          </a:p>
          <a:p>
            <a:pPr marL="82296" indent="0">
              <a:buNone/>
            </a:pPr>
            <a:endParaRPr lang="en-GB" sz="3000" dirty="0"/>
          </a:p>
          <a:p>
            <a:endParaRPr lang="en-GB" sz="3000" dirty="0"/>
          </a:p>
          <a:p>
            <a:pPr marL="0" indent="0" algn="ctr">
              <a:buNone/>
            </a:pPr>
            <a:r>
              <a:rPr lang="en-GB" sz="3000" b="1" dirty="0"/>
              <a:t>Feedback your findings to the whole class</a:t>
            </a:r>
          </a:p>
          <a:p>
            <a:endParaRPr lang="en-GB" dirty="0"/>
          </a:p>
        </p:txBody>
      </p:sp>
    </p:spTree>
    <p:extLst>
      <p:ext uri="{BB962C8B-B14F-4D97-AF65-F5344CB8AC3E}">
        <p14:creationId xmlns:p14="http://schemas.microsoft.com/office/powerpoint/2010/main" val="6673872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4: Reviewing themes</a:t>
            </a:r>
          </a:p>
        </p:txBody>
      </p:sp>
    </p:spTree>
    <p:extLst>
      <p:ext uri="{BB962C8B-B14F-4D97-AF65-F5344CB8AC3E}">
        <p14:creationId xmlns:p14="http://schemas.microsoft.com/office/powerpoint/2010/main" val="35812045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A7691-D8B7-4298-8E82-9E122FAA6E47}"/>
              </a:ext>
            </a:extLst>
          </p:cNvPr>
          <p:cNvSpPr>
            <a:spLocks noGrp="1"/>
          </p:cNvSpPr>
          <p:nvPr>
            <p:ph type="title"/>
          </p:nvPr>
        </p:nvSpPr>
        <p:spPr>
          <a:xfrm>
            <a:off x="611560" y="232048"/>
            <a:ext cx="8229600" cy="800100"/>
          </a:xfrm>
        </p:spPr>
        <p:txBody>
          <a:bodyPr/>
          <a:lstStyle/>
          <a:p>
            <a:r>
              <a:rPr lang="en-GB" b="1" dirty="0"/>
              <a:t>Phase 4: Reviewing themes</a:t>
            </a:r>
          </a:p>
        </p:txBody>
      </p:sp>
      <p:sp>
        <p:nvSpPr>
          <p:cNvPr id="3" name="Content Placeholder 2">
            <a:extLst>
              <a:ext uri="{FF2B5EF4-FFF2-40B4-BE49-F238E27FC236}">
                <a16:creationId xmlns:a16="http://schemas.microsoft.com/office/drawing/2014/main" id="{E86E6428-FE9E-4449-8A1F-9DB5DBC2A27F}"/>
              </a:ext>
            </a:extLst>
          </p:cNvPr>
          <p:cNvSpPr>
            <a:spLocks noGrp="1"/>
          </p:cNvSpPr>
          <p:nvPr>
            <p:ph idx="1"/>
          </p:nvPr>
        </p:nvSpPr>
        <p:spPr>
          <a:xfrm>
            <a:off x="623045" y="1340768"/>
            <a:ext cx="8229600" cy="3917032"/>
          </a:xfrm>
        </p:spPr>
        <p:txBody>
          <a:bodyPr>
            <a:noAutofit/>
          </a:bodyPr>
          <a:lstStyle/>
          <a:p>
            <a:r>
              <a:rPr lang="en-GB" sz="2400" dirty="0"/>
              <a:t>Phase 4 begins when you have devised a set of candidate themes, and it involves the </a:t>
            </a:r>
            <a:r>
              <a:rPr lang="en-GB" sz="2400" b="1" dirty="0"/>
              <a:t>refinement</a:t>
            </a:r>
            <a:r>
              <a:rPr lang="en-GB" sz="2400" dirty="0"/>
              <a:t> of those themes. </a:t>
            </a:r>
          </a:p>
          <a:p>
            <a:r>
              <a:rPr lang="en-GB" sz="2400" dirty="0"/>
              <a:t>During this phase, it will become evident that some candidate themes are not really themes (</a:t>
            </a:r>
            <a:r>
              <a:rPr lang="en-GB" sz="2400" dirty="0" err="1"/>
              <a:t>eg</a:t>
            </a:r>
            <a:r>
              <a:rPr lang="en-GB" sz="2400" dirty="0"/>
              <a:t>, if there are not enough data to support them, or the data are too diverse), </a:t>
            </a:r>
          </a:p>
          <a:p>
            <a:r>
              <a:rPr lang="en-GB" sz="2400" dirty="0"/>
              <a:t>while others might collapse into each other (</a:t>
            </a:r>
            <a:r>
              <a:rPr lang="en-GB" sz="2400" dirty="0" err="1"/>
              <a:t>eg</a:t>
            </a:r>
            <a:r>
              <a:rPr lang="en-GB" sz="2400" dirty="0"/>
              <a:t>, two apparently separate themes might form one theme). </a:t>
            </a:r>
          </a:p>
          <a:p>
            <a:endParaRPr lang="en-GB" sz="2400" dirty="0"/>
          </a:p>
          <a:p>
            <a:r>
              <a:rPr lang="en-GB" sz="2400" dirty="0"/>
              <a:t>Other themes might need to be broken down into separate themes</a:t>
            </a:r>
          </a:p>
        </p:txBody>
      </p:sp>
    </p:spTree>
    <p:extLst>
      <p:ext uri="{BB962C8B-B14F-4D97-AF65-F5344CB8AC3E}">
        <p14:creationId xmlns:p14="http://schemas.microsoft.com/office/powerpoint/2010/main" val="7548816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B8E0D-739A-4CC0-91C1-DF18E0AD1A31}"/>
              </a:ext>
            </a:extLst>
          </p:cNvPr>
          <p:cNvSpPr>
            <a:spLocks noGrp="1"/>
          </p:cNvSpPr>
          <p:nvPr>
            <p:ph type="title"/>
          </p:nvPr>
        </p:nvSpPr>
        <p:spPr>
          <a:xfrm>
            <a:off x="499110" y="332656"/>
            <a:ext cx="8229600" cy="800100"/>
          </a:xfrm>
        </p:spPr>
        <p:txBody>
          <a:bodyPr>
            <a:normAutofit fontScale="90000"/>
          </a:bodyPr>
          <a:lstStyle/>
          <a:p>
            <a:r>
              <a:rPr lang="en-GB" b="1" dirty="0"/>
              <a:t>Example Thesis extract for searching for themes</a:t>
            </a:r>
            <a:endParaRPr lang="en-GB" dirty="0"/>
          </a:p>
        </p:txBody>
      </p:sp>
      <p:sp>
        <p:nvSpPr>
          <p:cNvPr id="3" name="Content Placeholder 2">
            <a:extLst>
              <a:ext uri="{FF2B5EF4-FFF2-40B4-BE49-F238E27FC236}">
                <a16:creationId xmlns:a16="http://schemas.microsoft.com/office/drawing/2014/main" id="{BA7B813A-BA6A-4231-B616-C1897965998D}"/>
              </a:ext>
            </a:extLst>
          </p:cNvPr>
          <p:cNvSpPr>
            <a:spLocks noGrp="1"/>
          </p:cNvSpPr>
          <p:nvPr>
            <p:ph idx="1"/>
          </p:nvPr>
        </p:nvSpPr>
        <p:spPr>
          <a:xfrm>
            <a:off x="531495" y="1807083"/>
            <a:ext cx="8229600" cy="3243834"/>
          </a:xfrm>
        </p:spPr>
        <p:txBody>
          <a:bodyPr>
            <a:normAutofit fontScale="70000" lnSpcReduction="20000"/>
          </a:bodyPr>
          <a:lstStyle/>
          <a:p>
            <a:r>
              <a:rPr lang="en-GB" dirty="0"/>
              <a:t>Although the subthemes appeared finalized in the previous stage, some had to be reviewed and even combined, separated into two different themes or discarded leaving a refined total of 26 subthemes from the initial 28. This stage of the analysis of reviewing the themes led to revisiting coded data and some re-coding of data was done while also ensuring that the subthemes reflected the codes they represented. This phase concluded with a clearer view of the themes merging from the data and how they could fit to make sense or tell a story.</a:t>
            </a:r>
          </a:p>
        </p:txBody>
      </p:sp>
    </p:spTree>
    <p:extLst>
      <p:ext uri="{BB962C8B-B14F-4D97-AF65-F5344CB8AC3E}">
        <p14:creationId xmlns:p14="http://schemas.microsoft.com/office/powerpoint/2010/main" val="247762951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27747-1B08-4440-B372-9BB4D4B67E06}"/>
              </a:ext>
            </a:extLst>
          </p:cNvPr>
          <p:cNvSpPr>
            <a:spLocks noGrp="1"/>
          </p:cNvSpPr>
          <p:nvPr>
            <p:ph type="ctrTitle"/>
          </p:nvPr>
        </p:nvSpPr>
        <p:spPr>
          <a:xfrm>
            <a:off x="827584" y="1958975"/>
            <a:ext cx="7772400" cy="1470025"/>
          </a:xfrm>
        </p:spPr>
        <p:txBody>
          <a:bodyPr>
            <a:normAutofit/>
          </a:bodyPr>
          <a:lstStyle/>
          <a:p>
            <a:pPr algn="ctr"/>
            <a:r>
              <a:rPr lang="en-GB" sz="4050" b="1" i="1" dirty="0">
                <a:solidFill>
                  <a:schemeClr val="bg1"/>
                </a:solidFill>
              </a:rPr>
              <a:t>Phase 5: Defining and naming themes</a:t>
            </a:r>
          </a:p>
        </p:txBody>
      </p:sp>
    </p:spTree>
    <p:extLst>
      <p:ext uri="{BB962C8B-B14F-4D97-AF65-F5344CB8AC3E}">
        <p14:creationId xmlns:p14="http://schemas.microsoft.com/office/powerpoint/2010/main" val="39959346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C355C-C62F-4492-9E6D-8D3054A83990}"/>
              </a:ext>
            </a:extLst>
          </p:cNvPr>
          <p:cNvSpPr>
            <a:spLocks noGrp="1"/>
          </p:cNvSpPr>
          <p:nvPr>
            <p:ph type="title"/>
          </p:nvPr>
        </p:nvSpPr>
        <p:spPr>
          <a:xfrm>
            <a:off x="457200" y="468660"/>
            <a:ext cx="8460432" cy="800100"/>
          </a:xfrm>
        </p:spPr>
        <p:txBody>
          <a:bodyPr>
            <a:noAutofit/>
          </a:bodyPr>
          <a:lstStyle/>
          <a:p>
            <a:pPr algn="l"/>
            <a:r>
              <a:rPr lang="en-GB" sz="3600" b="1" dirty="0"/>
              <a:t>Phase 5: Defining and naming themes</a:t>
            </a:r>
            <a:endParaRPr lang="en-GB" sz="3600" dirty="0"/>
          </a:p>
        </p:txBody>
      </p:sp>
      <p:sp>
        <p:nvSpPr>
          <p:cNvPr id="3" name="Content Placeholder 2">
            <a:extLst>
              <a:ext uri="{FF2B5EF4-FFF2-40B4-BE49-F238E27FC236}">
                <a16:creationId xmlns:a16="http://schemas.microsoft.com/office/drawing/2014/main" id="{2CF165AE-4D52-4FF0-85EB-DA77162C0366}"/>
              </a:ext>
            </a:extLst>
          </p:cNvPr>
          <p:cNvSpPr>
            <a:spLocks noGrp="1"/>
          </p:cNvSpPr>
          <p:nvPr>
            <p:ph idx="1"/>
          </p:nvPr>
        </p:nvSpPr>
        <p:spPr>
          <a:xfrm>
            <a:off x="457200" y="2345406"/>
            <a:ext cx="8229600" cy="3243834"/>
          </a:xfrm>
        </p:spPr>
        <p:txBody>
          <a:bodyPr>
            <a:normAutofit fontScale="70000" lnSpcReduction="20000"/>
          </a:bodyPr>
          <a:lstStyle/>
          <a:p>
            <a:r>
              <a:rPr lang="en-GB" dirty="0"/>
              <a:t>At this point, you then define and further refine the themes you will present for your analysis, and analyse the data within them.</a:t>
            </a:r>
          </a:p>
          <a:p>
            <a:endParaRPr lang="en-GB" dirty="0"/>
          </a:p>
          <a:p>
            <a:r>
              <a:rPr lang="en-GB" dirty="0"/>
              <a:t> By ‘define and refine’, we mean identifying the ‘essence’ of what each theme is about (as well as the themes overall), </a:t>
            </a:r>
          </a:p>
          <a:p>
            <a:endParaRPr lang="en-GB" dirty="0"/>
          </a:p>
          <a:p>
            <a:r>
              <a:rPr lang="en-GB" dirty="0"/>
              <a:t>and determining what aspect of the data each theme captures</a:t>
            </a:r>
          </a:p>
        </p:txBody>
      </p:sp>
    </p:spTree>
    <p:extLst>
      <p:ext uri="{BB962C8B-B14F-4D97-AF65-F5344CB8AC3E}">
        <p14:creationId xmlns:p14="http://schemas.microsoft.com/office/powerpoint/2010/main" val="10955624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DB873-3144-4E72-8376-17744E9949FC}"/>
              </a:ext>
            </a:extLst>
          </p:cNvPr>
          <p:cNvSpPr>
            <a:spLocks noGrp="1"/>
          </p:cNvSpPr>
          <p:nvPr>
            <p:ph type="title"/>
          </p:nvPr>
        </p:nvSpPr>
        <p:spPr>
          <a:xfrm>
            <a:off x="755576" y="404664"/>
            <a:ext cx="8229600" cy="800100"/>
          </a:xfrm>
        </p:spPr>
        <p:txBody>
          <a:bodyPr>
            <a:normAutofit fontScale="90000"/>
          </a:bodyPr>
          <a:lstStyle/>
          <a:p>
            <a:r>
              <a:rPr lang="en-GB" b="1" dirty="0"/>
              <a:t>Extract example: Defining and naming themes</a:t>
            </a:r>
          </a:p>
        </p:txBody>
      </p:sp>
      <p:sp>
        <p:nvSpPr>
          <p:cNvPr id="3" name="Content Placeholder 2">
            <a:extLst>
              <a:ext uri="{FF2B5EF4-FFF2-40B4-BE49-F238E27FC236}">
                <a16:creationId xmlns:a16="http://schemas.microsoft.com/office/drawing/2014/main" id="{9244DA8E-ECC2-4E84-B8E9-67B5DF825FCF}"/>
              </a:ext>
            </a:extLst>
          </p:cNvPr>
          <p:cNvSpPr>
            <a:spLocks noGrp="1"/>
          </p:cNvSpPr>
          <p:nvPr>
            <p:ph idx="1"/>
          </p:nvPr>
        </p:nvSpPr>
        <p:spPr/>
        <p:txBody>
          <a:bodyPr>
            <a:normAutofit fontScale="85000" lnSpcReduction="20000"/>
          </a:bodyPr>
          <a:lstStyle/>
          <a:p>
            <a:r>
              <a:rPr lang="en-GB" dirty="0"/>
              <a:t>It is essential that the themes were refined and defined clearly, by generating specific names that reflect the meaning of each theme. Therefore, the generated thematic maps were cautiously scrutinised through identification of what the themes signified and the story surrounding each theme. A thorough analysis and an explanation of what each theme portrayed was performed. This is to ascertain they are well fitted with the subthemes and the associated coded data extracts while avoiding any overlap</a:t>
            </a:r>
          </a:p>
        </p:txBody>
      </p:sp>
    </p:spTree>
    <p:extLst>
      <p:ext uri="{BB962C8B-B14F-4D97-AF65-F5344CB8AC3E}">
        <p14:creationId xmlns:p14="http://schemas.microsoft.com/office/powerpoint/2010/main" val="37643189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622280-8663-604B-A353-1C684904C6E8}"/>
              </a:ext>
            </a:extLst>
          </p:cNvPr>
          <p:cNvSpPr/>
          <p:nvPr/>
        </p:nvSpPr>
        <p:spPr>
          <a:xfrm>
            <a:off x="0" y="857250"/>
            <a:ext cx="4449276" cy="5143500"/>
          </a:xfrm>
          <a:prstGeom prst="rect">
            <a:avLst/>
          </a:prstGeom>
          <a:solidFill>
            <a:srgbClr val="A7C0F7">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Text Placeholder 3">
            <a:extLst>
              <a:ext uri="{FF2B5EF4-FFF2-40B4-BE49-F238E27FC236}">
                <a16:creationId xmlns:a16="http://schemas.microsoft.com/office/drawing/2014/main" id="{0D4B39B0-4EB7-7441-97F5-36D2C844C866}"/>
              </a:ext>
            </a:extLst>
          </p:cNvPr>
          <p:cNvSpPr>
            <a:spLocks noGrp="1"/>
          </p:cNvSpPr>
          <p:nvPr>
            <p:ph type="body" sz="quarter" idx="3"/>
          </p:nvPr>
        </p:nvSpPr>
        <p:spPr>
          <a:xfrm>
            <a:off x="4674544" y="1340768"/>
            <a:ext cx="4041775" cy="639762"/>
          </a:xfrm>
        </p:spPr>
        <p:txBody>
          <a:bodyPr>
            <a:normAutofit fontScale="92500" lnSpcReduction="20000"/>
          </a:bodyPr>
          <a:lstStyle/>
          <a:p>
            <a:r>
              <a:rPr lang="en-US" dirty="0"/>
              <a:t>Step 5- Defining and naming themes</a:t>
            </a:r>
          </a:p>
        </p:txBody>
      </p:sp>
      <p:sp>
        <p:nvSpPr>
          <p:cNvPr id="2" name="Text Placeholder 1">
            <a:extLst>
              <a:ext uri="{FF2B5EF4-FFF2-40B4-BE49-F238E27FC236}">
                <a16:creationId xmlns:a16="http://schemas.microsoft.com/office/drawing/2014/main" id="{90019E33-E64C-B844-8D9A-2E36F32EC4CF}"/>
              </a:ext>
            </a:extLst>
          </p:cNvPr>
          <p:cNvSpPr>
            <a:spLocks noGrp="1"/>
          </p:cNvSpPr>
          <p:nvPr>
            <p:ph type="body" idx="1"/>
          </p:nvPr>
        </p:nvSpPr>
        <p:spPr>
          <a:xfrm>
            <a:off x="323528" y="1264642"/>
            <a:ext cx="4040188" cy="639762"/>
          </a:xfrm>
        </p:spPr>
        <p:txBody>
          <a:bodyPr>
            <a:normAutofit fontScale="92500" lnSpcReduction="20000"/>
          </a:bodyPr>
          <a:lstStyle/>
          <a:p>
            <a:r>
              <a:rPr lang="en-US" dirty="0"/>
              <a:t>Step 4-Reviewing themes</a:t>
            </a:r>
          </a:p>
        </p:txBody>
      </p:sp>
      <p:sp>
        <p:nvSpPr>
          <p:cNvPr id="8" name="Title 7">
            <a:extLst>
              <a:ext uri="{FF2B5EF4-FFF2-40B4-BE49-F238E27FC236}">
                <a16:creationId xmlns:a16="http://schemas.microsoft.com/office/drawing/2014/main" id="{88ED9453-277C-204F-BD72-DCE03B1E8BBA}"/>
              </a:ext>
            </a:extLst>
          </p:cNvPr>
          <p:cNvSpPr>
            <a:spLocks noGrp="1"/>
          </p:cNvSpPr>
          <p:nvPr>
            <p:ph type="title"/>
          </p:nvPr>
        </p:nvSpPr>
        <p:spPr>
          <a:xfrm>
            <a:off x="701675" y="0"/>
            <a:ext cx="7886700" cy="994172"/>
          </a:xfrm>
        </p:spPr>
        <p:txBody>
          <a:bodyPr/>
          <a:lstStyle/>
          <a:p>
            <a:r>
              <a:rPr lang="en-US" b="1" dirty="0"/>
              <a:t>Summary: Steps 4 and 5</a:t>
            </a:r>
          </a:p>
        </p:txBody>
      </p:sp>
      <p:sp>
        <p:nvSpPr>
          <p:cNvPr id="9" name="Content Placeholder 8">
            <a:extLst>
              <a:ext uri="{FF2B5EF4-FFF2-40B4-BE49-F238E27FC236}">
                <a16:creationId xmlns:a16="http://schemas.microsoft.com/office/drawing/2014/main" id="{2B0929D1-16D1-A695-47C4-AF69655847D6}"/>
              </a:ext>
            </a:extLst>
          </p:cNvPr>
          <p:cNvSpPr>
            <a:spLocks noGrp="1"/>
          </p:cNvSpPr>
          <p:nvPr>
            <p:ph sz="half" idx="2"/>
          </p:nvPr>
        </p:nvSpPr>
        <p:spPr>
          <a:xfrm>
            <a:off x="204544" y="2060848"/>
            <a:ext cx="4040188" cy="3414365"/>
          </a:xfrm>
        </p:spPr>
        <p:txBody>
          <a:bodyPr>
            <a:normAutofit fontScale="55000" lnSpcReduction="20000"/>
          </a:bodyPr>
          <a:lstStyle/>
          <a:p>
            <a:pPr marL="0" indent="0">
              <a:buNone/>
            </a:pPr>
            <a:r>
              <a:rPr lang="en-GB" sz="2900" b="1" dirty="0"/>
              <a:t>What do you think is involved in this step?</a:t>
            </a:r>
          </a:p>
          <a:p>
            <a:r>
              <a:rPr lang="en-GB" sz="2900" dirty="0"/>
              <a:t>You need to make sure the data is useful and accurate </a:t>
            </a:r>
          </a:p>
          <a:p>
            <a:r>
              <a:rPr lang="en-GB" sz="2900" dirty="0"/>
              <a:t>Return to the dataset and compare your themes against it</a:t>
            </a:r>
          </a:p>
          <a:p>
            <a:pPr marL="0" indent="0">
              <a:buNone/>
            </a:pPr>
            <a:r>
              <a:rPr lang="en-GB" sz="2900" dirty="0"/>
              <a:t>Ask yourself: Am I missing anything? Are the themes really present? Can I change anything to make the themes better?</a:t>
            </a:r>
          </a:p>
          <a:p>
            <a:r>
              <a:rPr lang="en-GB" sz="2900" dirty="0"/>
              <a:t>You may separate themes, combine them, discard them or create new ones.</a:t>
            </a:r>
          </a:p>
          <a:p>
            <a:endParaRPr lang="en-GB" dirty="0"/>
          </a:p>
        </p:txBody>
      </p:sp>
      <p:sp>
        <p:nvSpPr>
          <p:cNvPr id="11" name="Content Placeholder 10">
            <a:extLst>
              <a:ext uri="{FF2B5EF4-FFF2-40B4-BE49-F238E27FC236}">
                <a16:creationId xmlns:a16="http://schemas.microsoft.com/office/drawing/2014/main" id="{83C8AFB5-A917-DD50-2AFB-DB4838DCEBFD}"/>
              </a:ext>
            </a:extLst>
          </p:cNvPr>
          <p:cNvSpPr>
            <a:spLocks noGrp="1"/>
          </p:cNvSpPr>
          <p:nvPr>
            <p:ph sz="quarter" idx="4"/>
          </p:nvPr>
        </p:nvSpPr>
        <p:spPr>
          <a:xfrm>
            <a:off x="4645025" y="1980530"/>
            <a:ext cx="4294431" cy="3824733"/>
          </a:xfrm>
        </p:spPr>
        <p:txBody>
          <a:bodyPr>
            <a:normAutofit fontScale="55000" lnSpcReduction="20000"/>
          </a:bodyPr>
          <a:lstStyle/>
          <a:p>
            <a:pPr marL="0" indent="0">
              <a:buNone/>
            </a:pPr>
            <a:r>
              <a:rPr lang="en-GB" sz="3300" b="1" dirty="0"/>
              <a:t>What do you think is involved in this step?</a:t>
            </a:r>
          </a:p>
          <a:p>
            <a:r>
              <a:rPr lang="en-GB" sz="3300" dirty="0"/>
              <a:t>When you have a final list of themes, name and define them.</a:t>
            </a:r>
          </a:p>
          <a:p>
            <a:r>
              <a:rPr lang="en-GB" sz="3300" dirty="0"/>
              <a:t>Think about what you mean by each theme and figure out how it helps you understand the data.</a:t>
            </a:r>
          </a:p>
          <a:p>
            <a:r>
              <a:rPr lang="en-GB" sz="3300" dirty="0"/>
              <a:t>Naming the theme involves coming up with short and easy to understand names.</a:t>
            </a:r>
          </a:p>
          <a:p>
            <a:pPr marL="0" indent="0">
              <a:buNone/>
            </a:pPr>
            <a:endParaRPr lang="en-GB" sz="3300" dirty="0"/>
          </a:p>
          <a:p>
            <a:pPr marL="0" indent="0">
              <a:buNone/>
            </a:pPr>
            <a:r>
              <a:rPr lang="en-GB" sz="3300" dirty="0"/>
              <a:t>If we look back at our previous example with the theme ‘distrust of experts’</a:t>
            </a:r>
          </a:p>
          <a:p>
            <a:pPr marL="0" indent="0">
              <a:buNone/>
            </a:pPr>
            <a:r>
              <a:rPr lang="en-GB" sz="3300" dirty="0"/>
              <a:t>1. Is it clear what we mean by ‘experts’?</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4147007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9395-C471-4231-8AB5-25C068D014C6}"/>
              </a:ext>
            </a:extLst>
          </p:cNvPr>
          <p:cNvSpPr>
            <a:spLocks noGrp="1"/>
          </p:cNvSpPr>
          <p:nvPr>
            <p:ph type="title"/>
          </p:nvPr>
        </p:nvSpPr>
        <p:spPr>
          <a:xfrm>
            <a:off x="611560" y="332656"/>
            <a:ext cx="8229600" cy="800100"/>
          </a:xfrm>
        </p:spPr>
        <p:txBody>
          <a:bodyPr/>
          <a:lstStyle/>
          <a:p>
            <a:r>
              <a:rPr lang="en-GB" b="1" dirty="0"/>
              <a:t>Phase 6: Producing the report</a:t>
            </a:r>
          </a:p>
        </p:txBody>
      </p:sp>
      <p:sp>
        <p:nvSpPr>
          <p:cNvPr id="3" name="Content Placeholder 2">
            <a:extLst>
              <a:ext uri="{FF2B5EF4-FFF2-40B4-BE49-F238E27FC236}">
                <a16:creationId xmlns:a16="http://schemas.microsoft.com/office/drawing/2014/main" id="{6A880B3E-2CB4-4653-9E99-AA070C410A32}"/>
              </a:ext>
            </a:extLst>
          </p:cNvPr>
          <p:cNvSpPr>
            <a:spLocks noGrp="1"/>
          </p:cNvSpPr>
          <p:nvPr>
            <p:ph idx="1"/>
          </p:nvPr>
        </p:nvSpPr>
        <p:spPr>
          <a:xfrm>
            <a:off x="613520" y="1628800"/>
            <a:ext cx="8229600" cy="3917032"/>
          </a:xfrm>
        </p:spPr>
        <p:txBody>
          <a:bodyPr>
            <a:normAutofit fontScale="85000" lnSpcReduction="20000"/>
          </a:bodyPr>
          <a:lstStyle/>
          <a:p>
            <a:r>
              <a:rPr lang="en-GB" dirty="0"/>
              <a:t>Phase 6 begins when you have a set of fully worked-out themes, and involves the final analysis and write-up of the report. </a:t>
            </a:r>
          </a:p>
          <a:p>
            <a:endParaRPr lang="en-GB" dirty="0"/>
          </a:p>
          <a:p>
            <a:r>
              <a:rPr lang="en-GB" dirty="0"/>
              <a:t>The task of the write-up of a thematic analysis, whether it is for publication or for a research assignment or dissertation, is to tell the complicated story of your data in a way which convinces the reader of the merit and validity of your analysis.</a:t>
            </a:r>
          </a:p>
        </p:txBody>
      </p:sp>
    </p:spTree>
    <p:extLst>
      <p:ext uri="{BB962C8B-B14F-4D97-AF65-F5344CB8AC3E}">
        <p14:creationId xmlns:p14="http://schemas.microsoft.com/office/powerpoint/2010/main" val="2398781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80F11-7A35-483D-B325-B071338DD70D}"/>
              </a:ext>
            </a:extLst>
          </p:cNvPr>
          <p:cNvSpPr>
            <a:spLocks noGrp="1"/>
          </p:cNvSpPr>
          <p:nvPr>
            <p:ph type="title"/>
          </p:nvPr>
        </p:nvSpPr>
        <p:spPr>
          <a:xfrm>
            <a:off x="491756" y="550125"/>
            <a:ext cx="8229600" cy="800100"/>
          </a:xfrm>
        </p:spPr>
        <p:txBody>
          <a:bodyPr/>
          <a:lstStyle/>
          <a:p>
            <a:r>
              <a:rPr lang="en-GB" b="1" dirty="0"/>
              <a:t>Producing the report</a:t>
            </a:r>
          </a:p>
        </p:txBody>
      </p:sp>
      <p:sp>
        <p:nvSpPr>
          <p:cNvPr id="3" name="Content Placeholder 2">
            <a:extLst>
              <a:ext uri="{FF2B5EF4-FFF2-40B4-BE49-F238E27FC236}">
                <a16:creationId xmlns:a16="http://schemas.microsoft.com/office/drawing/2014/main" id="{E817847C-BFAB-45BF-9BF7-1A3F39044165}"/>
              </a:ext>
            </a:extLst>
          </p:cNvPr>
          <p:cNvSpPr>
            <a:spLocks noGrp="1"/>
          </p:cNvSpPr>
          <p:nvPr>
            <p:ph idx="1"/>
          </p:nvPr>
        </p:nvSpPr>
        <p:spPr>
          <a:xfrm>
            <a:off x="491756" y="1807083"/>
            <a:ext cx="8229600" cy="3243834"/>
          </a:xfrm>
        </p:spPr>
        <p:txBody>
          <a:bodyPr>
            <a:normAutofit fontScale="77500" lnSpcReduction="20000"/>
          </a:bodyPr>
          <a:lstStyle/>
          <a:p>
            <a:r>
              <a:rPr lang="en-GB" dirty="0"/>
              <a:t>It is important that the analysis (the write-up of it, including data extracts) provides a concise, coherent, logical, non-repetitive and interesting account of the story the data tell/ within and across themes. </a:t>
            </a:r>
          </a:p>
          <a:p>
            <a:endParaRPr lang="en-GB" dirty="0"/>
          </a:p>
          <a:p>
            <a:r>
              <a:rPr lang="en-GB" dirty="0"/>
              <a:t>Your write-up must provide sufficient evidence of the themes within the data / </a:t>
            </a:r>
            <a:r>
              <a:rPr lang="en-GB" dirty="0" err="1"/>
              <a:t>ie</a:t>
            </a:r>
            <a:r>
              <a:rPr lang="en-GB" dirty="0"/>
              <a:t>, enough data extracts to demonstrate the prevalence of the theme</a:t>
            </a:r>
          </a:p>
        </p:txBody>
      </p:sp>
    </p:spTree>
    <p:extLst>
      <p:ext uri="{BB962C8B-B14F-4D97-AF65-F5344CB8AC3E}">
        <p14:creationId xmlns:p14="http://schemas.microsoft.com/office/powerpoint/2010/main" val="286599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8E3F915-8E3C-8D7A-FAA8-4AD893F56BEA}"/>
              </a:ext>
            </a:extLst>
          </p:cNvPr>
          <p:cNvSpPr>
            <a:spLocks noGrp="1"/>
          </p:cNvSpPr>
          <p:nvPr>
            <p:ph sz="quarter" idx="4"/>
          </p:nvPr>
        </p:nvSpPr>
        <p:spPr/>
        <p:txBody>
          <a:bodyPr>
            <a:normAutofit fontScale="62500" lnSpcReduction="20000"/>
          </a:bodyPr>
          <a:lstStyle/>
          <a:p>
            <a:r>
              <a:rPr lang="en-GB" b="1" dirty="0"/>
              <a:t>Theme 1</a:t>
            </a:r>
            <a:endParaRPr lang="en-GB" dirty="0"/>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 relating back to theme and does it relate to other themes)?</a:t>
            </a:r>
          </a:p>
          <a:p>
            <a:r>
              <a:rPr lang="en-GB" b="1" dirty="0"/>
              <a:t>Theme</a:t>
            </a:r>
            <a:r>
              <a:rPr lang="en-GB" dirty="0"/>
              <a:t> 2</a:t>
            </a:r>
          </a:p>
          <a:p>
            <a:pPr marL="385763" indent="-385763">
              <a:buFont typeface="+mj-lt"/>
              <a:buAutoNum type="romanUcPeriod"/>
            </a:pPr>
            <a:r>
              <a:rPr lang="en-GB" dirty="0"/>
              <a:t>What does the theme mean?</a:t>
            </a:r>
          </a:p>
          <a:p>
            <a:pPr marL="385763" indent="-385763">
              <a:buFont typeface="+mj-lt"/>
              <a:buAutoNum type="romanUcPeriod"/>
            </a:pPr>
            <a:r>
              <a:rPr lang="en-GB" dirty="0"/>
              <a:t>How often did it come up?</a:t>
            </a:r>
          </a:p>
          <a:p>
            <a:pPr marL="385763" indent="-385763">
              <a:buFont typeface="+mj-lt"/>
              <a:buAutoNum type="romanUcPeriod"/>
            </a:pPr>
            <a:r>
              <a:rPr lang="en-GB" dirty="0"/>
              <a:t>Extracts from the data</a:t>
            </a:r>
          </a:p>
          <a:p>
            <a:pPr marL="385763" indent="-385763">
              <a:buFont typeface="+mj-lt"/>
              <a:buAutoNum type="romanUcPeriod"/>
            </a:pPr>
            <a:r>
              <a:rPr lang="en-GB" dirty="0"/>
              <a:t>What does it show (brief observation)?</a:t>
            </a:r>
          </a:p>
          <a:p>
            <a:pPr marL="385763" indent="-385763">
              <a:buFont typeface="+mj-lt"/>
              <a:buAutoNum type="romanUcPeriod"/>
            </a:pPr>
            <a:endParaRPr lang="en-GB" dirty="0"/>
          </a:p>
          <a:p>
            <a:pPr marL="0" indent="0">
              <a:buNone/>
            </a:pPr>
            <a:r>
              <a:rPr lang="en-GB" b="1" dirty="0"/>
              <a:t>This will be repeated for each theme</a:t>
            </a:r>
          </a:p>
          <a:p>
            <a:pPr marL="385763" indent="-385763">
              <a:buFont typeface="+mj-lt"/>
              <a:buAutoNum type="romanUcPeriod"/>
            </a:pPr>
            <a:endParaRPr lang="en-GB" dirty="0"/>
          </a:p>
        </p:txBody>
      </p:sp>
      <p:sp>
        <p:nvSpPr>
          <p:cNvPr id="3" name="Text Placeholder 2">
            <a:extLst>
              <a:ext uri="{FF2B5EF4-FFF2-40B4-BE49-F238E27FC236}">
                <a16:creationId xmlns:a16="http://schemas.microsoft.com/office/drawing/2014/main" id="{0502FB03-78EC-AEB1-8D67-947B5F30F035}"/>
              </a:ext>
            </a:extLst>
          </p:cNvPr>
          <p:cNvSpPr>
            <a:spLocks noGrp="1"/>
          </p:cNvSpPr>
          <p:nvPr>
            <p:ph type="body" sz="quarter" idx="3"/>
          </p:nvPr>
        </p:nvSpPr>
        <p:spPr/>
        <p:txBody>
          <a:bodyPr>
            <a:normAutofit fontScale="92500"/>
          </a:bodyPr>
          <a:lstStyle/>
          <a:p>
            <a:r>
              <a:rPr lang="en-GB" dirty="0"/>
              <a:t>Structure of results/findings</a:t>
            </a:r>
          </a:p>
        </p:txBody>
      </p:sp>
      <p:sp>
        <p:nvSpPr>
          <p:cNvPr id="4" name="Content Placeholder 3">
            <a:extLst>
              <a:ext uri="{FF2B5EF4-FFF2-40B4-BE49-F238E27FC236}">
                <a16:creationId xmlns:a16="http://schemas.microsoft.com/office/drawing/2014/main" id="{315E5527-959F-92B6-D11A-06E9F1339446}"/>
              </a:ext>
            </a:extLst>
          </p:cNvPr>
          <p:cNvSpPr>
            <a:spLocks noGrp="1"/>
          </p:cNvSpPr>
          <p:nvPr>
            <p:ph sz="half" idx="2"/>
          </p:nvPr>
        </p:nvSpPr>
        <p:spPr>
          <a:xfrm>
            <a:off x="457200" y="1854994"/>
            <a:ext cx="4040188" cy="3414365"/>
          </a:xfrm>
        </p:spPr>
        <p:txBody>
          <a:bodyPr/>
          <a:lstStyle/>
          <a:p>
            <a:r>
              <a:rPr lang="en-GB" b="1" dirty="0"/>
              <a:t>What do you think is involved in this step?</a:t>
            </a:r>
          </a:p>
        </p:txBody>
      </p:sp>
      <p:sp>
        <p:nvSpPr>
          <p:cNvPr id="6" name="Title 5">
            <a:extLst>
              <a:ext uri="{FF2B5EF4-FFF2-40B4-BE49-F238E27FC236}">
                <a16:creationId xmlns:a16="http://schemas.microsoft.com/office/drawing/2014/main" id="{888D0AA3-9BCC-3B28-5B7B-92AF8F099274}"/>
              </a:ext>
            </a:extLst>
          </p:cNvPr>
          <p:cNvSpPr>
            <a:spLocks noGrp="1"/>
          </p:cNvSpPr>
          <p:nvPr>
            <p:ph type="title"/>
          </p:nvPr>
        </p:nvSpPr>
        <p:spPr/>
        <p:txBody>
          <a:bodyPr/>
          <a:lstStyle/>
          <a:p>
            <a:r>
              <a:rPr lang="en-GB" b="1" dirty="0"/>
              <a:t>Step writing up</a:t>
            </a:r>
          </a:p>
        </p:txBody>
      </p:sp>
    </p:spTree>
    <p:extLst>
      <p:ext uri="{BB962C8B-B14F-4D97-AF65-F5344CB8AC3E}">
        <p14:creationId xmlns:p14="http://schemas.microsoft.com/office/powerpoint/2010/main" val="29568101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4D1332E-9CBE-AB97-FA2F-F398C2B2995B}"/>
              </a:ext>
            </a:extLst>
          </p:cNvPr>
          <p:cNvSpPr>
            <a:spLocks noGrp="1"/>
          </p:cNvSpPr>
          <p:nvPr>
            <p:ph type="title"/>
          </p:nvPr>
        </p:nvSpPr>
        <p:spPr>
          <a:xfrm>
            <a:off x="251520" y="116632"/>
            <a:ext cx="8784976" cy="648072"/>
          </a:xfrm>
        </p:spPr>
        <p:txBody>
          <a:bodyPr>
            <a:noAutofit/>
          </a:bodyPr>
          <a:lstStyle/>
          <a:p>
            <a:pPr algn="l"/>
            <a:r>
              <a:rPr lang="en-GB" sz="3600" b="1" dirty="0"/>
              <a:t>Languages use when reporting findings</a:t>
            </a:r>
          </a:p>
        </p:txBody>
      </p:sp>
      <p:graphicFrame>
        <p:nvGraphicFramePr>
          <p:cNvPr id="7" name="Table 6">
            <a:extLst>
              <a:ext uri="{FF2B5EF4-FFF2-40B4-BE49-F238E27FC236}">
                <a16:creationId xmlns:a16="http://schemas.microsoft.com/office/drawing/2014/main" id="{F09CF3B0-F089-E5C4-F0EC-86102A0EDB08}"/>
              </a:ext>
            </a:extLst>
          </p:cNvPr>
          <p:cNvGraphicFramePr>
            <a:graphicFrameLocks noGrp="1"/>
          </p:cNvGraphicFramePr>
          <p:nvPr>
            <p:extLst>
              <p:ext uri="{D42A27DB-BD31-4B8C-83A1-F6EECF244321}">
                <p14:modId xmlns:p14="http://schemas.microsoft.com/office/powerpoint/2010/main" val="2621673600"/>
              </p:ext>
            </p:extLst>
          </p:nvPr>
        </p:nvGraphicFramePr>
        <p:xfrm>
          <a:off x="323528" y="870921"/>
          <a:ext cx="8712968" cy="4639247"/>
        </p:xfrm>
        <a:graphic>
          <a:graphicData uri="http://schemas.openxmlformats.org/drawingml/2006/table">
            <a:tbl>
              <a:tblPr firstRow="1" bandRow="1">
                <a:tableStyleId>{5C22544A-7EE6-4342-B048-85BDC9FD1C3A}</a:tableStyleId>
              </a:tblPr>
              <a:tblGrid>
                <a:gridCol w="4546111">
                  <a:extLst>
                    <a:ext uri="{9D8B030D-6E8A-4147-A177-3AD203B41FA5}">
                      <a16:colId xmlns:a16="http://schemas.microsoft.com/office/drawing/2014/main" val="297621831"/>
                    </a:ext>
                  </a:extLst>
                </a:gridCol>
                <a:gridCol w="4166857">
                  <a:extLst>
                    <a:ext uri="{9D8B030D-6E8A-4147-A177-3AD203B41FA5}">
                      <a16:colId xmlns:a16="http://schemas.microsoft.com/office/drawing/2014/main" val="2714753434"/>
                    </a:ext>
                  </a:extLst>
                </a:gridCol>
              </a:tblGrid>
              <a:tr h="159940">
                <a:tc>
                  <a:txBody>
                    <a:bodyPr/>
                    <a:lstStyle/>
                    <a:p>
                      <a:pPr>
                        <a:lnSpc>
                          <a:spcPct val="107000"/>
                        </a:lnSpc>
                        <a:spcAft>
                          <a:spcPts val="800"/>
                        </a:spcAft>
                      </a:pPr>
                      <a:r>
                        <a:rPr lang="en-GB" sz="1400" b="1" dirty="0">
                          <a:solidFill>
                            <a:schemeClr val="tx1"/>
                          </a:solidFill>
                          <a:effectLst/>
                        </a:rPr>
                        <a:t>Reporting themes</a:t>
                      </a:r>
                      <a:endParaRPr lang="en-GB" sz="14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400" dirty="0">
                          <a:solidFill>
                            <a:schemeClr val="tx1"/>
                          </a:solidFill>
                          <a:effectLst/>
                        </a:rPr>
                        <a:t>Reporting participants’ views</a:t>
                      </a:r>
                      <a:endParaRPr lang="en-GB" sz="14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441845552"/>
                  </a:ext>
                </a:extLst>
              </a:tr>
              <a:tr h="4129151">
                <a:tc>
                  <a:txBody>
                    <a:bodyPr/>
                    <a:lstStyle/>
                    <a:p>
                      <a:pPr>
                        <a:lnSpc>
                          <a:spcPct val="107000"/>
                        </a:lnSpc>
                        <a:spcAft>
                          <a:spcPts val="800"/>
                        </a:spcAft>
                      </a:pPr>
                      <a:r>
                        <a:rPr lang="en-GB" sz="1600" dirty="0">
                          <a:effectLst/>
                        </a:rPr>
                        <a:t>Another reported problem was …</a:t>
                      </a:r>
                      <a:br>
                        <a:rPr lang="en-GB" sz="1600" dirty="0">
                          <a:effectLst/>
                        </a:rPr>
                      </a:br>
                      <a:r>
                        <a:rPr lang="en-GB" sz="1600" dirty="0">
                          <a:effectLst/>
                        </a:rPr>
                        <a:t>Opinions differed as to whether …</a:t>
                      </a:r>
                      <a:br>
                        <a:rPr lang="en-GB" sz="1600" dirty="0">
                          <a:effectLst/>
                        </a:rPr>
                      </a:br>
                      <a:r>
                        <a:rPr lang="en-GB" sz="1600" dirty="0">
                          <a:effectLst/>
                        </a:rPr>
                        <a:t>Concerns were expressed about …</a:t>
                      </a:r>
                      <a:br>
                        <a:rPr lang="en-GB" sz="1600" dirty="0">
                          <a:effectLst/>
                        </a:rPr>
                      </a:br>
                      <a:r>
                        <a:rPr lang="en-GB" sz="1600" dirty="0">
                          <a:effectLst/>
                        </a:rPr>
                        <a:t>A variety of perspectives were expressed …</a:t>
                      </a:r>
                      <a:br>
                        <a:rPr lang="en-GB" sz="1600" dirty="0">
                          <a:effectLst/>
                        </a:rPr>
                      </a:br>
                      <a:r>
                        <a:rPr lang="en-GB" sz="1600" dirty="0">
                          <a:effectLst/>
                        </a:rPr>
                        <a:t>These views surfaced mainly in relation to …</a:t>
                      </a:r>
                      <a:br>
                        <a:rPr lang="en-GB" sz="1600" dirty="0">
                          <a:effectLst/>
                        </a:rPr>
                      </a:br>
                      <a:r>
                        <a:rPr lang="en-GB" sz="1600" dirty="0">
                          <a:effectLst/>
                        </a:rPr>
                        <a:t>Concerns regarding X were more widespread.</a:t>
                      </a:r>
                      <a:br>
                        <a:rPr lang="en-GB" sz="1600" dirty="0">
                          <a:effectLst/>
                        </a:rPr>
                      </a:br>
                      <a:r>
                        <a:rPr lang="en-GB" sz="1600" dirty="0">
                          <a:effectLst/>
                        </a:rPr>
                        <a:t>There was a sense of X amongst interviewees.</a:t>
                      </a:r>
                      <a:br>
                        <a:rPr lang="en-GB" sz="1600" dirty="0">
                          <a:effectLst/>
                        </a:rPr>
                      </a:br>
                      <a:r>
                        <a:rPr lang="en-GB" sz="1600" dirty="0">
                          <a:effectLst/>
                        </a:rPr>
                        <a:t>Five broad themes emerged from the analysis.</a:t>
                      </a:r>
                      <a:br>
                        <a:rPr lang="en-GB" sz="1600" dirty="0">
                          <a:effectLst/>
                        </a:rPr>
                      </a:br>
                      <a:r>
                        <a:rPr lang="en-GB" sz="1600" dirty="0">
                          <a:effectLst/>
                        </a:rPr>
                        <a:t>A common view amongst interviewees was that …</a:t>
                      </a:r>
                      <a:br>
                        <a:rPr lang="en-GB" sz="1600" dirty="0">
                          <a:effectLst/>
                        </a:rPr>
                      </a:br>
                      <a:r>
                        <a:rPr lang="en-GB" sz="1600" dirty="0">
                          <a:effectLst/>
                        </a:rPr>
                        <a:t>This theme came up for example in discussions of …</a:t>
                      </a:r>
                      <a:br>
                        <a:rPr lang="en-GB" sz="1600" dirty="0">
                          <a:effectLst/>
                        </a:rPr>
                      </a:br>
                      <a:r>
                        <a:rPr lang="en-GB" sz="1600" dirty="0">
                          <a:effectLst/>
                        </a:rPr>
                        <a:t>Two divergent and often conflicting discourses emerged …</a:t>
                      </a:r>
                      <a:br>
                        <a:rPr lang="en-GB" sz="1100" dirty="0">
                          <a:effectLst/>
                        </a:rPr>
                      </a:b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tc>
                  <a:txBody>
                    <a:bodyPr/>
                    <a:lstStyle/>
                    <a:p>
                      <a:pPr>
                        <a:lnSpc>
                          <a:spcPct val="107000"/>
                        </a:lnSpc>
                        <a:spcAft>
                          <a:spcPts val="800"/>
                        </a:spcAft>
                      </a:pPr>
                      <a:r>
                        <a:rPr lang="en-GB" sz="1600" dirty="0">
                          <a:effectLst/>
                        </a:rPr>
                        <a:t>It was suggested that …</a:t>
                      </a:r>
                      <a:br>
                        <a:rPr lang="en-GB" sz="1600" dirty="0">
                          <a:effectLst/>
                        </a:rPr>
                      </a:br>
                      <a:r>
                        <a:rPr lang="en-GB" sz="1600" dirty="0">
                          <a:effectLst/>
                        </a:rPr>
                        <a:t>One interviewee argued that …</a:t>
                      </a:r>
                      <a:br>
                        <a:rPr lang="en-GB" sz="1600" dirty="0">
                          <a:effectLst/>
                        </a:rPr>
                      </a:br>
                      <a:r>
                        <a:rPr lang="en-GB" sz="1600" dirty="0">
                          <a:effectLst/>
                        </a:rPr>
                        <a:t>There were some suggestions that …</a:t>
                      </a:r>
                      <a:br>
                        <a:rPr lang="en-GB" sz="1600" dirty="0">
                          <a:effectLst/>
                        </a:rPr>
                      </a:br>
                      <a:r>
                        <a:rPr lang="en-GB" sz="1600" dirty="0">
                          <a:effectLst/>
                        </a:rPr>
                        <a:t>In all cases, the informants reported that …</a:t>
                      </a:r>
                      <a:br>
                        <a:rPr lang="en-GB" sz="1600" dirty="0">
                          <a:effectLst/>
                        </a:rPr>
                      </a:br>
                      <a:r>
                        <a:rPr lang="en-GB" sz="1600" dirty="0">
                          <a:effectLst/>
                        </a:rPr>
                        <a:t>In their accounts of the events surrounding …</a:t>
                      </a:r>
                      <a:br>
                        <a:rPr lang="en-GB" sz="1600" dirty="0">
                          <a:effectLst/>
                        </a:rPr>
                      </a:br>
                      <a:r>
                        <a:rPr lang="en-GB" sz="1600" dirty="0">
                          <a:effectLst/>
                        </a:rPr>
                        <a:t>There were some negative comments about …</a:t>
                      </a:r>
                      <a:br>
                        <a:rPr lang="en-GB" sz="1600" dirty="0">
                          <a:effectLst/>
                        </a:rPr>
                      </a:br>
                      <a:r>
                        <a:rPr lang="en-GB" sz="1600" dirty="0">
                          <a:effectLst/>
                        </a:rPr>
                        <a:t>The participants on the whole demonstrated …</a:t>
                      </a:r>
                      <a:br>
                        <a:rPr lang="en-GB" sz="1600" dirty="0">
                          <a:effectLst/>
                        </a:rPr>
                      </a:br>
                      <a:r>
                        <a:rPr lang="en-GB" sz="1600" dirty="0">
                          <a:effectLst/>
                        </a:rPr>
                        <a:t>Some felt that … , while others considered that …</a:t>
                      </a:r>
                      <a:br>
                        <a:rPr lang="en-GB" sz="1600" dirty="0">
                          <a:effectLst/>
                        </a:rPr>
                      </a:br>
                      <a:r>
                        <a:rPr lang="en-GB" sz="1600" dirty="0">
                          <a:effectLst/>
                        </a:rPr>
                        <a:t>Some interviewees argued that … , while others …</a:t>
                      </a:r>
                      <a:br>
                        <a:rPr lang="en-GB" sz="1600" dirty="0">
                          <a:effectLst/>
                        </a:rPr>
                      </a:br>
                      <a:r>
                        <a:rPr lang="en-GB" sz="1600" dirty="0">
                          <a:effectLst/>
                        </a:rPr>
                        <a:t>This view was echoed by another informant who ..</a:t>
                      </a:r>
                      <a:br>
                        <a:rPr lang="en-GB" sz="1600" dirty="0">
                          <a:effectLst/>
                        </a:rPr>
                      </a:br>
                      <a:r>
                        <a:rPr lang="en-GB" sz="1600" dirty="0">
                          <a:effectLst/>
                        </a:rPr>
                        <a:t>Whilst a minority mentioned that…, all agreed that…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3010" marR="43010" marT="0" marB="0"/>
                </a:tc>
                <a:extLst>
                  <a:ext uri="{0D108BD9-81ED-4DB2-BD59-A6C34878D82A}">
                    <a16:rowId xmlns:a16="http://schemas.microsoft.com/office/drawing/2014/main" val="3820193854"/>
                  </a:ext>
                </a:extLst>
              </a:tr>
            </a:tbl>
          </a:graphicData>
        </a:graphic>
      </p:graphicFrame>
      <p:sp>
        <p:nvSpPr>
          <p:cNvPr id="8" name="TextBox 7">
            <a:extLst>
              <a:ext uri="{FF2B5EF4-FFF2-40B4-BE49-F238E27FC236}">
                <a16:creationId xmlns:a16="http://schemas.microsoft.com/office/drawing/2014/main" id="{8B4D7307-5285-BCDB-4F6C-905097C1581A}"/>
              </a:ext>
            </a:extLst>
          </p:cNvPr>
          <p:cNvSpPr txBox="1"/>
          <p:nvPr/>
        </p:nvSpPr>
        <p:spPr>
          <a:xfrm>
            <a:off x="1763688" y="5467261"/>
            <a:ext cx="6306666" cy="300082"/>
          </a:xfrm>
          <a:prstGeom prst="rect">
            <a:avLst/>
          </a:prstGeom>
          <a:noFill/>
        </p:spPr>
        <p:txBody>
          <a:bodyPr wrap="square" rtlCol="0">
            <a:spAutoFit/>
          </a:bodyPr>
          <a:lstStyle/>
          <a:p>
            <a:r>
              <a:rPr lang="en-GB" sz="1350" dirty="0"/>
              <a:t>Taken from the University of Manchester’s Academic Phrasebank</a:t>
            </a:r>
          </a:p>
        </p:txBody>
      </p:sp>
    </p:spTree>
    <p:extLst>
      <p:ext uri="{BB962C8B-B14F-4D97-AF65-F5344CB8AC3E}">
        <p14:creationId xmlns:p14="http://schemas.microsoft.com/office/powerpoint/2010/main" val="38496244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C6ADB-D21B-4157-9474-BB5F8F6E1D10}"/>
              </a:ext>
            </a:extLst>
          </p:cNvPr>
          <p:cNvSpPr>
            <a:spLocks noGrp="1"/>
          </p:cNvSpPr>
          <p:nvPr>
            <p:ph type="title"/>
          </p:nvPr>
        </p:nvSpPr>
        <p:spPr>
          <a:xfrm>
            <a:off x="258860" y="0"/>
            <a:ext cx="8229600" cy="800100"/>
          </a:xfrm>
        </p:spPr>
        <p:txBody>
          <a:bodyPr>
            <a:noAutofit/>
          </a:bodyPr>
          <a:lstStyle/>
          <a:p>
            <a:pPr algn="ctr"/>
            <a:r>
              <a:rPr lang="en-GB" sz="3200" b="1" dirty="0"/>
              <a:t>Summary: Six phases of thematic analysis</a:t>
            </a:r>
          </a:p>
        </p:txBody>
      </p:sp>
      <p:sp>
        <p:nvSpPr>
          <p:cNvPr id="3" name="Content Placeholder 2">
            <a:extLst>
              <a:ext uri="{FF2B5EF4-FFF2-40B4-BE49-F238E27FC236}">
                <a16:creationId xmlns:a16="http://schemas.microsoft.com/office/drawing/2014/main" id="{288E2855-AC92-4520-AC6B-46BB00567B26}"/>
              </a:ext>
            </a:extLst>
          </p:cNvPr>
          <p:cNvSpPr>
            <a:spLocks noGrp="1"/>
          </p:cNvSpPr>
          <p:nvPr>
            <p:ph idx="1"/>
          </p:nvPr>
        </p:nvSpPr>
        <p:spPr>
          <a:xfrm>
            <a:off x="251520" y="692696"/>
            <a:ext cx="8229600" cy="5184576"/>
          </a:xfrm>
        </p:spPr>
        <p:txBody>
          <a:bodyPr>
            <a:noAutofit/>
          </a:bodyPr>
          <a:lstStyle/>
          <a:p>
            <a:r>
              <a:rPr lang="en-GB" sz="1800" b="1" dirty="0"/>
              <a:t>Familiarizing yourself with your data</a:t>
            </a:r>
            <a:r>
              <a:rPr lang="en-GB" sz="1800" dirty="0"/>
              <a:t>: Transcribing data (if necessary), reading and re-reading the data, noting down initial ideas.</a:t>
            </a:r>
          </a:p>
          <a:p>
            <a:r>
              <a:rPr lang="en-GB" sz="1800" b="1" dirty="0"/>
              <a:t>Generating initial codes</a:t>
            </a:r>
            <a:r>
              <a:rPr lang="en-GB" sz="1800" dirty="0"/>
              <a:t>: Coding interesting features of the data in a systematic fashion across the entire data set, collating data relevant to each code.</a:t>
            </a:r>
          </a:p>
          <a:p>
            <a:r>
              <a:rPr lang="en-GB" sz="1800" b="1" dirty="0"/>
              <a:t>Searching for themes</a:t>
            </a:r>
            <a:r>
              <a:rPr lang="en-GB" sz="1800" dirty="0"/>
              <a:t>: Collating codes into potential themes, gathering all data relevant to each potential theme.</a:t>
            </a:r>
          </a:p>
          <a:p>
            <a:r>
              <a:rPr lang="en-GB" sz="1800" b="1" dirty="0"/>
              <a:t>Reviewing themes</a:t>
            </a:r>
            <a:r>
              <a:rPr lang="en-GB" sz="1800" dirty="0"/>
              <a:t>: Checking if the themes work in relation to the coded extracts (Level 1) and the entire data set (Level 2), generating a thematic ‘map’ of the analysis.</a:t>
            </a:r>
          </a:p>
          <a:p>
            <a:r>
              <a:rPr lang="en-GB" sz="1800" b="1" dirty="0"/>
              <a:t>Defining and naming themes</a:t>
            </a:r>
            <a:r>
              <a:rPr lang="en-GB" sz="1800" dirty="0"/>
              <a:t>: Ongoing analysis to refine the specifics of each theme, and the overall story the analysis tells, generating clear definitions and names for each theme.</a:t>
            </a:r>
          </a:p>
          <a:p>
            <a:r>
              <a:rPr lang="en-GB" sz="1800" b="1" dirty="0"/>
              <a:t>Producing the report</a:t>
            </a:r>
            <a:r>
              <a:rPr lang="en-GB" sz="1800" dirty="0"/>
              <a:t>: The final opportunity for analysis. Selection of vivid, compelling extract examples, final analysis of selected extracts, relating back of the analysis to the research question and literature, producing a scholarly report of the analysis.</a:t>
            </a:r>
          </a:p>
        </p:txBody>
      </p:sp>
    </p:spTree>
    <p:extLst>
      <p:ext uri="{BB962C8B-B14F-4D97-AF65-F5344CB8AC3E}">
        <p14:creationId xmlns:p14="http://schemas.microsoft.com/office/powerpoint/2010/main" val="37374543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CA4F5-C184-4D3D-9B7A-EA553CEE3F71}"/>
              </a:ext>
            </a:extLst>
          </p:cNvPr>
          <p:cNvSpPr>
            <a:spLocks noGrp="1"/>
          </p:cNvSpPr>
          <p:nvPr>
            <p:ph type="title"/>
          </p:nvPr>
        </p:nvSpPr>
        <p:spPr>
          <a:xfrm>
            <a:off x="251520" y="116632"/>
            <a:ext cx="8229600" cy="800100"/>
          </a:xfrm>
        </p:spPr>
        <p:txBody>
          <a:bodyPr>
            <a:normAutofit/>
          </a:bodyPr>
          <a:lstStyle/>
          <a:p>
            <a:pPr algn="ctr"/>
            <a:r>
              <a:rPr lang="en-GB" sz="2400" b="1" dirty="0"/>
              <a:t>5-step process for qualitative data analysis</a:t>
            </a:r>
          </a:p>
        </p:txBody>
      </p:sp>
      <p:sp>
        <p:nvSpPr>
          <p:cNvPr id="3" name="Content Placeholder 2">
            <a:extLst>
              <a:ext uri="{FF2B5EF4-FFF2-40B4-BE49-F238E27FC236}">
                <a16:creationId xmlns:a16="http://schemas.microsoft.com/office/drawing/2014/main" id="{ED25B79F-2728-46BE-86CC-FC31BA096615}"/>
              </a:ext>
            </a:extLst>
          </p:cNvPr>
          <p:cNvSpPr>
            <a:spLocks noGrp="1"/>
          </p:cNvSpPr>
          <p:nvPr>
            <p:ph idx="1"/>
          </p:nvPr>
        </p:nvSpPr>
        <p:spPr>
          <a:xfrm>
            <a:off x="232660" y="764704"/>
            <a:ext cx="8659819" cy="4680520"/>
          </a:xfrm>
        </p:spPr>
        <p:txBody>
          <a:bodyPr>
            <a:normAutofit fontScale="25000" lnSpcReduction="20000"/>
          </a:bodyPr>
          <a:lstStyle/>
          <a:p>
            <a:pPr marL="82296" indent="0">
              <a:buNone/>
            </a:pPr>
            <a:r>
              <a:rPr lang="en-GB" sz="6400" b="1" dirty="0"/>
              <a:t>Prepare and organize your data.</a:t>
            </a:r>
          </a:p>
          <a:p>
            <a:pPr marL="82296" indent="0">
              <a:buNone/>
            </a:pPr>
            <a:r>
              <a:rPr lang="en-GB" sz="6400" dirty="0">
                <a:effectLst/>
              </a:rPr>
              <a:t>Print out your transcripts, gather your notes, documents, or other materials. Mark the source, any demographics you may have collected, or any other information that will help you analyse your data.</a:t>
            </a:r>
          </a:p>
          <a:p>
            <a:pPr marL="82296" indent="0">
              <a:buNone/>
            </a:pPr>
            <a:endParaRPr lang="en-GB" sz="6400" dirty="0">
              <a:effectLst/>
            </a:endParaRPr>
          </a:p>
          <a:p>
            <a:pPr marL="82296" indent="0">
              <a:buNone/>
            </a:pPr>
            <a:r>
              <a:rPr lang="en-GB" sz="6400" b="1" dirty="0"/>
              <a:t>Review and explore the data.</a:t>
            </a:r>
          </a:p>
          <a:p>
            <a:pPr marL="82296" indent="0">
              <a:buNone/>
            </a:pPr>
            <a:r>
              <a:rPr lang="en-GB" sz="6400" dirty="0">
                <a:effectLst/>
              </a:rPr>
              <a:t>This will require you to read your data, probably several times, to get a sense of what it contains. You may want to keep notes about your thoughts, ideas, or any questions you have.</a:t>
            </a:r>
          </a:p>
          <a:p>
            <a:pPr marL="82296" indent="0">
              <a:buNone/>
            </a:pPr>
            <a:endParaRPr lang="en-GB" sz="6400" dirty="0">
              <a:effectLst/>
            </a:endParaRPr>
          </a:p>
          <a:p>
            <a:pPr marL="82296" indent="0">
              <a:buNone/>
            </a:pPr>
            <a:r>
              <a:rPr lang="en-GB" sz="6400" b="1" dirty="0"/>
              <a:t>Create initial codes.</a:t>
            </a:r>
          </a:p>
          <a:p>
            <a:pPr marL="82296" indent="0">
              <a:buNone/>
            </a:pPr>
            <a:r>
              <a:rPr lang="en-GB" sz="6400" dirty="0">
                <a:effectLst/>
              </a:rPr>
              <a:t>Use highlighters, notes in the margins, sticky pads, concept maps, or anything else that helps you to connect with your data. See the attached document that demonstrates how one might highlight key words and phrases as well as make notes in the margins to categorize the data:</a:t>
            </a:r>
          </a:p>
          <a:p>
            <a:pPr marL="82296" indent="0">
              <a:buNone/>
            </a:pPr>
            <a:endParaRPr lang="en-GB" sz="6400" dirty="0"/>
          </a:p>
          <a:p>
            <a:pPr marL="82296" indent="0">
              <a:buNone/>
            </a:pPr>
            <a:r>
              <a:rPr lang="en-GB" sz="6400" b="1" dirty="0"/>
              <a:t>Review those codes and revise or combine into themes.</a:t>
            </a:r>
          </a:p>
          <a:p>
            <a:pPr marL="82296" indent="0">
              <a:buNone/>
            </a:pPr>
            <a:r>
              <a:rPr lang="en-GB" sz="6400" dirty="0">
                <a:effectLst/>
              </a:rPr>
              <a:t>Identify recurring themes, language, opinions, and beliefs.</a:t>
            </a:r>
          </a:p>
          <a:p>
            <a:endParaRPr lang="en-GB" sz="6400" dirty="0">
              <a:effectLst/>
            </a:endParaRPr>
          </a:p>
          <a:p>
            <a:pPr marL="82296" indent="0">
              <a:buNone/>
            </a:pPr>
            <a:r>
              <a:rPr lang="en-GB" sz="6400" b="1" dirty="0"/>
              <a:t>Present themes in a cohesive manner.</a:t>
            </a:r>
          </a:p>
          <a:p>
            <a:pPr marL="82296" indent="0">
              <a:buNone/>
            </a:pPr>
            <a:r>
              <a:rPr lang="en-GB" sz="6400" dirty="0">
                <a:effectLst/>
              </a:rPr>
              <a:t>Consider your audience, the purpose of the study, and what content should be included to best tell the story of your data.</a:t>
            </a:r>
          </a:p>
          <a:p>
            <a:pPr marL="82296" indent="0">
              <a:buNone/>
            </a:pPr>
            <a:endParaRPr lang="en-GB" sz="6400" dirty="0">
              <a:effectLst/>
            </a:endParaRPr>
          </a:p>
          <a:p>
            <a:endParaRPr lang="en-GB" dirty="0"/>
          </a:p>
        </p:txBody>
      </p:sp>
    </p:spTree>
    <p:extLst>
      <p:ext uri="{BB962C8B-B14F-4D97-AF65-F5344CB8AC3E}">
        <p14:creationId xmlns:p14="http://schemas.microsoft.com/office/powerpoint/2010/main" val="264949087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774E5-83B3-4724-822B-D5B867FF19E2}"/>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599B396C-BAE7-485F-B23D-E70091E6F812}"/>
              </a:ext>
            </a:extLst>
          </p:cNvPr>
          <p:cNvSpPr>
            <a:spLocks noGrp="1"/>
          </p:cNvSpPr>
          <p:nvPr>
            <p:ph idx="1"/>
          </p:nvPr>
        </p:nvSpPr>
        <p:spPr/>
        <p:txBody>
          <a:bodyPr>
            <a:normAutofit/>
          </a:bodyPr>
          <a:lstStyle/>
          <a:p>
            <a:pPr marL="0" indent="0">
              <a:buNone/>
            </a:pPr>
            <a:r>
              <a:rPr lang="en-GB" sz="2800" dirty="0"/>
              <a:t>Watch the video below then discuss</a:t>
            </a:r>
          </a:p>
          <a:p>
            <a:endParaRPr lang="en-GB" sz="2800" dirty="0">
              <a:hlinkClick r:id="rId3"/>
            </a:endParaRPr>
          </a:p>
          <a:p>
            <a:r>
              <a:rPr lang="en-GB" sz="2400" dirty="0">
                <a:hlinkClick r:id="rId3"/>
              </a:rPr>
              <a:t>https://www.youtube.com/watch?v=DRL4PF2u9XA</a:t>
            </a:r>
            <a:endParaRPr lang="en-GB" sz="2400" dirty="0"/>
          </a:p>
          <a:p>
            <a:endParaRPr lang="en-GB" sz="2800" dirty="0"/>
          </a:p>
          <a:p>
            <a:endParaRPr lang="en-GB" sz="2800" dirty="0"/>
          </a:p>
          <a:p>
            <a:pPr algn="ctr"/>
            <a:r>
              <a:rPr lang="en-GB" sz="2800" b="1" dirty="0"/>
              <a:t>Feedback to the whole class</a:t>
            </a:r>
          </a:p>
          <a:p>
            <a:endParaRPr lang="en-GB" dirty="0"/>
          </a:p>
        </p:txBody>
      </p:sp>
    </p:spTree>
    <p:extLst>
      <p:ext uri="{BB962C8B-B14F-4D97-AF65-F5344CB8AC3E}">
        <p14:creationId xmlns:p14="http://schemas.microsoft.com/office/powerpoint/2010/main" val="31063143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70C4-0825-4845-9B5D-BC1637E70D25}"/>
              </a:ext>
            </a:extLst>
          </p:cNvPr>
          <p:cNvSpPr>
            <a:spLocks noGrp="1"/>
          </p:cNvSpPr>
          <p:nvPr>
            <p:ph type="title"/>
          </p:nvPr>
        </p:nvSpPr>
        <p:spPr/>
        <p:txBody>
          <a:bodyPr/>
          <a:lstStyle/>
          <a:p>
            <a:pPr algn="ctr"/>
            <a:r>
              <a:rPr lang="en-GB" b="1" dirty="0"/>
              <a:t>Activity</a:t>
            </a:r>
          </a:p>
        </p:txBody>
      </p:sp>
      <p:sp>
        <p:nvSpPr>
          <p:cNvPr id="3" name="Content Placeholder 2">
            <a:extLst>
              <a:ext uri="{FF2B5EF4-FFF2-40B4-BE49-F238E27FC236}">
                <a16:creationId xmlns:a16="http://schemas.microsoft.com/office/drawing/2014/main" id="{8124453F-38DC-4362-B1CE-3EE2921FE20D}"/>
              </a:ext>
            </a:extLst>
          </p:cNvPr>
          <p:cNvSpPr>
            <a:spLocks noGrp="1"/>
          </p:cNvSpPr>
          <p:nvPr>
            <p:ph idx="1"/>
          </p:nvPr>
        </p:nvSpPr>
        <p:spPr/>
        <p:txBody>
          <a:bodyPr>
            <a:normAutofit lnSpcReduction="10000"/>
          </a:bodyPr>
          <a:lstStyle/>
          <a:p>
            <a:pPr marL="0" indent="0">
              <a:buNone/>
            </a:pPr>
            <a:r>
              <a:rPr lang="en-GB" dirty="0"/>
              <a:t>Watch the video below then discuss</a:t>
            </a:r>
          </a:p>
          <a:p>
            <a:endParaRPr lang="en-GB" dirty="0"/>
          </a:p>
          <a:p>
            <a:endParaRPr lang="en-GB" dirty="0"/>
          </a:p>
          <a:p>
            <a:endParaRPr lang="en-GB" dirty="0"/>
          </a:p>
          <a:p>
            <a:r>
              <a:rPr lang="en-GB" sz="2600" dirty="0">
                <a:hlinkClick r:id="rId3"/>
              </a:rPr>
              <a:t>https://www.youtube.com/watch?v=dxxES6YYwMs</a:t>
            </a:r>
            <a:endParaRPr lang="en-GB" sz="2600" dirty="0"/>
          </a:p>
          <a:p>
            <a:endParaRPr lang="en-GB" dirty="0"/>
          </a:p>
          <a:p>
            <a:pPr algn="ctr"/>
            <a:r>
              <a:rPr lang="en-GB" b="1" dirty="0"/>
              <a:t>Feedback to the whole class</a:t>
            </a:r>
          </a:p>
          <a:p>
            <a:endParaRPr lang="en-GB" dirty="0"/>
          </a:p>
        </p:txBody>
      </p:sp>
    </p:spTree>
    <p:extLst>
      <p:ext uri="{BB962C8B-B14F-4D97-AF65-F5344CB8AC3E}">
        <p14:creationId xmlns:p14="http://schemas.microsoft.com/office/powerpoint/2010/main" val="1479279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4281</Words>
  <Application>Microsoft Office PowerPoint</Application>
  <PresentationFormat>On-screen Show (4:3)</PresentationFormat>
  <Paragraphs>342</Paragraphs>
  <Slides>58</Slides>
  <Notes>10</Notes>
  <HiddenSlides>22</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Myriad Pro</vt:lpstr>
      <vt:lpstr>Arial</vt:lpstr>
      <vt:lpstr>Calibri</vt:lpstr>
      <vt:lpstr>Times New Roman</vt:lpstr>
      <vt:lpstr>Wingdings</vt:lpstr>
      <vt:lpstr>20140311PresentationUWTSDTemplate</vt:lpstr>
      <vt:lpstr>  PRACTICE-BASED RESEARCH LCHS7001  Qualitative Data Analysis Thematic Analysis   Week 8/9</vt:lpstr>
      <vt:lpstr>Learning outcomes</vt:lpstr>
      <vt:lpstr>Module Summary</vt:lpstr>
      <vt:lpstr>Aims of the Session</vt:lpstr>
      <vt:lpstr>What is thematic analysis?</vt:lpstr>
      <vt:lpstr>Thematic analysis </vt:lpstr>
      <vt:lpstr>Thematic analysis </vt:lpstr>
      <vt:lpstr>What counts as a theme?</vt:lpstr>
      <vt:lpstr>Theme</vt:lpstr>
      <vt:lpstr>Theme</vt:lpstr>
      <vt:lpstr>Theme</vt:lpstr>
      <vt:lpstr>What  are the two ways to identify themes during analysis ?</vt:lpstr>
      <vt:lpstr>Two ways to identify themes during Analysis</vt:lpstr>
      <vt:lpstr>What are the steps involved in Thematic analysis ?</vt:lpstr>
      <vt:lpstr>Steps involved in Thematic analysis </vt:lpstr>
      <vt:lpstr>Steps involved in Thematic analysis </vt:lpstr>
      <vt:lpstr>Steps involved in Thematic analysis </vt:lpstr>
      <vt:lpstr>What are the Six phases of thematic analysis?</vt:lpstr>
      <vt:lpstr>6 Stages of Thematic analysis (Braun and Clarke, 2008)</vt:lpstr>
      <vt:lpstr>Phase 1: familiarizing yourself with your data</vt:lpstr>
      <vt:lpstr>Transcription of verbal data</vt:lpstr>
      <vt:lpstr>Summary: Step 1 Familiarisation</vt:lpstr>
      <vt:lpstr>Phase 1: familiarizing yourself with your data</vt:lpstr>
      <vt:lpstr>Phases  2: Generating initial codes</vt:lpstr>
      <vt:lpstr>Phase 2: Generating initial codes</vt:lpstr>
      <vt:lpstr>Generating initial codes</vt:lpstr>
      <vt:lpstr>Generating initial codes</vt:lpstr>
      <vt:lpstr>Summary: Step 2 Coding</vt:lpstr>
      <vt:lpstr>Generating initial codes</vt:lpstr>
      <vt:lpstr>Activity</vt:lpstr>
      <vt:lpstr>Step 2 Coding- Activity example</vt:lpstr>
      <vt:lpstr>Step 2 Coding- example</vt:lpstr>
      <vt:lpstr>Step 2 Coding- example</vt:lpstr>
      <vt:lpstr>Activity</vt:lpstr>
      <vt:lpstr>Phases  3: Searching for themes</vt:lpstr>
      <vt:lpstr>Phase 3: Searching for themes</vt:lpstr>
      <vt:lpstr>Searching for themes</vt:lpstr>
      <vt:lpstr>Searching for themes</vt:lpstr>
      <vt:lpstr>Searching for themes</vt:lpstr>
      <vt:lpstr>Step 3 Generating Themes</vt:lpstr>
      <vt:lpstr>Step 3 Generating Themes- example</vt:lpstr>
      <vt:lpstr>Example Thesis extract for searching for themes</vt:lpstr>
      <vt:lpstr>Activity</vt:lpstr>
      <vt:lpstr>Phase 4: Reviewing themes</vt:lpstr>
      <vt:lpstr>Phase 4: Reviewing themes</vt:lpstr>
      <vt:lpstr>Example Thesis extract for searching for themes</vt:lpstr>
      <vt:lpstr>Phase 5: Defining and naming themes</vt:lpstr>
      <vt:lpstr>Phase 5: Defining and naming themes</vt:lpstr>
      <vt:lpstr>Extract example: Defining and naming themes</vt:lpstr>
      <vt:lpstr>Summary: Steps 4 and 5</vt:lpstr>
      <vt:lpstr>Phase 6: Producing the report</vt:lpstr>
      <vt:lpstr>Producing the report</vt:lpstr>
      <vt:lpstr>Step writing up</vt:lpstr>
      <vt:lpstr>Languages use when reporting findings</vt:lpstr>
      <vt:lpstr>Summary: Six phases of thematic analysis</vt:lpstr>
      <vt:lpstr>5-step process for qualitative data analysis</vt:lpstr>
      <vt:lpstr>Activity</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40</cp:revision>
  <dcterms:created xsi:type="dcterms:W3CDTF">2015-04-14T15:21:28Z</dcterms:created>
  <dcterms:modified xsi:type="dcterms:W3CDTF">2023-11-29T20:18:12Z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