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32"/>
  </p:notesMasterIdLst>
  <p:handoutMasterIdLst>
    <p:handoutMasterId r:id="rId33"/>
  </p:handoutMasterIdLst>
  <p:sldIdLst>
    <p:sldId id="257" r:id="rId2"/>
    <p:sldId id="317" r:id="rId3"/>
    <p:sldId id="359" r:id="rId4"/>
    <p:sldId id="377" r:id="rId5"/>
    <p:sldId id="285" r:id="rId6"/>
    <p:sldId id="383" r:id="rId7"/>
    <p:sldId id="388" r:id="rId8"/>
    <p:sldId id="862" r:id="rId9"/>
    <p:sldId id="819" r:id="rId10"/>
    <p:sldId id="325" r:id="rId11"/>
    <p:sldId id="855" r:id="rId12"/>
    <p:sldId id="863" r:id="rId13"/>
    <p:sldId id="856" r:id="rId14"/>
    <p:sldId id="865" r:id="rId15"/>
    <p:sldId id="866" r:id="rId16"/>
    <p:sldId id="859" r:id="rId17"/>
    <p:sldId id="365" r:id="rId18"/>
    <p:sldId id="369" r:id="rId19"/>
    <p:sldId id="372" r:id="rId20"/>
    <p:sldId id="864" r:id="rId21"/>
    <p:sldId id="828" r:id="rId22"/>
    <p:sldId id="326" r:id="rId23"/>
    <p:sldId id="478" r:id="rId24"/>
    <p:sldId id="860" r:id="rId25"/>
    <p:sldId id="376" r:id="rId26"/>
    <p:sldId id="391" r:id="rId27"/>
    <p:sldId id="394" r:id="rId28"/>
    <p:sldId id="368" r:id="rId29"/>
    <p:sldId id="396" r:id="rId30"/>
    <p:sldId id="296" r:id="rId31"/>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AF9047-CCCA-49A0-90EC-86AF54EF04D8}" v="10" dt="2025-11-03T16:19:14.6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78"/>
    <p:restoredTop sz="81193" autoAdjust="0"/>
  </p:normalViewPr>
  <p:slideViewPr>
    <p:cSldViewPr>
      <p:cViewPr varScale="1">
        <p:scale>
          <a:sx n="86" d="100"/>
          <a:sy n="86" d="100"/>
        </p:scale>
        <p:origin x="162" y="1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a:t>
            </a:r>
            <a:r>
              <a:rPr lang="en-US" baseline="0" dirty="0"/>
              <a:t> welsh government drew on best practice from around the world when it developed the Foundation Phase. From Reggio child </a:t>
            </a:r>
            <a:r>
              <a:rPr lang="en-US" baseline="0" dirty="0" err="1"/>
              <a:t>centred</a:t>
            </a:r>
            <a:r>
              <a:rPr lang="en-US" baseline="0" dirty="0"/>
              <a:t>, pupils lead the learning, highly creative and allows children to lead their learning.  Te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p:txBody>
      </p:sp>
      <p:sp>
        <p:nvSpPr>
          <p:cNvPr id="4" name="Slide Number Placeholder 3"/>
          <p:cNvSpPr>
            <a:spLocks noGrp="1"/>
          </p:cNvSpPr>
          <p:nvPr>
            <p:ph type="sldNum" sz="quarter" idx="10"/>
          </p:nvPr>
        </p:nvSpPr>
        <p:spPr/>
        <p:txBody>
          <a:bodyPr/>
          <a:lstStyle/>
          <a:p>
            <a:fld id="{211D5912-14D1-F149-A8A5-AB5FDB6EE7CC}"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Providing a combination of learning theories would be ideal – so that children are involved in plan do review … give feedback </a:t>
            </a:r>
          </a:p>
          <a:p>
            <a:endParaRPr lang="en-US" dirty="0"/>
          </a:p>
          <a:p>
            <a:r>
              <a:rPr lang="en-US" dirty="0"/>
              <a:t>As an adult you set the high standards by modeling / examples provided when scaffolding / question open questions to engage children thinking further / </a:t>
            </a:r>
          </a:p>
          <a:p>
            <a:endParaRPr lang="en-US" dirty="0"/>
          </a:p>
          <a:p>
            <a:r>
              <a:rPr lang="en-US" dirty="0"/>
              <a:t>Provide children with space and time to explore and to react to the feedback and responses from other children and adults. </a:t>
            </a:r>
          </a:p>
          <a:p>
            <a:endParaRPr lang="en-US" dirty="0"/>
          </a:p>
          <a:p>
            <a:r>
              <a:rPr lang="en-US" dirty="0"/>
              <a:t>Motivated to learn is what you want!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4010909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Bruner scaffolding 1:1 constructivism = B practice &amp; C reciprocal 1:1  in the spectrum of teaching styles – which then leads children on to </a:t>
            </a:r>
            <a:r>
              <a:rPr lang="en-US" dirty="0" err="1"/>
              <a:t>Vygostsky</a:t>
            </a:r>
            <a:r>
              <a:rPr lang="en-US" dirty="0"/>
              <a:t> and into the zone of proximal development</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1486850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miter lim="800000"/>
            <a:headEnd/>
            <a:tailEnd/>
          </a:ln>
        </p:spPr>
        <p:txBody>
          <a:bodyPr/>
          <a:lstStyle/>
          <a:p>
            <a:fld id="{0AC0A478-0C33-B74D-891A-12C7BA543C50}" type="slidenum">
              <a:rPr lang="en-US">
                <a:latin typeface="Arial" pitchFamily="-112" charset="0"/>
                <a:ea typeface="ＭＳ Ｐゴシック" pitchFamily="-112" charset="-128"/>
                <a:cs typeface="ＭＳ Ｐゴシック" pitchFamily="-112" charset="-128"/>
              </a:rPr>
              <a:pPr/>
              <a:t>7</a:t>
            </a:fld>
            <a:endParaRPr lang="en-US">
              <a:latin typeface="Arial" pitchFamily="-112" charset="0"/>
              <a:ea typeface="ＭＳ Ｐゴシック" pitchFamily="-112" charset="-128"/>
              <a:cs typeface="ＭＳ Ｐゴシック" pitchFamily="-112" charset="-128"/>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endParaRPr lang="en-GB">
              <a:latin typeface="Arial" pitchFamily="-112" charset="0"/>
              <a:ea typeface="ＭＳ Ｐゴシック" pitchFamily="-112" charset="-128"/>
              <a:cs typeface="ＭＳ Ｐゴシック" pitchFamily="-112" charset="-128"/>
            </a:endParaRPr>
          </a:p>
          <a:p>
            <a:pPr eaLnBrk="1" hangingPunct="1"/>
            <a:r>
              <a:rPr lang="en-GB">
                <a:latin typeface="Arial" pitchFamily="-112" charset="0"/>
                <a:ea typeface="ＭＳ Ｐゴシック" pitchFamily="-112" charset="-128"/>
                <a:cs typeface="ＭＳ Ｐゴシック" pitchFamily="-112" charset="-128"/>
              </a:rPr>
              <a:t>Cwestiynau?</a:t>
            </a:r>
          </a:p>
          <a:p>
            <a:pPr eaLnBrk="1" hangingPunct="1"/>
            <a:endParaRPr lang="en-GB">
              <a:latin typeface="Arial" pitchFamily="-112" charset="0"/>
              <a:ea typeface="ＭＳ Ｐゴシック" pitchFamily="-112" charset="-128"/>
              <a:cs typeface="ＭＳ Ｐゴシック" pitchFamily="-112" charset="-128"/>
            </a:endParaRPr>
          </a:p>
          <a:p>
            <a:pPr eaLnBrk="1" hangingPunct="1"/>
            <a:r>
              <a:rPr lang="en-GB">
                <a:latin typeface="Arial" pitchFamily="-112" charset="0"/>
                <a:ea typeface="ＭＳ Ｐゴシック" pitchFamily="-112" charset="-128"/>
                <a:cs typeface="ＭＳ Ｐゴシック" pitchFamily="-112" charset="-128"/>
              </a:rPr>
              <a:t>Peidiwech cael panic   byddwn yn mynd yn ol dros yr agweddau eto mewn darlithiau I ddod</a:t>
            </a:r>
          </a:p>
          <a:p>
            <a:pPr eaLnBrk="1" hangingPunct="1"/>
            <a:endParaRPr lang="en-GB">
              <a:latin typeface="Arial" pitchFamily="-112" charset="0"/>
              <a:ea typeface="ＭＳ Ｐゴシック" pitchFamily="-112" charset="-128"/>
              <a:cs typeface="ＭＳ Ｐゴシック" pitchFamily="-112" charset="-128"/>
            </a:endParaRPr>
          </a:p>
          <a:p>
            <a:pPr eaLnBrk="1" hangingPunct="1"/>
            <a:r>
              <a:rPr lang="en-GB">
                <a:latin typeface="Arial" pitchFamily="-112" charset="0"/>
                <a:ea typeface="ＭＳ Ｐゴシック" pitchFamily="-112" charset="-128"/>
                <a:cs typeface="ＭＳ Ｐゴシック" pitchFamily="-112" charset="-128"/>
              </a:rPr>
              <a:t>Ginott!!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Aptos" panose="020B0004020202020204" pitchFamily="34" charset="0"/>
                <a:cs typeface="Times New Roman" panose="02020603050405020304" pitchFamily="18" charset="0"/>
              </a:rPr>
              <a:t>All of our work is underpinned by PL, some of you will be familiar with this term…other may not….there are many definitions globally this is the most recognised definition by the International PLA. The university through the work of Dr NW, who is the director of our research academy is one of the co- founders of the IPLA- she has also been part of the consensus in Ireland, England and Australia for their PL definitions and presented her work globally in relation to PL</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Physical literacy can be described as the…</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It is physical activity in wide and varied forms and it is relevant throughout the whole of life. </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9</a:t>
            </a:fld>
            <a:endParaRPr lang="en-GB"/>
          </a:p>
        </p:txBody>
      </p:sp>
    </p:spTree>
    <p:extLst>
      <p:ext uri="{BB962C8B-B14F-4D97-AF65-F5344CB8AC3E}">
        <p14:creationId xmlns:p14="http://schemas.microsoft.com/office/powerpoint/2010/main" val="3768043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900835B8-4232-432C-AF8C-E84F3E56A5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FC648567-3C44-4D8B-8E63-6D78BB89BE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SKIP and SKIP Cymru is underpinned by DST/ </a:t>
            </a:r>
            <a:r>
              <a:rPr lang="en-US" altLang="en-US" err="1"/>
              <a:t>Newells</a:t>
            </a:r>
            <a:r>
              <a:rPr lang="en-US" altLang="en-US"/>
              <a:t> constraints theory</a:t>
            </a:r>
          </a:p>
          <a:p>
            <a:endParaRPr lang="en-US" altLang="en-US"/>
          </a:p>
          <a:p>
            <a:r>
              <a:rPr lang="en-GB" sz="1200" kern="1200">
                <a:solidFill>
                  <a:schemeClr val="tx1"/>
                </a:solidFill>
                <a:effectLst/>
                <a:latin typeface="+mn-lt"/>
                <a:ea typeface="+mn-ea"/>
                <a:cs typeface="+mn-cs"/>
              </a:rPr>
              <a:t>The ‘dynamic’ refers to the concept that change in development is non-linear and that many factors impact on this, thus change in an individual over time is not necessarily smooth and hierarchical, and each individual will have a different trajectory in how they learn and develop their motor skills.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‘systems’ refers to the human organism as a self-organising system made up of multiple subsystems, each proceeding at its own rate and having its own path of development (Goodway et al., 2019). An example of this would be when a child learns how to jump independently, some of the subsystems within the individual would be leg strength, balance and motivation. The slower moving systems would be leg strength and balance, but motivation can vary, thus be easily manipulated</a:t>
            </a:r>
          </a:p>
          <a:p>
            <a:r>
              <a:rPr lang="en-US" altLang="en-US"/>
              <a:t>​</a:t>
            </a:r>
          </a:p>
          <a:p>
            <a:r>
              <a:rPr lang="en-US" altLang="en-US"/>
              <a:t>Constraints theory tells us that movements develop from the interaction of the individual task and the environment. All of these three different aspects act together and if any one of them changes so too does the movement.  Individual constraints and the many body systems that undergo age-related changes. This model also </a:t>
            </a:r>
            <a:r>
              <a:rPr lang="en-US" altLang="en-US" err="1"/>
              <a:t>recognises</a:t>
            </a:r>
            <a:r>
              <a:rPr lang="en-US" altLang="en-US"/>
              <a:t> where this individual is moving (the environment)  and what the individual is doing (the task).  The three factors on the points of the triangle are called constraints. A constraint is something that can limit or  discourage movement but can also permit or encourage movements</a:t>
            </a:r>
          </a:p>
        </p:txBody>
      </p:sp>
      <p:sp>
        <p:nvSpPr>
          <p:cNvPr id="4" name="Slide Number Placeholder 3">
            <a:extLst>
              <a:ext uri="{FF2B5EF4-FFF2-40B4-BE49-F238E27FC236}">
                <a16:creationId xmlns:a16="http://schemas.microsoft.com/office/drawing/2014/main" id="{F6E87BE1-DCC0-2441-AD83-259776C8D23B}"/>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ACEEB65-DECB-4C9D-A029-984069B68C7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Sports science students: Fitness tests</a:t>
            </a:r>
          </a:p>
        </p:txBody>
      </p:sp>
      <p:sp>
        <p:nvSpPr>
          <p:cNvPr id="4" name="Slide Number Placeholder 3"/>
          <p:cNvSpPr>
            <a:spLocks noGrp="1"/>
          </p:cNvSpPr>
          <p:nvPr>
            <p:ph type="sldNum" sz="quarter" idx="5"/>
          </p:nvPr>
        </p:nvSpPr>
        <p:spPr/>
        <p:txBody>
          <a:bodyPr/>
          <a:lstStyle/>
          <a:p>
            <a:fld id="{A7738796-40B4-49B0-A331-25D568C0517A}" type="slidenum">
              <a:rPr lang="en-GB" smtClean="0"/>
              <a:t>23</a:t>
            </a:fld>
            <a:endParaRPr lang="en-GB"/>
          </a:p>
        </p:txBody>
      </p:sp>
    </p:spTree>
    <p:extLst>
      <p:ext uri="{BB962C8B-B14F-4D97-AF65-F5344CB8AC3E}">
        <p14:creationId xmlns:p14="http://schemas.microsoft.com/office/powerpoint/2010/main" val="2514989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12944615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tif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259632" y="4221088"/>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611560" y="116632"/>
            <a:ext cx="8229600" cy="1143000"/>
          </a:xfrm>
        </p:spPr>
        <p:txBody>
          <a:bodyPr/>
          <a:lstStyle/>
          <a:p>
            <a:r>
              <a:rPr lang="en-US" sz="3600" dirty="0"/>
              <a:t>Ail </a:t>
            </a:r>
            <a:r>
              <a:rPr lang="en-US" sz="3600" dirty="0" err="1"/>
              <a:t>ymweld</a:t>
            </a:r>
            <a:r>
              <a:rPr lang="en-US" sz="3600" dirty="0"/>
              <a:t> &amp; </a:t>
            </a:r>
            <a:r>
              <a:rPr lang="en-US" sz="3600" dirty="0" err="1"/>
              <a:t>amcanion</a:t>
            </a:r>
            <a:r>
              <a:rPr lang="en-US" sz="3600" dirty="0"/>
              <a:t> </a:t>
            </a:r>
            <a:r>
              <a:rPr lang="en-US" sz="3600" dirty="0" err="1"/>
              <a:t>darlith</a:t>
            </a:r>
            <a:r>
              <a:rPr lang="en-US" sz="3600" dirty="0"/>
              <a:t> </a:t>
            </a:r>
            <a:br>
              <a:rPr lang="en-US" sz="3600" dirty="0"/>
            </a:br>
            <a:r>
              <a:rPr lang="en-US" sz="3600" dirty="0"/>
              <a:t>Recap &amp; learning outcomes for today</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5148064" y="1772816"/>
            <a:ext cx="3826768" cy="3917032"/>
          </a:xfrm>
        </p:spPr>
        <p:txBody>
          <a:bodyPr/>
          <a:lstStyle/>
          <a:p>
            <a:r>
              <a:rPr lang="en-US" sz="2400" dirty="0"/>
              <a:t>International influences</a:t>
            </a:r>
          </a:p>
          <a:p>
            <a:r>
              <a:rPr lang="en-US" sz="2400" dirty="0"/>
              <a:t>How do we learn?</a:t>
            </a:r>
          </a:p>
          <a:p>
            <a:r>
              <a:rPr lang="en-US" sz="2400" dirty="0"/>
              <a:t>What is physical literacy?</a:t>
            </a:r>
          </a:p>
          <a:p>
            <a:r>
              <a:rPr lang="en-US" sz="2400" dirty="0"/>
              <a:t>How does fundamental movement skills play a part in ensuring high quality movement?</a:t>
            </a:r>
          </a:p>
          <a:p>
            <a:endParaRPr lang="en-US" sz="2800" dirty="0"/>
          </a:p>
          <a:p>
            <a:endParaRPr lang="en-US" sz="2800" dirty="0"/>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97160" y="1412776"/>
            <a:ext cx="4546849"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400" dirty="0"/>
              <a:t>Some key messages: </a:t>
            </a:r>
          </a:p>
          <a:p>
            <a:pPr eaLnBrk="1" hangingPunct="1"/>
            <a:r>
              <a:rPr lang="en-US" sz="2400"/>
              <a:t>Belonging – where? </a:t>
            </a:r>
            <a:r>
              <a:rPr lang="en-US" sz="2400" dirty="0"/>
              <a:t>– who’s theory? </a:t>
            </a:r>
          </a:p>
          <a:p>
            <a:pPr eaLnBrk="1" hangingPunct="1"/>
            <a:r>
              <a:rPr lang="en-US" sz="2400" dirty="0"/>
              <a:t>Provide independent learning opportunities</a:t>
            </a:r>
          </a:p>
          <a:p>
            <a:pPr eaLnBrk="1" hangingPunct="1"/>
            <a:r>
              <a:rPr lang="en-US" sz="2400" dirty="0"/>
              <a:t>Considerable thought to the physical outdoor environment.</a:t>
            </a:r>
          </a:p>
          <a:p>
            <a:pPr eaLnBrk="1" hangingPunct="1"/>
            <a:r>
              <a:rPr lang="en-US" sz="2400" dirty="0"/>
              <a:t>Raising confidence is critical but how? Through play &amp; … ?</a:t>
            </a:r>
          </a:p>
        </p:txBody>
      </p:sp>
    </p:spTree>
    <p:extLst>
      <p:ext uri="{BB962C8B-B14F-4D97-AF65-F5344CB8AC3E}">
        <p14:creationId xmlns:p14="http://schemas.microsoft.com/office/powerpoint/2010/main" val="2062507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9FC-877D-8C4F-A02F-8DD4E4D5C29F}"/>
              </a:ext>
            </a:extLst>
          </p:cNvPr>
          <p:cNvSpPr>
            <a:spLocks noGrp="1"/>
          </p:cNvSpPr>
          <p:nvPr>
            <p:ph type="title"/>
          </p:nvPr>
        </p:nvSpPr>
        <p:spPr/>
        <p:txBody>
          <a:bodyPr/>
          <a:lstStyle/>
          <a:p>
            <a:r>
              <a:rPr lang="en-US" sz="3600" b="1" dirty="0">
                <a:solidFill>
                  <a:srgbClr val="00B050"/>
                </a:solidFill>
              </a:rPr>
              <a:t>Sut </a:t>
            </a:r>
            <a:r>
              <a:rPr lang="en-US" sz="3600" b="1" dirty="0" err="1">
                <a:solidFill>
                  <a:srgbClr val="00B050"/>
                </a:solidFill>
              </a:rPr>
              <a:t>i</a:t>
            </a:r>
            <a:r>
              <a:rPr lang="en-US" sz="3600" b="1" dirty="0">
                <a:solidFill>
                  <a:srgbClr val="00B050"/>
                </a:solidFill>
              </a:rPr>
              <a:t> </a:t>
            </a:r>
            <a:r>
              <a:rPr lang="en-US" sz="3600" b="1" dirty="0" err="1">
                <a:solidFill>
                  <a:srgbClr val="00B050"/>
                </a:solidFill>
              </a:rPr>
              <a:t>ni’n</a:t>
            </a:r>
            <a:r>
              <a:rPr lang="en-US" sz="3600" b="1" dirty="0">
                <a:solidFill>
                  <a:srgbClr val="00B050"/>
                </a:solidFill>
              </a:rPr>
              <a:t> </a:t>
            </a:r>
            <a:r>
              <a:rPr lang="en-US" sz="3600" b="1" dirty="0" err="1">
                <a:solidFill>
                  <a:srgbClr val="00B050"/>
                </a:solidFill>
              </a:rPr>
              <a:t>dysgu</a:t>
            </a:r>
            <a:r>
              <a:rPr lang="en-US" sz="3600" b="1" dirty="0">
                <a:solidFill>
                  <a:srgbClr val="00B050"/>
                </a:solidFill>
              </a:rPr>
              <a:t>? / How do we learn?</a:t>
            </a:r>
          </a:p>
        </p:txBody>
      </p:sp>
      <p:sp>
        <p:nvSpPr>
          <p:cNvPr id="5" name="TextBox 4">
            <a:extLst>
              <a:ext uri="{FF2B5EF4-FFF2-40B4-BE49-F238E27FC236}">
                <a16:creationId xmlns:a16="http://schemas.microsoft.com/office/drawing/2014/main" id="{F94322D0-533C-7A71-CEC9-78DD4FC196D5}"/>
              </a:ext>
            </a:extLst>
          </p:cNvPr>
          <p:cNvSpPr txBox="1"/>
          <p:nvPr/>
        </p:nvSpPr>
        <p:spPr>
          <a:xfrm>
            <a:off x="1763688" y="2728994"/>
            <a:ext cx="5040560" cy="707886"/>
          </a:xfrm>
          <a:prstGeom prst="rect">
            <a:avLst/>
          </a:prstGeom>
          <a:noFill/>
        </p:spPr>
        <p:txBody>
          <a:bodyPr wrap="square" rtlCol="0">
            <a:spAutoFit/>
          </a:bodyPr>
          <a:lstStyle/>
          <a:p>
            <a:pPr algn="ctr"/>
            <a:r>
              <a:rPr lang="en-GB" sz="4000" b="1" dirty="0"/>
              <a:t>Post it race!</a:t>
            </a:r>
          </a:p>
        </p:txBody>
      </p:sp>
    </p:spTree>
    <p:extLst>
      <p:ext uri="{BB962C8B-B14F-4D97-AF65-F5344CB8AC3E}">
        <p14:creationId xmlns:p14="http://schemas.microsoft.com/office/powerpoint/2010/main" val="68334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6"/>
          <p:cNvSpPr>
            <a:spLocks noGrp="1"/>
          </p:cNvSpPr>
          <p:nvPr>
            <p:ph type="title"/>
          </p:nvPr>
        </p:nvSpPr>
        <p:spPr>
          <a:xfrm>
            <a:off x="-963255" y="204496"/>
            <a:ext cx="8229600" cy="1143000"/>
          </a:xfrm>
        </p:spPr>
        <p:txBody>
          <a:bodyPr/>
          <a:lstStyle/>
          <a:p>
            <a:r>
              <a:rPr lang="en-US" dirty="0">
                <a:solidFill>
                  <a:srgbClr val="FF0000"/>
                </a:solidFill>
                <a:ea typeface="ＭＳ Ｐゴシック" pitchFamily="-112" charset="-128"/>
                <a:cs typeface="ＭＳ Ｐゴシック" pitchFamily="-112" charset="-128"/>
              </a:rPr>
              <a:t>Sut </a:t>
            </a:r>
            <a:r>
              <a:rPr lang="en-US" dirty="0" err="1">
                <a:solidFill>
                  <a:srgbClr val="FF0000"/>
                </a:solidFill>
                <a:ea typeface="ＭＳ Ｐゴシック" pitchFamily="-112" charset="-128"/>
                <a:cs typeface="ＭＳ Ｐゴシック" pitchFamily="-112" charset="-128"/>
              </a:rPr>
              <a:t>wyf</a:t>
            </a:r>
            <a:r>
              <a:rPr lang="en-US" dirty="0">
                <a:solidFill>
                  <a:srgbClr val="FF0000"/>
                </a:solidFill>
                <a:ea typeface="ＭＳ Ｐゴシック" pitchFamily="-112" charset="-128"/>
                <a:cs typeface="ＭＳ Ｐゴシック" pitchFamily="-112" charset="-128"/>
              </a:rPr>
              <a:t> </a:t>
            </a:r>
            <a:r>
              <a:rPr lang="en-US" dirty="0" err="1">
                <a:solidFill>
                  <a:srgbClr val="FF0000"/>
                </a:solidFill>
                <a:ea typeface="ＭＳ Ｐゴシック" pitchFamily="-112" charset="-128"/>
                <a:cs typeface="ＭＳ Ｐゴシック" pitchFamily="-112" charset="-128"/>
              </a:rPr>
              <a:t>yn</a:t>
            </a:r>
            <a:r>
              <a:rPr lang="en-US" dirty="0">
                <a:solidFill>
                  <a:srgbClr val="FF0000"/>
                </a:solidFill>
                <a:ea typeface="ＭＳ Ｐゴシック" pitchFamily="-112" charset="-128"/>
                <a:cs typeface="ＭＳ Ｐゴシック" pitchFamily="-112" charset="-128"/>
              </a:rPr>
              <a:t> </a:t>
            </a:r>
            <a:r>
              <a:rPr lang="en-US" dirty="0" err="1">
                <a:solidFill>
                  <a:srgbClr val="FF0000"/>
                </a:solidFill>
                <a:ea typeface="ＭＳ Ｐゴシック" pitchFamily="-112" charset="-128"/>
                <a:cs typeface="ＭＳ Ｐゴシック" pitchFamily="-112" charset="-128"/>
              </a:rPr>
              <a:t>dysgu</a:t>
            </a:r>
            <a:r>
              <a:rPr lang="en-US" dirty="0">
                <a:solidFill>
                  <a:srgbClr val="FF0000"/>
                </a:solidFill>
                <a:ea typeface="ＭＳ Ｐゴシック" pitchFamily="-112" charset="-128"/>
                <a:cs typeface="ＭＳ Ｐゴシック" pitchFamily="-112" charset="-128"/>
              </a:rPr>
              <a:t>?</a:t>
            </a:r>
            <a:br>
              <a:rPr lang="en-US" dirty="0">
                <a:solidFill>
                  <a:srgbClr val="FF0000"/>
                </a:solidFill>
                <a:ea typeface="ＭＳ Ｐゴシック" pitchFamily="-112" charset="-128"/>
                <a:cs typeface="ＭＳ Ｐゴシック" pitchFamily="-112" charset="-128"/>
              </a:rPr>
            </a:br>
            <a:r>
              <a:rPr lang="en-US" dirty="0">
                <a:ea typeface="ＭＳ Ｐゴシック" pitchFamily="-112" charset="-128"/>
                <a:cs typeface="ＭＳ Ｐゴシック" pitchFamily="-112" charset="-128"/>
              </a:rPr>
              <a:t>How do I learn?</a:t>
            </a:r>
          </a:p>
        </p:txBody>
      </p:sp>
      <p:sp>
        <p:nvSpPr>
          <p:cNvPr id="56323" name="Content Placeholder 7"/>
          <p:cNvSpPr>
            <a:spLocks noGrp="1"/>
          </p:cNvSpPr>
          <p:nvPr>
            <p:ph sz="quarter" idx="4294967295"/>
          </p:nvPr>
        </p:nvSpPr>
        <p:spPr>
          <a:xfrm>
            <a:off x="246738" y="1444532"/>
            <a:ext cx="3508572" cy="4885930"/>
          </a:xfrm>
          <a:prstGeom prst="rect">
            <a:avLst/>
          </a:prstGeom>
        </p:spPr>
        <p:txBody>
          <a:bodyPr>
            <a:normAutofit/>
          </a:bodyPr>
          <a:lstStyle/>
          <a:p>
            <a:r>
              <a:rPr lang="en-US" sz="2800" dirty="0" err="1">
                <a:solidFill>
                  <a:srgbClr val="FF0000"/>
                </a:solidFill>
                <a:ea typeface="ＭＳ Ｐゴシック" pitchFamily="-112" charset="-128"/>
                <a:cs typeface="ＭＳ Ｐゴシック" pitchFamily="-112" charset="-128"/>
              </a:rPr>
              <a:t>Gwneud</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Arbrofi</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Llwyddo</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Methu</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Gwylio</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Cael</a:t>
            </a:r>
            <a:r>
              <a:rPr lang="en-US" sz="2800" dirty="0">
                <a:solidFill>
                  <a:srgbClr val="FF0000"/>
                </a:solidFill>
                <a:ea typeface="ＭＳ Ｐゴシック" pitchFamily="-112" charset="-128"/>
                <a:cs typeface="ＭＳ Ｐゴシック" pitchFamily="-112" charset="-128"/>
              </a:rPr>
              <a:t> </a:t>
            </a:r>
            <a:r>
              <a:rPr lang="en-US" sz="2800" dirty="0" err="1">
                <a:solidFill>
                  <a:srgbClr val="FF0000"/>
                </a:solidFill>
                <a:ea typeface="ＭＳ Ｐゴシック" pitchFamily="-112" charset="-128"/>
                <a:cs typeface="ＭＳ Ｐゴシック" pitchFamily="-112" charset="-128"/>
              </a:rPr>
              <a:t>hwyl</a:t>
            </a:r>
            <a:endParaRPr lang="en-US" sz="2800" dirty="0">
              <a:solidFill>
                <a:srgbClr val="FF0000"/>
              </a:solidFill>
              <a:ea typeface="ＭＳ Ｐゴシック" pitchFamily="-112" charset="-128"/>
              <a:cs typeface="ＭＳ Ｐゴシック" pitchFamily="-112" charset="-128"/>
            </a:endParaRPr>
          </a:p>
          <a:p>
            <a:r>
              <a:rPr lang="en-US" sz="2800" dirty="0" err="1">
                <a:solidFill>
                  <a:srgbClr val="FF0000"/>
                </a:solidFill>
                <a:ea typeface="ＭＳ Ｐゴシック" pitchFamily="-112" charset="-128"/>
                <a:cs typeface="ＭＳ Ｐゴシック" pitchFamily="-112" charset="-128"/>
              </a:rPr>
              <a:t>Ymchwilio</a:t>
            </a:r>
            <a:endParaRPr lang="en-US" sz="2800" dirty="0">
              <a:solidFill>
                <a:srgbClr val="FF0000"/>
              </a:solidFill>
              <a:ea typeface="ＭＳ Ｐゴシック" pitchFamily="-112" charset="-128"/>
              <a:cs typeface="ＭＳ Ｐゴシック" pitchFamily="-112" charset="-128"/>
            </a:endParaRPr>
          </a:p>
          <a:p>
            <a:r>
              <a:rPr lang="en-US" sz="2800" dirty="0">
                <a:solidFill>
                  <a:srgbClr val="FF0000"/>
                </a:solidFill>
                <a:ea typeface="ＭＳ Ｐゴシック" pitchFamily="-112" charset="-128"/>
                <a:cs typeface="ＭＳ Ｐゴシック" pitchFamily="-112" charset="-128"/>
              </a:rPr>
              <a:t>Ail </a:t>
            </a:r>
            <a:r>
              <a:rPr lang="en-US" sz="2800" dirty="0" err="1">
                <a:solidFill>
                  <a:srgbClr val="FF0000"/>
                </a:solidFill>
                <a:ea typeface="ＭＳ Ｐゴシック" pitchFamily="-112" charset="-128"/>
                <a:cs typeface="ＭＳ Ｐゴシック" pitchFamily="-112" charset="-128"/>
              </a:rPr>
              <a:t>adrodd</a:t>
            </a:r>
            <a:endParaRPr lang="en-US" sz="2800" dirty="0">
              <a:solidFill>
                <a:srgbClr val="FF0000"/>
              </a:solidFill>
              <a:ea typeface="ＭＳ Ｐゴシック" pitchFamily="-112" charset="-128"/>
              <a:cs typeface="ＭＳ Ｐゴシック" pitchFamily="-112" charset="-128"/>
            </a:endParaRPr>
          </a:p>
        </p:txBody>
      </p:sp>
      <p:sp>
        <p:nvSpPr>
          <p:cNvPr id="56324" name="Content Placeholder 8"/>
          <p:cNvSpPr>
            <a:spLocks noGrp="1"/>
          </p:cNvSpPr>
          <p:nvPr>
            <p:ph sz="quarter" idx="4294967295"/>
          </p:nvPr>
        </p:nvSpPr>
        <p:spPr>
          <a:xfrm>
            <a:off x="5533256" y="332656"/>
            <a:ext cx="3610744" cy="4661319"/>
          </a:xfrm>
          <a:prstGeom prst="rect">
            <a:avLst/>
          </a:prstGeom>
        </p:spPr>
        <p:txBody>
          <a:bodyPr>
            <a:normAutofit lnSpcReduction="10000"/>
          </a:bodyPr>
          <a:lstStyle/>
          <a:p>
            <a:r>
              <a:rPr lang="en-US" dirty="0">
                <a:ea typeface="ＭＳ Ｐゴシック" pitchFamily="-112" charset="-128"/>
                <a:cs typeface="ＭＳ Ｐゴシック" pitchFamily="-112" charset="-128"/>
              </a:rPr>
              <a:t>Doing</a:t>
            </a:r>
          </a:p>
          <a:p>
            <a:r>
              <a:rPr lang="en-US" dirty="0">
                <a:ea typeface="ＭＳ Ｐゴシック" pitchFamily="-112" charset="-128"/>
                <a:cs typeface="ＭＳ Ｐゴシック" pitchFamily="-112" charset="-128"/>
              </a:rPr>
              <a:t>Experimenting</a:t>
            </a:r>
          </a:p>
          <a:p>
            <a:r>
              <a:rPr lang="en-US" dirty="0">
                <a:ea typeface="ＭＳ Ｐゴシック" pitchFamily="-112" charset="-128"/>
                <a:cs typeface="ＭＳ Ｐゴシック" pitchFamily="-112" charset="-128"/>
              </a:rPr>
              <a:t>Achieving</a:t>
            </a:r>
          </a:p>
          <a:p>
            <a:r>
              <a:rPr lang="en-US" dirty="0">
                <a:ea typeface="ＭＳ Ｐゴシック" pitchFamily="-112" charset="-128"/>
                <a:cs typeface="ＭＳ Ｐゴシック" pitchFamily="-112" charset="-128"/>
              </a:rPr>
              <a:t>Failing</a:t>
            </a:r>
          </a:p>
          <a:p>
            <a:r>
              <a:rPr lang="en-US" dirty="0">
                <a:ea typeface="ＭＳ Ｐゴシック" pitchFamily="-112" charset="-128"/>
                <a:cs typeface="ＭＳ Ｐゴシック" pitchFamily="-112" charset="-128"/>
              </a:rPr>
              <a:t>Watching</a:t>
            </a:r>
          </a:p>
          <a:p>
            <a:r>
              <a:rPr lang="en-US" dirty="0">
                <a:ea typeface="ＭＳ Ｐゴシック" pitchFamily="-112" charset="-128"/>
                <a:cs typeface="ＭＳ Ｐゴシック" pitchFamily="-112" charset="-128"/>
              </a:rPr>
              <a:t>Enjoying</a:t>
            </a:r>
          </a:p>
          <a:p>
            <a:r>
              <a:rPr lang="en-US" dirty="0">
                <a:ea typeface="ＭＳ Ｐゴシック" pitchFamily="-112" charset="-128"/>
                <a:cs typeface="ＭＳ Ｐゴシック" pitchFamily="-112" charset="-128"/>
              </a:rPr>
              <a:t>Investigating</a:t>
            </a:r>
          </a:p>
          <a:p>
            <a:r>
              <a:rPr lang="en-US" dirty="0">
                <a:ea typeface="ＭＳ Ｐゴシック" pitchFamily="-112" charset="-128"/>
                <a:cs typeface="ＭＳ Ｐゴシック" pitchFamily="-112" charset="-128"/>
              </a:rPr>
              <a:t>Repeating</a:t>
            </a:r>
          </a:p>
        </p:txBody>
      </p:sp>
      <p:pic>
        <p:nvPicPr>
          <p:cNvPr id="5" name="Picture 4"/>
          <p:cNvPicPr>
            <a:picLocks noChangeAspect="1"/>
          </p:cNvPicPr>
          <p:nvPr/>
        </p:nvPicPr>
        <p:blipFill>
          <a:blip r:embed="rId3"/>
          <a:stretch>
            <a:fillRect/>
          </a:stretch>
        </p:blipFill>
        <p:spPr>
          <a:xfrm>
            <a:off x="2767765" y="4653137"/>
            <a:ext cx="4124746" cy="220486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9832" y="548680"/>
            <a:ext cx="5580112" cy="3743619"/>
          </a:xfrm>
          <a:prstGeom prst="rect">
            <a:avLst/>
          </a:prstGeom>
        </p:spPr>
      </p:pic>
      <p:pic>
        <p:nvPicPr>
          <p:cNvPr id="4" name="Content Placeholder 3"/>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rot="19801979">
            <a:off x="275742" y="4224137"/>
            <a:ext cx="3607993" cy="2069713"/>
          </a:xfrm>
        </p:spPr>
      </p:pic>
    </p:spTree>
    <p:extLst>
      <p:ext uri="{BB962C8B-B14F-4D97-AF65-F5344CB8AC3E}">
        <p14:creationId xmlns:p14="http://schemas.microsoft.com/office/powerpoint/2010/main" val="363549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0EB7-BF9D-B84F-9846-02AF2DE67704}"/>
              </a:ext>
            </a:extLst>
          </p:cNvPr>
          <p:cNvSpPr>
            <a:spLocks noGrp="1"/>
          </p:cNvSpPr>
          <p:nvPr>
            <p:ph type="title"/>
          </p:nvPr>
        </p:nvSpPr>
        <p:spPr>
          <a:xfrm>
            <a:off x="457200" y="476672"/>
            <a:ext cx="8229600" cy="1143000"/>
          </a:xfrm>
        </p:spPr>
        <p:txBody>
          <a:bodyPr/>
          <a:lstStyle/>
          <a:p>
            <a:r>
              <a:rPr lang="en-US" i="1" dirty="0"/>
              <a:t>Who’s theory does this quote remind us of? …</a:t>
            </a:r>
          </a:p>
        </p:txBody>
      </p:sp>
      <p:sp>
        <p:nvSpPr>
          <p:cNvPr id="3" name="Content Placeholder 2">
            <a:extLst>
              <a:ext uri="{FF2B5EF4-FFF2-40B4-BE49-F238E27FC236}">
                <a16:creationId xmlns:a16="http://schemas.microsoft.com/office/drawing/2014/main" id="{59DEEFCA-A4EB-0446-AF2F-44B50AB12F61}"/>
              </a:ext>
            </a:extLst>
          </p:cNvPr>
          <p:cNvSpPr>
            <a:spLocks noGrp="1"/>
          </p:cNvSpPr>
          <p:nvPr>
            <p:ph idx="1"/>
          </p:nvPr>
        </p:nvSpPr>
        <p:spPr>
          <a:xfrm>
            <a:off x="457200" y="2132856"/>
            <a:ext cx="8229600" cy="3268959"/>
          </a:xfrm>
        </p:spPr>
        <p:txBody>
          <a:bodyPr/>
          <a:lstStyle/>
          <a:p>
            <a:r>
              <a:rPr lang="en-GB" dirty="0"/>
              <a:t>‘sociable and cooperative endeavours expose children to other children’s perspectives and they become experts for one another, scaffolding their own and peers’ learning experiences’ (Broadhead, 2006:202).</a:t>
            </a:r>
            <a:endParaRPr lang="en-US" dirty="0"/>
          </a:p>
          <a:p>
            <a:endParaRPr lang="en-US" dirty="0"/>
          </a:p>
        </p:txBody>
      </p:sp>
    </p:spTree>
    <p:extLst>
      <p:ext uri="{BB962C8B-B14F-4D97-AF65-F5344CB8AC3E}">
        <p14:creationId xmlns:p14="http://schemas.microsoft.com/office/powerpoint/2010/main" val="2979322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305594" y="1556792"/>
            <a:ext cx="8658894" cy="4032473"/>
          </a:xfrm>
        </p:spPr>
        <p:txBody>
          <a:bodyPr>
            <a:normAutofit/>
          </a:bodyPr>
          <a:lstStyle/>
          <a:p>
            <a:pPr marL="0" indent="0" eaLnBrk="1" hangingPunct="1">
              <a:lnSpc>
                <a:spcPct val="90000"/>
              </a:lnSpc>
              <a:buFont typeface="Symbol" pitchFamily="-112" charset="2"/>
              <a:buNone/>
            </a:pPr>
            <a:r>
              <a:rPr lang="en-GB"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Dysgu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drwy</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brofiadau</a:t>
            </a:r>
            <a:r>
              <a:rPr lang="en-GB" sz="2800" dirty="0">
                <a:solidFill>
                  <a:srgbClr val="FF0000"/>
                </a:solidFill>
                <a:ea typeface="ＭＳ Ｐゴシック" pitchFamily="-112" charset="-128"/>
                <a:cs typeface="ＭＳ Ｐゴシック" pitchFamily="-112" charset="-128"/>
              </a:rPr>
              <a:t> </a:t>
            </a:r>
            <a:r>
              <a:rPr lang="en-GB" sz="2800" dirty="0" err="1">
                <a:solidFill>
                  <a:srgbClr val="FF0000"/>
                </a:solidFill>
                <a:ea typeface="ＭＳ Ｐゴシック" pitchFamily="-112" charset="-128"/>
                <a:cs typeface="ＭＳ Ｐゴシック" pitchFamily="-112" charset="-128"/>
              </a:rPr>
              <a:t>uniongyrchol</a:t>
            </a:r>
            <a:r>
              <a:rPr lang="en-GB" sz="2800" dirty="0">
                <a:solidFill>
                  <a:srgbClr val="FF0000"/>
                </a:solidFill>
                <a:ea typeface="ＭＳ Ｐゴシック" pitchFamily="-112" charset="-128"/>
                <a:cs typeface="ＭＳ Ｐゴシック" pitchFamily="-112" charset="-128"/>
              </a:rPr>
              <a:t> a </a:t>
            </a:r>
            <a:r>
              <a:rPr lang="en-GB" sz="2800" dirty="0" err="1">
                <a:solidFill>
                  <a:srgbClr val="FF0000"/>
                </a:solidFill>
                <a:ea typeface="ＭＳ Ｐゴシック" pitchFamily="-112" charset="-128"/>
                <a:cs typeface="ＭＳ Ｐゴシック" pitchFamily="-112" charset="-128"/>
              </a:rPr>
              <a:t>chwarae</a:t>
            </a:r>
            <a:r>
              <a:rPr lang="en-GB" sz="2800" dirty="0">
                <a:solidFill>
                  <a:srgbClr val="FF0000"/>
                </a:solidFill>
                <a:ea typeface="ＭＳ Ｐゴシック" pitchFamily="-112" charset="-128"/>
                <a:cs typeface="ＭＳ Ｐゴシック" pitchFamily="-112" charset="-128"/>
              </a:rPr>
              <a:t> /</a:t>
            </a:r>
          </a:p>
          <a:p>
            <a:pPr marL="0" indent="0" eaLnBrk="1" hangingPunct="1">
              <a:lnSpc>
                <a:spcPct val="90000"/>
              </a:lnSpc>
              <a:buFont typeface="Symbol" pitchFamily="-112" charset="2"/>
              <a:buNone/>
            </a:pPr>
            <a:r>
              <a:rPr lang="en-GB" sz="2800" dirty="0">
                <a:ea typeface="ＭＳ Ｐゴシック" pitchFamily="-112" charset="-128"/>
                <a:cs typeface="ＭＳ Ｐゴシック" pitchFamily="-112" charset="-128"/>
              </a:rPr>
              <a:t>    </a:t>
            </a:r>
            <a:r>
              <a:rPr lang="en-GB" sz="2800" dirty="0">
                <a:solidFill>
                  <a:srgbClr val="0070C0"/>
                </a:solidFill>
                <a:ea typeface="ＭＳ Ｐゴシック" pitchFamily="-112" charset="-128"/>
                <a:cs typeface="ＭＳ Ｐゴシック" pitchFamily="-112" charset="-128"/>
              </a:rPr>
              <a:t>Learning through experiential activities &amp; play</a:t>
            </a:r>
          </a:p>
          <a:p>
            <a:pPr marL="0" indent="0" eaLnBrk="1" hangingPunct="1">
              <a:lnSpc>
                <a:spcPct val="90000"/>
              </a:lnSpc>
            </a:pPr>
            <a:r>
              <a:rPr lang="en-GB" sz="2800" dirty="0">
                <a:solidFill>
                  <a:srgbClr val="FF0000"/>
                </a:solidFill>
                <a:ea typeface="ＭＳ Ｐゴシック" pitchFamily="-112" charset="-128"/>
                <a:cs typeface="ＭＳ Ｐゴシック" pitchFamily="-112" charset="-128"/>
              </a:rPr>
              <a:t>R</a:t>
            </a:r>
            <a:r>
              <a:rPr lang="en-US" sz="2800" dirty="0" err="1">
                <a:solidFill>
                  <a:srgbClr val="FF0000"/>
                </a:solidFill>
                <a:ea typeface="Arial" pitchFamily="-112" charset="0"/>
                <a:cs typeface="Arial" pitchFamily="-112" charset="0"/>
              </a:rPr>
              <a:t>ôl</a:t>
            </a:r>
            <a:r>
              <a:rPr lang="en-US" sz="2800" dirty="0">
                <a:solidFill>
                  <a:srgbClr val="FF0000"/>
                </a:solidFill>
                <a:ea typeface="Arial" pitchFamily="-112" charset="0"/>
                <a:cs typeface="Arial" pitchFamily="-112" charset="0"/>
              </a:rPr>
              <a:t> yr </a:t>
            </a:r>
            <a:r>
              <a:rPr lang="en-US" sz="2800" dirty="0" err="1">
                <a:solidFill>
                  <a:srgbClr val="FF0000"/>
                </a:solidFill>
                <a:ea typeface="Arial" pitchFamily="-112" charset="0"/>
                <a:cs typeface="Arial" pitchFamily="-112" charset="0"/>
              </a:rPr>
              <a:t>oedolion</a:t>
            </a:r>
            <a:r>
              <a:rPr lang="en-US" sz="2800" dirty="0">
                <a:solidFill>
                  <a:srgbClr val="FF0000"/>
                </a:solidFill>
                <a:ea typeface="Arial" pitchFamily="-112" charset="0"/>
                <a:cs typeface="Arial" pitchFamily="-112" charset="0"/>
              </a:rPr>
              <a:t> </a:t>
            </a:r>
            <a:r>
              <a:rPr lang="en-US" sz="2800" dirty="0">
                <a:ea typeface="Arial" pitchFamily="-112" charset="0"/>
                <a:cs typeface="Arial" pitchFamily="-112" charset="0"/>
              </a:rPr>
              <a:t>/ </a:t>
            </a:r>
            <a:r>
              <a:rPr lang="en-US" sz="2800" dirty="0">
                <a:solidFill>
                  <a:srgbClr val="0070C0"/>
                </a:solidFill>
                <a:ea typeface="Arial" pitchFamily="-112" charset="0"/>
                <a:cs typeface="Arial" pitchFamily="-112" charset="0"/>
              </a:rPr>
              <a:t>The Adult’s role</a:t>
            </a:r>
          </a:p>
          <a:p>
            <a:pPr marL="0" indent="0" eaLnBrk="1" hangingPunct="1">
              <a:lnSpc>
                <a:spcPct val="90000"/>
              </a:lnSpc>
            </a:pPr>
            <a:r>
              <a:rPr lang="en-GB" sz="2800" dirty="0" err="1">
                <a:solidFill>
                  <a:srgbClr val="FF0000"/>
                </a:solidFill>
                <a:ea typeface="Arial" pitchFamily="-112" charset="0"/>
                <a:cs typeface="Arial" pitchFamily="-112" charset="0"/>
              </a:rPr>
              <a:t>Tu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allan</a:t>
            </a:r>
            <a:r>
              <a:rPr lang="en-GB" sz="2800" dirty="0">
                <a:solidFill>
                  <a:srgbClr val="FF0000"/>
                </a:solidFill>
                <a:ea typeface="Arial" pitchFamily="-112" charset="0"/>
                <a:cs typeface="Arial" pitchFamily="-112" charset="0"/>
              </a:rPr>
              <a:t> / </a:t>
            </a:r>
            <a:r>
              <a:rPr lang="en-GB" sz="2800" dirty="0">
                <a:solidFill>
                  <a:srgbClr val="0070C0"/>
                </a:solidFill>
                <a:ea typeface="Arial" pitchFamily="-112" charset="0"/>
                <a:cs typeface="Arial" pitchFamily="-112" charset="0"/>
              </a:rPr>
              <a:t>The outdoors</a:t>
            </a:r>
          </a:p>
          <a:p>
            <a:pPr marL="0" indent="0" eaLnBrk="1" hangingPunct="1">
              <a:lnSpc>
                <a:spcPct val="90000"/>
              </a:lnSpc>
            </a:pPr>
            <a:r>
              <a:rPr lang="en-GB" sz="2800" dirty="0" err="1">
                <a:solidFill>
                  <a:srgbClr val="FF0000"/>
                </a:solidFill>
                <a:ea typeface="Arial" pitchFamily="-112" charset="0"/>
                <a:cs typeface="Arial" pitchFamily="-112" charset="0"/>
              </a:rPr>
              <a:t>Plentyn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ganolog</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Child centred</a:t>
            </a:r>
          </a:p>
          <a:p>
            <a:pPr marL="0" indent="0" eaLnBrk="1" hangingPunct="1">
              <a:lnSpc>
                <a:spcPct val="90000"/>
              </a:lnSpc>
            </a:pPr>
            <a:r>
              <a:rPr lang="en-GB" sz="2800" dirty="0">
                <a:solidFill>
                  <a:srgbClr val="FF0000"/>
                </a:solidFill>
                <a:ea typeface="Arial" pitchFamily="-112" charset="0"/>
                <a:cs typeface="Arial" pitchFamily="-112" charset="0"/>
              </a:rPr>
              <a:t>O </a:t>
            </a:r>
            <a:r>
              <a:rPr lang="en-GB" sz="2800" dirty="0" err="1">
                <a:solidFill>
                  <a:srgbClr val="FF0000"/>
                </a:solidFill>
                <a:ea typeface="Arial" pitchFamily="-112" charset="0"/>
                <a:cs typeface="Arial" pitchFamily="-112" charset="0"/>
              </a:rPr>
              <a:t>fewn</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cyd-desun</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Within context</a:t>
            </a:r>
          </a:p>
          <a:p>
            <a:pPr marL="0" indent="0" eaLnBrk="1" hangingPunct="1">
              <a:lnSpc>
                <a:spcPct val="90000"/>
              </a:lnSpc>
            </a:pPr>
            <a:r>
              <a:rPr lang="en-GB" sz="2800" dirty="0" err="1">
                <a:solidFill>
                  <a:srgbClr val="FF0000"/>
                </a:solidFill>
                <a:ea typeface="Arial" pitchFamily="-112" charset="0"/>
                <a:cs typeface="Arial" pitchFamily="-112" charset="0"/>
              </a:rPr>
              <a:t>Annog</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dysgu</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gydol</a:t>
            </a:r>
            <a:r>
              <a:rPr lang="en-GB" sz="2800" dirty="0">
                <a:solidFill>
                  <a:srgbClr val="FF0000"/>
                </a:solidFill>
                <a:ea typeface="Arial" pitchFamily="-112" charset="0"/>
                <a:cs typeface="Arial" pitchFamily="-112" charset="0"/>
              </a:rPr>
              <a:t> </a:t>
            </a:r>
            <a:r>
              <a:rPr lang="en-GB" sz="2800" dirty="0" err="1">
                <a:solidFill>
                  <a:srgbClr val="FF0000"/>
                </a:solidFill>
                <a:ea typeface="Arial" pitchFamily="-112" charset="0"/>
                <a:cs typeface="Arial" pitchFamily="-112" charset="0"/>
              </a:rPr>
              <a:t>oes</a:t>
            </a:r>
            <a:r>
              <a:rPr lang="en-GB" sz="2800" dirty="0">
                <a:solidFill>
                  <a:srgbClr val="FF0000"/>
                </a:solidFill>
                <a:ea typeface="Arial" pitchFamily="-112" charset="0"/>
                <a:cs typeface="Arial" pitchFamily="-112" charset="0"/>
              </a:rPr>
              <a:t> </a:t>
            </a:r>
            <a:r>
              <a:rPr lang="en-GB" sz="2800" dirty="0">
                <a:ea typeface="Arial" pitchFamily="-112" charset="0"/>
                <a:cs typeface="Arial" pitchFamily="-112" charset="0"/>
              </a:rPr>
              <a:t>/ </a:t>
            </a:r>
            <a:r>
              <a:rPr lang="en-GB" sz="2800" dirty="0">
                <a:solidFill>
                  <a:srgbClr val="0070C0"/>
                </a:solidFill>
                <a:ea typeface="Arial" pitchFamily="-112" charset="0"/>
                <a:cs typeface="Arial" pitchFamily="-112" charset="0"/>
              </a:rPr>
              <a:t>Encourage lifelong learners</a:t>
            </a:r>
            <a:endParaRPr lang="en-US" sz="2800" dirty="0">
              <a:solidFill>
                <a:srgbClr val="0070C0"/>
              </a:solidFill>
              <a:ea typeface="Arial" pitchFamily="-112" charset="0"/>
              <a:cs typeface="Arial" pitchFamily="-112" charset="0"/>
            </a:endParaRPr>
          </a:p>
        </p:txBody>
      </p:sp>
      <p:sp>
        <p:nvSpPr>
          <p:cNvPr id="57347" name="Rectangle 2"/>
          <p:cNvSpPr>
            <a:spLocks noGrp="1" noChangeArrowheads="1"/>
          </p:cNvSpPr>
          <p:nvPr>
            <p:ph type="title"/>
          </p:nvPr>
        </p:nvSpPr>
        <p:spPr/>
        <p:txBody>
          <a:bodyPr/>
          <a:lstStyle/>
          <a:p>
            <a:pPr eaLnBrk="1" hangingPunct="1"/>
            <a:r>
              <a:rPr lang="en-GB" dirty="0" err="1">
                <a:ea typeface="ＭＳ Ｐゴシック" pitchFamily="-112" charset="-128"/>
                <a:cs typeface="ＭＳ Ｐゴシック" pitchFamily="-112" charset="-128"/>
              </a:rPr>
              <a:t>Prif</a:t>
            </a:r>
            <a:r>
              <a:rPr lang="en-GB" dirty="0">
                <a:ea typeface="ＭＳ Ｐゴシック" pitchFamily="-112" charset="-128"/>
                <a:cs typeface="ＭＳ Ｐゴシック" pitchFamily="-112" charset="-128"/>
              </a:rPr>
              <a:t> </a:t>
            </a:r>
            <a:r>
              <a:rPr lang="en-GB" dirty="0" err="1">
                <a:ea typeface="ＭＳ Ｐゴシック" pitchFamily="-112" charset="-128"/>
                <a:cs typeface="ＭＳ Ｐゴシック" pitchFamily="-112" charset="-128"/>
              </a:rPr>
              <a:t>bwyntiau</a:t>
            </a:r>
            <a:r>
              <a:rPr lang="en-GB" dirty="0">
                <a:ea typeface="ＭＳ Ｐゴシック" pitchFamily="-112" charset="-128"/>
                <a:cs typeface="ＭＳ Ｐゴシック" pitchFamily="-112" charset="-128"/>
              </a:rPr>
              <a:t> / </a:t>
            </a:r>
            <a:r>
              <a:rPr lang="en-GB" i="1" dirty="0">
                <a:ea typeface="ＭＳ Ｐゴシック" pitchFamily="-112" charset="-128"/>
                <a:cs typeface="ＭＳ Ｐゴシック" pitchFamily="-112" charset="-128"/>
              </a:rPr>
              <a:t>Main points</a:t>
            </a:r>
            <a:endParaRPr lang="en-US" i="1" dirty="0">
              <a:ea typeface="ＭＳ Ｐゴシック" pitchFamily="-112" charset="-128"/>
              <a:cs typeface="ＭＳ Ｐゴシック" pitchFamily="-112" charset="-12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6FEC8-3EE2-98DE-6C79-04B0DC4EC1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AA4E04-20E5-625F-2A75-90C746CDD4E6}"/>
              </a:ext>
            </a:extLst>
          </p:cNvPr>
          <p:cNvSpPr>
            <a:spLocks noGrp="1"/>
          </p:cNvSpPr>
          <p:nvPr>
            <p:ph type="title"/>
          </p:nvPr>
        </p:nvSpPr>
        <p:spPr/>
        <p:txBody>
          <a:bodyPr/>
          <a:lstStyle/>
          <a:p>
            <a:r>
              <a:rPr lang="en-US" sz="3600" b="1" dirty="0">
                <a:solidFill>
                  <a:srgbClr val="00B050"/>
                </a:solidFill>
              </a:rPr>
              <a:t>Sut </a:t>
            </a:r>
            <a:r>
              <a:rPr lang="en-US" sz="3600" b="1" dirty="0" err="1">
                <a:solidFill>
                  <a:srgbClr val="00B050"/>
                </a:solidFill>
              </a:rPr>
              <a:t>i</a:t>
            </a:r>
            <a:r>
              <a:rPr lang="en-US" sz="3600" b="1" dirty="0">
                <a:solidFill>
                  <a:srgbClr val="00B050"/>
                </a:solidFill>
              </a:rPr>
              <a:t> </a:t>
            </a:r>
            <a:r>
              <a:rPr lang="en-US" sz="3600" b="1" dirty="0" err="1">
                <a:solidFill>
                  <a:srgbClr val="00B050"/>
                </a:solidFill>
              </a:rPr>
              <a:t>ni’n</a:t>
            </a:r>
            <a:r>
              <a:rPr lang="en-US" sz="3600" b="1" dirty="0">
                <a:solidFill>
                  <a:srgbClr val="00B050"/>
                </a:solidFill>
              </a:rPr>
              <a:t> </a:t>
            </a:r>
            <a:r>
              <a:rPr lang="en-US" sz="3600" b="1" dirty="0" err="1">
                <a:solidFill>
                  <a:srgbClr val="00B050"/>
                </a:solidFill>
              </a:rPr>
              <a:t>dysgu</a:t>
            </a:r>
            <a:r>
              <a:rPr lang="en-US" sz="3600" b="1" dirty="0">
                <a:solidFill>
                  <a:srgbClr val="00B050"/>
                </a:solidFill>
              </a:rPr>
              <a:t>? / How do we learn?</a:t>
            </a:r>
          </a:p>
        </p:txBody>
      </p:sp>
      <p:sp>
        <p:nvSpPr>
          <p:cNvPr id="3" name="Content Placeholder 2">
            <a:extLst>
              <a:ext uri="{FF2B5EF4-FFF2-40B4-BE49-F238E27FC236}">
                <a16:creationId xmlns:a16="http://schemas.microsoft.com/office/drawing/2014/main" id="{F24ADC11-00BB-CEB5-6849-961539103A01}"/>
              </a:ext>
            </a:extLst>
          </p:cNvPr>
          <p:cNvSpPr>
            <a:spLocks noGrp="1"/>
          </p:cNvSpPr>
          <p:nvPr>
            <p:ph sz="half" idx="1"/>
          </p:nvPr>
        </p:nvSpPr>
        <p:spPr>
          <a:xfrm>
            <a:off x="179512" y="1911879"/>
            <a:ext cx="6552728" cy="1898714"/>
          </a:xfrm>
        </p:spPr>
        <p:txBody>
          <a:bodyPr/>
          <a:lstStyle/>
          <a:p>
            <a:r>
              <a:rPr lang="en-US" b="1" dirty="0" err="1"/>
              <a:t>Ysgrifennwch</a:t>
            </a:r>
            <a:r>
              <a:rPr lang="en-US" b="1" dirty="0"/>
              <a:t> </a:t>
            </a:r>
            <a:r>
              <a:rPr lang="en-US" b="1" dirty="0" err="1"/>
              <a:t>datganiad</a:t>
            </a:r>
            <a:br>
              <a:rPr lang="en-US" b="1" dirty="0"/>
            </a:br>
            <a:endParaRPr lang="en-US" dirty="0"/>
          </a:p>
        </p:txBody>
      </p:sp>
      <p:sp>
        <p:nvSpPr>
          <p:cNvPr id="4" name="Content Placeholder 3">
            <a:extLst>
              <a:ext uri="{FF2B5EF4-FFF2-40B4-BE49-F238E27FC236}">
                <a16:creationId xmlns:a16="http://schemas.microsoft.com/office/drawing/2014/main" id="{9F6FEC83-C568-A119-218B-953D11709A63}"/>
              </a:ext>
            </a:extLst>
          </p:cNvPr>
          <p:cNvSpPr>
            <a:spLocks noGrp="1"/>
          </p:cNvSpPr>
          <p:nvPr>
            <p:ph sz="half" idx="2"/>
          </p:nvPr>
        </p:nvSpPr>
        <p:spPr>
          <a:xfrm>
            <a:off x="5256076" y="1916832"/>
            <a:ext cx="4038600" cy="1143000"/>
          </a:xfrm>
        </p:spPr>
        <p:txBody>
          <a:bodyPr/>
          <a:lstStyle/>
          <a:p>
            <a:r>
              <a:rPr lang="en-US" b="1" dirty="0"/>
              <a:t>Write a statement</a:t>
            </a:r>
            <a:endParaRPr lang="en-US" dirty="0"/>
          </a:p>
        </p:txBody>
      </p:sp>
      <p:sp>
        <p:nvSpPr>
          <p:cNvPr id="5" name="TextBox 4">
            <a:extLst>
              <a:ext uri="{FF2B5EF4-FFF2-40B4-BE49-F238E27FC236}">
                <a16:creationId xmlns:a16="http://schemas.microsoft.com/office/drawing/2014/main" id="{010178D7-D9D3-4D61-E6CD-44257B51BBD9}"/>
              </a:ext>
            </a:extLst>
          </p:cNvPr>
          <p:cNvSpPr txBox="1"/>
          <p:nvPr/>
        </p:nvSpPr>
        <p:spPr>
          <a:xfrm>
            <a:off x="2051720" y="1121104"/>
            <a:ext cx="5040560" cy="707886"/>
          </a:xfrm>
          <a:prstGeom prst="rect">
            <a:avLst/>
          </a:prstGeom>
          <a:noFill/>
        </p:spPr>
        <p:txBody>
          <a:bodyPr wrap="square" rtlCol="0">
            <a:spAutoFit/>
          </a:bodyPr>
          <a:lstStyle/>
          <a:p>
            <a:pPr algn="ctr"/>
            <a:r>
              <a:rPr lang="en-GB" sz="4000" b="1" dirty="0"/>
              <a:t>Post it race!</a:t>
            </a:r>
          </a:p>
        </p:txBody>
      </p:sp>
    </p:spTree>
    <p:extLst>
      <p:ext uri="{BB962C8B-B14F-4D97-AF65-F5344CB8AC3E}">
        <p14:creationId xmlns:p14="http://schemas.microsoft.com/office/powerpoint/2010/main" val="227488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B26-BF8C-9439-D88E-82B951689BDC}"/>
              </a:ext>
            </a:extLst>
          </p:cNvPr>
          <p:cNvSpPr>
            <a:spLocks noGrp="1"/>
          </p:cNvSpPr>
          <p:nvPr>
            <p:ph type="title"/>
          </p:nvPr>
        </p:nvSpPr>
        <p:spPr>
          <a:xfrm>
            <a:off x="539552" y="135261"/>
            <a:ext cx="7886700" cy="994172"/>
          </a:xfrm>
        </p:spPr>
        <p:txBody>
          <a:bodyPr/>
          <a:lstStyle/>
          <a:p>
            <a:r>
              <a:rPr lang="en-GB" b="1" dirty="0">
                <a:cs typeface="Calibri Light"/>
              </a:rPr>
              <a:t>Physical Literacy </a:t>
            </a:r>
            <a:endParaRPr lang="en-GB" b="1" dirty="0"/>
          </a:p>
        </p:txBody>
      </p:sp>
      <p:sp>
        <p:nvSpPr>
          <p:cNvPr id="3" name="Content Placeholder 2">
            <a:extLst>
              <a:ext uri="{FF2B5EF4-FFF2-40B4-BE49-F238E27FC236}">
                <a16:creationId xmlns:a16="http://schemas.microsoft.com/office/drawing/2014/main" id="{08F49D1F-EAA3-2C51-A7B5-003B477B9B55}"/>
              </a:ext>
            </a:extLst>
          </p:cNvPr>
          <p:cNvSpPr>
            <a:spLocks noGrp="1"/>
          </p:cNvSpPr>
          <p:nvPr>
            <p:ph idx="1"/>
          </p:nvPr>
        </p:nvSpPr>
        <p:spPr>
          <a:xfrm>
            <a:off x="80127" y="1668372"/>
            <a:ext cx="5149360" cy="4299347"/>
          </a:xfrm>
        </p:spPr>
        <p:txBody>
          <a:bodyPr vert="horz" wrap="square" lIns="68580" tIns="34290" rIns="68580" bIns="34290" numCol="1" rtlCol="0" anchor="t" anchorCtr="0" compatLnSpc="1">
            <a:prstTxWarp prst="textNoShape">
              <a:avLst/>
            </a:prstTxWarp>
            <a:normAutofit/>
          </a:bodyPr>
          <a:lstStyle/>
          <a:p>
            <a:pPr marL="0" indent="0" algn="ctr">
              <a:spcBef>
                <a:spcPct val="0"/>
              </a:spcBef>
              <a:buNone/>
            </a:pPr>
            <a:r>
              <a:rPr lang="en-US" sz="2400" i="1" dirty="0">
                <a:ea typeface="+mn-lt"/>
                <a:cs typeface="+mn-lt"/>
              </a:rPr>
              <a:t>Physical literacy can be described as the motivation, confidence, physical competence, knowledge and understanding to value and </a:t>
            </a:r>
            <a:endParaRPr lang="en-US" sz="2400" i="1" dirty="0">
              <a:cs typeface="Calibri"/>
            </a:endParaRPr>
          </a:p>
          <a:p>
            <a:pPr marL="0" indent="0" algn="ctr">
              <a:spcBef>
                <a:spcPct val="0"/>
              </a:spcBef>
              <a:buNone/>
            </a:pPr>
            <a:r>
              <a:rPr lang="en-US" sz="2400" i="1" dirty="0">
                <a:ea typeface="+mn-lt"/>
                <a:cs typeface="+mn-lt"/>
              </a:rPr>
              <a:t>take responsibility for engagement in </a:t>
            </a:r>
          </a:p>
          <a:p>
            <a:pPr marL="0" indent="0" algn="ctr">
              <a:spcBef>
                <a:spcPct val="0"/>
              </a:spcBef>
              <a:buNone/>
            </a:pPr>
            <a:r>
              <a:rPr lang="en-US" sz="2400" i="1" dirty="0">
                <a:ea typeface="+mn-lt"/>
                <a:cs typeface="+mn-lt"/>
              </a:rPr>
              <a:t>physical activities for life.</a:t>
            </a:r>
          </a:p>
          <a:p>
            <a:pPr algn="ctr">
              <a:lnSpc>
                <a:spcPct val="100000"/>
              </a:lnSpc>
              <a:spcBef>
                <a:spcPct val="0"/>
              </a:spcBef>
            </a:pPr>
            <a:endParaRPr lang="de-DE" i="1" dirty="0">
              <a:ea typeface="+mn-lt"/>
              <a:cs typeface="+mn-lt"/>
            </a:endParaRPr>
          </a:p>
          <a:p>
            <a:pPr marL="0" indent="0" algn="ctr">
              <a:spcBef>
                <a:spcPct val="0"/>
              </a:spcBef>
              <a:buNone/>
            </a:pPr>
            <a:endParaRPr lang="de-DE" i="1" dirty="0">
              <a:ea typeface="+mn-lt"/>
              <a:cs typeface="+mn-lt"/>
            </a:endParaRPr>
          </a:p>
          <a:p>
            <a:pPr marL="0" indent="0" algn="ctr">
              <a:spcBef>
                <a:spcPct val="0"/>
              </a:spcBef>
              <a:buNone/>
            </a:pPr>
            <a:r>
              <a:rPr lang="de-DE" sz="1500" i="1" dirty="0">
                <a:ea typeface="+mn-lt"/>
                <a:cs typeface="+mn-lt"/>
              </a:rPr>
              <a:t>IPLA/ Whitehead, M. 2017</a:t>
            </a:r>
            <a:endParaRPr lang="en-GB" sz="1500" dirty="0">
              <a:cs typeface="Calibri" panose="020F0502020204030204"/>
            </a:endParaRPr>
          </a:p>
        </p:txBody>
      </p:sp>
      <p:pic>
        <p:nvPicPr>
          <p:cNvPr id="5" name="Content Placeholder 3" descr="Diagram&#10;&#10;Description automatically generated">
            <a:extLst>
              <a:ext uri="{FF2B5EF4-FFF2-40B4-BE49-F238E27FC236}">
                <a16:creationId xmlns:a16="http://schemas.microsoft.com/office/drawing/2014/main" id="{B0ABB91E-3ED4-EDC4-606D-952C3A274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4788" y="1639991"/>
            <a:ext cx="3929085" cy="3578018"/>
          </a:xfrm>
          <a:prstGeom prst="rect">
            <a:avLst/>
          </a:prstGeom>
        </p:spPr>
      </p:pic>
    </p:spTree>
    <p:extLst>
      <p:ext uri="{BB962C8B-B14F-4D97-AF65-F5344CB8AC3E}">
        <p14:creationId xmlns:p14="http://schemas.microsoft.com/office/powerpoint/2010/main" val="207730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99BE8-91B6-E349-AF08-0C866B2B7388}"/>
              </a:ext>
            </a:extLst>
          </p:cNvPr>
          <p:cNvSpPr>
            <a:spLocks noGrp="1"/>
          </p:cNvSpPr>
          <p:nvPr>
            <p:ph type="title"/>
          </p:nvPr>
        </p:nvSpPr>
        <p:spPr>
          <a:xfrm>
            <a:off x="457200" y="125760"/>
            <a:ext cx="8229600" cy="1143000"/>
          </a:xfrm>
        </p:spPr>
        <p:txBody>
          <a:bodyPr/>
          <a:lstStyle/>
          <a:p>
            <a:r>
              <a:rPr lang="en-US" dirty="0" err="1"/>
              <a:t>Tasg</a:t>
            </a:r>
            <a:r>
              <a:rPr lang="en-US" dirty="0"/>
              <a:t> </a:t>
            </a:r>
            <a:r>
              <a:rPr lang="en-US" dirty="0" err="1"/>
              <a:t>Dosbarth</a:t>
            </a:r>
            <a:r>
              <a:rPr lang="en-US" dirty="0"/>
              <a:t> …/Classroom Task</a:t>
            </a:r>
          </a:p>
        </p:txBody>
      </p:sp>
      <p:sp>
        <p:nvSpPr>
          <p:cNvPr id="3" name="Content Placeholder 2">
            <a:extLst>
              <a:ext uri="{FF2B5EF4-FFF2-40B4-BE49-F238E27FC236}">
                <a16:creationId xmlns:a16="http://schemas.microsoft.com/office/drawing/2014/main" id="{6384E62A-D4DF-1A41-BCE6-AF85CF654162}"/>
              </a:ext>
            </a:extLst>
          </p:cNvPr>
          <p:cNvSpPr>
            <a:spLocks noGrp="1"/>
          </p:cNvSpPr>
          <p:nvPr>
            <p:ph sz="half" idx="1"/>
          </p:nvPr>
        </p:nvSpPr>
        <p:spPr>
          <a:xfrm>
            <a:off x="265521" y="1434480"/>
            <a:ext cx="4324672" cy="3989040"/>
          </a:xfrm>
        </p:spPr>
        <p:txBody>
          <a:bodyPr/>
          <a:lstStyle/>
          <a:p>
            <a:pPr marL="0" indent="0">
              <a:buNone/>
            </a:pPr>
            <a:r>
              <a:rPr lang="en-US" dirty="0" err="1"/>
              <a:t>Mewn</a:t>
            </a:r>
            <a:r>
              <a:rPr lang="en-US" dirty="0"/>
              <a:t> </a:t>
            </a:r>
            <a:r>
              <a:rPr lang="en-US" dirty="0" err="1"/>
              <a:t>parau</a:t>
            </a:r>
            <a:r>
              <a:rPr lang="en-US" dirty="0"/>
              <a:t> – </a:t>
            </a:r>
            <a:r>
              <a:rPr lang="en-US" dirty="0" err="1"/>
              <a:t>trafodwch</a:t>
            </a:r>
            <a:r>
              <a:rPr lang="en-US" dirty="0"/>
              <a:t> :</a:t>
            </a:r>
          </a:p>
          <a:p>
            <a:pPr marL="0" indent="0">
              <a:buNone/>
            </a:pPr>
            <a:endParaRPr lang="en-US" dirty="0"/>
          </a:p>
          <a:p>
            <a:pPr marL="0" indent="0">
              <a:buNone/>
            </a:pPr>
            <a:r>
              <a:rPr lang="en-US" dirty="0"/>
              <a:t>Beth </a:t>
            </a:r>
            <a:r>
              <a:rPr lang="en-US" dirty="0" err="1"/>
              <a:t>yw</a:t>
            </a:r>
            <a:r>
              <a:rPr lang="en-US" dirty="0"/>
              <a:t> </a:t>
            </a:r>
            <a:r>
              <a:rPr lang="en-US" dirty="0" err="1"/>
              <a:t>sgiliau</a:t>
            </a:r>
            <a:r>
              <a:rPr lang="en-US" dirty="0"/>
              <a:t> </a:t>
            </a:r>
            <a:r>
              <a:rPr lang="en-US" dirty="0" err="1"/>
              <a:t>symud</a:t>
            </a:r>
            <a:r>
              <a:rPr lang="en-US" dirty="0"/>
              <a:t> </a:t>
            </a:r>
            <a:r>
              <a:rPr lang="en-US" dirty="0" err="1"/>
              <a:t>sylfaenol</a:t>
            </a:r>
            <a:r>
              <a:rPr lang="en-US" dirty="0"/>
              <a:t>?</a:t>
            </a:r>
          </a:p>
          <a:p>
            <a:pPr marL="0" indent="0">
              <a:buNone/>
            </a:pPr>
            <a:endParaRPr lang="en-US" dirty="0"/>
          </a:p>
        </p:txBody>
      </p:sp>
      <p:sp>
        <p:nvSpPr>
          <p:cNvPr id="4" name="Content Placeholder 3">
            <a:extLst>
              <a:ext uri="{FF2B5EF4-FFF2-40B4-BE49-F238E27FC236}">
                <a16:creationId xmlns:a16="http://schemas.microsoft.com/office/drawing/2014/main" id="{607AD1E4-2BB6-064A-ACE3-D1DB590F50C1}"/>
              </a:ext>
            </a:extLst>
          </p:cNvPr>
          <p:cNvSpPr>
            <a:spLocks noGrp="1"/>
          </p:cNvSpPr>
          <p:nvPr>
            <p:ph sz="half" idx="2"/>
          </p:nvPr>
        </p:nvSpPr>
        <p:spPr>
          <a:xfrm>
            <a:off x="4939212" y="1455353"/>
            <a:ext cx="4178424" cy="3989040"/>
          </a:xfrm>
        </p:spPr>
        <p:txBody>
          <a:bodyPr/>
          <a:lstStyle/>
          <a:p>
            <a:pPr marL="0" indent="0">
              <a:buNone/>
            </a:pPr>
            <a:r>
              <a:rPr lang="en-US" dirty="0"/>
              <a:t>Pairs – discuss :</a:t>
            </a:r>
          </a:p>
          <a:p>
            <a:pPr marL="0" indent="0">
              <a:buNone/>
            </a:pPr>
            <a:endParaRPr lang="en-US" dirty="0"/>
          </a:p>
          <a:p>
            <a:pPr marL="0" indent="0">
              <a:buNone/>
            </a:pPr>
            <a:r>
              <a:rPr lang="en-US" dirty="0"/>
              <a:t>What are fundamental movement skills?</a:t>
            </a:r>
          </a:p>
          <a:p>
            <a:pPr marL="0" indent="0">
              <a:buNone/>
            </a:pPr>
            <a:endParaRPr lang="en-US" dirty="0"/>
          </a:p>
        </p:txBody>
      </p:sp>
    </p:spTree>
    <p:extLst>
      <p:ext uri="{BB962C8B-B14F-4D97-AF65-F5344CB8AC3E}">
        <p14:creationId xmlns:p14="http://schemas.microsoft.com/office/powerpoint/2010/main" val="2774845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FE171D1-F49B-954B-B878-8F720FFECAE0}"/>
              </a:ext>
            </a:extLst>
          </p:cNvPr>
          <p:cNvSpPr>
            <a:spLocks noGrp="1"/>
          </p:cNvSpPr>
          <p:nvPr>
            <p:ph idx="1"/>
          </p:nvPr>
        </p:nvSpPr>
        <p:spPr>
          <a:xfrm>
            <a:off x="4128282" y="1076235"/>
            <a:ext cx="4619021" cy="3474610"/>
          </a:xfrm>
        </p:spPr>
        <p:txBody>
          <a:bodyPr>
            <a:noAutofit/>
          </a:bodyPr>
          <a:lstStyle/>
          <a:p>
            <a:r>
              <a:rPr lang="en-GB" sz="2400" b="1" dirty="0"/>
              <a:t>Physical competence</a:t>
            </a:r>
            <a:r>
              <a:rPr lang="en-GB" sz="2400" dirty="0"/>
              <a:t> - </a:t>
            </a:r>
            <a:r>
              <a:rPr lang="en-GB" sz="2400" b="1" dirty="0"/>
              <a:t>FMS</a:t>
            </a:r>
            <a:r>
              <a:rPr lang="en-GB" sz="2400" dirty="0"/>
              <a:t> build foundations for physical literacy in early childhood</a:t>
            </a:r>
          </a:p>
          <a:p>
            <a:r>
              <a:rPr lang="en-GB" sz="2400" dirty="0"/>
              <a:t>Early </a:t>
            </a:r>
            <a:r>
              <a:rPr lang="en-GB" sz="2400" b="1" dirty="0"/>
              <a:t>FMS competence</a:t>
            </a:r>
            <a:r>
              <a:rPr lang="en-GB" sz="2400" dirty="0"/>
              <a:t> → more active in adolescence</a:t>
            </a:r>
          </a:p>
          <a:p>
            <a:r>
              <a:rPr lang="en-GB" sz="2400" dirty="0"/>
              <a:t>Supports </a:t>
            </a:r>
            <a:r>
              <a:rPr lang="en-GB" sz="2400" b="1" dirty="0"/>
              <a:t>learning, confidence, self-esteem</a:t>
            </a:r>
            <a:endParaRPr lang="en-GB" sz="2400" dirty="0"/>
          </a:p>
          <a:p>
            <a:r>
              <a:rPr lang="en-GB" sz="2400" dirty="0"/>
              <a:t>Teach </a:t>
            </a:r>
            <a:r>
              <a:rPr lang="en-GB" sz="2400" b="1" dirty="0"/>
              <a:t>OC skills</a:t>
            </a:r>
            <a:r>
              <a:rPr lang="en-GB" sz="2400" dirty="0"/>
              <a:t> with developmentally appropriate tasks &amp; equipment + PLAY</a:t>
            </a:r>
          </a:p>
        </p:txBody>
      </p:sp>
      <p:pic>
        <p:nvPicPr>
          <p:cNvPr id="5" name="Picture 2" descr="Baby Blocks Png - Baby Blocks Clipart Png Transparent PNG - 600x567 - Free  Download on NicePNG">
            <a:extLst>
              <a:ext uri="{FF2B5EF4-FFF2-40B4-BE49-F238E27FC236}">
                <a16:creationId xmlns:a16="http://schemas.microsoft.com/office/drawing/2014/main" id="{1FC92545-7931-FF45-A2A9-7C6B863D61E3}"/>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9892" b="93509" l="10000" r="90000">
                        <a14:foregroundMark x1="35854" y1="14838" x2="35854" y2="14838"/>
                        <a14:foregroundMark x1="26463" y1="93509" x2="26463" y2="93509"/>
                      </a14:backgroundRemoval>
                    </a14:imgEffect>
                  </a14:imgLayer>
                </a14:imgProps>
              </a:ext>
              <a:ext uri="{28A0092B-C50C-407E-A947-70E740481C1C}">
                <a14:useLocalDpi xmlns:a14="http://schemas.microsoft.com/office/drawing/2010/main" val="0"/>
              </a:ext>
            </a:extLst>
          </a:blip>
          <a:srcRect l="11037" t="5032" r="11548" b="4151"/>
          <a:stretch/>
        </p:blipFill>
        <p:spPr bwMode="auto">
          <a:xfrm>
            <a:off x="0" y="1627659"/>
            <a:ext cx="4094002" cy="359091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0C99EC01-265C-EE4F-B3A2-48F3B8985191}"/>
              </a:ext>
            </a:extLst>
          </p:cNvPr>
          <p:cNvSpPr txBox="1">
            <a:spLocks/>
          </p:cNvSpPr>
          <p:nvPr/>
        </p:nvSpPr>
        <p:spPr>
          <a:xfrm>
            <a:off x="179926" y="4417422"/>
            <a:ext cx="1365758" cy="423202"/>
          </a:xfrm>
          <a:prstGeom prst="rect">
            <a:avLst/>
          </a:prstGeom>
          <a:solidFill>
            <a:schemeClr val="bg1">
              <a:alpha val="42000"/>
            </a:schemeClr>
          </a:solidFill>
          <a:ln w="19050">
            <a:noFill/>
          </a:ln>
        </p:spPr>
        <p:txBody>
          <a:bodyPr vert="horz" lIns="102870" tIns="51435" rIns="102870" bIns="51435" rtlCol="0"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1800" b="1" dirty="0">
                <a:latin typeface="+mn-lt"/>
                <a:ea typeface="Microsoft JhengHei" panose="020B0604030504040204" pitchFamily="34" charset="-120"/>
              </a:rPr>
              <a:t>Locomotor</a:t>
            </a:r>
          </a:p>
        </p:txBody>
      </p:sp>
      <p:sp>
        <p:nvSpPr>
          <p:cNvPr id="7" name="Title 1">
            <a:extLst>
              <a:ext uri="{FF2B5EF4-FFF2-40B4-BE49-F238E27FC236}">
                <a16:creationId xmlns:a16="http://schemas.microsoft.com/office/drawing/2014/main" id="{49CFCFED-F599-B448-8E74-0A4EC90DAB1F}"/>
              </a:ext>
            </a:extLst>
          </p:cNvPr>
          <p:cNvSpPr txBox="1">
            <a:spLocks/>
          </p:cNvSpPr>
          <p:nvPr/>
        </p:nvSpPr>
        <p:spPr>
          <a:xfrm>
            <a:off x="2172527" y="3717945"/>
            <a:ext cx="1190504" cy="812240"/>
          </a:xfrm>
          <a:prstGeom prst="rect">
            <a:avLst/>
          </a:prstGeom>
          <a:solidFill>
            <a:schemeClr val="bg1">
              <a:alpha val="42000"/>
            </a:schemeClr>
          </a:solidFill>
          <a:ln w="19050">
            <a:noFill/>
          </a:ln>
        </p:spPr>
        <p:txBody>
          <a:bodyPr vert="horz" lIns="102870" tIns="51435" rIns="102870" bIns="51435"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2100" b="1" dirty="0">
                <a:latin typeface="+mn-lt"/>
                <a:ea typeface="Microsoft JhengHei" panose="020B0604030504040204" pitchFamily="34" charset="-120"/>
              </a:rPr>
              <a:t>Object Control </a:t>
            </a:r>
          </a:p>
        </p:txBody>
      </p:sp>
      <p:sp>
        <p:nvSpPr>
          <p:cNvPr id="8" name="Title 1">
            <a:extLst>
              <a:ext uri="{FF2B5EF4-FFF2-40B4-BE49-F238E27FC236}">
                <a16:creationId xmlns:a16="http://schemas.microsoft.com/office/drawing/2014/main" id="{D0ED3A5E-A989-8440-9342-6E112CAA3272}"/>
              </a:ext>
            </a:extLst>
          </p:cNvPr>
          <p:cNvSpPr txBox="1">
            <a:spLocks/>
          </p:cNvSpPr>
          <p:nvPr/>
        </p:nvSpPr>
        <p:spPr>
          <a:xfrm>
            <a:off x="806770" y="2594359"/>
            <a:ext cx="1365758" cy="438363"/>
          </a:xfrm>
          <a:prstGeom prst="rect">
            <a:avLst/>
          </a:prstGeom>
          <a:solidFill>
            <a:schemeClr val="bg1">
              <a:alpha val="42000"/>
            </a:schemeClr>
          </a:solidFill>
          <a:ln>
            <a:noFill/>
          </a:ln>
        </p:spPr>
        <p:txBody>
          <a:bodyPr vert="horz" lIns="102870" tIns="51435" rIns="102870" bIns="51435"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2100" b="1" dirty="0">
                <a:latin typeface="+mn-lt"/>
                <a:ea typeface="Microsoft JhengHei" panose="020B0604030504040204" pitchFamily="34" charset="-120"/>
              </a:rPr>
              <a:t>Stability</a:t>
            </a:r>
          </a:p>
        </p:txBody>
      </p:sp>
      <p:sp>
        <p:nvSpPr>
          <p:cNvPr id="11" name="Text Placeholder 3">
            <a:extLst>
              <a:ext uri="{FF2B5EF4-FFF2-40B4-BE49-F238E27FC236}">
                <a16:creationId xmlns:a16="http://schemas.microsoft.com/office/drawing/2014/main" id="{9489ED4A-F23D-464E-97F3-CBB98BD74CBF}"/>
              </a:ext>
            </a:extLst>
          </p:cNvPr>
          <p:cNvSpPr txBox="1">
            <a:spLocks/>
          </p:cNvSpPr>
          <p:nvPr/>
        </p:nvSpPr>
        <p:spPr>
          <a:xfrm>
            <a:off x="6195099" y="7820570"/>
            <a:ext cx="7309478" cy="265090"/>
          </a:xfrm>
          <a:prstGeom prst="rect">
            <a:avLst/>
          </a:prstGeom>
        </p:spPr>
        <p:txBody>
          <a:bodyPr/>
          <a:lstStyle>
            <a:lvl1pPr marL="0" indent="0" algn="l" defTabSz="1371600" rtl="0" eaLnBrk="1" latinLnBrk="0" hangingPunct="1">
              <a:lnSpc>
                <a:spcPct val="130000"/>
              </a:lnSpc>
              <a:spcBef>
                <a:spcPts val="0"/>
              </a:spcBef>
              <a:spcAft>
                <a:spcPts val="1800"/>
              </a:spcAft>
              <a:buFont typeface="Arial" panose="020B0604020202020204" pitchFamily="34" charset="0"/>
              <a:buNone/>
              <a:defRPr sz="2400" b="0" i="0" kern="1200">
                <a:solidFill>
                  <a:schemeClr val="tx1"/>
                </a:solidFill>
                <a:latin typeface="Chapman" pitchFamily="2" charset="77"/>
                <a:ea typeface="+mn-ea"/>
                <a:cs typeface="+mn-cs"/>
              </a:defRPr>
            </a:lvl1pPr>
            <a:lvl2pPr marL="6858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2pPr>
            <a:lvl3pPr marL="13716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3pPr>
            <a:lvl4pPr marL="20574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4pPr>
            <a:lvl5pPr marL="27432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pPr algn="r"/>
            <a:r>
              <a:rPr lang="en-GB" sz="1350" dirty="0">
                <a:latin typeface="+mn-lt"/>
              </a:rPr>
              <a:t>Stodden et al. (2008), Robinson et al. (2015), Van der Fels (2015), Schmidt et al. (2015)</a:t>
            </a:r>
          </a:p>
          <a:p>
            <a:pPr algn="r"/>
            <a:endParaRPr lang="en-US" sz="1350" dirty="0"/>
          </a:p>
        </p:txBody>
      </p:sp>
      <p:sp>
        <p:nvSpPr>
          <p:cNvPr id="13" name="Title 1">
            <a:extLst>
              <a:ext uri="{FF2B5EF4-FFF2-40B4-BE49-F238E27FC236}">
                <a16:creationId xmlns:a16="http://schemas.microsoft.com/office/drawing/2014/main" id="{CDF7B3E5-39A7-AF4A-9F52-85C126EF3D02}"/>
              </a:ext>
            </a:extLst>
          </p:cNvPr>
          <p:cNvSpPr txBox="1">
            <a:spLocks/>
          </p:cNvSpPr>
          <p:nvPr/>
        </p:nvSpPr>
        <p:spPr>
          <a:xfrm>
            <a:off x="226154" y="303703"/>
            <a:ext cx="8691691" cy="1155526"/>
          </a:xfrm>
          <a:prstGeom prst="rect">
            <a:avLst/>
          </a:prstGeom>
        </p:spPr>
        <p:txBody>
          <a:bodyPr vert="horz" lIns="0" tIns="0" rIns="0" bIns="0" rtlCol="0" anchor="t">
            <a:normAutofit/>
          </a:bodyPr>
          <a:lstStyle>
            <a:lvl1pPr algn="l" defTabSz="1371600" rtl="0" eaLnBrk="1" latinLnBrk="0" hangingPunct="1">
              <a:lnSpc>
                <a:spcPct val="90000"/>
              </a:lnSpc>
              <a:spcBef>
                <a:spcPct val="0"/>
              </a:spcBef>
              <a:buNone/>
              <a:defRPr sz="4800" b="1" i="0" kern="1200">
                <a:solidFill>
                  <a:schemeClr val="tx1"/>
                </a:solidFill>
                <a:latin typeface="Northbank N5" pitchFamily="2" charset="0"/>
                <a:ea typeface="+mj-ea"/>
                <a:cs typeface="+mj-cs"/>
              </a:defRPr>
            </a:lvl1pPr>
          </a:lstStyle>
          <a:p>
            <a:pPr algn="ctr"/>
            <a:r>
              <a:rPr lang="en-US" sz="3300" dirty="0"/>
              <a:t>Fundamental movement/motor skills (FMS)</a:t>
            </a:r>
          </a:p>
        </p:txBody>
      </p:sp>
    </p:spTree>
    <p:extLst>
      <p:ext uri="{BB962C8B-B14F-4D97-AF65-F5344CB8AC3E}">
        <p14:creationId xmlns:p14="http://schemas.microsoft.com/office/powerpoint/2010/main" val="18132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F9725-2657-41C3-49E0-4F819461E278}"/>
              </a:ext>
            </a:extLst>
          </p:cNvPr>
          <p:cNvSpPr>
            <a:spLocks noGrp="1"/>
          </p:cNvSpPr>
          <p:nvPr>
            <p:ph type="title"/>
          </p:nvPr>
        </p:nvSpPr>
        <p:spPr/>
        <p:txBody>
          <a:bodyPr/>
          <a:lstStyle/>
          <a:p>
            <a:r>
              <a:rPr lang="en-GB" dirty="0"/>
              <a:t>Mountain of motor development: a metaphor</a:t>
            </a:r>
          </a:p>
        </p:txBody>
      </p:sp>
      <p:sp>
        <p:nvSpPr>
          <p:cNvPr id="3" name="Content Placeholder 2">
            <a:extLst>
              <a:ext uri="{FF2B5EF4-FFF2-40B4-BE49-F238E27FC236}">
                <a16:creationId xmlns:a16="http://schemas.microsoft.com/office/drawing/2014/main" id="{84464649-07E3-0DF2-3B3F-D2FAF1364749}"/>
              </a:ext>
            </a:extLst>
          </p:cNvPr>
          <p:cNvSpPr>
            <a:spLocks noGrp="1"/>
          </p:cNvSpPr>
          <p:nvPr>
            <p:ph idx="1"/>
          </p:nvPr>
        </p:nvSpPr>
        <p:spPr>
          <a:xfrm>
            <a:off x="438298" y="1916832"/>
            <a:ext cx="8229600" cy="3917032"/>
          </a:xfrm>
        </p:spPr>
        <p:txBody>
          <a:bodyPr/>
          <a:lstStyle/>
          <a:p>
            <a:r>
              <a:rPr lang="en-GB" dirty="0"/>
              <a:t>Read page 9 &amp; 10</a:t>
            </a:r>
          </a:p>
          <a:p>
            <a:r>
              <a:rPr lang="en-GB" dirty="0"/>
              <a:t>Highlight key words / sections</a:t>
            </a:r>
          </a:p>
          <a:p>
            <a:r>
              <a:rPr lang="en-GB" dirty="0"/>
              <a:t>Write a sentence or two explaining the metaphor (i.e. paraphrasing)</a:t>
            </a:r>
          </a:p>
          <a:p>
            <a:r>
              <a:rPr lang="en-GB" dirty="0"/>
              <a:t>Reference your sentence using the author’s names ‘out loud’</a:t>
            </a:r>
          </a:p>
        </p:txBody>
      </p:sp>
    </p:spTree>
    <p:extLst>
      <p:ext uri="{BB962C8B-B14F-4D97-AF65-F5344CB8AC3E}">
        <p14:creationId xmlns:p14="http://schemas.microsoft.com/office/powerpoint/2010/main" val="106573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F9C9639-4E2E-FA45-95CE-A37C34986033}"/>
              </a:ext>
            </a:extLst>
          </p:cNvPr>
          <p:cNvSpPr txBox="1">
            <a:spLocks/>
          </p:cNvSpPr>
          <p:nvPr/>
        </p:nvSpPr>
        <p:spPr>
          <a:xfrm>
            <a:off x="7867848" y="5063344"/>
            <a:ext cx="3611990" cy="34289"/>
          </a:xfrm>
          <a:prstGeom prst="rect">
            <a:avLst/>
          </a:prstGeom>
        </p:spPr>
        <p:txBody>
          <a:bodyPr vert="horz" lIns="102870" tIns="51435" rIns="102870" bIns="51435"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75"/>
              </a:spcAft>
              <a:buNone/>
            </a:pPr>
            <a:endParaRPr lang="en-US" sz="1575" dirty="0">
              <a:ea typeface="Microsoft JhengHei" panose="020B0604030504040204" pitchFamily="34" charset="-120"/>
              <a:cs typeface="Arial" panose="020B0604020202020204" pitchFamily="34" charset="0"/>
            </a:endParaRPr>
          </a:p>
        </p:txBody>
      </p:sp>
      <p:sp>
        <p:nvSpPr>
          <p:cNvPr id="6" name="Left Arrow 5">
            <a:extLst>
              <a:ext uri="{FF2B5EF4-FFF2-40B4-BE49-F238E27FC236}">
                <a16:creationId xmlns:a16="http://schemas.microsoft.com/office/drawing/2014/main" id="{E9EC5E47-9627-FB40-B0D5-9F595F87976F}"/>
              </a:ext>
            </a:extLst>
          </p:cNvPr>
          <p:cNvSpPr/>
          <p:nvPr/>
        </p:nvSpPr>
        <p:spPr>
          <a:xfrm flipH="1">
            <a:off x="64291" y="2848097"/>
            <a:ext cx="1764508" cy="673014"/>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Context Specific Skills</a:t>
            </a:r>
          </a:p>
        </p:txBody>
      </p:sp>
      <p:sp>
        <p:nvSpPr>
          <p:cNvPr id="7" name="Left Arrow 6">
            <a:extLst>
              <a:ext uri="{FF2B5EF4-FFF2-40B4-BE49-F238E27FC236}">
                <a16:creationId xmlns:a16="http://schemas.microsoft.com/office/drawing/2014/main" id="{51A12814-5A9E-414F-9772-41E25A25AF7A}"/>
              </a:ext>
            </a:extLst>
          </p:cNvPr>
          <p:cNvSpPr/>
          <p:nvPr/>
        </p:nvSpPr>
        <p:spPr>
          <a:xfrm flipH="1">
            <a:off x="533400" y="3521110"/>
            <a:ext cx="864538" cy="747500"/>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dirty="0">
                <a:ln>
                  <a:solidFill>
                    <a:sysClr val="windowText" lastClr="000000"/>
                  </a:solidFill>
                </a:ln>
                <a:solidFill>
                  <a:schemeClr val="tx1"/>
                </a:solidFill>
              </a:rPr>
              <a:t>FMS</a:t>
            </a:r>
          </a:p>
        </p:txBody>
      </p:sp>
      <p:sp>
        <p:nvSpPr>
          <p:cNvPr id="8" name="Left Arrow 7">
            <a:extLst>
              <a:ext uri="{FF2B5EF4-FFF2-40B4-BE49-F238E27FC236}">
                <a16:creationId xmlns:a16="http://schemas.microsoft.com/office/drawing/2014/main" id="{9328640F-AAC1-FB4F-BAD1-9994A3B53872}"/>
              </a:ext>
            </a:extLst>
          </p:cNvPr>
          <p:cNvSpPr/>
          <p:nvPr/>
        </p:nvSpPr>
        <p:spPr>
          <a:xfrm flipH="1">
            <a:off x="533399" y="1851880"/>
            <a:ext cx="1325393" cy="935400"/>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dirty="0">
                <a:ln>
                  <a:solidFill>
                    <a:sysClr val="windowText" lastClr="000000"/>
                  </a:solidFill>
                </a:ln>
                <a:solidFill>
                  <a:schemeClr val="tx1"/>
                </a:solidFill>
              </a:rPr>
              <a:t>Skillful in sports</a:t>
            </a:r>
          </a:p>
        </p:txBody>
      </p:sp>
      <p:sp>
        <p:nvSpPr>
          <p:cNvPr id="9" name="TextBox 8">
            <a:extLst>
              <a:ext uri="{FF2B5EF4-FFF2-40B4-BE49-F238E27FC236}">
                <a16:creationId xmlns:a16="http://schemas.microsoft.com/office/drawing/2014/main" id="{E39365E8-5B4C-ED46-9409-B5F14C2BF02A}"/>
              </a:ext>
            </a:extLst>
          </p:cNvPr>
          <p:cNvSpPr txBox="1"/>
          <p:nvPr/>
        </p:nvSpPr>
        <p:spPr>
          <a:xfrm>
            <a:off x="5364088" y="1166842"/>
            <a:ext cx="3476987" cy="4524315"/>
          </a:xfrm>
          <a:prstGeom prst="rect">
            <a:avLst/>
          </a:prstGeom>
          <a:noFill/>
        </p:spPr>
        <p:txBody>
          <a:bodyPr wrap="square">
            <a:spAutoFit/>
          </a:bodyPr>
          <a:lstStyle/>
          <a:p>
            <a:pPr marL="428625" indent="-428625">
              <a:buFont typeface="Arial" panose="020B0604020202020204" pitchFamily="34" charset="0"/>
              <a:buChar char="•"/>
            </a:pPr>
            <a:r>
              <a:rPr lang="en-US" altLang="en-US" sz="2400" dirty="0"/>
              <a:t>FMS are the “base camp” to the mountain of motor development.</a:t>
            </a:r>
          </a:p>
          <a:p>
            <a:pPr marL="428625" indent="-428625">
              <a:buFont typeface="Arial" panose="020B0604020202020204" pitchFamily="34" charset="0"/>
              <a:buChar char="•"/>
            </a:pPr>
            <a:endParaRPr lang="en-US" altLang="en-US" sz="2400" dirty="0"/>
          </a:p>
          <a:p>
            <a:pPr marL="428625" indent="-428625">
              <a:buFont typeface="Arial" panose="020B0604020202020204" pitchFamily="34" charset="0"/>
              <a:buChar char="•"/>
            </a:pPr>
            <a:r>
              <a:rPr lang="en-US" sz="2400" dirty="0"/>
              <a:t>Early </a:t>
            </a:r>
            <a:r>
              <a:rPr lang="en-US" sz="2400" dirty="0" err="1"/>
              <a:t>specialisation</a:t>
            </a:r>
            <a:r>
              <a:rPr lang="en-US" sz="2400" dirty="0"/>
              <a:t> is harmful – children need a broad range of </a:t>
            </a:r>
            <a:r>
              <a:rPr lang="en-US" sz="2400" b="1" dirty="0"/>
              <a:t>FMS</a:t>
            </a:r>
          </a:p>
          <a:p>
            <a:pPr marL="428625" indent="-428625">
              <a:buFont typeface="Arial" panose="020B0604020202020204" pitchFamily="34" charset="0"/>
              <a:buChar char="•"/>
            </a:pPr>
            <a:endParaRPr lang="en-US" altLang="en-US" sz="2400" dirty="0"/>
          </a:p>
        </p:txBody>
      </p:sp>
      <p:sp>
        <p:nvSpPr>
          <p:cNvPr id="10" name="Title 1">
            <a:extLst>
              <a:ext uri="{FF2B5EF4-FFF2-40B4-BE49-F238E27FC236}">
                <a16:creationId xmlns:a16="http://schemas.microsoft.com/office/drawing/2014/main" id="{193C4623-5361-674C-9711-FE5E3BAEE291}"/>
              </a:ext>
            </a:extLst>
          </p:cNvPr>
          <p:cNvSpPr>
            <a:spLocks noGrp="1"/>
          </p:cNvSpPr>
          <p:nvPr>
            <p:ph type="title"/>
          </p:nvPr>
        </p:nvSpPr>
        <p:spPr>
          <a:xfrm>
            <a:off x="946545" y="156926"/>
            <a:ext cx="7591496" cy="600017"/>
          </a:xfrm>
        </p:spPr>
        <p:txBody>
          <a:bodyPr>
            <a:normAutofit/>
          </a:bodyPr>
          <a:lstStyle/>
          <a:p>
            <a:pPr algn="ctr"/>
            <a:r>
              <a:rPr lang="en-US" sz="3150" b="1" dirty="0"/>
              <a:t>Mountain of Motor Development </a:t>
            </a:r>
          </a:p>
        </p:txBody>
      </p:sp>
      <p:pic>
        <p:nvPicPr>
          <p:cNvPr id="11" name="Picture 10" descr="Diagram&#10;&#10;Description automatically generated">
            <a:extLst>
              <a:ext uri="{FF2B5EF4-FFF2-40B4-BE49-F238E27FC236}">
                <a16:creationId xmlns:a16="http://schemas.microsoft.com/office/drawing/2014/main" id="{D6614E6B-7908-0A42-8B71-32A5B14398CD}"/>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816" b="95399" l="34398" r="98175">
                        <a14:foregroundMark x1="52007" y1="28067" x2="57847" y2="23160"/>
                        <a14:foregroundMark x1="57847" y1="23160" x2="62774" y2="23313"/>
                        <a14:foregroundMark x1="62774" y1="23313" x2="66606" y2="27761"/>
                        <a14:foregroundMark x1="66606" y1="27761" x2="63321" y2="30828"/>
                        <a14:foregroundMark x1="63321" y1="30828" x2="61131" y2="25920"/>
                        <a14:foregroundMark x1="61131" y1="25920" x2="61861" y2="19785"/>
                        <a14:foregroundMark x1="61861" y1="19785" x2="68613" y2="18865"/>
                        <a14:foregroundMark x1="68613" y1="18865" x2="64872" y2="22699"/>
                        <a14:foregroundMark x1="64872" y1="22699" x2="62682" y2="15798"/>
                        <a14:foregroundMark x1="62682" y1="15798" x2="65328" y2="24233"/>
                        <a14:foregroundMark x1="65328" y1="24233" x2="64690" y2="53528"/>
                        <a14:foregroundMark x1="64690" y1="53528" x2="69343" y2="54141"/>
                        <a14:foregroundMark x1="69343" y1="54141" x2="73358" y2="53681"/>
                        <a14:foregroundMark x1="73358" y1="53681" x2="79471" y2="43252"/>
                        <a14:foregroundMark x1="79471" y1="43252" x2="80383" y2="46779"/>
                        <a14:foregroundMark x1="62135" y1="13804" x2="65693" y2="16411"/>
                        <a14:foregroundMark x1="65693" y1="16411" x2="68157" y2="21012"/>
                        <a14:foregroundMark x1="68157" y1="21012" x2="68978" y2="27914"/>
                        <a14:foregroundMark x1="68978" y1="27914" x2="65328" y2="19632"/>
                        <a14:foregroundMark x1="65328" y1="19632" x2="64872" y2="11350"/>
                        <a14:foregroundMark x1="64872" y1="11350" x2="67245" y2="16258"/>
                        <a14:foregroundMark x1="67245" y1="16258" x2="66606" y2="23926"/>
                        <a14:foregroundMark x1="66606" y1="23926" x2="64781" y2="30368"/>
                        <a14:foregroundMark x1="64781" y1="30368" x2="65328" y2="42638"/>
                        <a14:foregroundMark x1="62865" y1="13804" x2="66971" y2="14571"/>
                        <a14:foregroundMark x1="66971" y1="14571" x2="69343" y2="23773"/>
                        <a14:foregroundMark x1="69343" y1="23773" x2="68613" y2="32669"/>
                        <a14:foregroundMark x1="68613" y1="32669" x2="66971" y2="35123"/>
                        <a14:foregroundMark x1="64872" y1="14571" x2="68704" y2="19479"/>
                        <a14:foregroundMark x1="68704" y1="19479" x2="68887" y2="27301"/>
                        <a14:foregroundMark x1="68887" y1="27301" x2="65237" y2="42025"/>
                        <a14:foregroundMark x1="65237" y1="42025" x2="65511" y2="36043"/>
                        <a14:foregroundMark x1="65511" y1="36043" x2="68796" y2="33896"/>
                        <a14:foregroundMark x1="65693" y1="37883" x2="70255" y2="38190"/>
                        <a14:foregroundMark x1="70255" y1="38190" x2="68339" y2="35890"/>
                        <a14:foregroundMark x1="38139" y1="77914" x2="37135" y2="84356"/>
                        <a14:foregroundMark x1="37135" y1="84356" x2="41332" y2="82362"/>
                        <a14:foregroundMark x1="41332" y1="82362" x2="38504" y2="78067"/>
                        <a14:foregroundMark x1="38504" y1="78067" x2="36588" y2="84356"/>
                        <a14:foregroundMark x1="36588" y1="84356" x2="41332" y2="86656"/>
                        <a14:foregroundMark x1="41332" y1="86656" x2="53741" y2="84049"/>
                        <a14:foregroundMark x1="53741" y1="84049" x2="62774" y2="85276"/>
                        <a14:foregroundMark x1="62774" y1="85276" x2="87774" y2="95092"/>
                        <a14:foregroundMark x1="87774" y1="95092" x2="90876" y2="90491"/>
                        <a14:foregroundMark x1="90876" y1="90491" x2="90328" y2="84356"/>
                        <a14:foregroundMark x1="90328" y1="84356" x2="91515" y2="86043"/>
                        <a14:foregroundMark x1="86679" y1="94479" x2="82391" y2="96779"/>
                        <a14:foregroundMark x1="82391" y1="96779" x2="37865" y2="90491"/>
                        <a14:foregroundMark x1="37865" y1="90491" x2="34489" y2="86963"/>
                        <a14:foregroundMark x1="34489" y1="86963" x2="35310" y2="86350"/>
                        <a14:foregroundMark x1="83029" y1="95552" x2="83029" y2="95552"/>
                        <a14:foregroundMark x1="81296" y1="48466" x2="74453" y2="36656"/>
                        <a14:foregroundMark x1="74453" y1="36656" x2="64599" y2="28374"/>
                        <a14:foregroundMark x1="64599" y1="28374" x2="54015" y2="28988"/>
                        <a14:foregroundMark x1="54015" y1="28988" x2="52372" y2="21472"/>
                        <a14:foregroundMark x1="52372" y1="21472" x2="55292" y2="17638"/>
                        <a14:foregroundMark x1="55292" y1="17638" x2="57026" y2="22086"/>
                        <a14:foregroundMark x1="62318" y1="28528" x2="62318" y2="20859"/>
                        <a14:foregroundMark x1="62318" y1="20859" x2="65511" y2="16871"/>
                        <a14:foregroundMark x1="65511" y1="16871" x2="69069" y2="18252"/>
                        <a14:foregroundMark x1="69069" y1="18252" x2="69708" y2="26534"/>
                        <a14:foregroundMark x1="69708" y1="26534" x2="68339" y2="17638"/>
                        <a14:foregroundMark x1="77464" y1="39571" x2="82847" y2="48006"/>
                        <a14:foregroundMark x1="82847" y1="48006" x2="82117" y2="42178"/>
                        <a14:foregroundMark x1="82117" y1="42178" x2="78650" y2="42945"/>
                        <a14:foregroundMark x1="62500" y1="32209" x2="62500" y2="44785"/>
                        <a14:foregroundMark x1="68522" y1="36196" x2="71533" y2="48006"/>
                        <a14:foregroundMark x1="94799" y1="13497" x2="94799" y2="32822"/>
                        <a14:foregroundMark x1="96989" y1="52914" x2="96989" y2="66104"/>
                        <a14:foregroundMark x1="97354" y1="51534" x2="97172" y2="80368"/>
                        <a14:foregroundMark x1="98358" y1="82055" x2="97354" y2="55215"/>
                        <a14:foregroundMark x1="97354" y1="55215" x2="96807" y2="78374"/>
                        <a14:foregroundMark x1="96807" y1="78374" x2="95894" y2="69939"/>
                        <a14:foregroundMark x1="95894" y1="69939" x2="96350" y2="65798"/>
                        <a14:foregroundMark x1="96533" y1="81288" x2="97719" y2="50307"/>
                        <a14:foregroundMark x1="97719" y1="50307" x2="97810" y2="63804"/>
                        <a14:foregroundMark x1="97810" y1="63804" x2="98996" y2="57975"/>
                        <a14:foregroundMark x1="98996" y1="57975" x2="97901" y2="51534"/>
                        <a14:foregroundMark x1="97901" y1="51534" x2="96533" y2="52761"/>
                        <a14:foregroundMark x1="96533" y1="50460" x2="96350" y2="63650"/>
                        <a14:foregroundMark x1="96350" y1="63650" x2="98175" y2="46933"/>
                        <a14:foregroundMark x1="98175" y1="46933" x2="97719" y2="52914"/>
                        <a14:foregroundMark x1="97719" y1="52914" x2="96350" y2="51227"/>
                        <a14:foregroundMark x1="93978" y1="39571" x2="93978" y2="46779"/>
                        <a14:foregroundMark x1="93978" y1="46779" x2="94982" y2="31748"/>
                        <a14:foregroundMark x1="94982" y1="31748" x2="93339" y2="59356"/>
                        <a14:foregroundMark x1="95164" y1="84049" x2="95164" y2="84049"/>
                        <a14:foregroundMark x1="94708" y1="81288" x2="94708" y2="93405"/>
                        <a14:foregroundMark x1="94708" y1="93405" x2="95347" y2="86503"/>
                        <a14:foregroundMark x1="95347" y1="86503" x2="95529" y2="93558"/>
                        <a14:foregroundMark x1="95529" y1="93558" x2="93978" y2="95092"/>
                        <a14:foregroundMark x1="94799" y1="81595" x2="94799" y2="88497"/>
                        <a14:foregroundMark x1="94799" y1="88497" x2="94799" y2="82362"/>
                        <a14:foregroundMark x1="94799" y1="82362" x2="95164" y2="85276"/>
                        <a14:foregroundMark x1="94982" y1="79908" x2="94982" y2="86503"/>
                        <a14:foregroundMark x1="94982" y1="86503" x2="95529" y2="80061"/>
                        <a14:foregroundMark x1="95529" y1="80061" x2="94982" y2="84969"/>
                        <a14:foregroundMark x1="65693" y1="14264" x2="65328" y2="12577"/>
                        <a14:foregroundMark x1="47719" y1="34356" x2="48266" y2="25613"/>
                        <a14:foregroundMark x1="48266" y1="25613" x2="50182" y2="19018"/>
                        <a14:foregroundMark x1="50182" y1="19018" x2="53193" y2="15644"/>
                        <a14:foregroundMark x1="53193" y1="15644" x2="56022" y2="19479"/>
                        <a14:foregroundMark x1="56022" y1="19479" x2="51460" y2="19172"/>
                        <a14:foregroundMark x1="51460" y1="19172" x2="55292" y2="17945"/>
                        <a14:foregroundMark x1="55292" y1="17945" x2="57026" y2="18712"/>
                        <a14:foregroundMark x1="39507" y1="74847" x2="47263" y2="39877"/>
                        <a14:foregroundMark x1="47263" y1="39877" x2="45164" y2="56442"/>
                        <a14:foregroundMark x1="45164" y1="56442" x2="47901" y2="34969"/>
                        <a14:foregroundMark x1="53558" y1="16718" x2="57755" y2="18252"/>
                        <a14:foregroundMark x1="57755" y1="18252" x2="59215" y2="21472"/>
                        <a14:foregroundMark x1="63504" y1="13344" x2="67062" y2="13957"/>
                        <a14:foregroundMark x1="67062" y1="13957" x2="64051" y2="13650"/>
                        <a14:foregroundMark x1="78376" y1="38037" x2="82026" y2="40951"/>
                        <a14:foregroundMark x1="82026" y1="40951" x2="83850" y2="53988"/>
                        <a14:foregroundMark x1="83850" y1="53988" x2="83577" y2="41104"/>
                        <a14:foregroundMark x1="83577" y1="41104" x2="80292" y2="37117"/>
                        <a14:foregroundMark x1="80292" y1="37117" x2="79471" y2="38037"/>
                        <a14:foregroundMark x1="83668" y1="51994" x2="83668" y2="58742"/>
                        <a14:foregroundMark x1="83668" y1="58742" x2="83303" y2="52147"/>
                        <a14:foregroundMark x1="83303" y1="52147" x2="84580" y2="58589"/>
                        <a14:foregroundMark x1="84580" y1="58589" x2="84398" y2="60890"/>
                        <a14:foregroundMark x1="78011" y1="38650" x2="81934" y2="38344"/>
                        <a14:foregroundMark x1="81934" y1="38344" x2="77099" y2="39264"/>
                        <a14:foregroundMark x1="81934" y1="39417" x2="78193" y2="38037"/>
                        <a14:foregroundMark x1="78193" y1="38037" x2="81752" y2="39264"/>
                        <a14:foregroundMark x1="78558" y1="36810" x2="79836" y2="38344"/>
                        <a14:foregroundMark x1="79106" y1="37730" x2="79106" y2="37423"/>
                        <a14:foregroundMark x1="79288" y1="37423" x2="80474" y2="36503"/>
                      </a14:backgroundRemoval>
                    </a14:imgEffect>
                  </a14:imgLayer>
                </a14:imgProps>
              </a:ext>
            </a:extLst>
          </a:blip>
          <a:srcRect l="33007"/>
          <a:stretch/>
        </p:blipFill>
        <p:spPr>
          <a:xfrm>
            <a:off x="1017041" y="1468966"/>
            <a:ext cx="4116573" cy="3655454"/>
          </a:xfrm>
          <a:prstGeom prst="rect">
            <a:avLst/>
          </a:prstGeom>
        </p:spPr>
      </p:pic>
      <p:sp>
        <p:nvSpPr>
          <p:cNvPr id="3" name="Freeform 2">
            <a:extLst>
              <a:ext uri="{FF2B5EF4-FFF2-40B4-BE49-F238E27FC236}">
                <a16:creationId xmlns:a16="http://schemas.microsoft.com/office/drawing/2014/main" id="{0F433408-E276-334F-9ECB-EB2DD6AD8247}"/>
              </a:ext>
            </a:extLst>
          </p:cNvPr>
          <p:cNvSpPr/>
          <p:nvPr/>
        </p:nvSpPr>
        <p:spPr>
          <a:xfrm>
            <a:off x="1719329" y="3472851"/>
            <a:ext cx="2521040" cy="420727"/>
          </a:xfrm>
          <a:custGeom>
            <a:avLst/>
            <a:gdLst>
              <a:gd name="connsiteX0" fmla="*/ 0 w 3361386"/>
              <a:gd name="connsiteY0" fmla="*/ 131496 h 560969"/>
              <a:gd name="connsiteX1" fmla="*/ 682581 w 3361386"/>
              <a:gd name="connsiteY1" fmla="*/ 247406 h 560969"/>
              <a:gd name="connsiteX2" fmla="*/ 1223493 w 3361386"/>
              <a:gd name="connsiteY2" fmla="*/ 157254 h 560969"/>
              <a:gd name="connsiteX3" fmla="*/ 1609860 w 3361386"/>
              <a:gd name="connsiteY3" fmla="*/ 2708 h 560969"/>
              <a:gd name="connsiteX4" fmla="*/ 1867437 w 3361386"/>
              <a:gd name="connsiteY4" fmla="*/ 298922 h 560969"/>
              <a:gd name="connsiteX5" fmla="*/ 2356834 w 3361386"/>
              <a:gd name="connsiteY5" fmla="*/ 427710 h 560969"/>
              <a:gd name="connsiteX6" fmla="*/ 2511381 w 3361386"/>
              <a:gd name="connsiteY6" fmla="*/ 414832 h 560969"/>
              <a:gd name="connsiteX7" fmla="*/ 2871989 w 3361386"/>
              <a:gd name="connsiteY7" fmla="*/ 556499 h 560969"/>
              <a:gd name="connsiteX8" fmla="*/ 3206840 w 3361386"/>
              <a:gd name="connsiteY8" fmla="*/ 517863 h 560969"/>
              <a:gd name="connsiteX9" fmla="*/ 3361386 w 3361386"/>
              <a:gd name="connsiteY9" fmla="*/ 440589 h 560969"/>
              <a:gd name="connsiteX10" fmla="*/ 3361386 w 3361386"/>
              <a:gd name="connsiteY10" fmla="*/ 440589 h 560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61386" h="560969">
                <a:moveTo>
                  <a:pt x="0" y="131496"/>
                </a:moveTo>
                <a:cubicBezTo>
                  <a:pt x="239333" y="187304"/>
                  <a:pt x="478666" y="243113"/>
                  <a:pt x="682581" y="247406"/>
                </a:cubicBezTo>
                <a:cubicBezTo>
                  <a:pt x="886496" y="251699"/>
                  <a:pt x="1068947" y="198037"/>
                  <a:pt x="1223493" y="157254"/>
                </a:cubicBezTo>
                <a:cubicBezTo>
                  <a:pt x="1378040" y="116471"/>
                  <a:pt x="1502536" y="-20903"/>
                  <a:pt x="1609860" y="2708"/>
                </a:cubicBezTo>
                <a:cubicBezTo>
                  <a:pt x="1717184" y="26319"/>
                  <a:pt x="1742941" y="228088"/>
                  <a:pt x="1867437" y="298922"/>
                </a:cubicBezTo>
                <a:cubicBezTo>
                  <a:pt x="1991933" y="369756"/>
                  <a:pt x="2249510" y="408392"/>
                  <a:pt x="2356834" y="427710"/>
                </a:cubicBezTo>
                <a:cubicBezTo>
                  <a:pt x="2464158" y="447028"/>
                  <a:pt x="2425522" y="393367"/>
                  <a:pt x="2511381" y="414832"/>
                </a:cubicBezTo>
                <a:cubicBezTo>
                  <a:pt x="2597240" y="436297"/>
                  <a:pt x="2756079" y="539327"/>
                  <a:pt x="2871989" y="556499"/>
                </a:cubicBezTo>
                <a:cubicBezTo>
                  <a:pt x="2987899" y="573671"/>
                  <a:pt x="3125274" y="537181"/>
                  <a:pt x="3206840" y="517863"/>
                </a:cubicBezTo>
                <a:cubicBezTo>
                  <a:pt x="3288406" y="498545"/>
                  <a:pt x="3361386" y="440589"/>
                  <a:pt x="3361386" y="440589"/>
                </a:cubicBezTo>
                <a:lnTo>
                  <a:pt x="3361386" y="440589"/>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640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nodePh="1">
                                  <p:stCondLst>
                                    <p:cond delay="0"/>
                                  </p:stCondLst>
                                  <p:endCondLst>
                                    <p:cond evt="begin" delay="0">
                                      <p:tn val="13"/>
                                    </p:cond>
                                  </p:end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animBg="1"/>
      <p:bldP spid="7" grpId="0" animBg="1"/>
      <p:bldP spid="8" grpId="0" animBg="1"/>
      <p:bldP spid="9" grpId="0"/>
      <p:bldP spid="10" grpId="0"/>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884CF-06DF-A04F-297C-2D631EF8483F}"/>
              </a:ext>
            </a:extLst>
          </p:cNvPr>
          <p:cNvSpPr>
            <a:spLocks noGrp="1"/>
          </p:cNvSpPr>
          <p:nvPr>
            <p:ph type="title"/>
          </p:nvPr>
        </p:nvSpPr>
        <p:spPr>
          <a:xfrm>
            <a:off x="323528" y="274638"/>
            <a:ext cx="8363272" cy="1143000"/>
          </a:xfrm>
        </p:spPr>
        <p:txBody>
          <a:bodyPr/>
          <a:lstStyle/>
          <a:p>
            <a:r>
              <a:rPr lang="en-GB" dirty="0"/>
              <a:t>‘Motor Competence and Physical Activity’ by Stodden et al.</a:t>
            </a:r>
          </a:p>
        </p:txBody>
      </p:sp>
      <p:sp>
        <p:nvSpPr>
          <p:cNvPr id="4" name="Content Placeholder 2">
            <a:extLst>
              <a:ext uri="{FF2B5EF4-FFF2-40B4-BE49-F238E27FC236}">
                <a16:creationId xmlns:a16="http://schemas.microsoft.com/office/drawing/2014/main" id="{B91257C8-332F-B81A-EC37-AF4E549D10EB}"/>
              </a:ext>
            </a:extLst>
          </p:cNvPr>
          <p:cNvSpPr>
            <a:spLocks noGrp="1"/>
          </p:cNvSpPr>
          <p:nvPr>
            <p:ph idx="1"/>
          </p:nvPr>
        </p:nvSpPr>
        <p:spPr>
          <a:xfrm>
            <a:off x="457200" y="1600200"/>
            <a:ext cx="8229600" cy="3916363"/>
          </a:xfrm>
        </p:spPr>
        <p:txBody>
          <a:bodyPr/>
          <a:lstStyle/>
          <a:p>
            <a:r>
              <a:rPr lang="en-GB" sz="2000" dirty="0"/>
              <a:t>(Last paragraph on page 292 &amp; on page 294 interesting)</a:t>
            </a:r>
          </a:p>
          <a:p>
            <a:r>
              <a:rPr lang="en-GB" dirty="0"/>
              <a:t>Read last paragraph on page 295 &amp; skim read 296</a:t>
            </a:r>
          </a:p>
          <a:p>
            <a:r>
              <a:rPr lang="en-GB" dirty="0"/>
              <a:t>Highlight key words / sections</a:t>
            </a:r>
          </a:p>
          <a:p>
            <a:r>
              <a:rPr lang="en-GB" dirty="0"/>
              <a:t>Write a sentence or two </a:t>
            </a:r>
            <a:r>
              <a:rPr lang="en-US" dirty="0"/>
              <a:t>about why is high quality physical movement important? </a:t>
            </a:r>
            <a:endParaRPr lang="en-GB" dirty="0"/>
          </a:p>
          <a:p>
            <a:r>
              <a:rPr lang="en-GB" dirty="0"/>
              <a:t>Reference your sentence using the author’s names ‘out loud’</a:t>
            </a:r>
          </a:p>
        </p:txBody>
      </p:sp>
    </p:spTree>
    <p:extLst>
      <p:ext uri="{BB962C8B-B14F-4D97-AF65-F5344CB8AC3E}">
        <p14:creationId xmlns:p14="http://schemas.microsoft.com/office/powerpoint/2010/main" val="499770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22AF0-3336-D69C-8EFE-9676DE9FB7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3CB488-F0DD-FB7E-8C15-9F27BEFF29F1}"/>
              </a:ext>
            </a:extLst>
          </p:cNvPr>
          <p:cNvSpPr>
            <a:spLocks noGrp="1"/>
          </p:cNvSpPr>
          <p:nvPr>
            <p:ph type="title"/>
          </p:nvPr>
        </p:nvSpPr>
        <p:spPr>
          <a:xfrm>
            <a:off x="457200" y="125760"/>
            <a:ext cx="8229600" cy="1143000"/>
          </a:xfrm>
        </p:spPr>
        <p:txBody>
          <a:bodyPr/>
          <a:lstStyle/>
          <a:p>
            <a:r>
              <a:rPr lang="en-US" dirty="0" err="1"/>
              <a:t>Tasg</a:t>
            </a:r>
            <a:r>
              <a:rPr lang="en-US" dirty="0"/>
              <a:t> </a:t>
            </a:r>
            <a:r>
              <a:rPr lang="en-US" dirty="0" err="1"/>
              <a:t>Dosbarth</a:t>
            </a:r>
            <a:r>
              <a:rPr lang="en-US" dirty="0"/>
              <a:t> …/Classroom Task</a:t>
            </a:r>
          </a:p>
        </p:txBody>
      </p:sp>
      <p:sp>
        <p:nvSpPr>
          <p:cNvPr id="3" name="Content Placeholder 2">
            <a:extLst>
              <a:ext uri="{FF2B5EF4-FFF2-40B4-BE49-F238E27FC236}">
                <a16:creationId xmlns:a16="http://schemas.microsoft.com/office/drawing/2014/main" id="{90022D2C-61CB-03F5-1A3C-64EF0C138F37}"/>
              </a:ext>
            </a:extLst>
          </p:cNvPr>
          <p:cNvSpPr>
            <a:spLocks noGrp="1"/>
          </p:cNvSpPr>
          <p:nvPr>
            <p:ph sz="half" idx="1"/>
          </p:nvPr>
        </p:nvSpPr>
        <p:spPr>
          <a:xfrm>
            <a:off x="235106" y="1628800"/>
            <a:ext cx="3730415" cy="3989040"/>
          </a:xfrm>
        </p:spPr>
        <p:txBody>
          <a:bodyPr/>
          <a:lstStyle/>
          <a:p>
            <a:pPr marL="0" indent="0">
              <a:buNone/>
            </a:pPr>
            <a:endParaRPr lang="en-US" dirty="0"/>
          </a:p>
          <a:p>
            <a:pPr marL="0" indent="0">
              <a:buNone/>
            </a:pPr>
            <a:r>
              <a:rPr lang="en-US" dirty="0"/>
              <a:t>Pam </a:t>
            </a:r>
            <a:r>
              <a:rPr lang="en-US" dirty="0" err="1"/>
              <a:t>fod</a:t>
            </a:r>
            <a:r>
              <a:rPr lang="en-US" dirty="0"/>
              <a:t> </a:t>
            </a:r>
            <a:r>
              <a:rPr lang="en-US" dirty="0" err="1"/>
              <a:t>symud</a:t>
            </a:r>
            <a:r>
              <a:rPr lang="en-US" dirty="0"/>
              <a:t> </a:t>
            </a:r>
            <a:r>
              <a:rPr lang="en-US" dirty="0" err="1"/>
              <a:t>corfforol</a:t>
            </a:r>
            <a:r>
              <a:rPr lang="en-US" dirty="0"/>
              <a:t> o </a:t>
            </a:r>
            <a:r>
              <a:rPr lang="en-US" dirty="0" err="1"/>
              <a:t>ansawdd</a:t>
            </a:r>
            <a:r>
              <a:rPr lang="en-US" dirty="0"/>
              <a:t> da </a:t>
            </a:r>
            <a:r>
              <a:rPr lang="en-US" dirty="0" err="1"/>
              <a:t>yn</a:t>
            </a:r>
            <a:r>
              <a:rPr lang="en-US" dirty="0"/>
              <a:t> </a:t>
            </a:r>
            <a:r>
              <a:rPr lang="en-US" dirty="0" err="1"/>
              <a:t>bwysig</a:t>
            </a:r>
            <a:r>
              <a:rPr lang="en-US" dirty="0"/>
              <a:t> </a:t>
            </a:r>
            <a:r>
              <a:rPr lang="en-US" dirty="0" err="1"/>
              <a:t>yn</a:t>
            </a:r>
            <a:r>
              <a:rPr lang="en-US" dirty="0"/>
              <a:t> y </a:t>
            </a:r>
            <a:r>
              <a:rPr lang="en-US" dirty="0" err="1"/>
              <a:t>blynyddoedd</a:t>
            </a:r>
            <a:r>
              <a:rPr lang="en-US" dirty="0"/>
              <a:t> </a:t>
            </a:r>
            <a:r>
              <a:rPr lang="en-US" dirty="0" err="1"/>
              <a:t>cynnar</a:t>
            </a:r>
            <a:r>
              <a:rPr lang="en-US" dirty="0"/>
              <a:t>?</a:t>
            </a:r>
          </a:p>
          <a:p>
            <a:pPr marL="0" indent="0">
              <a:buNone/>
            </a:pPr>
            <a:endParaRPr lang="en-US" dirty="0"/>
          </a:p>
        </p:txBody>
      </p:sp>
      <p:sp>
        <p:nvSpPr>
          <p:cNvPr id="4" name="Content Placeholder 3">
            <a:extLst>
              <a:ext uri="{FF2B5EF4-FFF2-40B4-BE49-F238E27FC236}">
                <a16:creationId xmlns:a16="http://schemas.microsoft.com/office/drawing/2014/main" id="{A9C79C52-49F2-28C8-BFFB-6327F24DB04F}"/>
              </a:ext>
            </a:extLst>
          </p:cNvPr>
          <p:cNvSpPr>
            <a:spLocks noGrp="1"/>
          </p:cNvSpPr>
          <p:nvPr>
            <p:ph sz="half" idx="2"/>
          </p:nvPr>
        </p:nvSpPr>
        <p:spPr>
          <a:xfrm>
            <a:off x="5021420" y="1628800"/>
            <a:ext cx="3890392" cy="3989040"/>
          </a:xfrm>
        </p:spPr>
        <p:txBody>
          <a:bodyPr/>
          <a:lstStyle/>
          <a:p>
            <a:pPr marL="0" indent="0">
              <a:buNone/>
            </a:pPr>
            <a:endParaRPr lang="en-US" dirty="0"/>
          </a:p>
          <a:p>
            <a:pPr marL="0" indent="0">
              <a:buNone/>
            </a:pPr>
            <a:r>
              <a:rPr lang="en-US" dirty="0"/>
              <a:t>Why is high quality physical movement important in the early years? </a:t>
            </a:r>
          </a:p>
        </p:txBody>
      </p:sp>
    </p:spTree>
    <p:extLst>
      <p:ext uri="{BB962C8B-B14F-4D97-AF65-F5344CB8AC3E}">
        <p14:creationId xmlns:p14="http://schemas.microsoft.com/office/powerpoint/2010/main" val="3250950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13">
            <a:extLst>
              <a:ext uri="{FF2B5EF4-FFF2-40B4-BE49-F238E27FC236}">
                <a16:creationId xmlns:a16="http://schemas.microsoft.com/office/drawing/2014/main" id="{C0F0489A-1BA5-B54E-A295-F65A730E8819}"/>
              </a:ext>
            </a:extLst>
          </p:cNvPr>
          <p:cNvGraphicFramePr>
            <a:graphicFrameLocks noGrp="1"/>
          </p:cNvGraphicFramePr>
          <p:nvPr/>
        </p:nvGraphicFramePr>
        <p:xfrm>
          <a:off x="304536" y="1228651"/>
          <a:ext cx="5202820" cy="4400700"/>
        </p:xfrm>
        <a:graphic>
          <a:graphicData uri="http://schemas.openxmlformats.org/drawingml/2006/table">
            <a:tbl>
              <a:tblPr firstRow="1" bandRow="1">
                <a:tableStyleId>{5C22544A-7EE6-4342-B048-85BDC9FD1C3A}</a:tableStyleId>
              </a:tblPr>
              <a:tblGrid>
                <a:gridCol w="2555924">
                  <a:extLst>
                    <a:ext uri="{9D8B030D-6E8A-4147-A177-3AD203B41FA5}">
                      <a16:colId xmlns:a16="http://schemas.microsoft.com/office/drawing/2014/main" val="407872530"/>
                    </a:ext>
                  </a:extLst>
                </a:gridCol>
                <a:gridCol w="2646896">
                  <a:extLst>
                    <a:ext uri="{9D8B030D-6E8A-4147-A177-3AD203B41FA5}">
                      <a16:colId xmlns:a16="http://schemas.microsoft.com/office/drawing/2014/main" val="3916426583"/>
                    </a:ext>
                  </a:extLst>
                </a:gridCol>
              </a:tblGrid>
              <a:tr h="2432950">
                <a:tc>
                  <a:txBody>
                    <a:bodyPr/>
                    <a:lstStyle/>
                    <a:p>
                      <a:pPr algn="ctr"/>
                      <a:r>
                        <a:rPr lang="en-US" sz="2400" b="1" dirty="0"/>
                        <a:t>SPATIAL AWARENESS</a:t>
                      </a:r>
                      <a:endParaRPr lang="en-US" sz="1800" b="1" dirty="0"/>
                    </a:p>
                    <a:p>
                      <a:pPr algn="ctr"/>
                      <a:r>
                        <a:rPr lang="en-US" sz="1800" b="0" dirty="0"/>
                        <a:t>Bubble…Direction, Speed, Levels, Pathways</a:t>
                      </a:r>
                    </a:p>
                  </a:txBody>
                  <a:tcPr marL="68580" marR="68580" marT="34290" marB="34290" anchor="ctr"/>
                </a:tc>
                <a:tc>
                  <a:txBody>
                    <a:bodyPr/>
                    <a:lstStyle/>
                    <a:p>
                      <a:pPr algn="ctr"/>
                      <a:r>
                        <a:rPr lang="en-US" sz="2400" b="1" dirty="0">
                          <a:solidFill>
                            <a:sysClr val="windowText" lastClr="000000"/>
                          </a:solidFill>
                        </a:rPr>
                        <a:t>BODY AWARENESS</a:t>
                      </a:r>
                    </a:p>
                    <a:p>
                      <a:pPr algn="ctr"/>
                      <a:r>
                        <a:rPr lang="en-US" sz="1800" b="0" dirty="0">
                          <a:solidFill>
                            <a:sysClr val="windowText" lastClr="000000"/>
                          </a:solidFill>
                        </a:rPr>
                        <a:t>Balance &amp; Shapes (pike) Travelling (run, skip…) Turning, Jumping, </a:t>
                      </a:r>
                    </a:p>
                  </a:txBody>
                  <a:tcPr marL="68580" marR="68580" marT="34290" marB="34290" anchor="ctr">
                    <a:solidFill>
                      <a:schemeClr val="bg1">
                        <a:lumMod val="95000"/>
                      </a:schemeClr>
                    </a:solidFill>
                  </a:tcPr>
                </a:tc>
                <a:extLst>
                  <a:ext uri="{0D108BD9-81ED-4DB2-BD59-A6C34878D82A}">
                    <a16:rowId xmlns:a16="http://schemas.microsoft.com/office/drawing/2014/main" val="1609046271"/>
                  </a:ext>
                </a:extLst>
              </a:tr>
              <a:tr h="1967750">
                <a:tc>
                  <a:txBody>
                    <a:bodyPr/>
                    <a:lstStyle/>
                    <a:p>
                      <a:pPr algn="ctr"/>
                      <a:r>
                        <a:rPr lang="en-US" sz="2400" b="1" dirty="0"/>
                        <a:t>DYNAMICS</a:t>
                      </a:r>
                      <a:endParaRPr lang="en-US" sz="1800" b="1" dirty="0"/>
                    </a:p>
                    <a:p>
                      <a:pPr algn="ctr"/>
                      <a:r>
                        <a:rPr lang="en-US" sz="1800" b="0" dirty="0"/>
                        <a:t>Strong, soft, force of movement, tension, quality</a:t>
                      </a:r>
                    </a:p>
                  </a:txBody>
                  <a:tcPr marL="68580" marR="68580" marT="34290" marB="34290" anchor="ctr"/>
                </a:tc>
                <a:tc>
                  <a:txBody>
                    <a:bodyPr/>
                    <a:lstStyle/>
                    <a:p>
                      <a:pPr algn="ctr"/>
                      <a:r>
                        <a:rPr lang="en-US" sz="2400" b="1" dirty="0">
                          <a:solidFill>
                            <a:schemeClr val="bg1"/>
                          </a:solidFill>
                        </a:rPr>
                        <a:t>RELATIONSHIPS</a:t>
                      </a:r>
                      <a:endParaRPr lang="en-US" sz="1800" b="1" dirty="0">
                        <a:solidFill>
                          <a:schemeClr val="bg1"/>
                        </a:solidFill>
                      </a:endParaRPr>
                    </a:p>
                    <a:p>
                      <a:pPr algn="ctr"/>
                      <a:r>
                        <a:rPr lang="en-US" sz="1800" b="0" dirty="0">
                          <a:solidFill>
                            <a:schemeClr val="bg1"/>
                          </a:solidFill>
                        </a:rPr>
                        <a:t>Mirror, copy, follow, together, sequence, team</a:t>
                      </a:r>
                    </a:p>
                  </a:txBody>
                  <a:tcPr marL="68580" marR="68580" marT="34290" marB="34290" anchor="ctr">
                    <a:solidFill>
                      <a:srgbClr val="C00000"/>
                    </a:solidFill>
                  </a:tcPr>
                </a:tc>
                <a:extLst>
                  <a:ext uri="{0D108BD9-81ED-4DB2-BD59-A6C34878D82A}">
                    <a16:rowId xmlns:a16="http://schemas.microsoft.com/office/drawing/2014/main" val="4220682271"/>
                  </a:ext>
                </a:extLst>
              </a:tr>
            </a:tbl>
          </a:graphicData>
        </a:graphic>
      </p:graphicFrame>
      <p:sp>
        <p:nvSpPr>
          <p:cNvPr id="6" name="TextBox 5">
            <a:extLst>
              <a:ext uri="{FF2B5EF4-FFF2-40B4-BE49-F238E27FC236}">
                <a16:creationId xmlns:a16="http://schemas.microsoft.com/office/drawing/2014/main" id="{4A459005-3AC8-C54A-8BC1-1F1FB74EBAFE}"/>
              </a:ext>
            </a:extLst>
          </p:cNvPr>
          <p:cNvSpPr txBox="1"/>
          <p:nvPr/>
        </p:nvSpPr>
        <p:spPr>
          <a:xfrm>
            <a:off x="5751194" y="2274838"/>
            <a:ext cx="3332110" cy="2308324"/>
          </a:xfrm>
          <a:prstGeom prst="rect">
            <a:avLst/>
          </a:prstGeom>
          <a:noFill/>
        </p:spPr>
        <p:txBody>
          <a:bodyPr wrap="square" rtlCol="0">
            <a:spAutoFit/>
          </a:bodyPr>
          <a:lstStyle/>
          <a:p>
            <a:pPr marL="342900" indent="-342900">
              <a:buFont typeface="Arial" panose="020B0604020202020204" pitchFamily="34" charset="0"/>
              <a:buChar char="•"/>
            </a:pPr>
            <a:r>
              <a:rPr lang="en-US" sz="2400" dirty="0"/>
              <a:t>Movement concepts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Stages of Locomotor </a:t>
            </a:r>
            <a:r>
              <a:rPr lang="en-GB" sz="2400" dirty="0"/>
              <a:t>Running/jumping</a:t>
            </a:r>
          </a:p>
        </p:txBody>
      </p:sp>
      <p:sp>
        <p:nvSpPr>
          <p:cNvPr id="2" name="TextBox 1">
            <a:extLst>
              <a:ext uri="{FF2B5EF4-FFF2-40B4-BE49-F238E27FC236}">
                <a16:creationId xmlns:a16="http://schemas.microsoft.com/office/drawing/2014/main" id="{B75BF07C-9B90-1AC7-40BB-1CBC0C2D7A85}"/>
              </a:ext>
            </a:extLst>
          </p:cNvPr>
          <p:cNvSpPr txBox="1"/>
          <p:nvPr/>
        </p:nvSpPr>
        <p:spPr>
          <a:xfrm>
            <a:off x="1115616" y="404664"/>
            <a:ext cx="6696744" cy="369332"/>
          </a:xfrm>
          <a:prstGeom prst="rect">
            <a:avLst/>
          </a:prstGeom>
          <a:noFill/>
        </p:spPr>
        <p:txBody>
          <a:bodyPr wrap="square" rtlCol="0">
            <a:spAutoFit/>
          </a:bodyPr>
          <a:lstStyle/>
          <a:p>
            <a:r>
              <a:rPr lang="en-GB" dirty="0"/>
              <a:t>See paperwork on </a:t>
            </a:r>
            <a:r>
              <a:rPr lang="en-GB" dirty="0" err="1"/>
              <a:t>moodle</a:t>
            </a:r>
            <a:r>
              <a:rPr lang="en-GB" dirty="0"/>
              <a:t> page for BMPE5005 </a:t>
            </a:r>
          </a:p>
        </p:txBody>
      </p:sp>
    </p:spTree>
    <p:extLst>
      <p:ext uri="{BB962C8B-B14F-4D97-AF65-F5344CB8AC3E}">
        <p14:creationId xmlns:p14="http://schemas.microsoft.com/office/powerpoint/2010/main" val="2793970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06" y="223368"/>
            <a:ext cx="8056311" cy="857250"/>
          </a:xfrm>
        </p:spPr>
        <p:txBody>
          <a:bodyPr rtlCol="0">
            <a:normAutofit fontScale="90000"/>
          </a:bodyPr>
          <a:lstStyle/>
          <a:p>
            <a:pPr algn="l">
              <a:defRPr/>
            </a:pPr>
            <a:br>
              <a:rPr lang="en-GB" sz="3000" dirty="0"/>
            </a:br>
            <a:br>
              <a:rPr lang="en-GB" sz="3000" dirty="0"/>
            </a:br>
            <a:br>
              <a:rPr lang="en-GB" sz="3000" dirty="0"/>
            </a:br>
            <a:r>
              <a:rPr lang="en-GB" sz="3000" dirty="0" err="1"/>
              <a:t>Pwysigrwydd</a:t>
            </a:r>
            <a:r>
              <a:rPr lang="en-GB" sz="3000" dirty="0"/>
              <a:t> </a:t>
            </a:r>
            <a:r>
              <a:rPr lang="en-GB" sz="3000" dirty="0" err="1"/>
              <a:t>chwarae</a:t>
            </a:r>
            <a:r>
              <a:rPr lang="en-GB" sz="3000" dirty="0"/>
              <a:t> </a:t>
            </a:r>
            <a:r>
              <a:rPr lang="en-GB" sz="3000" dirty="0" err="1"/>
              <a:t>yn</a:t>
            </a:r>
            <a:r>
              <a:rPr lang="en-GB" sz="3000" dirty="0"/>
              <a:t> </a:t>
            </a:r>
            <a:r>
              <a:rPr lang="en-GB" sz="3000" dirty="0" err="1"/>
              <a:t>natblygiad</a:t>
            </a:r>
            <a:r>
              <a:rPr lang="en-GB" sz="3000" dirty="0"/>
              <a:t> plant </a:t>
            </a:r>
            <a:br>
              <a:rPr lang="en-GB" sz="3000" dirty="0"/>
            </a:br>
            <a:br>
              <a:rPr lang="en-GB" sz="3000" dirty="0"/>
            </a:br>
            <a:r>
              <a:rPr lang="en-GB" sz="3000" dirty="0"/>
              <a:t>The role of play in </a:t>
            </a:r>
            <a:br>
              <a:rPr lang="en-GB" sz="3000" dirty="0"/>
            </a:br>
            <a:r>
              <a:rPr lang="en-GB" sz="3000" dirty="0"/>
              <a:t>child development</a:t>
            </a:r>
            <a:endParaRPr lang="en-US" sz="3000" dirty="0"/>
          </a:p>
        </p:txBody>
      </p:sp>
      <p:pic>
        <p:nvPicPr>
          <p:cNvPr id="3072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3">
            <a:extLst>
              <a:ext uri="{28A0092B-C50C-407E-A947-70E740481C1C}">
                <a14:useLocalDpi xmlns:a14="http://schemas.microsoft.com/office/drawing/2010/main" val="0"/>
              </a:ext>
            </a:extLst>
          </a:blip>
          <a:srcRect l="11037" r="11037"/>
          <a:stretch>
            <a:fillRect/>
          </a:stretch>
        </p:blipFill>
        <p:spPr bwMode="auto">
          <a:xfrm>
            <a:off x="6095056" y="1258910"/>
            <a:ext cx="2727815" cy="202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13718" y="4533009"/>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159001" y="2245172"/>
            <a:ext cx="2561034" cy="3351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990374" y="4444903"/>
            <a:ext cx="2832497"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414338" y="2484836"/>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dirty="0" err="1"/>
              <a:t>Sensorimotor</a:t>
            </a:r>
            <a:r>
              <a:rPr lang="en-US" altLang="en-US" sz="2400" dirty="0"/>
              <a:t> integration</a:t>
            </a:r>
          </a:p>
        </p:txBody>
      </p:sp>
    </p:spTree>
    <p:extLst>
      <p:ext uri="{BB962C8B-B14F-4D97-AF65-F5344CB8AC3E}">
        <p14:creationId xmlns:p14="http://schemas.microsoft.com/office/powerpoint/2010/main" val="2079474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22362"/>
            <a:ext cx="9145526" cy="6980362"/>
          </a:xfrm>
        </p:spPr>
      </p:pic>
    </p:spTree>
    <p:extLst>
      <p:ext uri="{BB962C8B-B14F-4D97-AF65-F5344CB8AC3E}">
        <p14:creationId xmlns:p14="http://schemas.microsoft.com/office/powerpoint/2010/main" val="1798510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Evidence from neuroscience</a:t>
            </a:r>
          </a:p>
        </p:txBody>
      </p:sp>
      <p:sp>
        <p:nvSpPr>
          <p:cNvPr id="3" name="Content Placeholder 2"/>
          <p:cNvSpPr>
            <a:spLocks noGrp="1"/>
          </p:cNvSpPr>
          <p:nvPr>
            <p:ph idx="1"/>
          </p:nvPr>
        </p:nvSpPr>
        <p:spPr/>
        <p:txBody>
          <a:bodyPr>
            <a:normAutofit fontScale="85000" lnSpcReduction="20000"/>
          </a:bodyPr>
          <a:lstStyle/>
          <a:p>
            <a:r>
              <a:rPr lang="en-US" dirty="0"/>
              <a:t>‘Movement skills in childhood are inextricably  linked to core aspects of development including social, cognitive and </a:t>
            </a:r>
            <a:r>
              <a:rPr lang="en-US" dirty="0" err="1"/>
              <a:t>psycological</a:t>
            </a:r>
            <a:r>
              <a:rPr lang="is-IS" dirty="0"/>
              <a:t>…</a:t>
            </a:r>
            <a:r>
              <a:rPr lang="en-US" dirty="0"/>
              <a:t>. Language emerges as children physically interact with their surroundings</a:t>
            </a:r>
            <a:r>
              <a:rPr lang="is-IS" dirty="0"/>
              <a:t>…’</a:t>
            </a:r>
          </a:p>
          <a:p>
            <a:r>
              <a:rPr lang="en-US" dirty="0"/>
              <a:t>S</a:t>
            </a:r>
            <a:r>
              <a:rPr lang="is-IS" dirty="0"/>
              <a:t>tudies show movement skills are linked with early language and literacy, emotional regulation, social behaviour and academic self perceptions </a:t>
            </a:r>
          </a:p>
          <a:p>
            <a:r>
              <a:rPr lang="is-IS" dirty="0"/>
              <a:t>Diamond,A. (2000; 2015), Iverson, J (2010), Van der Fels et al., (2015), Bedard et al., (2017)</a:t>
            </a:r>
            <a:r>
              <a:rPr lang="en-US" dirty="0"/>
              <a:t> </a:t>
            </a:r>
          </a:p>
        </p:txBody>
      </p:sp>
    </p:spTree>
    <p:extLst>
      <p:ext uri="{BB962C8B-B14F-4D97-AF65-F5344CB8AC3E}">
        <p14:creationId xmlns:p14="http://schemas.microsoft.com/office/powerpoint/2010/main" val="1099104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020F9-0658-912E-8674-E8C5AC6A3C83}"/>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2FF3F651-33E3-E921-FE92-FB8F47E9937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33436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Box 16">
            <a:extLst>
              <a:ext uri="{FF2B5EF4-FFF2-40B4-BE49-F238E27FC236}">
                <a16:creationId xmlns:a16="http://schemas.microsoft.com/office/drawing/2014/main" id="{CE6DDE99-648D-490D-987C-1EA682EE03C7}"/>
              </a:ext>
            </a:extLst>
          </p:cNvPr>
          <p:cNvSpPr txBox="1">
            <a:spLocks noChangeArrowheads="1"/>
          </p:cNvSpPr>
          <p:nvPr/>
        </p:nvSpPr>
        <p:spPr bwMode="auto">
          <a:xfrm>
            <a:off x="198496" y="333003"/>
            <a:ext cx="854565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defTabSz="685800" eaLnBrk="1" fontAlgn="auto" hangingPunct="1">
              <a:spcBef>
                <a:spcPct val="0"/>
              </a:spcBef>
              <a:spcAft>
                <a:spcPts val="0"/>
              </a:spcAft>
              <a:buNone/>
              <a:defRPr/>
            </a:pPr>
            <a:r>
              <a:rPr lang="en-US" altLang="ko-KR" sz="2400" b="1" dirty="0">
                <a:solidFill>
                  <a:prstClr val="white"/>
                </a:solidFill>
                <a:latin typeface="Calibri Light" panose="020F0302020204030204"/>
                <a:ea typeface="맑은 고딕" panose="020B0503020000020004" pitchFamily="34" charset="-127"/>
                <a:cs typeface="Arial" panose="020B0604020202020204" pitchFamily="34" charset="0"/>
              </a:rPr>
              <a:t>Dynamic </a:t>
            </a:r>
            <a:r>
              <a:rPr lang="en-US" altLang="ko-KR" sz="2400" b="1" dirty="0">
                <a:latin typeface="Calibri Light" panose="020F0302020204030204"/>
                <a:ea typeface="맑은 고딕" panose="020B0503020000020004" pitchFamily="34" charset="-127"/>
                <a:cs typeface="Arial" panose="020B0604020202020204" pitchFamily="34" charset="0"/>
              </a:rPr>
              <a:t>Systems Theory (DST) &amp; Newell’s Constraints Theory</a:t>
            </a:r>
          </a:p>
          <a:p>
            <a:pPr algn="ctr" defTabSz="685800" eaLnBrk="1" fontAlgn="auto" hangingPunct="1">
              <a:spcBef>
                <a:spcPct val="0"/>
              </a:spcBef>
              <a:spcAft>
                <a:spcPts val="0"/>
              </a:spcAft>
              <a:buNone/>
              <a:defRPr/>
            </a:pPr>
            <a:endParaRPr lang="en-US" altLang="ko-KR" sz="2400" b="1" dirty="0">
              <a:latin typeface="Calibri Light" panose="020F0302020204030204"/>
              <a:ea typeface="맑은 고딕" panose="020B0503020000020004" pitchFamily="34" charset="-127"/>
              <a:cs typeface="Arial" panose="020B0604020202020204" pitchFamily="34" charset="0"/>
            </a:endParaRPr>
          </a:p>
          <a:p>
            <a:pPr algn="ctr" defTabSz="685800" eaLnBrk="1" fontAlgn="auto" hangingPunct="1">
              <a:spcBef>
                <a:spcPct val="0"/>
              </a:spcBef>
              <a:spcAft>
                <a:spcPts val="0"/>
              </a:spcAft>
              <a:buNone/>
              <a:defRPr/>
            </a:pPr>
            <a:endParaRPr lang="en-GB" altLang="ko-KR" sz="2400" b="1" dirty="0">
              <a:latin typeface="Calibri Light" panose="020F0302020204030204"/>
              <a:ea typeface="Cambria" panose="02040503050406030204" pitchFamily="18" charset="0"/>
              <a:cs typeface="Arial" panose="020B0604020202020204" pitchFamily="34" charset="0"/>
            </a:endParaRPr>
          </a:p>
        </p:txBody>
      </p:sp>
      <p:sp>
        <p:nvSpPr>
          <p:cNvPr id="39940" name="Text Box 8">
            <a:extLst>
              <a:ext uri="{FF2B5EF4-FFF2-40B4-BE49-F238E27FC236}">
                <a16:creationId xmlns:a16="http://schemas.microsoft.com/office/drawing/2014/main" id="{DCD2AE12-6E44-4419-9BAE-6F37351B6EA0}"/>
              </a:ext>
            </a:extLst>
          </p:cNvPr>
          <p:cNvSpPr txBox="1">
            <a:spLocks noChangeArrowheads="1"/>
          </p:cNvSpPr>
          <p:nvPr/>
        </p:nvSpPr>
        <p:spPr bwMode="auto">
          <a:xfrm>
            <a:off x="6552171" y="4139191"/>
            <a:ext cx="19304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defTabSz="685800" eaLnBrk="1" fontAlgn="auto" hangingPunct="1">
              <a:spcBef>
                <a:spcPct val="0"/>
              </a:spcBef>
              <a:spcAft>
                <a:spcPts val="0"/>
              </a:spcAft>
              <a:buNone/>
              <a:defRPr/>
            </a:pPr>
            <a:r>
              <a:rPr lang="en-US" altLang="en-US" sz="1800" b="1" i="1" dirty="0">
                <a:solidFill>
                  <a:prstClr val="black"/>
                </a:solidFill>
                <a:latin typeface="Calibri" panose="020F0502020204030204" pitchFamily="34" charset="0"/>
                <a:cs typeface="Calibri" panose="020F0502020204030204" pitchFamily="34" charset="0"/>
              </a:rPr>
              <a:t>Environmental</a:t>
            </a:r>
          </a:p>
        </p:txBody>
      </p:sp>
      <p:sp>
        <p:nvSpPr>
          <p:cNvPr id="39941" name="Text Box 9">
            <a:extLst>
              <a:ext uri="{FF2B5EF4-FFF2-40B4-BE49-F238E27FC236}">
                <a16:creationId xmlns:a16="http://schemas.microsoft.com/office/drawing/2014/main" id="{57F3B302-C179-4E33-A020-3C8E9633190F}"/>
              </a:ext>
            </a:extLst>
          </p:cNvPr>
          <p:cNvSpPr txBox="1">
            <a:spLocks noChangeArrowheads="1"/>
          </p:cNvSpPr>
          <p:nvPr/>
        </p:nvSpPr>
        <p:spPr bwMode="auto">
          <a:xfrm>
            <a:off x="1298982" y="4207546"/>
            <a:ext cx="6334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defTabSz="685800" eaLnBrk="1" fontAlgn="auto" hangingPunct="1">
              <a:spcBef>
                <a:spcPct val="0"/>
              </a:spcBef>
              <a:spcAft>
                <a:spcPts val="0"/>
              </a:spcAft>
              <a:buNone/>
              <a:defRPr/>
            </a:pPr>
            <a:r>
              <a:rPr lang="en-US" altLang="en-US" sz="1800" b="1" i="1">
                <a:solidFill>
                  <a:prstClr val="black"/>
                </a:solidFill>
                <a:latin typeface="Calibri" panose="020F0502020204030204" pitchFamily="34" charset="0"/>
                <a:cs typeface="Calibri" panose="020F0502020204030204" pitchFamily="34" charset="0"/>
              </a:rPr>
              <a:t>Task</a:t>
            </a:r>
          </a:p>
        </p:txBody>
      </p:sp>
      <p:sp>
        <p:nvSpPr>
          <p:cNvPr id="39942" name="Text Box 10">
            <a:extLst>
              <a:ext uri="{FF2B5EF4-FFF2-40B4-BE49-F238E27FC236}">
                <a16:creationId xmlns:a16="http://schemas.microsoft.com/office/drawing/2014/main" id="{75CB2785-4B65-475A-B65F-56C73AFADC58}"/>
              </a:ext>
            </a:extLst>
          </p:cNvPr>
          <p:cNvSpPr txBox="1">
            <a:spLocks noChangeArrowheads="1"/>
          </p:cNvSpPr>
          <p:nvPr/>
        </p:nvSpPr>
        <p:spPr bwMode="auto">
          <a:xfrm>
            <a:off x="3993356" y="1624151"/>
            <a:ext cx="1143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defTabSz="685800" eaLnBrk="1" fontAlgn="auto" hangingPunct="1">
              <a:spcBef>
                <a:spcPct val="0"/>
              </a:spcBef>
              <a:spcAft>
                <a:spcPts val="0"/>
              </a:spcAft>
              <a:buNone/>
              <a:defRPr/>
            </a:pPr>
            <a:r>
              <a:rPr lang="en-US" altLang="en-US" sz="1800" b="1" i="1" dirty="0">
                <a:solidFill>
                  <a:prstClr val="black"/>
                </a:solidFill>
                <a:latin typeface="Calibri" panose="020F0502020204030204" pitchFamily="34" charset="0"/>
                <a:cs typeface="Calibri" panose="020F0502020204030204" pitchFamily="34" charset="0"/>
              </a:rPr>
              <a:t>Learner</a:t>
            </a:r>
          </a:p>
        </p:txBody>
      </p:sp>
      <p:sp>
        <p:nvSpPr>
          <p:cNvPr id="4" name="이등변 삼각형 3">
            <a:extLst>
              <a:ext uri="{FF2B5EF4-FFF2-40B4-BE49-F238E27FC236}">
                <a16:creationId xmlns:a16="http://schemas.microsoft.com/office/drawing/2014/main" id="{3D574B93-7F7A-D44F-90B5-ECA482C12014}"/>
              </a:ext>
            </a:extLst>
          </p:cNvPr>
          <p:cNvSpPr/>
          <p:nvPr/>
        </p:nvSpPr>
        <p:spPr>
          <a:xfrm>
            <a:off x="2993502" y="2713876"/>
            <a:ext cx="2818935" cy="1543051"/>
          </a:xfrm>
          <a:prstGeom prst="triangle">
            <a:avLst/>
          </a:prstGeom>
          <a:gradFill>
            <a:gsLst>
              <a:gs pos="60000">
                <a:srgbClr val="00B0F0"/>
              </a:gs>
              <a:gs pos="100000">
                <a:schemeClr val="accent1">
                  <a:hueOff val="0"/>
                  <a:satOff val="0"/>
                  <a:lumOff val="0"/>
                  <a:alphaOff val="0"/>
                  <a:satMod val="110000"/>
                  <a:lumMod val="100000"/>
                  <a:shade val="100000"/>
                </a:schemeClr>
              </a:gs>
              <a:gs pos="91000">
                <a:schemeClr val="accent1">
                  <a:hueOff val="0"/>
                  <a:satOff val="0"/>
                  <a:lumOff val="0"/>
                  <a:alphaOff val="0"/>
                  <a:lumMod val="99000"/>
                  <a:satMod val="120000"/>
                  <a:shade val="78000"/>
                </a:schemeClr>
              </a:gs>
            </a:gsLst>
            <a:lin ang="5400000" scaled="0"/>
          </a:gradFill>
          <a:ln>
            <a:noFill/>
          </a:ln>
        </p:spPr>
        <p:style>
          <a:lnRef idx="0">
            <a:scrgbClr r="0" g="0" b="0"/>
          </a:lnRef>
          <a:fillRef idx="0">
            <a:scrgbClr r="0" g="0" b="0"/>
          </a:fillRef>
          <a:effectRef idx="0">
            <a:scrgbClr r="0" g="0" b="0"/>
          </a:effectRef>
          <a:fontRef idx="minor">
            <a:schemeClr val="lt1"/>
          </a:fontRef>
        </p:style>
        <p:txBody>
          <a:bodyPr anchor="ctr"/>
          <a:lstStyle/>
          <a:p>
            <a:pPr algn="ctr" defTabSz="685800" eaLnBrk="1" fontAlgn="auto" hangingPunct="1">
              <a:spcBef>
                <a:spcPts val="0"/>
              </a:spcBef>
              <a:spcAft>
                <a:spcPts val="0"/>
              </a:spcAft>
              <a:defRPr/>
            </a:pPr>
            <a:r>
              <a:rPr lang="en-GB" sz="1350">
                <a:solidFill>
                  <a:prstClr val="white"/>
                </a:solidFill>
                <a:latin typeface="Calibri" panose="020F0502020204030204"/>
              </a:rPr>
              <a:t> </a:t>
            </a:r>
            <a:endParaRPr lang="ko-KR" altLang="en-US" sz="1350">
              <a:solidFill>
                <a:prstClr val="white"/>
              </a:solidFill>
              <a:latin typeface="Calibri" panose="020F0502020204030204"/>
              <a:ea typeface="맑은 고딕" panose="020B0503020000020004" pitchFamily="34" charset="-127"/>
            </a:endParaRPr>
          </a:p>
        </p:txBody>
      </p:sp>
      <p:sp>
        <p:nvSpPr>
          <p:cNvPr id="20" name="모서리가 둥근 직사각형 32">
            <a:extLst>
              <a:ext uri="{FF2B5EF4-FFF2-40B4-BE49-F238E27FC236}">
                <a16:creationId xmlns:a16="http://schemas.microsoft.com/office/drawing/2014/main" id="{4C510D2F-432B-3E4C-974F-45907E7071F1}"/>
              </a:ext>
            </a:extLst>
          </p:cNvPr>
          <p:cNvSpPr/>
          <p:nvPr/>
        </p:nvSpPr>
        <p:spPr>
          <a:xfrm>
            <a:off x="393493" y="1638300"/>
            <a:ext cx="7914806" cy="577081"/>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eaLnBrk="1" fontAlgn="auto" hangingPunct="1">
              <a:spcBef>
                <a:spcPts val="0"/>
              </a:spcBef>
              <a:spcAft>
                <a:spcPts val="0"/>
              </a:spcAft>
              <a:defRPr/>
            </a:pPr>
            <a:endParaRPr lang="en-GB" altLang="ko-KR" sz="2400" b="1">
              <a:solidFill>
                <a:prstClr val="black"/>
              </a:solidFill>
              <a:latin typeface="Calibri Light" panose="020F0302020204030204"/>
              <a:ea typeface="Cambria" panose="02040503050406030204" pitchFamily="18" charset="0"/>
              <a:cs typeface="Arial" panose="020B0604020202020204" pitchFamily="34" charset="0"/>
            </a:endParaRPr>
          </a:p>
        </p:txBody>
      </p:sp>
      <p:sp>
        <p:nvSpPr>
          <p:cNvPr id="39945" name="Picture 7" descr="j0078622">
            <a:extLst>
              <a:ext uri="{FF2B5EF4-FFF2-40B4-BE49-F238E27FC236}">
                <a16:creationId xmlns:a16="http://schemas.microsoft.com/office/drawing/2014/main" id="{DF34E99E-37D4-47EA-BFCC-106B24472B47}"/>
              </a:ext>
            </a:extLst>
          </p:cNvPr>
          <p:cNvSpPr>
            <a:spLocks noChangeAspect="1" noChangeArrowheads="1"/>
          </p:cNvSpPr>
          <p:nvPr/>
        </p:nvSpPr>
        <p:spPr bwMode="auto">
          <a:xfrm>
            <a:off x="4370785" y="3321845"/>
            <a:ext cx="457200" cy="983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defTabSz="685800" eaLnBrk="1" fontAlgn="auto" hangingPunct="1">
              <a:spcBef>
                <a:spcPct val="0"/>
              </a:spcBef>
              <a:spcAft>
                <a:spcPts val="0"/>
              </a:spcAft>
              <a:buNone/>
              <a:defRPr/>
            </a:pPr>
            <a:endParaRPr lang="en-US" altLang="en-US" sz="1350">
              <a:solidFill>
                <a:prstClr val="black"/>
              </a:solidFill>
              <a:ea typeface="+mn-ea"/>
            </a:endParaRPr>
          </a:p>
        </p:txBody>
      </p:sp>
      <p:pic>
        <p:nvPicPr>
          <p:cNvPr id="39946" name="Picture 16" descr="/var/folders/w7/s7ywhryx0mxfrsl5hpyr8c180000gp/T/com.microsoft.Powerpoint/WebArchiveCopyPasteTempFiles/wGa5x893djwNShHWbjY82AzNh8NbVvU3enZobZWPbnDRpTmDLb4xjuaiwZA5z9Zjv35bmPzn8hl5N5YgtAAAAAElFTkSuQmCC">
            <a:extLst>
              <a:ext uri="{FF2B5EF4-FFF2-40B4-BE49-F238E27FC236}">
                <a16:creationId xmlns:a16="http://schemas.microsoft.com/office/drawing/2014/main" id="{0787B121-BD67-4129-9F7A-D55C2F57C5C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360070" y="3304139"/>
            <a:ext cx="409575" cy="86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CB36F4C-3967-8847-80CB-C284305CD0E1}"/>
              </a:ext>
            </a:extLst>
          </p:cNvPr>
          <p:cNvSpPr txBox="1"/>
          <p:nvPr/>
        </p:nvSpPr>
        <p:spPr>
          <a:xfrm>
            <a:off x="6452182" y="4523011"/>
            <a:ext cx="2163691" cy="923330"/>
          </a:xfrm>
          <a:prstGeom prst="rect">
            <a:avLst/>
          </a:prstGeom>
          <a:noFill/>
        </p:spPr>
        <p:txBody>
          <a:bodyPr wrap="square" rtlCol="0">
            <a:spAutoFit/>
          </a:bodyPr>
          <a:lstStyle/>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Equipment (i.e. choice or resources, size, shape, Teacher, School/ location, Inside/ outside</a:t>
            </a:r>
          </a:p>
        </p:txBody>
      </p:sp>
      <p:sp>
        <p:nvSpPr>
          <p:cNvPr id="11" name="TextBox 10">
            <a:extLst>
              <a:ext uri="{FF2B5EF4-FFF2-40B4-BE49-F238E27FC236}">
                <a16:creationId xmlns:a16="http://schemas.microsoft.com/office/drawing/2014/main" id="{6706D26A-B152-9F4C-BEE1-C81BFB0DC2DA}"/>
              </a:ext>
            </a:extLst>
          </p:cNvPr>
          <p:cNvSpPr txBox="1"/>
          <p:nvPr/>
        </p:nvSpPr>
        <p:spPr>
          <a:xfrm>
            <a:off x="492130" y="4531607"/>
            <a:ext cx="2247116" cy="507831"/>
          </a:xfrm>
          <a:prstGeom prst="rect">
            <a:avLst/>
          </a:prstGeom>
          <a:noFill/>
        </p:spPr>
        <p:txBody>
          <a:bodyPr wrap="square" rtlCol="0">
            <a:spAutoFit/>
          </a:bodyPr>
          <a:lstStyle/>
          <a:p>
            <a:pPr algn="ctr" defTabSz="685800" eaLnBrk="1" fontAlgn="auto" hangingPunct="1">
              <a:spcBef>
                <a:spcPts val="0"/>
              </a:spcBef>
              <a:spcAft>
                <a:spcPts val="0"/>
              </a:spcAft>
              <a:defRPr/>
            </a:pPr>
            <a:r>
              <a:rPr lang="en-GB" sz="1350">
                <a:solidFill>
                  <a:prstClr val="black"/>
                </a:solidFill>
                <a:latin typeface="Calibri" panose="020F0502020204030204"/>
                <a:ea typeface="+mn-ea"/>
              </a:rPr>
              <a:t>Goal of activity, rules/ structure, Equipment used</a:t>
            </a:r>
          </a:p>
        </p:txBody>
      </p:sp>
      <p:sp>
        <p:nvSpPr>
          <p:cNvPr id="3" name="TextBox 2">
            <a:extLst>
              <a:ext uri="{FF2B5EF4-FFF2-40B4-BE49-F238E27FC236}">
                <a16:creationId xmlns:a16="http://schemas.microsoft.com/office/drawing/2014/main" id="{B12C8852-7C3E-7C46-BF68-CD5EB1C42FEF}"/>
              </a:ext>
            </a:extLst>
          </p:cNvPr>
          <p:cNvSpPr txBox="1"/>
          <p:nvPr/>
        </p:nvSpPr>
        <p:spPr>
          <a:xfrm>
            <a:off x="2993502" y="1999042"/>
            <a:ext cx="3108071" cy="923330"/>
          </a:xfrm>
          <a:prstGeom prst="rect">
            <a:avLst/>
          </a:prstGeom>
          <a:noFill/>
        </p:spPr>
        <p:txBody>
          <a:bodyPr wrap="square" rtlCol="0">
            <a:spAutoFit/>
          </a:bodyPr>
          <a:lstStyle/>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FP children, Age, Gender,</a:t>
            </a:r>
          </a:p>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ALN, BMI, Motor skill level, Psychological,</a:t>
            </a:r>
          </a:p>
          <a:p>
            <a:pPr algn="ctr" defTabSz="685800" eaLnBrk="1" fontAlgn="auto" hangingPunct="1">
              <a:spcBef>
                <a:spcPts val="0"/>
              </a:spcBef>
              <a:spcAft>
                <a:spcPts val="0"/>
              </a:spcAft>
              <a:defRPr/>
            </a:pPr>
            <a:r>
              <a:rPr lang="en-GB" sz="1350" dirty="0">
                <a:solidFill>
                  <a:prstClr val="black"/>
                </a:solidFill>
                <a:latin typeface="Calibri" panose="020F0502020204030204"/>
                <a:ea typeface="+mn-ea"/>
              </a:rPr>
              <a:t>Previous experience</a:t>
            </a:r>
          </a:p>
          <a:p>
            <a:pPr defTabSz="685800" eaLnBrk="1" fontAlgn="auto" hangingPunct="1">
              <a:spcBef>
                <a:spcPts val="0"/>
              </a:spcBef>
              <a:spcAft>
                <a:spcPts val="0"/>
              </a:spcAft>
              <a:defRPr/>
            </a:pPr>
            <a:endParaRPr lang="en-GB" sz="1350" dirty="0">
              <a:solidFill>
                <a:prstClr val="black"/>
              </a:solidFill>
              <a:latin typeface="Calibri" panose="020F0502020204030204"/>
              <a:ea typeface="+mn-ea"/>
            </a:endParaRPr>
          </a:p>
        </p:txBody>
      </p:sp>
      <p:pic>
        <p:nvPicPr>
          <p:cNvPr id="5" name="Picture 4">
            <a:extLst>
              <a:ext uri="{FF2B5EF4-FFF2-40B4-BE49-F238E27FC236}">
                <a16:creationId xmlns:a16="http://schemas.microsoft.com/office/drawing/2014/main" id="{21826FA1-5303-9143-907F-115270295D82}"/>
              </a:ext>
            </a:extLst>
          </p:cNvPr>
          <p:cNvPicPr>
            <a:picLocks noChangeAspect="1"/>
          </p:cNvPicPr>
          <p:nvPr/>
        </p:nvPicPr>
        <p:blipFill>
          <a:blip r:embed="rId4"/>
          <a:stretch>
            <a:fillRect/>
          </a:stretch>
        </p:blipFill>
        <p:spPr>
          <a:xfrm>
            <a:off x="2691818" y="2665501"/>
            <a:ext cx="3760364" cy="2568349"/>
          </a:xfrm>
          <a:prstGeom prst="rect">
            <a:avLst/>
          </a:prstGeom>
        </p:spPr>
      </p:pic>
      <p:pic>
        <p:nvPicPr>
          <p:cNvPr id="1026" name="Picture 2">
            <a:extLst>
              <a:ext uri="{FF2B5EF4-FFF2-40B4-BE49-F238E27FC236}">
                <a16:creationId xmlns:a16="http://schemas.microsoft.com/office/drawing/2014/main" id="{97864418-7431-B3F4-BA9C-C67A53B820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866" y="866773"/>
            <a:ext cx="2561646" cy="23054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p:txBody>
          <a:bodyPr/>
          <a:lstStyle/>
          <a:p>
            <a:r>
              <a:rPr lang="en-US" dirty="0" err="1"/>
              <a:t>Ymweliad</a:t>
            </a:r>
            <a:r>
              <a:rPr lang="en-US" dirty="0"/>
              <a:t> </a:t>
            </a:r>
            <a:r>
              <a:rPr lang="en-US" dirty="0" err="1"/>
              <a:t>gyda</a:t>
            </a:r>
            <a:r>
              <a:rPr lang="en-US" dirty="0"/>
              <a:t> </a:t>
            </a:r>
            <a:r>
              <a:rPr lang="en-US" dirty="0" err="1"/>
              <a:t>ysgol</a:t>
            </a:r>
            <a:r>
              <a:rPr lang="en-US" dirty="0"/>
              <a:t> </a:t>
            </a:r>
            <a:br>
              <a:rPr lang="en-US" dirty="0"/>
            </a:br>
            <a:r>
              <a:rPr lang="en-US" dirty="0"/>
              <a:t>School visit</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a:xfrm>
            <a:off x="457200" y="1916831"/>
            <a:ext cx="8229600" cy="3600401"/>
          </a:xfrm>
        </p:spPr>
        <p:txBody>
          <a:bodyPr/>
          <a:lstStyle/>
          <a:p>
            <a:r>
              <a:rPr lang="en-US" dirty="0"/>
              <a:t>Observation method of gathering data</a:t>
            </a:r>
          </a:p>
          <a:p>
            <a:r>
              <a:rPr lang="en-US" dirty="0"/>
              <a:t>Link with Research Methodology</a:t>
            </a:r>
          </a:p>
          <a:p>
            <a:r>
              <a:rPr lang="en-US" dirty="0"/>
              <a:t>Justification why this method? </a:t>
            </a:r>
          </a:p>
          <a:p>
            <a:r>
              <a:rPr lang="en-US" dirty="0"/>
              <a:t>Expected outcome of data?</a:t>
            </a:r>
          </a:p>
          <a:p>
            <a:endParaRPr lang="en-US" dirty="0"/>
          </a:p>
        </p:txBody>
      </p:sp>
    </p:spTree>
    <p:extLst>
      <p:ext uri="{BB962C8B-B14F-4D97-AF65-F5344CB8AC3E}">
        <p14:creationId xmlns:p14="http://schemas.microsoft.com/office/powerpoint/2010/main" val="17418243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46DC6-13B5-E477-2FC4-C6D729DC8FEF}"/>
              </a:ext>
            </a:extLst>
          </p:cNvPr>
          <p:cNvSpPr>
            <a:spLocks noGrp="1"/>
          </p:cNvSpPr>
          <p:nvPr>
            <p:ph type="title"/>
          </p:nvPr>
        </p:nvSpPr>
        <p:spPr>
          <a:xfrm>
            <a:off x="238026" y="7722"/>
            <a:ext cx="8667947" cy="994172"/>
          </a:xfrm>
        </p:spPr>
        <p:txBody>
          <a:bodyPr/>
          <a:lstStyle/>
          <a:p>
            <a:r>
              <a:rPr lang="en-GB" dirty="0"/>
              <a:t>Qualitative Methods</a:t>
            </a:r>
          </a:p>
        </p:txBody>
      </p:sp>
      <p:sp>
        <p:nvSpPr>
          <p:cNvPr id="3" name="Content Placeholder 2">
            <a:extLst>
              <a:ext uri="{FF2B5EF4-FFF2-40B4-BE49-F238E27FC236}">
                <a16:creationId xmlns:a16="http://schemas.microsoft.com/office/drawing/2014/main" id="{0BEA3944-85E3-AE83-8404-A9CD81061D98}"/>
              </a:ext>
            </a:extLst>
          </p:cNvPr>
          <p:cNvSpPr>
            <a:spLocks noGrp="1"/>
          </p:cNvSpPr>
          <p:nvPr>
            <p:ph idx="1"/>
          </p:nvPr>
        </p:nvSpPr>
        <p:spPr>
          <a:xfrm>
            <a:off x="0" y="1011867"/>
            <a:ext cx="2821806" cy="2967334"/>
          </a:xfrm>
        </p:spPr>
        <p:txBody>
          <a:bodyPr>
            <a:normAutofit/>
          </a:bodyPr>
          <a:lstStyle/>
          <a:p>
            <a:r>
              <a:rPr lang="en-GB" sz="2400" dirty="0"/>
              <a:t>Observations</a:t>
            </a:r>
          </a:p>
          <a:p>
            <a:pPr lvl="1"/>
            <a:r>
              <a:rPr lang="en-GB" sz="2100" dirty="0"/>
              <a:t>Fieldnotes</a:t>
            </a:r>
          </a:p>
          <a:p>
            <a:r>
              <a:rPr lang="en-GB" sz="2400" dirty="0"/>
              <a:t>Interviews</a:t>
            </a:r>
          </a:p>
          <a:p>
            <a:pPr lvl="1"/>
            <a:r>
              <a:rPr lang="en-GB" sz="2100" dirty="0"/>
              <a:t>Focus groups</a:t>
            </a:r>
          </a:p>
          <a:p>
            <a:r>
              <a:rPr lang="en-GB" sz="2400" dirty="0"/>
              <a:t>Open ended responses in Questionnaires</a:t>
            </a:r>
          </a:p>
          <a:p>
            <a:endParaRPr lang="en-GB" sz="2400" dirty="0"/>
          </a:p>
        </p:txBody>
      </p:sp>
      <p:pic>
        <p:nvPicPr>
          <p:cNvPr id="4" name="Picture 3">
            <a:extLst>
              <a:ext uri="{FF2B5EF4-FFF2-40B4-BE49-F238E27FC236}">
                <a16:creationId xmlns:a16="http://schemas.microsoft.com/office/drawing/2014/main" id="{3B865CB2-1639-CBAD-F276-BEE52B1C3819}"/>
              </a:ext>
            </a:extLst>
          </p:cNvPr>
          <p:cNvPicPr>
            <a:picLocks noChangeAspect="1"/>
          </p:cNvPicPr>
          <p:nvPr/>
        </p:nvPicPr>
        <p:blipFill rotWithShape="1">
          <a:blip r:embed="rId3"/>
          <a:srcRect l="11315" t="935" r="12106" b="-935"/>
          <a:stretch/>
        </p:blipFill>
        <p:spPr>
          <a:xfrm>
            <a:off x="2555776" y="1628800"/>
            <a:ext cx="6458906" cy="5040560"/>
          </a:xfrm>
          <a:prstGeom prst="rect">
            <a:avLst/>
          </a:prstGeom>
        </p:spPr>
      </p:pic>
    </p:spTree>
    <p:extLst>
      <p:ext uri="{BB962C8B-B14F-4D97-AF65-F5344CB8AC3E}">
        <p14:creationId xmlns:p14="http://schemas.microsoft.com/office/powerpoint/2010/main" val="1417567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fill="hold"/>
                                        <p:tgtEl>
                                          <p:spTgt spid="4"/>
                                        </p:tgtEl>
                                        <p:attrNameLst>
                                          <p:attrName>ppt_x</p:attrName>
                                        </p:attrNameLst>
                                      </p:cBhvr>
                                      <p:tavLst>
                                        <p:tav tm="0">
                                          <p:val>
                                            <p:strVal val="#ppt_x"/>
                                          </p:val>
                                        </p:tav>
                                        <p:tav tm="100000">
                                          <p:val>
                                            <p:strVal val="#ppt_x"/>
                                          </p:val>
                                        </p:tav>
                                      </p:tavLst>
                                    </p:anim>
                                    <p:anim calcmode="lin" valueType="num">
                                      <p:cBhvr additive="base">
                                        <p:cTn id="3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22A0-EC87-BF45-A457-EB08AFCF57F3}"/>
              </a:ext>
            </a:extLst>
          </p:cNvPr>
          <p:cNvSpPr>
            <a:spLocks noGrp="1"/>
          </p:cNvSpPr>
          <p:nvPr>
            <p:ph type="title"/>
          </p:nvPr>
        </p:nvSpPr>
        <p:spPr>
          <a:xfrm>
            <a:off x="623628" y="260648"/>
            <a:ext cx="7886700" cy="676141"/>
          </a:xfrm>
        </p:spPr>
        <p:txBody>
          <a:bodyPr/>
          <a:lstStyle/>
          <a:p>
            <a:r>
              <a:rPr lang="en-US" sz="3200" dirty="0"/>
              <a:t>What have you been observing so far?</a:t>
            </a:r>
          </a:p>
        </p:txBody>
      </p:sp>
      <p:sp>
        <p:nvSpPr>
          <p:cNvPr id="3" name="Content Placeholder 2">
            <a:extLst>
              <a:ext uri="{FF2B5EF4-FFF2-40B4-BE49-F238E27FC236}">
                <a16:creationId xmlns:a16="http://schemas.microsoft.com/office/drawing/2014/main" id="{0E28AF67-69B5-B04D-B954-7AB8122B86AA}"/>
              </a:ext>
            </a:extLst>
          </p:cNvPr>
          <p:cNvSpPr>
            <a:spLocks noGrp="1"/>
          </p:cNvSpPr>
          <p:nvPr>
            <p:ph idx="1"/>
          </p:nvPr>
        </p:nvSpPr>
        <p:spPr>
          <a:xfrm>
            <a:off x="412541" y="1202862"/>
            <a:ext cx="8308873" cy="857356"/>
          </a:xfrm>
        </p:spPr>
        <p:txBody>
          <a:bodyPr>
            <a:normAutofit/>
          </a:bodyPr>
          <a:lstStyle/>
          <a:p>
            <a:r>
              <a:rPr lang="en-US" sz="1800" dirty="0"/>
              <a:t>Natural affordances?... Locomotor skills?... Balance &amp; Stability? </a:t>
            </a:r>
          </a:p>
          <a:p>
            <a:r>
              <a:rPr lang="en-US" sz="1800" b="1" dirty="0"/>
              <a:t>Object control skills…</a:t>
            </a:r>
          </a:p>
        </p:txBody>
      </p:sp>
      <p:sp>
        <p:nvSpPr>
          <p:cNvPr id="4" name="Content Placeholder 2">
            <a:extLst>
              <a:ext uri="{FF2B5EF4-FFF2-40B4-BE49-F238E27FC236}">
                <a16:creationId xmlns:a16="http://schemas.microsoft.com/office/drawing/2014/main" id="{EE68A65A-BD77-844D-B751-B19881B7047E}"/>
              </a:ext>
            </a:extLst>
          </p:cNvPr>
          <p:cNvSpPr txBox="1">
            <a:spLocks/>
          </p:cNvSpPr>
          <p:nvPr/>
        </p:nvSpPr>
        <p:spPr>
          <a:xfrm>
            <a:off x="252566" y="2343571"/>
            <a:ext cx="8638868" cy="3054526"/>
          </a:xfrm>
          <a:prstGeom prst="rect">
            <a:avLst/>
          </a:prstGeom>
        </p:spPr>
        <p:txBody>
          <a:bodyPr vert="horz" lIns="68580" tIns="34290" rIns="68580" bIns="3429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sz="1800" dirty="0"/>
              <a:t>When you’re working with a child to help with the above can you </a:t>
            </a:r>
            <a:r>
              <a:rPr lang="en-US" sz="1800" dirty="0" err="1"/>
              <a:t>analyse</a:t>
            </a:r>
            <a:r>
              <a:rPr lang="en-US" sz="1800" dirty="0"/>
              <a:t> their movement….</a:t>
            </a:r>
          </a:p>
          <a:p>
            <a:pPr marL="0" indent="0">
              <a:lnSpc>
                <a:spcPct val="110000"/>
              </a:lnSpc>
              <a:buNone/>
            </a:pPr>
            <a:r>
              <a:rPr lang="en-GB" sz="1800" dirty="0"/>
              <a:t>(</a:t>
            </a:r>
            <a:r>
              <a:rPr lang="en-GB" sz="1800" dirty="0" err="1"/>
              <a:t>i</a:t>
            </a:r>
            <a:r>
              <a:rPr lang="en-GB" sz="1800" dirty="0"/>
              <a:t>) Stage a catch (or throw)- what are they doing/ not doing?</a:t>
            </a:r>
            <a:endParaRPr lang="en-GB" sz="1800" dirty="0">
              <a:ea typeface="Calibri"/>
              <a:cs typeface="Calibri"/>
            </a:endParaRPr>
          </a:p>
          <a:p>
            <a:pPr marL="0" indent="0">
              <a:lnSpc>
                <a:spcPct val="110000"/>
              </a:lnSpc>
              <a:buNone/>
            </a:pPr>
            <a:r>
              <a:rPr lang="en-GB" sz="1800" dirty="0"/>
              <a:t>(ii) What locomotor skills are they using</a:t>
            </a:r>
            <a:endParaRPr lang="en-GB" sz="1800" dirty="0">
              <a:ea typeface="Calibri" panose="020F0502020204030204"/>
              <a:cs typeface="Calibri" panose="020F0502020204030204"/>
            </a:endParaRPr>
          </a:p>
          <a:p>
            <a:pPr marL="0" indent="0">
              <a:lnSpc>
                <a:spcPct val="110000"/>
              </a:lnSpc>
              <a:buNone/>
            </a:pPr>
            <a:r>
              <a:rPr lang="en-GB" sz="1800" dirty="0"/>
              <a:t>(iii) How long are the able to balance on left/right foot</a:t>
            </a:r>
          </a:p>
          <a:p>
            <a:pPr marL="0" indent="0">
              <a:lnSpc>
                <a:spcPct val="110000"/>
              </a:lnSpc>
              <a:buNone/>
            </a:pPr>
            <a:endParaRPr lang="en-GB" sz="1800" dirty="0"/>
          </a:p>
          <a:p>
            <a:pPr marL="0" indent="0">
              <a:lnSpc>
                <a:spcPct val="110000"/>
              </a:lnSpc>
              <a:buNone/>
            </a:pPr>
            <a:r>
              <a:rPr lang="en-GB" sz="1800" dirty="0">
                <a:ea typeface="Calibri"/>
                <a:cs typeface="Calibri"/>
              </a:rPr>
              <a:t>Using this info, can you think of a game/activity that’s suitable for that children’s development</a:t>
            </a:r>
          </a:p>
          <a:p>
            <a:pPr>
              <a:lnSpc>
                <a:spcPct val="110000"/>
              </a:lnSpc>
            </a:pPr>
            <a:r>
              <a:rPr lang="en-US" sz="1800" b="1" dirty="0"/>
              <a:t>Let’s think of some ideas!</a:t>
            </a:r>
          </a:p>
        </p:txBody>
      </p:sp>
    </p:spTree>
    <p:extLst>
      <p:ext uri="{BB962C8B-B14F-4D97-AF65-F5344CB8AC3E}">
        <p14:creationId xmlns:p14="http://schemas.microsoft.com/office/powerpoint/2010/main" val="2613081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8637E-589B-C344-B946-1475457B1AF5}"/>
              </a:ext>
            </a:extLst>
          </p:cNvPr>
          <p:cNvSpPr>
            <a:spLocks noGrp="1"/>
          </p:cNvSpPr>
          <p:nvPr>
            <p:ph type="title"/>
          </p:nvPr>
        </p:nvSpPr>
        <p:spPr>
          <a:xfrm>
            <a:off x="323528" y="1856"/>
            <a:ext cx="8229600" cy="978872"/>
          </a:xfrm>
        </p:spPr>
        <p:txBody>
          <a:bodyPr/>
          <a:lstStyle/>
          <a:p>
            <a:r>
              <a:rPr lang="en-US" b="1" dirty="0" err="1">
                <a:solidFill>
                  <a:schemeClr val="accent1">
                    <a:lumMod val="75000"/>
                  </a:schemeClr>
                </a:solidFill>
              </a:rPr>
              <a:t>Ymarferol</a:t>
            </a:r>
            <a:r>
              <a:rPr lang="en-US" b="1" dirty="0">
                <a:solidFill>
                  <a:schemeClr val="accent1">
                    <a:lumMod val="75000"/>
                  </a:schemeClr>
                </a:solidFill>
              </a:rPr>
              <a:t> / Practical 1</a:t>
            </a:r>
          </a:p>
        </p:txBody>
      </p:sp>
      <p:sp>
        <p:nvSpPr>
          <p:cNvPr id="3" name="Content Placeholder 2">
            <a:extLst>
              <a:ext uri="{FF2B5EF4-FFF2-40B4-BE49-F238E27FC236}">
                <a16:creationId xmlns:a16="http://schemas.microsoft.com/office/drawing/2014/main" id="{89A5B925-00FF-2046-AA44-F5E35D2946FC}"/>
              </a:ext>
            </a:extLst>
          </p:cNvPr>
          <p:cNvSpPr>
            <a:spLocks noGrp="1"/>
          </p:cNvSpPr>
          <p:nvPr>
            <p:ph sz="half" idx="1"/>
          </p:nvPr>
        </p:nvSpPr>
        <p:spPr>
          <a:xfrm>
            <a:off x="0" y="980728"/>
            <a:ext cx="4038600" cy="3989040"/>
          </a:xfrm>
        </p:spPr>
        <p:txBody>
          <a:bodyPr/>
          <a:lstStyle/>
          <a:p>
            <a:r>
              <a:rPr lang="en-US" dirty="0" err="1"/>
              <a:t>Athro</a:t>
            </a:r>
            <a:r>
              <a:rPr lang="en-US" dirty="0"/>
              <a:t> a </a:t>
            </a:r>
            <a:r>
              <a:rPr lang="en-US" dirty="0" err="1"/>
              <a:t>disgybl</a:t>
            </a:r>
            <a:r>
              <a:rPr lang="en-US" dirty="0"/>
              <a:t> </a:t>
            </a:r>
            <a:r>
              <a:rPr lang="en-US" dirty="0" err="1"/>
              <a:t>teithio</a:t>
            </a:r>
            <a:r>
              <a:rPr lang="en-US" dirty="0"/>
              <a:t> </a:t>
            </a:r>
            <a:r>
              <a:rPr lang="en-US" dirty="0" err="1"/>
              <a:t>ymlaen</a:t>
            </a:r>
            <a:r>
              <a:rPr lang="en-US" dirty="0"/>
              <a:t>, </a:t>
            </a:r>
            <a:r>
              <a:rPr lang="en-US" dirty="0" err="1"/>
              <a:t>yn</a:t>
            </a:r>
            <a:r>
              <a:rPr lang="en-US" dirty="0"/>
              <a:t> </a:t>
            </a:r>
            <a:r>
              <a:rPr lang="en-US" dirty="0" err="1"/>
              <a:t>ôl</a:t>
            </a:r>
            <a:r>
              <a:rPr lang="en-US" dirty="0"/>
              <a:t> ac </a:t>
            </a:r>
            <a:r>
              <a:rPr lang="en-US" dirty="0" err="1"/>
              <a:t>i’r</a:t>
            </a:r>
            <a:r>
              <a:rPr lang="en-US" dirty="0"/>
              <a:t> </a:t>
            </a:r>
            <a:r>
              <a:rPr lang="en-US" dirty="0" err="1"/>
              <a:t>ochrau</a:t>
            </a:r>
            <a:r>
              <a:rPr lang="en-US" dirty="0"/>
              <a:t> </a:t>
            </a:r>
            <a:r>
              <a:rPr lang="en-US" dirty="0" err="1"/>
              <a:t>gan</a:t>
            </a:r>
            <a:r>
              <a:rPr lang="en-US" dirty="0"/>
              <a:t> …</a:t>
            </a:r>
          </a:p>
          <a:p>
            <a:r>
              <a:rPr lang="en-US" dirty="0" err="1"/>
              <a:t>Cerdded</a:t>
            </a:r>
            <a:r>
              <a:rPr lang="en-US" dirty="0"/>
              <a:t>, </a:t>
            </a:r>
            <a:r>
              <a:rPr lang="en-US" dirty="0" err="1"/>
              <a:t>rhedeg</a:t>
            </a:r>
            <a:r>
              <a:rPr lang="en-US" dirty="0"/>
              <a:t>, </a:t>
            </a:r>
            <a:r>
              <a:rPr lang="en-US" dirty="0" err="1"/>
              <a:t>llamu</a:t>
            </a:r>
            <a:r>
              <a:rPr lang="en-US" dirty="0"/>
              <a:t>, </a:t>
            </a:r>
            <a:r>
              <a:rPr lang="en-US" dirty="0" err="1"/>
              <a:t>neidio</a:t>
            </a:r>
            <a:r>
              <a:rPr lang="en-US" dirty="0"/>
              <a:t> a </a:t>
            </a:r>
            <a:r>
              <a:rPr lang="en-US" dirty="0" err="1"/>
              <a:t>glanio</a:t>
            </a:r>
            <a:r>
              <a:rPr lang="en-US" dirty="0"/>
              <a:t>, </a:t>
            </a:r>
            <a:r>
              <a:rPr lang="en-US" dirty="0" err="1"/>
              <a:t>sgipio</a:t>
            </a:r>
            <a:r>
              <a:rPr lang="en-US" dirty="0"/>
              <a:t>, </a:t>
            </a:r>
            <a:r>
              <a:rPr lang="en-US" dirty="0" err="1"/>
              <a:t>loncian</a:t>
            </a:r>
            <a:endParaRPr lang="en-US" dirty="0"/>
          </a:p>
          <a:p>
            <a:r>
              <a:rPr lang="en-US" dirty="0"/>
              <a:t>Creu </a:t>
            </a:r>
            <a:r>
              <a:rPr lang="en-US" dirty="0" err="1"/>
              <a:t>cydbwysedd</a:t>
            </a:r>
            <a:r>
              <a:rPr lang="en-US" dirty="0"/>
              <a:t> </a:t>
            </a:r>
            <a:r>
              <a:rPr lang="en-US" dirty="0" err="1"/>
              <a:t>gwahanol</a:t>
            </a:r>
            <a:r>
              <a:rPr lang="en-US" dirty="0"/>
              <a:t> </a:t>
            </a:r>
            <a:r>
              <a:rPr lang="en-US" dirty="0" err="1"/>
              <a:t>siapiau</a:t>
            </a:r>
            <a:r>
              <a:rPr lang="en-US" dirty="0"/>
              <a:t> </a:t>
            </a:r>
            <a:r>
              <a:rPr lang="en-US" dirty="0" err="1"/>
              <a:t>gan</a:t>
            </a:r>
            <a:r>
              <a:rPr lang="en-US" dirty="0"/>
              <a:t> </a:t>
            </a:r>
            <a:r>
              <a:rPr lang="en-US" dirty="0" err="1"/>
              <a:t>ddefnyddio</a:t>
            </a:r>
            <a:r>
              <a:rPr lang="en-US" dirty="0"/>
              <a:t> </a:t>
            </a:r>
            <a:r>
              <a:rPr lang="en-US" dirty="0" err="1"/>
              <a:t>gwahanol</a:t>
            </a:r>
            <a:r>
              <a:rPr lang="en-US" dirty="0"/>
              <a:t> </a:t>
            </a:r>
            <a:r>
              <a:rPr lang="en-US" dirty="0" err="1"/>
              <a:t>rhannau</a:t>
            </a:r>
            <a:r>
              <a:rPr lang="en-US" dirty="0"/>
              <a:t> </a:t>
            </a:r>
            <a:r>
              <a:rPr lang="en-US" dirty="0" err="1"/>
              <a:t>o’r</a:t>
            </a:r>
            <a:r>
              <a:rPr lang="en-US" dirty="0"/>
              <a:t> </a:t>
            </a:r>
            <a:r>
              <a:rPr lang="en-US" dirty="0" err="1"/>
              <a:t>corff</a:t>
            </a:r>
            <a:endParaRPr lang="en-US" dirty="0"/>
          </a:p>
        </p:txBody>
      </p:sp>
      <p:sp>
        <p:nvSpPr>
          <p:cNvPr id="4" name="Content Placeholder 3">
            <a:extLst>
              <a:ext uri="{FF2B5EF4-FFF2-40B4-BE49-F238E27FC236}">
                <a16:creationId xmlns:a16="http://schemas.microsoft.com/office/drawing/2014/main" id="{05BBBC65-3A4B-DB47-9DF7-3AD301D80DF8}"/>
              </a:ext>
            </a:extLst>
          </p:cNvPr>
          <p:cNvSpPr>
            <a:spLocks noGrp="1"/>
          </p:cNvSpPr>
          <p:nvPr>
            <p:ph sz="half" idx="2"/>
          </p:nvPr>
        </p:nvSpPr>
        <p:spPr>
          <a:xfrm>
            <a:off x="4572000" y="980728"/>
            <a:ext cx="4375705" cy="3989040"/>
          </a:xfrm>
        </p:spPr>
        <p:txBody>
          <a:bodyPr/>
          <a:lstStyle/>
          <a:p>
            <a:r>
              <a:rPr lang="en-US" dirty="0"/>
              <a:t>Teacher &amp; pupil to travel forwards, backwards and sideways whilst …</a:t>
            </a:r>
          </a:p>
          <a:p>
            <a:r>
              <a:rPr lang="en-US" dirty="0"/>
              <a:t>Walking/ running /galloping / skipping / jumping – landing / balances </a:t>
            </a:r>
          </a:p>
          <a:p>
            <a:r>
              <a:rPr lang="en-US" dirty="0"/>
              <a:t>Create different shapes whilst holding body as steady as possible</a:t>
            </a:r>
          </a:p>
          <a:p>
            <a:endParaRPr lang="en-US" dirty="0"/>
          </a:p>
        </p:txBody>
      </p:sp>
    </p:spTree>
    <p:extLst>
      <p:ext uri="{BB962C8B-B14F-4D97-AF65-F5344CB8AC3E}">
        <p14:creationId xmlns:p14="http://schemas.microsoft.com/office/powerpoint/2010/main" val="2413729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63DB-FA55-1549-9B90-4481498C121A}"/>
              </a:ext>
            </a:extLst>
          </p:cNvPr>
          <p:cNvSpPr>
            <a:spLocks noGrp="1"/>
          </p:cNvSpPr>
          <p:nvPr>
            <p:ph type="title"/>
          </p:nvPr>
        </p:nvSpPr>
        <p:spPr>
          <a:xfrm>
            <a:off x="457200" y="0"/>
            <a:ext cx="8229600" cy="1143000"/>
          </a:xfrm>
        </p:spPr>
        <p:txBody>
          <a:bodyPr/>
          <a:lstStyle/>
          <a:p>
            <a:r>
              <a:rPr lang="en-US" b="1" dirty="0">
                <a:solidFill>
                  <a:schemeClr val="accent1">
                    <a:lumMod val="75000"/>
                  </a:schemeClr>
                </a:solidFill>
              </a:rPr>
              <a:t>Increase sophistication </a:t>
            </a:r>
            <a:r>
              <a:rPr lang="en-US" sz="3200" b="1" dirty="0" err="1">
                <a:solidFill>
                  <a:schemeClr val="accent1">
                    <a:lumMod val="75000"/>
                  </a:schemeClr>
                </a:solidFill>
              </a:rPr>
              <a:t>Prac</a:t>
            </a:r>
            <a:r>
              <a:rPr lang="en-US" sz="3200" b="1" dirty="0">
                <a:solidFill>
                  <a:schemeClr val="accent1">
                    <a:lumMod val="75000"/>
                  </a:schemeClr>
                </a:solidFill>
              </a:rPr>
              <a:t> 2</a:t>
            </a:r>
          </a:p>
        </p:txBody>
      </p:sp>
      <p:sp>
        <p:nvSpPr>
          <p:cNvPr id="3" name="Content Placeholder 2">
            <a:extLst>
              <a:ext uri="{FF2B5EF4-FFF2-40B4-BE49-F238E27FC236}">
                <a16:creationId xmlns:a16="http://schemas.microsoft.com/office/drawing/2014/main" id="{38C0806D-863C-DC4C-9242-7E23B0B311A4}"/>
              </a:ext>
            </a:extLst>
          </p:cNvPr>
          <p:cNvSpPr>
            <a:spLocks noGrp="1"/>
          </p:cNvSpPr>
          <p:nvPr>
            <p:ph sz="half" idx="1"/>
          </p:nvPr>
        </p:nvSpPr>
        <p:spPr>
          <a:xfrm>
            <a:off x="251520" y="1144478"/>
            <a:ext cx="4038600" cy="3989040"/>
          </a:xfrm>
        </p:spPr>
        <p:txBody>
          <a:bodyPr/>
          <a:lstStyle/>
          <a:p>
            <a:r>
              <a:rPr lang="en-US" dirty="0"/>
              <a:t>Gyda </a:t>
            </a:r>
            <a:r>
              <a:rPr lang="en-US" dirty="0" err="1"/>
              <a:t>plentyn</a:t>
            </a:r>
            <a:r>
              <a:rPr lang="en-US" dirty="0"/>
              <a:t> </a:t>
            </a:r>
            <a:r>
              <a:rPr lang="en-US" dirty="0" err="1"/>
              <a:t>creuwch</a:t>
            </a:r>
            <a:r>
              <a:rPr lang="en-US" dirty="0"/>
              <a:t> </a:t>
            </a:r>
            <a:r>
              <a:rPr lang="en-US" dirty="0" err="1"/>
              <a:t>dilyniant</a:t>
            </a:r>
            <a:r>
              <a:rPr lang="en-US" dirty="0"/>
              <a:t> o </a:t>
            </a:r>
            <a:r>
              <a:rPr lang="en-US" dirty="0" err="1"/>
              <a:t>symudiadau</a:t>
            </a:r>
            <a:r>
              <a:rPr lang="en-US" dirty="0"/>
              <a:t> </a:t>
            </a:r>
            <a:r>
              <a:rPr lang="en-US" dirty="0" err="1"/>
              <a:t>sy’n</a:t>
            </a:r>
            <a:r>
              <a:rPr lang="en-US" dirty="0"/>
              <a:t> </a:t>
            </a:r>
            <a:r>
              <a:rPr lang="en-US" dirty="0" err="1"/>
              <a:t>cynnwys</a:t>
            </a:r>
            <a:r>
              <a:rPr lang="en-US" dirty="0"/>
              <a:t> </a:t>
            </a:r>
            <a:r>
              <a:rPr lang="en-US" dirty="0" err="1"/>
              <a:t>gwahanol</a:t>
            </a:r>
            <a:r>
              <a:rPr lang="en-US" dirty="0"/>
              <a:t> </a:t>
            </a:r>
            <a:r>
              <a:rPr lang="en-US" dirty="0" err="1"/>
              <a:t>llwybrau</a:t>
            </a:r>
            <a:r>
              <a:rPr lang="en-US" dirty="0"/>
              <a:t>, </a:t>
            </a:r>
            <a:r>
              <a:rPr lang="en-US" dirty="0" err="1"/>
              <a:t>rhannu</a:t>
            </a:r>
            <a:r>
              <a:rPr lang="en-US" dirty="0"/>
              <a:t> </a:t>
            </a:r>
            <a:r>
              <a:rPr lang="en-US" dirty="0" err="1"/>
              <a:t>o’r</a:t>
            </a:r>
            <a:r>
              <a:rPr lang="en-US" dirty="0"/>
              <a:t> </a:t>
            </a:r>
            <a:r>
              <a:rPr lang="en-US" dirty="0" err="1"/>
              <a:t>corff</a:t>
            </a:r>
            <a:r>
              <a:rPr lang="en-US" dirty="0"/>
              <a:t>, </a:t>
            </a:r>
            <a:r>
              <a:rPr lang="en-US" dirty="0" err="1"/>
              <a:t>lefelau</a:t>
            </a:r>
            <a:r>
              <a:rPr lang="en-US" dirty="0"/>
              <a:t> a </a:t>
            </a:r>
            <a:r>
              <a:rPr lang="en-US" dirty="0" err="1"/>
              <a:t>chyflymder</a:t>
            </a:r>
            <a:r>
              <a:rPr lang="en-US" dirty="0"/>
              <a:t>.</a:t>
            </a:r>
          </a:p>
        </p:txBody>
      </p:sp>
      <p:sp>
        <p:nvSpPr>
          <p:cNvPr id="4" name="Content Placeholder 3">
            <a:extLst>
              <a:ext uri="{FF2B5EF4-FFF2-40B4-BE49-F238E27FC236}">
                <a16:creationId xmlns:a16="http://schemas.microsoft.com/office/drawing/2014/main" id="{B9153465-914A-4C42-8F5D-F829ED908F4C}"/>
              </a:ext>
            </a:extLst>
          </p:cNvPr>
          <p:cNvSpPr>
            <a:spLocks noGrp="1"/>
          </p:cNvSpPr>
          <p:nvPr>
            <p:ph sz="half" idx="2"/>
          </p:nvPr>
        </p:nvSpPr>
        <p:spPr>
          <a:xfrm>
            <a:off x="4603719" y="1143000"/>
            <a:ext cx="4038600" cy="3989040"/>
          </a:xfrm>
        </p:spPr>
        <p:txBody>
          <a:bodyPr/>
          <a:lstStyle/>
          <a:p>
            <a:r>
              <a:rPr lang="en-US" dirty="0"/>
              <a:t>With a pupil create a sequence of movements that include the various pathways, body parts, levels and speed  movements. </a:t>
            </a:r>
          </a:p>
        </p:txBody>
      </p:sp>
    </p:spTree>
    <p:extLst>
      <p:ext uri="{BB962C8B-B14F-4D97-AF65-F5344CB8AC3E}">
        <p14:creationId xmlns:p14="http://schemas.microsoft.com/office/powerpoint/2010/main" val="3740213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4048" y="971600"/>
            <a:ext cx="4038600" cy="4525963"/>
          </a:xfrm>
        </p:spPr>
        <p:txBody>
          <a:bodyPr>
            <a:normAutofit/>
          </a:bodyPr>
          <a:lstStyle/>
          <a:p>
            <a:pPr marL="0" indent="0">
              <a:buNone/>
            </a:pPr>
            <a:r>
              <a:rPr lang="en-GB" sz="2000" dirty="0"/>
              <a:t>Design a way to get someone to learn:</a:t>
            </a:r>
          </a:p>
          <a:p>
            <a:r>
              <a:rPr lang="en-GB" sz="2000" dirty="0"/>
              <a:t>How to carry / throw and catch</a:t>
            </a:r>
          </a:p>
          <a:p>
            <a:r>
              <a:rPr lang="en-GB" sz="2000" dirty="0"/>
              <a:t>How to dribble / roll / trap and strike</a:t>
            </a:r>
          </a:p>
          <a:p>
            <a:r>
              <a:rPr lang="en-GB" sz="2000" dirty="0"/>
              <a:t>How to do a simple routine</a:t>
            </a:r>
          </a:p>
          <a:p>
            <a:r>
              <a:rPr lang="en-GB" sz="2000" dirty="0"/>
              <a:t>Did you provide some positive reinforcement?</a:t>
            </a:r>
          </a:p>
          <a:p>
            <a:endParaRPr lang="en-GB" sz="2000" dirty="0"/>
          </a:p>
          <a:p>
            <a:r>
              <a:rPr lang="en-GB" sz="2000" dirty="0"/>
              <a:t>Did you also use other theoretical approaches linked with teaching and learning?</a:t>
            </a:r>
          </a:p>
          <a:p>
            <a:pPr marL="0" indent="0">
              <a:buNone/>
            </a:pPr>
            <a:endParaRPr lang="en-GB" sz="2000" dirty="0"/>
          </a:p>
        </p:txBody>
      </p:sp>
      <p:sp>
        <p:nvSpPr>
          <p:cNvPr id="3" name="Title 2"/>
          <p:cNvSpPr>
            <a:spLocks noGrp="1"/>
          </p:cNvSpPr>
          <p:nvPr>
            <p:ph type="title"/>
          </p:nvPr>
        </p:nvSpPr>
        <p:spPr>
          <a:xfrm>
            <a:off x="239091" y="0"/>
            <a:ext cx="9063788" cy="1143000"/>
          </a:xfrm>
        </p:spPr>
        <p:txBody>
          <a:bodyPr>
            <a:normAutofit/>
          </a:bodyPr>
          <a:lstStyle/>
          <a:p>
            <a:pPr algn="l"/>
            <a:r>
              <a:rPr lang="en-GB" sz="3200" b="1" dirty="0" err="1">
                <a:solidFill>
                  <a:schemeClr val="accent1">
                    <a:lumMod val="75000"/>
                  </a:schemeClr>
                </a:solidFill>
              </a:rPr>
              <a:t>Cynlluniwch</a:t>
            </a:r>
            <a:r>
              <a:rPr lang="en-GB" sz="3200" b="1" dirty="0">
                <a:solidFill>
                  <a:schemeClr val="accent1">
                    <a:lumMod val="75000"/>
                  </a:schemeClr>
                </a:solidFill>
              </a:rPr>
              <a:t> </a:t>
            </a:r>
            <a:r>
              <a:rPr lang="en-GB" sz="3200" b="1" dirty="0" err="1">
                <a:solidFill>
                  <a:schemeClr val="accent1">
                    <a:lumMod val="75000"/>
                  </a:schemeClr>
                </a:solidFill>
              </a:rPr>
              <a:t>ddysgu</a:t>
            </a:r>
            <a:r>
              <a:rPr lang="en-GB" sz="3200" b="1" dirty="0">
                <a:solidFill>
                  <a:schemeClr val="accent1">
                    <a:lumMod val="75000"/>
                  </a:schemeClr>
                </a:solidFill>
              </a:rPr>
              <a:t>!   Design some learning!</a:t>
            </a:r>
            <a:br>
              <a:rPr lang="en-GB" sz="3200" b="1" dirty="0">
                <a:solidFill>
                  <a:schemeClr val="accent1">
                    <a:lumMod val="75000"/>
                  </a:schemeClr>
                </a:solidFill>
              </a:rPr>
            </a:br>
            <a:r>
              <a:rPr lang="en-GB" sz="2400" b="1" dirty="0">
                <a:solidFill>
                  <a:schemeClr val="accent1">
                    <a:lumMod val="75000"/>
                  </a:schemeClr>
                </a:solidFill>
              </a:rPr>
              <a:t>Practical 3</a:t>
            </a:r>
          </a:p>
        </p:txBody>
      </p:sp>
      <p:sp>
        <p:nvSpPr>
          <p:cNvPr id="4" name="Content Placeholder 1"/>
          <p:cNvSpPr txBox="1">
            <a:spLocks/>
          </p:cNvSpPr>
          <p:nvPr/>
        </p:nvSpPr>
        <p:spPr>
          <a:xfrm>
            <a:off x="239091" y="1166018"/>
            <a:ext cx="4038600" cy="4525963"/>
          </a:xfrm>
          <a:prstGeom prst="rect">
            <a:avLst/>
          </a:prstGeom>
        </p:spPr>
        <p:txBody>
          <a:bodyPr vert="horz">
            <a:noAutofit/>
          </a:bodyPr>
          <a:lstStyle/>
          <a:p>
            <a:pPr marL="109728" marR="0" lvl="0" algn="l" defTabSz="914400" rtl="0" eaLnBrk="1" fontAlgn="auto" latinLnBrk="0" hangingPunct="1">
              <a:lnSpc>
                <a:spcPct val="100000"/>
              </a:lnSpc>
              <a:spcBef>
                <a:spcPts val="400"/>
              </a:spcBef>
              <a:spcAft>
                <a:spcPts val="0"/>
              </a:spcAft>
              <a:buClr>
                <a:schemeClr val="accent1"/>
              </a:buClr>
              <a:buSzPct val="68000"/>
              <a:tabLst/>
              <a:defRPr/>
            </a:pPr>
            <a:r>
              <a:rPr lang="en-GB" dirty="0" err="1"/>
              <a:t>Cynlluniwch</a:t>
            </a:r>
            <a:r>
              <a:rPr lang="en-GB" dirty="0"/>
              <a:t> </a:t>
            </a:r>
            <a:r>
              <a:rPr lang="en-GB" dirty="0" err="1"/>
              <a:t>ffordd</a:t>
            </a:r>
            <a:r>
              <a:rPr lang="en-GB" dirty="0"/>
              <a:t> o </a:t>
            </a:r>
            <a:r>
              <a:rPr lang="en-GB" dirty="0" err="1"/>
              <a:t>gael</a:t>
            </a:r>
            <a:r>
              <a:rPr lang="en-GB" dirty="0"/>
              <a:t> </a:t>
            </a:r>
            <a:r>
              <a:rPr lang="en-GB" dirty="0" err="1"/>
              <a:t>rhywun</a:t>
            </a:r>
            <a:r>
              <a:rPr lang="en-GB" dirty="0"/>
              <a:t> </a:t>
            </a:r>
            <a:r>
              <a:rPr lang="en-GB" dirty="0" err="1"/>
              <a:t>i</a:t>
            </a:r>
            <a:r>
              <a:rPr lang="en-GB" dirty="0"/>
              <a:t> </a:t>
            </a:r>
            <a:r>
              <a:rPr lang="en-GB" dirty="0" err="1"/>
              <a:t>ddysgu</a:t>
            </a:r>
            <a:r>
              <a:rPr lang="en-GB" dirty="0"/>
              <a:t>:</a:t>
            </a:r>
            <a:endParaRPr kumimoji="0" lang="en-GB" b="0" i="0" u="none" strike="noStrike" kern="1200" cap="none" spc="0" normalizeH="0" baseline="0" noProof="0" dirty="0">
              <a:ln>
                <a:noFill/>
              </a:ln>
              <a:effectLst/>
              <a:uLnTx/>
              <a:uFillTx/>
              <a:latin typeface="+mn-lt"/>
              <a:ea typeface="+mn-ea"/>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Sut </a:t>
            </a:r>
            <a:r>
              <a:rPr lang="en-GB" dirty="0" err="1"/>
              <a:t>i</a:t>
            </a:r>
            <a:r>
              <a:rPr lang="en-GB" dirty="0"/>
              <a:t> </a:t>
            </a:r>
            <a:r>
              <a:rPr lang="en-GB" dirty="0" err="1"/>
              <a:t>gario</a:t>
            </a:r>
            <a:r>
              <a:rPr lang="en-GB" dirty="0"/>
              <a:t> / </a:t>
            </a:r>
            <a:r>
              <a:rPr lang="en-GB" dirty="0" err="1"/>
              <a:t>taflu</a:t>
            </a:r>
            <a:r>
              <a:rPr lang="en-GB" dirty="0"/>
              <a:t> a dal</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Sut </a:t>
            </a:r>
            <a:r>
              <a:rPr lang="en-GB" dirty="0" err="1"/>
              <a:t>i</a:t>
            </a:r>
            <a:r>
              <a:rPr lang="en-GB" dirty="0"/>
              <a:t> </a:t>
            </a:r>
            <a:r>
              <a:rPr lang="en-GB" dirty="0" err="1"/>
              <a:t>driblo</a:t>
            </a:r>
            <a:r>
              <a:rPr lang="en-GB" dirty="0"/>
              <a:t> / </a:t>
            </a:r>
            <a:r>
              <a:rPr lang="en-GB" dirty="0" err="1"/>
              <a:t>rholio</a:t>
            </a:r>
            <a:r>
              <a:rPr lang="en-GB" dirty="0"/>
              <a:t> / </a:t>
            </a:r>
            <a:r>
              <a:rPr lang="en-GB" dirty="0" err="1"/>
              <a:t>trapio</a:t>
            </a:r>
            <a:r>
              <a:rPr lang="en-GB" dirty="0"/>
              <a:t> a </a:t>
            </a:r>
            <a:r>
              <a:rPr lang="en-GB" dirty="0" err="1"/>
              <a:t>tharo</a:t>
            </a:r>
            <a:r>
              <a:rPr lang="en-GB" dirty="0"/>
              <a:t>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Sut </a:t>
            </a:r>
            <a:r>
              <a:rPr lang="en-GB" dirty="0" err="1"/>
              <a:t>i</a:t>
            </a:r>
            <a:r>
              <a:rPr lang="en-GB" dirty="0"/>
              <a:t> </a:t>
            </a:r>
            <a:r>
              <a:rPr lang="en-GB" dirty="0" err="1"/>
              <a:t>wneud</a:t>
            </a:r>
            <a:r>
              <a:rPr lang="en-GB" dirty="0"/>
              <a:t> </a:t>
            </a:r>
            <a:r>
              <a:rPr lang="en-GB" dirty="0" err="1"/>
              <a:t>cyfres</a:t>
            </a:r>
            <a:r>
              <a:rPr lang="en-GB" dirty="0"/>
              <a:t> o </a:t>
            </a:r>
            <a:r>
              <a:rPr lang="en-GB" dirty="0" err="1"/>
              <a:t>symudiadau</a:t>
            </a:r>
            <a:r>
              <a:rPr lang="en-GB" dirty="0"/>
              <a:t> </a:t>
            </a:r>
            <a:r>
              <a:rPr lang="en-GB" dirty="0" err="1"/>
              <a:t>syml</a:t>
            </a:r>
            <a:r>
              <a:rPr lang="en-GB" dirty="0"/>
              <a:t>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Gwnaethoch</a:t>
            </a:r>
            <a:r>
              <a:rPr lang="en-GB" dirty="0"/>
              <a:t> chi </a:t>
            </a:r>
            <a:r>
              <a:rPr lang="en-GB" dirty="0" err="1"/>
              <a:t>atgyfnerthu</a:t>
            </a:r>
            <a:r>
              <a:rPr lang="en-GB" dirty="0"/>
              <a:t> </a:t>
            </a:r>
            <a:r>
              <a:rPr lang="en-GB" dirty="0" err="1"/>
              <a:t>mewn</a:t>
            </a:r>
            <a:r>
              <a:rPr lang="en-GB" dirty="0"/>
              <a:t> </a:t>
            </a:r>
            <a:r>
              <a:rPr lang="en-GB" dirty="0" err="1"/>
              <a:t>modd</a:t>
            </a:r>
            <a:r>
              <a:rPr lang="en-GB" dirty="0"/>
              <a:t> </a:t>
            </a:r>
            <a:r>
              <a:rPr lang="en-GB" dirty="0" err="1"/>
              <a:t>cadarnhaol</a:t>
            </a:r>
            <a:r>
              <a:rPr lang="en-GB" dirty="0"/>
              <a:t>? </a:t>
            </a:r>
          </a:p>
          <a:p>
            <a:pPr marL="109728" marR="0" lvl="0" algn="l" defTabSz="914400" rtl="0" eaLnBrk="1" fontAlgn="auto" latinLnBrk="0" hangingPunct="1">
              <a:lnSpc>
                <a:spcPct val="100000"/>
              </a:lnSpc>
              <a:spcBef>
                <a:spcPts val="400"/>
              </a:spcBef>
              <a:spcAft>
                <a:spcPts val="0"/>
              </a:spcAft>
              <a:buClr>
                <a:schemeClr val="accent1"/>
              </a:buClr>
              <a:buSzPct val="68000"/>
              <a:tabLst/>
              <a:defRPr/>
            </a:pPr>
            <a:endParaRPr lang="en-GB" dirty="0"/>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a:t>A </a:t>
            </a:r>
            <a:r>
              <a:rPr lang="en-GB" dirty="0" err="1"/>
              <a:t>defnyddioch</a:t>
            </a:r>
            <a:r>
              <a:rPr lang="en-GB" dirty="0"/>
              <a:t> chi </a:t>
            </a:r>
            <a:r>
              <a:rPr lang="en-GB" dirty="0" err="1"/>
              <a:t>dulliau</a:t>
            </a:r>
            <a:r>
              <a:rPr lang="en-GB" dirty="0"/>
              <a:t> </a:t>
            </a:r>
            <a:r>
              <a:rPr lang="en-GB" dirty="0" err="1"/>
              <a:t>eraill</a:t>
            </a:r>
            <a:r>
              <a:rPr lang="en-GB" dirty="0"/>
              <a:t> </a:t>
            </a:r>
            <a:r>
              <a:rPr lang="en-GB" dirty="0" err="1"/>
              <a:t>sy’n</a:t>
            </a:r>
            <a:r>
              <a:rPr lang="en-GB" dirty="0"/>
              <a:t> </a:t>
            </a:r>
            <a:r>
              <a:rPr lang="en-GB" dirty="0" err="1"/>
              <a:t>gysylltiedig</a:t>
            </a:r>
            <a:r>
              <a:rPr lang="en-GB" dirty="0"/>
              <a:t> </a:t>
            </a:r>
            <a:r>
              <a:rPr lang="en-GB" dirty="0" err="1"/>
              <a:t>gyda</a:t>
            </a:r>
            <a:r>
              <a:rPr lang="en-GB" dirty="0"/>
              <a:t> </a:t>
            </a:r>
            <a:r>
              <a:rPr lang="en-GB" dirty="0" err="1"/>
              <a:t>dysgu</a:t>
            </a:r>
            <a:r>
              <a:rPr lang="en-GB" dirty="0"/>
              <a:t> ag </a:t>
            </a:r>
            <a:r>
              <a:rPr lang="en-GB" dirty="0" err="1"/>
              <a:t>addysgu</a:t>
            </a:r>
            <a:r>
              <a:rPr lang="en-GB" dirty="0"/>
              <a:t>? </a:t>
            </a:r>
          </a:p>
        </p:txBody>
      </p:sp>
    </p:spTree>
    <p:extLst>
      <p:ext uri="{BB962C8B-B14F-4D97-AF65-F5344CB8AC3E}">
        <p14:creationId xmlns:p14="http://schemas.microsoft.com/office/powerpoint/2010/main" val="23697768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2566-D91C-BD4F-9DF5-E285B2B823DF}"/>
              </a:ext>
            </a:extLst>
          </p:cNvPr>
          <p:cNvSpPr>
            <a:spLocks noGrp="1"/>
          </p:cNvSpPr>
          <p:nvPr>
            <p:ph type="title"/>
          </p:nvPr>
        </p:nvSpPr>
        <p:spPr>
          <a:xfrm>
            <a:off x="457200" y="2825"/>
            <a:ext cx="8229600" cy="1143000"/>
          </a:xfrm>
        </p:spPr>
        <p:txBody>
          <a:bodyPr/>
          <a:lstStyle/>
          <a:p>
            <a:r>
              <a:rPr lang="en-US" b="1" dirty="0" err="1">
                <a:solidFill>
                  <a:schemeClr val="accent1">
                    <a:lumMod val="75000"/>
                  </a:schemeClr>
                </a:solidFill>
              </a:rPr>
              <a:t>Ymarferol</a:t>
            </a:r>
            <a:r>
              <a:rPr lang="en-US" b="1" dirty="0">
                <a:solidFill>
                  <a:schemeClr val="accent1">
                    <a:lumMod val="75000"/>
                  </a:schemeClr>
                </a:solidFill>
              </a:rPr>
              <a:t> / Practical 4</a:t>
            </a:r>
          </a:p>
        </p:txBody>
      </p:sp>
      <p:sp>
        <p:nvSpPr>
          <p:cNvPr id="3" name="Content Placeholder 2">
            <a:extLst>
              <a:ext uri="{FF2B5EF4-FFF2-40B4-BE49-F238E27FC236}">
                <a16:creationId xmlns:a16="http://schemas.microsoft.com/office/drawing/2014/main" id="{3B5BF3B9-4252-A04C-907E-FA543CD4A9ED}"/>
              </a:ext>
            </a:extLst>
          </p:cNvPr>
          <p:cNvSpPr>
            <a:spLocks noGrp="1"/>
          </p:cNvSpPr>
          <p:nvPr>
            <p:ph sz="half" idx="1"/>
          </p:nvPr>
        </p:nvSpPr>
        <p:spPr>
          <a:xfrm>
            <a:off x="179512" y="1434480"/>
            <a:ext cx="4038600" cy="3989040"/>
          </a:xfrm>
        </p:spPr>
        <p:txBody>
          <a:bodyPr/>
          <a:lstStyle/>
          <a:p>
            <a:r>
              <a:rPr lang="en-US" sz="2200" b="1" dirty="0"/>
              <a:t>Gyda</a:t>
            </a:r>
            <a:r>
              <a:rPr lang="en-US" sz="2200" dirty="0"/>
              <a:t> un person </a:t>
            </a:r>
            <a:r>
              <a:rPr lang="en-US" sz="2200" dirty="0" err="1"/>
              <a:t>arall</a:t>
            </a:r>
            <a:r>
              <a:rPr lang="en-US" sz="2200" dirty="0"/>
              <a:t> </a:t>
            </a:r>
            <a:r>
              <a:rPr lang="en-US" sz="2200" dirty="0" err="1"/>
              <a:t>cynlluniwch</a:t>
            </a:r>
            <a:r>
              <a:rPr lang="en-US" sz="2200" dirty="0"/>
              <a:t> a </a:t>
            </a:r>
            <a:r>
              <a:rPr lang="en-US" sz="2200" dirty="0" err="1"/>
              <a:t>chwaraewch</a:t>
            </a:r>
            <a:r>
              <a:rPr lang="en-US" sz="2200" dirty="0"/>
              <a:t> </a:t>
            </a:r>
            <a:r>
              <a:rPr lang="en-US" sz="2200" dirty="0" err="1"/>
              <a:t>gêm</a:t>
            </a:r>
            <a:r>
              <a:rPr lang="en-US" sz="2200" dirty="0"/>
              <a:t> </a:t>
            </a:r>
            <a:r>
              <a:rPr lang="en-US" sz="2200" dirty="0" err="1"/>
              <a:t>syml</a:t>
            </a:r>
            <a:r>
              <a:rPr lang="en-US" sz="2200" dirty="0"/>
              <a:t> </a:t>
            </a:r>
            <a:r>
              <a:rPr lang="en-US" sz="2200" dirty="0" err="1"/>
              <a:t>sy’n</a:t>
            </a:r>
            <a:r>
              <a:rPr lang="en-US" sz="2200" dirty="0"/>
              <a:t> </a:t>
            </a:r>
            <a:r>
              <a:rPr lang="en-US" sz="2200" dirty="0" err="1"/>
              <a:t>cynnwys</a:t>
            </a:r>
            <a:r>
              <a:rPr lang="en-US" sz="2200" dirty="0"/>
              <a:t> </a:t>
            </a:r>
            <a:r>
              <a:rPr lang="en-US" sz="2200" dirty="0" err="1"/>
              <a:t>targed</a:t>
            </a:r>
            <a:r>
              <a:rPr lang="en-US" sz="2200" dirty="0"/>
              <a:t>  </a:t>
            </a:r>
          </a:p>
          <a:p>
            <a:r>
              <a:rPr lang="en-US" sz="2200" dirty="0" err="1"/>
              <a:t>Medrwch</a:t>
            </a:r>
            <a:r>
              <a:rPr lang="en-US" sz="2200" dirty="0"/>
              <a:t> </a:t>
            </a:r>
            <a:r>
              <a:rPr lang="en-US" sz="2200" dirty="0" err="1"/>
              <a:t>defnyddio</a:t>
            </a:r>
            <a:r>
              <a:rPr lang="en-US" sz="2200" dirty="0"/>
              <a:t> </a:t>
            </a:r>
            <a:r>
              <a:rPr lang="en-US" sz="2200" dirty="0" err="1"/>
              <a:t>deunydd</a:t>
            </a:r>
            <a:r>
              <a:rPr lang="en-US" sz="2200" dirty="0"/>
              <a:t> </a:t>
            </a:r>
            <a:r>
              <a:rPr lang="en-US" sz="2200" dirty="0" err="1"/>
              <a:t>naturiol</a:t>
            </a:r>
            <a:r>
              <a:rPr lang="en-US" sz="2200" dirty="0"/>
              <a:t> </a:t>
            </a:r>
            <a:r>
              <a:rPr lang="en-US" sz="2200" dirty="0" err="1"/>
              <a:t>i</a:t>
            </a:r>
            <a:r>
              <a:rPr lang="en-US" sz="2200" dirty="0"/>
              <a:t> </a:t>
            </a:r>
            <a:r>
              <a:rPr lang="en-US" sz="2200" dirty="0" err="1"/>
              <a:t>greu</a:t>
            </a:r>
            <a:r>
              <a:rPr lang="en-US" sz="2200" dirty="0"/>
              <a:t> </a:t>
            </a:r>
            <a:r>
              <a:rPr lang="en-US" sz="2200" dirty="0" err="1"/>
              <a:t>targed</a:t>
            </a:r>
            <a:r>
              <a:rPr lang="en-US" sz="2200" dirty="0"/>
              <a:t> neu </a:t>
            </a:r>
            <a:r>
              <a:rPr lang="en-US" sz="2200" dirty="0" err="1"/>
              <a:t>sialc</a:t>
            </a:r>
            <a:r>
              <a:rPr lang="en-US" sz="2200" dirty="0"/>
              <a:t> </a:t>
            </a:r>
            <a:r>
              <a:rPr lang="en-US" sz="2200" dirty="0" err="1"/>
              <a:t>i</a:t>
            </a:r>
            <a:r>
              <a:rPr lang="en-US" sz="2200" dirty="0"/>
              <a:t> </a:t>
            </a:r>
            <a:r>
              <a:rPr lang="en-US" sz="2200" dirty="0" err="1"/>
              <a:t>dynnu</a:t>
            </a:r>
            <a:r>
              <a:rPr lang="en-US" sz="2200" dirty="0"/>
              <a:t> </a:t>
            </a:r>
            <a:r>
              <a:rPr lang="en-US" sz="2200" dirty="0" err="1"/>
              <a:t>llun</a:t>
            </a:r>
            <a:r>
              <a:rPr lang="en-US" sz="2200" dirty="0"/>
              <a:t> </a:t>
            </a:r>
            <a:r>
              <a:rPr lang="en-US" sz="2200" dirty="0" err="1"/>
              <a:t>o’r</a:t>
            </a:r>
            <a:r>
              <a:rPr lang="en-US" sz="2200" dirty="0"/>
              <a:t> </a:t>
            </a:r>
            <a:r>
              <a:rPr lang="en-US" sz="2200" dirty="0" err="1"/>
              <a:t>darged</a:t>
            </a:r>
            <a:endParaRPr lang="en-US" sz="2200" dirty="0"/>
          </a:p>
          <a:p>
            <a:r>
              <a:rPr lang="en-US" sz="2200" dirty="0" err="1"/>
              <a:t>Ystyriwch</a:t>
            </a:r>
            <a:r>
              <a:rPr lang="en-US" sz="2200" dirty="0"/>
              <a:t> Ble? (</a:t>
            </a:r>
            <a:r>
              <a:rPr lang="en-US" sz="2200" dirty="0" err="1"/>
              <a:t>lleoliad</a:t>
            </a:r>
            <a:r>
              <a:rPr lang="en-US" sz="2200" dirty="0"/>
              <a:t>/</a:t>
            </a:r>
            <a:r>
              <a:rPr lang="en-US" sz="2200" dirty="0" err="1"/>
              <a:t>uchel</a:t>
            </a:r>
            <a:r>
              <a:rPr lang="en-US" sz="2200" dirty="0"/>
              <a:t>/</a:t>
            </a:r>
            <a:r>
              <a:rPr lang="en-US" sz="2200" dirty="0" err="1"/>
              <a:t>isel</a:t>
            </a:r>
            <a:r>
              <a:rPr lang="en-US" sz="2200" dirty="0"/>
              <a:t>?) a Sut? (</a:t>
            </a:r>
            <a:r>
              <a:rPr lang="en-US" sz="2200" dirty="0" err="1"/>
              <a:t>dros</a:t>
            </a:r>
            <a:r>
              <a:rPr lang="en-US" sz="2200" dirty="0"/>
              <a:t> </a:t>
            </a:r>
            <a:r>
              <a:rPr lang="en-US" sz="2200" dirty="0" err="1"/>
              <a:t>ysgwydd</a:t>
            </a:r>
            <a:r>
              <a:rPr lang="en-US" sz="2200" dirty="0"/>
              <a:t>/ o dan </a:t>
            </a:r>
            <a:r>
              <a:rPr lang="en-US" sz="2200" dirty="0" err="1"/>
              <a:t>ysgwydd</a:t>
            </a:r>
            <a:r>
              <a:rPr lang="en-US" sz="2200" dirty="0"/>
              <a:t>)</a:t>
            </a:r>
          </a:p>
          <a:p>
            <a:pPr marL="0" indent="0">
              <a:buNone/>
            </a:pPr>
            <a:endParaRPr lang="en-US" sz="2200" dirty="0"/>
          </a:p>
        </p:txBody>
      </p:sp>
      <p:sp>
        <p:nvSpPr>
          <p:cNvPr id="4" name="Content Placeholder 3">
            <a:extLst>
              <a:ext uri="{FF2B5EF4-FFF2-40B4-BE49-F238E27FC236}">
                <a16:creationId xmlns:a16="http://schemas.microsoft.com/office/drawing/2014/main" id="{7211225A-42A6-D143-91CC-D5C5AA99F9C9}"/>
              </a:ext>
            </a:extLst>
          </p:cNvPr>
          <p:cNvSpPr>
            <a:spLocks noGrp="1"/>
          </p:cNvSpPr>
          <p:nvPr>
            <p:ph sz="half" idx="2"/>
          </p:nvPr>
        </p:nvSpPr>
        <p:spPr>
          <a:xfrm>
            <a:off x="5105400" y="1434480"/>
            <a:ext cx="4038600" cy="3989040"/>
          </a:xfrm>
        </p:spPr>
        <p:txBody>
          <a:bodyPr/>
          <a:lstStyle/>
          <a:p>
            <a:r>
              <a:rPr lang="en-US" sz="2200" b="1" dirty="0"/>
              <a:t>With</a:t>
            </a:r>
            <a:r>
              <a:rPr lang="en-US" sz="2200" dirty="0"/>
              <a:t> one other person design and play a target game </a:t>
            </a:r>
          </a:p>
          <a:p>
            <a:r>
              <a:rPr lang="en-US" sz="2200" dirty="0"/>
              <a:t>You may use natural resources to create the target or if allowed could use chalk to draw the target </a:t>
            </a:r>
          </a:p>
          <a:p>
            <a:r>
              <a:rPr lang="en-US" sz="2200" dirty="0"/>
              <a:t>You may consider Where? (location/high/low) How? (overarm/underarm) </a:t>
            </a:r>
          </a:p>
        </p:txBody>
      </p:sp>
    </p:spTree>
    <p:extLst>
      <p:ext uri="{BB962C8B-B14F-4D97-AF65-F5344CB8AC3E}">
        <p14:creationId xmlns:p14="http://schemas.microsoft.com/office/powerpoint/2010/main" val="9774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76B6-050A-1C44-A860-7381E5C9F2FF}"/>
              </a:ext>
            </a:extLst>
          </p:cNvPr>
          <p:cNvSpPr>
            <a:spLocks noGrp="1"/>
          </p:cNvSpPr>
          <p:nvPr>
            <p:ph type="title"/>
          </p:nvPr>
        </p:nvSpPr>
        <p:spPr>
          <a:xfrm>
            <a:off x="457200" y="0"/>
            <a:ext cx="8229600" cy="1143000"/>
          </a:xfrm>
        </p:spPr>
        <p:txBody>
          <a:bodyPr/>
          <a:lstStyle/>
          <a:p>
            <a:r>
              <a:rPr lang="en-US" b="1" dirty="0" err="1">
                <a:solidFill>
                  <a:schemeClr val="accent1">
                    <a:lumMod val="75000"/>
                  </a:schemeClr>
                </a:solidFill>
              </a:rPr>
              <a:t>Ymarferol</a:t>
            </a:r>
            <a:r>
              <a:rPr lang="en-US" b="1" dirty="0">
                <a:solidFill>
                  <a:schemeClr val="accent1">
                    <a:lumMod val="75000"/>
                  </a:schemeClr>
                </a:solidFill>
              </a:rPr>
              <a:t> / Practical 5</a:t>
            </a:r>
            <a:endParaRPr lang="en-US" dirty="0"/>
          </a:p>
        </p:txBody>
      </p:sp>
      <p:sp>
        <p:nvSpPr>
          <p:cNvPr id="3" name="Content Placeholder 2">
            <a:extLst>
              <a:ext uri="{FF2B5EF4-FFF2-40B4-BE49-F238E27FC236}">
                <a16:creationId xmlns:a16="http://schemas.microsoft.com/office/drawing/2014/main" id="{4FC934EF-E666-954E-9BDB-714D094F0890}"/>
              </a:ext>
            </a:extLst>
          </p:cNvPr>
          <p:cNvSpPr>
            <a:spLocks noGrp="1"/>
          </p:cNvSpPr>
          <p:nvPr>
            <p:ph sz="half" idx="1"/>
          </p:nvPr>
        </p:nvSpPr>
        <p:spPr>
          <a:xfrm>
            <a:off x="251520" y="1154771"/>
            <a:ext cx="4038600" cy="3989040"/>
          </a:xfrm>
        </p:spPr>
        <p:txBody>
          <a:bodyPr/>
          <a:lstStyle/>
          <a:p>
            <a:pPr marL="0" indent="0">
              <a:buNone/>
            </a:pPr>
            <a:r>
              <a:rPr lang="en-US" sz="2600" dirty="0"/>
              <a:t>Gyda un person </a:t>
            </a:r>
            <a:r>
              <a:rPr lang="en-US" sz="2600" dirty="0" err="1"/>
              <a:t>arall</a:t>
            </a:r>
            <a:r>
              <a:rPr lang="en-US" sz="2600" dirty="0"/>
              <a:t> :</a:t>
            </a:r>
          </a:p>
          <a:p>
            <a:r>
              <a:rPr lang="en-US" sz="2600" dirty="0" err="1"/>
              <a:t>creuwch</a:t>
            </a:r>
            <a:r>
              <a:rPr lang="en-US" sz="2600" dirty="0"/>
              <a:t> a </a:t>
            </a:r>
            <a:r>
              <a:rPr lang="en-US" sz="2600" dirty="0" err="1"/>
              <a:t>chwaraewch</a:t>
            </a:r>
            <a:r>
              <a:rPr lang="en-US" sz="2600" dirty="0"/>
              <a:t> </a:t>
            </a:r>
            <a:r>
              <a:rPr lang="en-US" sz="2600" dirty="0" err="1"/>
              <a:t>cwrs</a:t>
            </a:r>
            <a:r>
              <a:rPr lang="en-US" sz="2600" dirty="0"/>
              <a:t> </a:t>
            </a:r>
            <a:r>
              <a:rPr lang="en-US" sz="2600" dirty="0" err="1"/>
              <a:t>rwystr</a:t>
            </a:r>
            <a:r>
              <a:rPr lang="en-US" sz="2600" dirty="0"/>
              <a:t> </a:t>
            </a:r>
            <a:r>
              <a:rPr lang="en-US" sz="2600" dirty="0" err="1"/>
              <a:t>syml</a:t>
            </a:r>
            <a:r>
              <a:rPr lang="en-US" sz="2600" dirty="0"/>
              <a:t> </a:t>
            </a:r>
            <a:r>
              <a:rPr lang="en-US" sz="2600" dirty="0" err="1"/>
              <a:t>gan</a:t>
            </a:r>
            <a:r>
              <a:rPr lang="en-US" sz="2600" dirty="0"/>
              <a:t> </a:t>
            </a:r>
            <a:r>
              <a:rPr lang="en-US" sz="2600" dirty="0" err="1"/>
              <a:t>gynnwys</a:t>
            </a:r>
            <a:r>
              <a:rPr lang="en-US" sz="2600" dirty="0"/>
              <a:t> (</a:t>
            </a:r>
            <a:r>
              <a:rPr lang="en-US" sz="2600" dirty="0" err="1"/>
              <a:t>i</a:t>
            </a:r>
            <a:r>
              <a:rPr lang="en-US" sz="2600" dirty="0"/>
              <a:t>)</a:t>
            </a:r>
            <a:r>
              <a:rPr lang="en-US" sz="2600" dirty="0" err="1"/>
              <a:t>arddodiadau</a:t>
            </a:r>
            <a:r>
              <a:rPr lang="en-US" sz="2600" dirty="0"/>
              <a:t> (ii)</a:t>
            </a:r>
            <a:r>
              <a:rPr lang="en-US" sz="2600" dirty="0" err="1"/>
              <a:t>amrywiaeth</a:t>
            </a:r>
            <a:r>
              <a:rPr lang="en-US" sz="2600" dirty="0"/>
              <a:t> o offer </a:t>
            </a:r>
            <a:r>
              <a:rPr lang="en-US" sz="2600" dirty="0" err="1"/>
              <a:t>fel</a:t>
            </a:r>
            <a:r>
              <a:rPr lang="en-US" sz="2600" dirty="0"/>
              <a:t> </a:t>
            </a:r>
            <a:r>
              <a:rPr lang="en-US" sz="2600" dirty="0" err="1"/>
              <a:t>rhwystrau</a:t>
            </a:r>
            <a:r>
              <a:rPr lang="en-US" sz="2600" dirty="0"/>
              <a:t> (iii)</a:t>
            </a:r>
            <a:r>
              <a:rPr lang="en-US" sz="2600" dirty="0" err="1"/>
              <a:t>hefyd</a:t>
            </a:r>
            <a:r>
              <a:rPr lang="en-US" sz="2600" dirty="0"/>
              <a:t> </a:t>
            </a:r>
            <a:r>
              <a:rPr lang="en-US" sz="2600" dirty="0" err="1"/>
              <a:t>ydych</a:t>
            </a:r>
            <a:r>
              <a:rPr lang="en-US" sz="2600" dirty="0"/>
              <a:t> </a:t>
            </a:r>
            <a:r>
              <a:rPr lang="en-US" sz="2600" dirty="0" err="1"/>
              <a:t>chi’n</a:t>
            </a:r>
            <a:r>
              <a:rPr lang="en-US" sz="2600" dirty="0"/>
              <a:t> </a:t>
            </a:r>
            <a:r>
              <a:rPr lang="en-US" sz="2600" dirty="0" err="1"/>
              <a:t>medru</a:t>
            </a:r>
            <a:r>
              <a:rPr lang="en-US" sz="2600" dirty="0"/>
              <a:t> </a:t>
            </a:r>
            <a:r>
              <a:rPr lang="en-US" sz="2600" dirty="0" err="1"/>
              <a:t>cynnwys</a:t>
            </a:r>
            <a:r>
              <a:rPr lang="en-US" sz="2600" dirty="0"/>
              <a:t> </a:t>
            </a:r>
            <a:r>
              <a:rPr lang="en-US" sz="2600" dirty="0" err="1"/>
              <a:t>gwahanol</a:t>
            </a:r>
            <a:r>
              <a:rPr lang="en-US" sz="2600" dirty="0"/>
              <a:t> </a:t>
            </a:r>
            <a:r>
              <a:rPr lang="en-US" sz="2600" dirty="0" err="1"/>
              <a:t>ffordd</a:t>
            </a:r>
            <a:r>
              <a:rPr lang="en-US" sz="2600" dirty="0"/>
              <a:t> o </a:t>
            </a:r>
            <a:r>
              <a:rPr lang="en-US" sz="2600" dirty="0" err="1"/>
              <a:t>deithio</a:t>
            </a:r>
            <a:r>
              <a:rPr lang="en-US" sz="2600" dirty="0"/>
              <a:t> </a:t>
            </a:r>
            <a:r>
              <a:rPr lang="en-US" sz="2600" dirty="0" err="1"/>
              <a:t>ar</a:t>
            </a:r>
            <a:r>
              <a:rPr lang="en-US" sz="2600" dirty="0"/>
              <a:t> </a:t>
            </a:r>
            <a:r>
              <a:rPr lang="en-US" sz="2600" dirty="0" err="1"/>
              <a:t>hyd</a:t>
            </a:r>
            <a:r>
              <a:rPr lang="en-US" sz="2600" dirty="0"/>
              <a:t> </a:t>
            </a:r>
            <a:r>
              <a:rPr lang="en-US" sz="2600" dirty="0" err="1"/>
              <a:t>eich</a:t>
            </a:r>
            <a:r>
              <a:rPr lang="en-US" sz="2600" dirty="0"/>
              <a:t> </a:t>
            </a:r>
            <a:r>
              <a:rPr lang="en-US" sz="2600" dirty="0" err="1"/>
              <a:t>cwrs</a:t>
            </a:r>
            <a:r>
              <a:rPr lang="en-US" sz="2600" dirty="0"/>
              <a:t> </a:t>
            </a:r>
            <a:r>
              <a:rPr lang="en-US" sz="2600" dirty="0" err="1"/>
              <a:t>rhwystr</a:t>
            </a:r>
            <a:r>
              <a:rPr lang="en-US" sz="2600" dirty="0"/>
              <a:t>? </a:t>
            </a:r>
          </a:p>
        </p:txBody>
      </p:sp>
      <p:sp>
        <p:nvSpPr>
          <p:cNvPr id="4" name="Content Placeholder 3">
            <a:extLst>
              <a:ext uri="{FF2B5EF4-FFF2-40B4-BE49-F238E27FC236}">
                <a16:creationId xmlns:a16="http://schemas.microsoft.com/office/drawing/2014/main" id="{769B6E0C-019D-A245-A1CF-9A1A38CB6A98}"/>
              </a:ext>
            </a:extLst>
          </p:cNvPr>
          <p:cNvSpPr>
            <a:spLocks noGrp="1"/>
          </p:cNvSpPr>
          <p:nvPr>
            <p:ph sz="half" idx="2"/>
          </p:nvPr>
        </p:nvSpPr>
        <p:spPr>
          <a:xfrm>
            <a:off x="4648202" y="1143000"/>
            <a:ext cx="4038600" cy="3989040"/>
          </a:xfrm>
        </p:spPr>
        <p:txBody>
          <a:bodyPr/>
          <a:lstStyle/>
          <a:p>
            <a:pPr marL="0" indent="0">
              <a:buNone/>
            </a:pPr>
            <a:r>
              <a:rPr lang="en-US" sz="2600" dirty="0"/>
              <a:t>With one other person :</a:t>
            </a:r>
          </a:p>
          <a:p>
            <a:r>
              <a:rPr lang="en-US" sz="2600" dirty="0"/>
              <a:t>create and play a simple obstacle course using (</a:t>
            </a:r>
            <a:r>
              <a:rPr lang="en-US" sz="2600" dirty="0" err="1"/>
              <a:t>i</a:t>
            </a:r>
            <a:r>
              <a:rPr lang="en-US" sz="2600" dirty="0"/>
              <a:t>)prepositions and (ii)various items as obstacles (iii)can you also include different ways of traveling along your circuit?   </a:t>
            </a:r>
          </a:p>
          <a:p>
            <a:endParaRPr lang="en-US" dirty="0"/>
          </a:p>
        </p:txBody>
      </p:sp>
    </p:spTree>
    <p:extLst>
      <p:ext uri="{BB962C8B-B14F-4D97-AF65-F5344CB8AC3E}">
        <p14:creationId xmlns:p14="http://schemas.microsoft.com/office/powerpoint/2010/main" val="17972747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a:t>E-</a:t>
            </a:r>
            <a:r>
              <a:rPr lang="en-US" dirty="0" err="1"/>
              <a:t>bostio</a:t>
            </a:r>
            <a:r>
              <a:rPr lang="en-US" dirty="0"/>
              <a:t> : E-mail to : </a:t>
            </a:r>
          </a:p>
          <a:p>
            <a:pPr marL="0" indent="0" algn="ctr">
              <a:buNone/>
            </a:pPr>
            <a:r>
              <a:rPr lang="en-US" dirty="0"/>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p:txBody>
      </p:sp>
    </p:spTree>
    <p:extLst>
      <p:ext uri="{BB962C8B-B14F-4D97-AF65-F5344CB8AC3E}">
        <p14:creationId xmlns:p14="http://schemas.microsoft.com/office/powerpoint/2010/main" val="261035825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293</TotalTime>
  <Words>2026</Words>
  <Application>Microsoft Office PowerPoint</Application>
  <PresentationFormat>On-screen Show (4:3)</PresentationFormat>
  <Paragraphs>222</Paragraphs>
  <Slides>30</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Microsoft JhengHei</vt:lpstr>
      <vt:lpstr>ＭＳ Ｐゴシック</vt:lpstr>
      <vt:lpstr>Myriad Pro</vt:lpstr>
      <vt:lpstr>Aptos</vt:lpstr>
      <vt:lpstr>Arial</vt:lpstr>
      <vt:lpstr>Calibri</vt:lpstr>
      <vt:lpstr>Calibri Light</vt:lpstr>
      <vt:lpstr>Symbol</vt:lpstr>
      <vt:lpstr>Verdana</vt:lpstr>
      <vt:lpstr>Wingdings</vt:lpstr>
      <vt:lpstr>Wingdings 3</vt:lpstr>
      <vt:lpstr>Theme2</vt:lpstr>
      <vt:lpstr>BMPE  5005  Foundations of High Quality Physical and Outdoor Learning  </vt:lpstr>
      <vt:lpstr>Ail ymweld &amp; amcanion darlith  Recap &amp; learning outcomes for today</vt:lpstr>
      <vt:lpstr>Sut i ni’n dysgu? / How do we learn?</vt:lpstr>
      <vt:lpstr>Sut wyf yn dysgu? How do I learn?</vt:lpstr>
      <vt:lpstr>PowerPoint Presentation</vt:lpstr>
      <vt:lpstr>Who’s theory does this quote remind us of? …</vt:lpstr>
      <vt:lpstr>Prif bwyntiau / Main points</vt:lpstr>
      <vt:lpstr>Sut i ni’n dysgu? / How do we learn?</vt:lpstr>
      <vt:lpstr>Physical Literacy </vt:lpstr>
      <vt:lpstr>Tasg Dosbarth …/Classroom Task</vt:lpstr>
      <vt:lpstr>PowerPoint Presentation</vt:lpstr>
      <vt:lpstr>Mountain of motor development: a metaphor</vt:lpstr>
      <vt:lpstr>Mountain of Motor Development </vt:lpstr>
      <vt:lpstr>‘Motor Competence and Physical Activity’ by Stodden et al.</vt:lpstr>
      <vt:lpstr>Tasg Dosbarth …/Classroom Task</vt:lpstr>
      <vt:lpstr>PowerPoint Presentation</vt:lpstr>
      <vt:lpstr>   Pwysigrwydd chwarae yn natblygiad plant   The role of play in  child development</vt:lpstr>
      <vt:lpstr>PowerPoint Presentation</vt:lpstr>
      <vt:lpstr>Evidence from neuroscience</vt:lpstr>
      <vt:lpstr>Kahoot!</vt:lpstr>
      <vt:lpstr>PowerPoint Presentation</vt:lpstr>
      <vt:lpstr>Ymweliad gyda ysgol  School visit</vt:lpstr>
      <vt:lpstr>Qualitative Methods</vt:lpstr>
      <vt:lpstr>What have you been observing so far?</vt:lpstr>
      <vt:lpstr>Ymarferol / Practical 1</vt:lpstr>
      <vt:lpstr>Increase sophistication Prac 2</vt:lpstr>
      <vt:lpstr>Cynlluniwch ddysgu!   Design some learning! Practical 3</vt:lpstr>
      <vt:lpstr>Ymarferol / Practical 4</vt:lpstr>
      <vt:lpstr>Ymarferol / Practical 5</vt:lpstr>
      <vt:lpstr>Amser i rannu / Time to share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19</cp:revision>
  <dcterms:created xsi:type="dcterms:W3CDTF">2020-09-28T16:36:29Z</dcterms:created>
  <dcterms:modified xsi:type="dcterms:W3CDTF">2025-11-04T09:59:19Z</dcterms:modified>
</cp:coreProperties>
</file>