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74" r:id="rId8"/>
    <p:sldId id="275" r:id="rId9"/>
    <p:sldId id="276" r:id="rId10"/>
    <p:sldId id="279" r:id="rId11"/>
    <p:sldId id="278" r:id="rId12"/>
    <p:sldId id="277" r:id="rId13"/>
    <p:sldId id="280" r:id="rId14"/>
    <p:sldId id="282" r:id="rId15"/>
    <p:sldId id="281" r:id="rId16"/>
    <p:sldId id="284" r:id="rId17"/>
    <p:sldId id="283" r:id="rId18"/>
    <p:sldId id="285"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876" autoAdjust="0"/>
  </p:normalViewPr>
  <p:slideViewPr>
    <p:cSldViewPr>
      <p:cViewPr varScale="1">
        <p:scale>
          <a:sx n="72" d="100"/>
          <a:sy n="72" d="100"/>
        </p:scale>
        <p:origin x="60" y="16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155222-B58F-43AB-B072-7418BB82C8DC}" type="datetimeFigureOut">
              <a:rPr lang="en-US" smtClean="0"/>
              <a:pPr/>
              <a:t>7/11/2023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A3301BE-4E24-4D34-B10F-84D6FB67F89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This study will focus on Marks &amp; Spencer’s outlook on the global business environment in the post-pandemic situation. The business module has changed entirely and technological tools and investments have included majorly. The organisation is going to focus on the working trends and culture to gain a healthy working environment. The pandemic situation has taught the world to concentrate on resources and a healthier ecosystem is more important for global business.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3A3301BE-4E24-4D34-B10F-84D6FB67F894}"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M&amp;S has faced losses in-store sales globally and the compelled to lay off almost 7000 jobs to cope with the losses. The company's marketing problem has included more challenges as the company is not focused on listening to customers’ demands and feedback. </a:t>
            </a:r>
            <a:endParaRPr lang="en-US" b="0" dirty="0"/>
          </a:p>
          <a:p>
            <a:br>
              <a:rPr lang="en-US" dirty="0"/>
            </a:br>
            <a:br>
              <a:rPr lang="en-US" dirty="0"/>
            </a:br>
            <a:endParaRPr lang="en-US" dirty="0"/>
          </a:p>
        </p:txBody>
      </p:sp>
      <p:sp>
        <p:nvSpPr>
          <p:cNvPr id="4" name="Slide Number Placeholder 3"/>
          <p:cNvSpPr>
            <a:spLocks noGrp="1"/>
          </p:cNvSpPr>
          <p:nvPr>
            <p:ph type="sldNum" sz="quarter" idx="10"/>
          </p:nvPr>
        </p:nvSpPr>
        <p:spPr/>
        <p:txBody>
          <a:bodyPr/>
          <a:lstStyle/>
          <a:p>
            <a:fld id="{3A3301BE-4E24-4D34-B10F-84D6FB67F894}"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company has faced challenges as they are receiving feedback and not trying to listen to the customers’ demands. The post-pandemic situation has declined with the supply chain so the labour cost and energy costs have risen relatively the product price become high and it goes beyond affordability. This effect on the customer base and that respectively follows the company’s revenue.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3A3301BE-4E24-4D34-B10F-84D6FB67F894}"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br>
              <a:rPr lang="en-US" dirty="0"/>
            </a:br>
            <a:r>
              <a:rPr lang="en-US" sz="1200" b="0" i="0" u="none" strike="noStrike" kern="1200" dirty="0">
                <a:solidFill>
                  <a:schemeClr val="tx1"/>
                </a:solidFill>
                <a:latin typeface="+mn-lt"/>
                <a:ea typeface="+mn-ea"/>
                <a:cs typeface="+mn-cs"/>
              </a:rPr>
              <a:t>The tangible sources easily identified the organisation's challenges and rival competitors. The competitors might acquire similar resources as they provide little competitive </a:t>
            </a:r>
            <a:r>
              <a:rPr lang="en-US" sz="1200" b="0" i="0" u="none" strike="noStrike" kern="1200" dirty="0" err="1">
                <a:solidFill>
                  <a:schemeClr val="tx1"/>
                </a:solidFill>
                <a:latin typeface="+mn-lt"/>
                <a:ea typeface="+mn-ea"/>
                <a:cs typeface="+mn-cs"/>
              </a:rPr>
              <a:t>advantage.The</a:t>
            </a:r>
            <a:r>
              <a:rPr lang="en-US" sz="1200" b="0" i="0" u="none" strike="noStrike" kern="1200" dirty="0">
                <a:solidFill>
                  <a:schemeClr val="tx1"/>
                </a:solidFill>
                <a:latin typeface="+mn-lt"/>
                <a:ea typeface="+mn-ea"/>
                <a:cs typeface="+mn-cs"/>
              </a:rPr>
              <a:t> land, equipment, materials and supply are the core components that drive the global business. The facilities indicate production units and that leads to the successful performance of the organisation.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3A3301BE-4E24-4D34-B10F-84D6FB67F894}"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relationship between the organisation and the customers is also seen to be a firm's success that replicates the factor markets by competitive companies. The customer experience provide unique brand activities and directs the organisation strategically to gain competitive advantages.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3A3301BE-4E24-4D34-B10F-84D6FB67F894}"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company has reduced the number of physical stores which decrease the overall costs of the business. The company has added various renewal plans added strategic acquisitions of other companies and collaborations to minimize the challenges and reduce risks in the global market. Foreign investments in business need to include flourishing global business, especially in post-pandemic situations.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3A3301BE-4E24-4D34-B10F-84D6FB67F894}"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company has aimed to spread the business globally so that the sales have shifted more on online mode and it reaches out to the maximum number of people. The decreasing number of physical stores alternatively encourages to availability of various e-commerce platforms for generating more revenue.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3A3301BE-4E24-4D34-B10F-84D6FB67F894}"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company has targeted new and aged generations of people, including brand customers. The ever-changing </a:t>
            </a:r>
            <a:r>
              <a:rPr lang="en-US" sz="1200" b="0" i="0" u="none" strike="noStrike" kern="1200" dirty="0" err="1">
                <a:solidFill>
                  <a:schemeClr val="tx1"/>
                </a:solidFill>
                <a:latin typeface="+mn-lt"/>
                <a:ea typeface="+mn-ea"/>
                <a:cs typeface="+mn-cs"/>
              </a:rPr>
              <a:t>fash</a:t>
            </a:r>
            <a:r>
              <a:rPr lang="en-US" sz="1200" b="0" i="0" u="none" strike="noStrike" kern="1200" dirty="0">
                <a:solidFill>
                  <a:schemeClr val="tx1"/>
                </a:solidFill>
                <a:latin typeface="+mn-lt"/>
                <a:ea typeface="+mn-ea"/>
                <a:cs typeface="+mn-cs"/>
              </a:rPr>
              <a:t> fashion trend in the fashion industry M&amp;S has included lesser production quantity to avoid losses. The supply chain and logistics of the organisation depend on a particular supply chain to provide lesser production costs.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3A3301BE-4E24-4D34-B10F-84D6FB67F894}"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main competitors in the fashion industry become a threat to M&amp;S in a different parameter that includes pricing that enhances the overall sales growth. The business strategy needs to protect the brand reputation that provides competition to the market that increases sales and yearly profits.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3A3301BE-4E24-4D34-B10F-84D6FB67F894}"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company has opted for green marketing that is environment friendly and it includes products and services that encourage sustainability. The company has focused on producing eco-friendly products and bringing innovations to match the competition that has already existed in the fashion market. The pandemic and its recovery time have included to the green business process to reduce the effect on the environment.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3A3301BE-4E24-4D34-B10F-84D6FB67F894}"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Green marketing practices introduce various components related to the social and environmentally conscious that impact o the social progress of M&amp;S. Green marketing especially refers to the environmental factors that involve the company’s activities and support the communities. These factors are taking the initiative to enhance the corporate social factors of the business that include government policies as well.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3A3301BE-4E24-4D34-B10F-84D6FB67F894}"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company has included raw material for organisations that has the ability to transform recycled it and it include sustainability. The eco-plans include sustainability and green energy reducing production costs in the organisation.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3A3301BE-4E24-4D34-B10F-84D6FB67F894}" type="slidenum">
              <a:rPr lang="en-US" smtClean="0"/>
              <a:pPr/>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organisation is involved in different programs that include corporate responsibility towards sustainability.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3A3301BE-4E24-4D34-B10F-84D6FB67F894}" type="slidenum">
              <a:rPr lang="en-US" smtClean="0"/>
              <a:pPr/>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organisations have been inclined to add advanced technology, sustainable resources and supply chain system including lesser production costs in less timeframe.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3A3301BE-4E24-4D34-B10F-84D6FB67F894}" type="slidenum">
              <a:rPr lang="en-US" smtClean="0"/>
              <a:pPr/>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This study has concluded with various factors that manipulated the business while it is vulnerable in post-pandemic situations.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3A3301BE-4E24-4D34-B10F-84D6FB67F894}" type="slidenum">
              <a:rPr lang="en-US" smtClean="0"/>
              <a:pPr/>
              <a:t>16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endParaRPr lang="en-US" dirty="0"/>
          </a:p>
        </p:txBody>
      </p:sp>
      <p:sp>
        <p:nvSpPr>
          <p:cNvPr id="4" name="Slide Number Placeholder 3"/>
          <p:cNvSpPr>
            <a:spLocks noGrp="1"/>
          </p:cNvSpPr>
          <p:nvPr>
            <p:ph type="sldNum" sz="quarter" idx="10"/>
          </p:nvPr>
        </p:nvSpPr>
        <p:spPr/>
        <p:txBody>
          <a:bodyPr/>
          <a:lstStyle/>
          <a:p>
            <a:fld id="{3A3301BE-4E24-4D34-B10F-84D6FB67F894}" type="slidenum">
              <a:rPr lang="en-US" smtClean="0"/>
              <a:pPr/>
              <a:t>17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endParaRPr lang="en-US" dirty="0"/>
          </a:p>
        </p:txBody>
      </p:sp>
      <p:sp>
        <p:nvSpPr>
          <p:cNvPr id="4" name="Slide Number Placeholder 3"/>
          <p:cNvSpPr>
            <a:spLocks noGrp="1"/>
          </p:cNvSpPr>
          <p:nvPr>
            <p:ph type="sldNum" sz="quarter" idx="10"/>
          </p:nvPr>
        </p:nvSpPr>
        <p:spPr/>
        <p:txBody>
          <a:bodyPr/>
          <a:lstStyle/>
          <a:p>
            <a:fld id="{3A3301BE-4E24-4D34-B10F-84D6FB67F894}" type="slidenum">
              <a:rPr lang="en-US" smtClean="0"/>
              <a:pPr/>
              <a:t>18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4C4EFD5-300E-4DDD-B2D6-523C3F9C2F60}" type="datetimeFigureOut">
              <a:rPr lang="en-US" smtClean="0"/>
              <a:pPr/>
              <a:t>7/11/2023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80FB12-0BD9-4E0E-BA50-40C64E16EDD4}"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C4EFD5-300E-4DDD-B2D6-523C3F9C2F60}" type="datetimeFigureOut">
              <a:rPr lang="en-US" smtClean="0"/>
              <a:pPr/>
              <a:t>7/11/2023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80FB12-0BD9-4E0E-BA50-40C64E16EDD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C4EFD5-300E-4DDD-B2D6-523C3F9C2F60}" type="datetimeFigureOut">
              <a:rPr lang="en-US" smtClean="0"/>
              <a:pPr/>
              <a:t>7/11/2023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80FB12-0BD9-4E0E-BA50-40C64E16EDD4}"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4C4EFD5-300E-4DDD-B2D6-523C3F9C2F60}" type="datetimeFigureOut">
              <a:rPr lang="en-US" smtClean="0"/>
              <a:pPr/>
              <a:t>7/11/2023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80FB12-0BD9-4E0E-BA50-40C64E16EDD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4C4EFD5-300E-4DDD-B2D6-523C3F9C2F60}" type="datetimeFigureOut">
              <a:rPr lang="en-US" smtClean="0"/>
              <a:pPr/>
              <a:t>7/11/2023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80FB12-0BD9-4E0E-BA50-40C64E16EDD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4C4EFD5-300E-4DDD-B2D6-523C3F9C2F60}" type="datetimeFigureOut">
              <a:rPr lang="en-US" smtClean="0"/>
              <a:pPr/>
              <a:t>7/11/2023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80FB12-0BD9-4E0E-BA50-40C64E16EDD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C4EFD5-300E-4DDD-B2D6-523C3F9C2F60}" type="datetimeFigureOut">
              <a:rPr lang="en-US" smtClean="0"/>
              <a:pPr/>
              <a:t>7/11/2023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80FB12-0BD9-4E0E-BA50-40C64E16EDD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C4EFD5-300E-4DDD-B2D6-523C3F9C2F60}" type="datetimeFigureOut">
              <a:rPr lang="en-US" smtClean="0"/>
              <a:pPr/>
              <a:t>7/11/2023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80FB12-0BD9-4E0E-BA50-40C64E16EDD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C4EFD5-300E-4DDD-B2D6-523C3F9C2F60}" type="datetimeFigureOut">
              <a:rPr lang="en-US" smtClean="0"/>
              <a:pPr/>
              <a:t>7/11/2023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80FB12-0BD9-4E0E-BA50-40C64E16EDD4}"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C4EFD5-300E-4DDD-B2D6-523C3F9C2F60}" type="datetimeFigureOut">
              <a:rPr lang="en-US" smtClean="0"/>
              <a:pPr/>
              <a:t>7/11/2023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80FB12-0BD9-4E0E-BA50-40C64E16EDD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C4EFD5-300E-4DDD-B2D6-523C3F9C2F60}" type="datetimeFigureOut">
              <a:rPr lang="en-US" smtClean="0"/>
              <a:pPr/>
              <a:t>7/11/2023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80FB12-0BD9-4E0E-BA50-40C64E16EDD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l="-11000" r="-11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C4EFD5-300E-4DDD-B2D6-523C3F9C2F60}" type="datetimeFigureOut">
              <a:rPr lang="en-US" smtClean="0"/>
              <a:pPr/>
              <a:t>7/11/2023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80FB12-0BD9-4E0E-BA50-40C64E16EDD4}"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marksandspencer.co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theguardian.com/business/2020/nov/04/marks-and-spencer-falls-to-first-loss-as-covid-crisis-hits-clothing-sales"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0000"/>
            <a:lum/>
          </a:blip>
          <a:srcRect/>
          <a:stretch>
            <a:fillRect l="-11000" r="-11000"/>
          </a:stretch>
        </a:blipFill>
        <a:effectLst/>
      </p:bgPr>
    </p:bg>
    <p:spTree>
      <p:nvGrpSpPr>
        <p:cNvPr id="1" name=""/>
        <p:cNvGrpSpPr/>
        <p:nvPr/>
      </p:nvGrpSpPr>
      <p:grpSpPr>
        <a:xfrm>
          <a:off x="0" y="0"/>
          <a:ext cx="0" cy="0"/>
          <a:chOff x="0" y="0"/>
          <a:chExt cx="0" cy="0"/>
        </a:xfrm>
      </p:grpSpPr>
      <p:sp>
        <p:nvSpPr>
          <p:cNvPr id="4" name="Title 3"/>
          <p:cNvSpPr>
            <a:spLocks noGrp="1"/>
          </p:cNvSpPr>
          <p:nvPr>
            <p:ph type="ctrTitle"/>
          </p:nvPr>
        </p:nvSpPr>
        <p:spPr>
          <a:xfrm>
            <a:off x="1219200" y="4343400"/>
            <a:ext cx="7772400" cy="2286000"/>
          </a:xfrm>
        </p:spPr>
        <p:txBody>
          <a:bodyPr>
            <a:noAutofit/>
          </a:bodyPr>
          <a:lstStyle/>
          <a:p>
            <a:pPr algn="r"/>
            <a:r>
              <a:rPr lang="en-US" b="1" dirty="0">
                <a:latin typeface="Arial" pitchFamily="34" charset="0"/>
                <a:cs typeface="Arial" pitchFamily="34" charset="0"/>
              </a:rPr>
              <a:t>C</a:t>
            </a:r>
            <a:r>
              <a:rPr lang="en-US" sz="2800" b="1" dirty="0">
                <a:latin typeface="Arial" pitchFamily="34" charset="0"/>
                <a:cs typeface="Arial" pitchFamily="34" charset="0"/>
              </a:rPr>
              <a:t>RITICAL</a:t>
            </a:r>
            <a:r>
              <a:rPr lang="en-US" b="1" dirty="0">
                <a:latin typeface="Arial" pitchFamily="34" charset="0"/>
                <a:cs typeface="Arial" pitchFamily="34" charset="0"/>
              </a:rPr>
              <a:t> A</a:t>
            </a:r>
            <a:r>
              <a:rPr lang="en-US" sz="2800" b="1" dirty="0">
                <a:latin typeface="Arial" pitchFamily="34" charset="0"/>
                <a:cs typeface="Arial" pitchFamily="34" charset="0"/>
              </a:rPr>
              <a:t>NALYSIS</a:t>
            </a:r>
            <a:r>
              <a:rPr lang="en-US" b="1" dirty="0">
                <a:latin typeface="Arial" pitchFamily="34" charset="0"/>
                <a:cs typeface="Arial" pitchFamily="34" charset="0"/>
              </a:rPr>
              <a:t> </a:t>
            </a:r>
            <a:r>
              <a:rPr lang="en-US" sz="2800" b="1" dirty="0">
                <a:latin typeface="Arial" pitchFamily="34" charset="0"/>
                <a:cs typeface="Arial" pitchFamily="34" charset="0"/>
              </a:rPr>
              <a:t>OF</a:t>
            </a:r>
            <a:r>
              <a:rPr lang="en-US" b="1" dirty="0">
                <a:latin typeface="Arial" pitchFamily="34" charset="0"/>
                <a:cs typeface="Arial" pitchFamily="34" charset="0"/>
              </a:rPr>
              <a:t> T</a:t>
            </a:r>
            <a:r>
              <a:rPr lang="en-US" sz="2800" b="1" dirty="0">
                <a:latin typeface="Arial" pitchFamily="34" charset="0"/>
                <a:cs typeface="Arial" pitchFamily="34" charset="0"/>
              </a:rPr>
              <a:t>HE</a:t>
            </a:r>
            <a:r>
              <a:rPr lang="en-US" b="1" dirty="0">
                <a:latin typeface="Arial" pitchFamily="34" charset="0"/>
                <a:cs typeface="Arial" pitchFamily="34" charset="0"/>
              </a:rPr>
              <a:t> G</a:t>
            </a:r>
            <a:r>
              <a:rPr lang="en-US" sz="2800" b="1" dirty="0">
                <a:latin typeface="Arial" pitchFamily="34" charset="0"/>
                <a:cs typeface="Arial" pitchFamily="34" charset="0"/>
              </a:rPr>
              <a:t>LOBAL</a:t>
            </a:r>
            <a:r>
              <a:rPr lang="en-US" b="1" dirty="0">
                <a:latin typeface="Arial" pitchFamily="34" charset="0"/>
                <a:cs typeface="Arial" pitchFamily="34" charset="0"/>
              </a:rPr>
              <a:t> B</a:t>
            </a:r>
            <a:r>
              <a:rPr lang="en-US" sz="2800" b="1" dirty="0">
                <a:latin typeface="Arial" pitchFamily="34" charset="0"/>
                <a:cs typeface="Arial" pitchFamily="34" charset="0"/>
              </a:rPr>
              <a:t>USINESS</a:t>
            </a:r>
            <a:r>
              <a:rPr lang="en-US" b="1" dirty="0">
                <a:latin typeface="Arial" pitchFamily="34" charset="0"/>
                <a:cs typeface="Arial" pitchFamily="34" charset="0"/>
              </a:rPr>
              <a:t> E</a:t>
            </a:r>
            <a:r>
              <a:rPr lang="en-US" sz="2800" b="1" dirty="0">
                <a:latin typeface="Arial" pitchFamily="34" charset="0"/>
                <a:cs typeface="Arial" pitchFamily="34" charset="0"/>
              </a:rPr>
              <a:t>NVIRONMENT</a:t>
            </a:r>
            <a:r>
              <a:rPr lang="en-US" b="1" dirty="0">
                <a:latin typeface="Arial" pitchFamily="34" charset="0"/>
                <a:cs typeface="Arial" pitchFamily="34" charset="0"/>
              </a:rPr>
              <a:t> - P</a:t>
            </a:r>
            <a:r>
              <a:rPr lang="en-US" sz="2800" b="1" dirty="0">
                <a:latin typeface="Arial" pitchFamily="34" charset="0"/>
                <a:cs typeface="Arial" pitchFamily="34" charset="0"/>
              </a:rPr>
              <a:t>OST </a:t>
            </a:r>
            <a:r>
              <a:rPr lang="en-US" b="1" dirty="0">
                <a:latin typeface="Arial" pitchFamily="34" charset="0"/>
                <a:cs typeface="Arial" pitchFamily="34" charset="0"/>
              </a:rPr>
              <a:t>P</a:t>
            </a:r>
            <a:r>
              <a:rPr lang="en-US" sz="2800" b="1" dirty="0">
                <a:latin typeface="Arial" pitchFamily="34" charset="0"/>
                <a:cs typeface="Arial" pitchFamily="34" charset="0"/>
              </a:rPr>
              <a:t>ANDEMIC</a:t>
            </a:r>
            <a:endParaRPr lang="en-US" dirty="0">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400" b="1" dirty="0">
                <a:latin typeface="Arial" pitchFamily="34" charset="0"/>
                <a:cs typeface="Arial" pitchFamily="34" charset="0"/>
              </a:rPr>
              <a:t>Introduction </a:t>
            </a:r>
            <a:endParaRPr lang="en-US" sz="3400" dirty="0">
              <a:latin typeface="Arial" pitchFamily="34" charset="0"/>
              <a:cs typeface="Arial" pitchFamily="34" charset="0"/>
            </a:endParaRPr>
          </a:p>
        </p:txBody>
      </p:sp>
      <p:sp>
        <p:nvSpPr>
          <p:cNvPr id="5" name="Content Placeholder 4"/>
          <p:cNvSpPr>
            <a:spLocks noGrp="1"/>
          </p:cNvSpPr>
          <p:nvPr>
            <p:ph idx="1"/>
          </p:nvPr>
        </p:nvSpPr>
        <p:spPr>
          <a:xfrm>
            <a:off x="457200" y="1600200"/>
            <a:ext cx="4419600" cy="4525963"/>
          </a:xfrm>
        </p:spPr>
        <p:txBody>
          <a:bodyPr>
            <a:normAutofit/>
          </a:bodyPr>
          <a:lstStyle/>
          <a:p>
            <a:pPr algn="just" fontAlgn="base">
              <a:lnSpc>
                <a:spcPct val="150000"/>
              </a:lnSpc>
            </a:pPr>
            <a:r>
              <a:rPr lang="en-US" sz="1800" dirty="0">
                <a:latin typeface="Arial" pitchFamily="34" charset="0"/>
                <a:cs typeface="Arial" pitchFamily="34" charset="0"/>
              </a:rPr>
              <a:t>Global business has modified their operations in swift response to technological changes </a:t>
            </a:r>
          </a:p>
          <a:p>
            <a:pPr algn="just" fontAlgn="base">
              <a:lnSpc>
                <a:spcPct val="150000"/>
              </a:lnSpc>
            </a:pPr>
            <a:r>
              <a:rPr lang="en-US" sz="1800" dirty="0">
                <a:latin typeface="Arial" pitchFamily="34" charset="0"/>
                <a:cs typeface="Arial" pitchFamily="34" charset="0"/>
              </a:rPr>
              <a:t>The working trends have changed to virtual and it is healthier than before at Marks &amp; Spencer </a:t>
            </a:r>
          </a:p>
          <a:p>
            <a:pPr algn="just" fontAlgn="base">
              <a:lnSpc>
                <a:spcPct val="150000"/>
              </a:lnSpc>
            </a:pPr>
            <a:r>
              <a:rPr lang="en-US" sz="1800" dirty="0">
                <a:latin typeface="Arial" pitchFamily="34" charset="0"/>
                <a:cs typeface="Arial" pitchFamily="34" charset="0"/>
              </a:rPr>
              <a:t>The global supply chain and a healthier ecosystem has introduced to the business </a:t>
            </a:r>
          </a:p>
          <a:p>
            <a:endParaRPr lang="en-US" sz="1800" dirty="0"/>
          </a:p>
        </p:txBody>
      </p:sp>
      <p:pic>
        <p:nvPicPr>
          <p:cNvPr id="35842" name="Picture 2" descr="https://lh4.googleusercontent.com/GpZPBlImB6_hh916FtXXRKKoXsGHzIVEaefWdcrPaSOjOj1im7aHCLGffFIxBuXSM9i_y1D_JWiuhcV_hwtiFYasjXS475Jm8vSTI7oDX2eQp2iGxqyQbz9sr9FqUjcCegQ5VK9-bT3xvDimFSOQDLQ"/>
          <p:cNvPicPr>
            <a:picLocks noChangeAspect="1" noChangeArrowheads="1"/>
          </p:cNvPicPr>
          <p:nvPr/>
        </p:nvPicPr>
        <p:blipFill>
          <a:blip r:embed="rId3"/>
          <a:srcRect/>
          <a:stretch>
            <a:fillRect/>
          </a:stretch>
        </p:blipFill>
        <p:spPr bwMode="auto">
          <a:xfrm>
            <a:off x="5257800" y="2209800"/>
            <a:ext cx="3314700" cy="24003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sz="3600" b="1" dirty="0"/>
              <a:t> </a:t>
            </a:r>
            <a:r>
              <a:rPr lang="en-US" sz="3800" b="1" dirty="0">
                <a:latin typeface="Arial" pitchFamily="34" charset="0"/>
                <a:cs typeface="Arial" pitchFamily="34" charset="0"/>
              </a:rPr>
              <a:t>Factors responsible for market failure</a:t>
            </a:r>
            <a:r>
              <a:rPr lang="en-US" sz="3600" b="1" dirty="0"/>
              <a:t> </a:t>
            </a:r>
            <a:endParaRPr lang="en-US" sz="3400" dirty="0">
              <a:latin typeface="Arial" pitchFamily="34" charset="0"/>
              <a:cs typeface="Arial" pitchFamily="34" charset="0"/>
            </a:endParaRPr>
          </a:p>
        </p:txBody>
      </p:sp>
      <p:sp>
        <p:nvSpPr>
          <p:cNvPr id="5" name="Content Placeholder 4"/>
          <p:cNvSpPr>
            <a:spLocks noGrp="1"/>
          </p:cNvSpPr>
          <p:nvPr>
            <p:ph idx="1"/>
          </p:nvPr>
        </p:nvSpPr>
        <p:spPr>
          <a:xfrm>
            <a:off x="457200" y="1600200"/>
            <a:ext cx="4419600" cy="4525963"/>
          </a:xfrm>
        </p:spPr>
        <p:txBody>
          <a:bodyPr>
            <a:normAutofit/>
          </a:bodyPr>
          <a:lstStyle/>
          <a:p>
            <a:pPr algn="just" fontAlgn="base">
              <a:lnSpc>
                <a:spcPct val="150000"/>
              </a:lnSpc>
            </a:pPr>
            <a:r>
              <a:rPr lang="en-US" sz="1800" dirty="0">
                <a:latin typeface="Arial" pitchFamily="34" charset="0"/>
                <a:cs typeface="Arial" pitchFamily="34" charset="0"/>
              </a:rPr>
              <a:t>Marks &amp; Spencer lost their sales value, half-year sales of almost 87.6 million GBP (Theguardian.com, 2023)</a:t>
            </a:r>
          </a:p>
          <a:p>
            <a:pPr algn="just" fontAlgn="base">
              <a:lnSpc>
                <a:spcPct val="150000"/>
              </a:lnSpc>
            </a:pPr>
            <a:r>
              <a:rPr lang="en-US" sz="1800" dirty="0">
                <a:latin typeface="Arial" pitchFamily="34" charset="0"/>
                <a:cs typeface="Arial" pitchFamily="34" charset="0"/>
              </a:rPr>
              <a:t>The company has laid off almost 7,000 jobs that reflect on their workforce in the global business </a:t>
            </a:r>
          </a:p>
          <a:p>
            <a:pPr algn="just" fontAlgn="base">
              <a:lnSpc>
                <a:spcPct val="150000"/>
              </a:lnSpc>
            </a:pPr>
            <a:r>
              <a:rPr lang="en-US" sz="1800" dirty="0">
                <a:latin typeface="Arial" pitchFamily="34" charset="0"/>
                <a:cs typeface="Arial" pitchFamily="34" charset="0"/>
              </a:rPr>
              <a:t>The company does not listen to their customers and does not prioritise their feedback </a:t>
            </a:r>
          </a:p>
          <a:p>
            <a:pPr algn="just">
              <a:lnSpc>
                <a:spcPct val="150000"/>
              </a:lnSpc>
            </a:pPr>
            <a:endParaRPr lang="en-US" sz="1800" dirty="0">
              <a:latin typeface="Arial" pitchFamily="34" charset="0"/>
              <a:cs typeface="Arial" pitchFamily="34" charset="0"/>
            </a:endParaRPr>
          </a:p>
        </p:txBody>
      </p:sp>
      <p:pic>
        <p:nvPicPr>
          <p:cNvPr id="32770" name="Picture 2" descr="https://lh4.googleusercontent.com/A1W28DGjT16KVh1_hC09US3UVotnAuV_AS0aUy2A7dYeDfH4b_fsBuWHH_hAtbsfWSEDIRDrpwfP-tZx3la3KCJCKugRVjAsgyPN6zww7KV7ZQUIDTxFlk1Tu3Oi4M0Gzjtog91TgsIe1cwZ8ktwW5A"/>
          <p:cNvPicPr>
            <a:picLocks noChangeAspect="1" noChangeArrowheads="1"/>
          </p:cNvPicPr>
          <p:nvPr/>
        </p:nvPicPr>
        <p:blipFill>
          <a:blip r:embed="rId3"/>
          <a:srcRect/>
          <a:stretch>
            <a:fillRect/>
          </a:stretch>
        </p:blipFill>
        <p:spPr bwMode="auto">
          <a:xfrm>
            <a:off x="5334000" y="2209800"/>
            <a:ext cx="3124200" cy="2438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400" b="1" dirty="0"/>
              <a:t>Continued…</a:t>
            </a:r>
            <a:endParaRPr lang="en-US" sz="3400" dirty="0">
              <a:latin typeface="Arial" pitchFamily="34" charset="0"/>
              <a:cs typeface="Arial" pitchFamily="34" charset="0"/>
            </a:endParaRPr>
          </a:p>
        </p:txBody>
      </p:sp>
      <p:sp>
        <p:nvSpPr>
          <p:cNvPr id="5" name="Content Placeholder 4"/>
          <p:cNvSpPr>
            <a:spLocks noGrp="1"/>
          </p:cNvSpPr>
          <p:nvPr>
            <p:ph idx="1"/>
          </p:nvPr>
        </p:nvSpPr>
        <p:spPr>
          <a:xfrm>
            <a:off x="457200" y="1600200"/>
            <a:ext cx="4419600" cy="4525963"/>
          </a:xfrm>
        </p:spPr>
        <p:txBody>
          <a:bodyPr>
            <a:normAutofit/>
          </a:bodyPr>
          <a:lstStyle/>
          <a:p>
            <a:pPr algn="just" fontAlgn="base">
              <a:lnSpc>
                <a:spcPct val="150000"/>
              </a:lnSpc>
            </a:pPr>
            <a:r>
              <a:rPr lang="en-US" sz="1800" dirty="0">
                <a:latin typeface="Arial" pitchFamily="34" charset="0"/>
                <a:cs typeface="Arial" pitchFamily="34" charset="0"/>
              </a:rPr>
              <a:t>The company has faced buying errors as they have not followed customer feedback and choices (Benjamin </a:t>
            </a:r>
            <a:r>
              <a:rPr lang="en-US" sz="1800" i="1" dirty="0">
                <a:latin typeface="Arial" pitchFamily="34" charset="0"/>
                <a:cs typeface="Arial" pitchFamily="34" charset="0"/>
              </a:rPr>
              <a:t>et al. </a:t>
            </a:r>
            <a:r>
              <a:rPr lang="en-US" sz="1800" dirty="0">
                <a:latin typeface="Arial" pitchFamily="34" charset="0"/>
                <a:cs typeface="Arial" pitchFamily="34" charset="0"/>
              </a:rPr>
              <a:t>2020)</a:t>
            </a:r>
          </a:p>
          <a:p>
            <a:pPr algn="just" fontAlgn="base">
              <a:lnSpc>
                <a:spcPct val="150000"/>
              </a:lnSpc>
            </a:pPr>
            <a:r>
              <a:rPr lang="en-US" sz="1800" dirty="0">
                <a:latin typeface="Arial" pitchFamily="34" charset="0"/>
                <a:cs typeface="Arial" pitchFamily="34" charset="0"/>
              </a:rPr>
              <a:t>The post-pandemic has included higher labour and energy cost that increase the production costs </a:t>
            </a:r>
          </a:p>
          <a:p>
            <a:pPr algn="just" fontAlgn="base">
              <a:lnSpc>
                <a:spcPct val="150000"/>
              </a:lnSpc>
            </a:pPr>
            <a:r>
              <a:rPr lang="en-US" sz="1800" dirty="0">
                <a:latin typeface="Arial" pitchFamily="34" charset="0"/>
                <a:cs typeface="Arial" pitchFamily="34" charset="0"/>
              </a:rPr>
              <a:t>The resources become more costly so the company increased prices beyond affordability </a:t>
            </a:r>
          </a:p>
          <a:p>
            <a:endParaRPr lang="en-US" sz="1800" dirty="0"/>
          </a:p>
        </p:txBody>
      </p:sp>
      <p:pic>
        <p:nvPicPr>
          <p:cNvPr id="30722" name="Picture 2" descr="https://lh5.googleusercontent.com/UQdPp7ybgCgDfFDBI9tCiRUeSbeTNz1GCe0N8mDbuRNfeNDY7Cq38VoGyT7b9KGSRV673oj4c04x_WbbEt5hAaCECbdslmGl04dPBg4RhJWg4sJWfeGAwCsgU56DekYNGdjok7ybcxHpIsFYAb93Alg"/>
          <p:cNvPicPr>
            <a:picLocks noChangeAspect="1" noChangeArrowheads="1"/>
          </p:cNvPicPr>
          <p:nvPr/>
        </p:nvPicPr>
        <p:blipFill>
          <a:blip r:embed="rId3"/>
          <a:srcRect/>
          <a:stretch>
            <a:fillRect/>
          </a:stretch>
        </p:blipFill>
        <p:spPr bwMode="auto">
          <a:xfrm>
            <a:off x="5638800" y="2133600"/>
            <a:ext cx="2971800" cy="2819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400" b="1" dirty="0">
                <a:latin typeface="Arial" pitchFamily="34" charset="0"/>
                <a:cs typeface="Arial" pitchFamily="34" charset="0"/>
              </a:rPr>
              <a:t>Resources to meet challenges</a:t>
            </a:r>
            <a:r>
              <a:rPr lang="en-US" sz="3600" b="1" dirty="0"/>
              <a:t> </a:t>
            </a:r>
            <a:endParaRPr lang="en-US" sz="3400" dirty="0">
              <a:latin typeface="Arial" pitchFamily="34" charset="0"/>
              <a:cs typeface="Arial" pitchFamily="34" charset="0"/>
            </a:endParaRPr>
          </a:p>
        </p:txBody>
      </p:sp>
      <p:sp>
        <p:nvSpPr>
          <p:cNvPr id="5" name="Content Placeholder 4"/>
          <p:cNvSpPr>
            <a:spLocks noGrp="1"/>
          </p:cNvSpPr>
          <p:nvPr>
            <p:ph idx="1"/>
          </p:nvPr>
        </p:nvSpPr>
        <p:spPr>
          <a:xfrm>
            <a:off x="457200" y="1600200"/>
            <a:ext cx="4876800" cy="4525963"/>
          </a:xfrm>
        </p:spPr>
        <p:txBody>
          <a:bodyPr>
            <a:normAutofit/>
          </a:bodyPr>
          <a:lstStyle/>
          <a:p>
            <a:pPr algn="just" fontAlgn="base">
              <a:lnSpc>
                <a:spcPct val="150000"/>
              </a:lnSpc>
            </a:pPr>
            <a:r>
              <a:rPr lang="en-US" sz="1800" dirty="0">
                <a:latin typeface="Arial" pitchFamily="34" charset="0"/>
                <a:cs typeface="Arial" pitchFamily="34" charset="0"/>
              </a:rPr>
              <a:t>Tangible and intangible resources are equally responsible to identify the organisation's challenges (Shih, 2020)</a:t>
            </a:r>
          </a:p>
          <a:p>
            <a:pPr algn="just" fontAlgn="base">
              <a:lnSpc>
                <a:spcPct val="150000"/>
              </a:lnSpc>
            </a:pPr>
            <a:r>
              <a:rPr lang="en-US" sz="1800" dirty="0">
                <a:latin typeface="Arial" pitchFamily="34" charset="0"/>
                <a:cs typeface="Arial" pitchFamily="34" charset="0"/>
              </a:rPr>
              <a:t>Tangible resources are land, equipment, material, suppliers, facilities and infrastructures to manage challenges </a:t>
            </a:r>
          </a:p>
          <a:p>
            <a:pPr algn="just" fontAlgn="base">
              <a:lnSpc>
                <a:spcPct val="150000"/>
              </a:lnSpc>
            </a:pPr>
            <a:r>
              <a:rPr lang="en-US" sz="1800" dirty="0">
                <a:latin typeface="Arial" pitchFamily="34" charset="0"/>
                <a:cs typeface="Arial" pitchFamily="34" charset="0"/>
              </a:rPr>
              <a:t>Tangible resources brought from the market and focused to have long run while the other resources provide competitive advantages </a:t>
            </a:r>
          </a:p>
          <a:p>
            <a:endParaRPr lang="en-US" sz="1800" dirty="0"/>
          </a:p>
        </p:txBody>
      </p:sp>
      <p:pic>
        <p:nvPicPr>
          <p:cNvPr id="28674" name="Picture 2" descr="https://lh6.googleusercontent.com/D9zTofdFTKw352Qto3MeY9Oy9mhbc6HIsgtMNJL3wUWqNz27ElvT3X2ELjZuXm_wCU2gu0zan0d1h2l9Y5I_Flw4osHLkz-sox6vbxDVbf1EMy9WHMwip4BlwPtsbXzaPHTRbOfN4We93RAB5MghDuU"/>
          <p:cNvPicPr>
            <a:picLocks noChangeAspect="1" noChangeArrowheads="1"/>
          </p:cNvPicPr>
          <p:nvPr/>
        </p:nvPicPr>
        <p:blipFill>
          <a:blip r:embed="rId3"/>
          <a:srcRect/>
          <a:stretch>
            <a:fillRect/>
          </a:stretch>
        </p:blipFill>
        <p:spPr bwMode="auto">
          <a:xfrm>
            <a:off x="5486400" y="2209800"/>
            <a:ext cx="3295650" cy="2819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400" b="1" dirty="0">
                <a:latin typeface="Arial" pitchFamily="34" charset="0"/>
                <a:cs typeface="Arial" pitchFamily="34" charset="0"/>
              </a:rPr>
              <a:t>Continued…</a:t>
            </a:r>
            <a:endParaRPr lang="en-US" sz="3400" dirty="0">
              <a:latin typeface="Arial" pitchFamily="34" charset="0"/>
              <a:cs typeface="Arial" pitchFamily="34" charset="0"/>
            </a:endParaRPr>
          </a:p>
        </p:txBody>
      </p:sp>
      <p:sp>
        <p:nvSpPr>
          <p:cNvPr id="5" name="Content Placeholder 4"/>
          <p:cNvSpPr>
            <a:spLocks noGrp="1"/>
          </p:cNvSpPr>
          <p:nvPr>
            <p:ph idx="1"/>
          </p:nvPr>
        </p:nvSpPr>
        <p:spPr>
          <a:xfrm>
            <a:off x="457200" y="1600200"/>
            <a:ext cx="5410200" cy="4724400"/>
          </a:xfrm>
        </p:spPr>
        <p:txBody>
          <a:bodyPr>
            <a:normAutofit fontScale="77500" lnSpcReduction="20000"/>
          </a:bodyPr>
          <a:lstStyle/>
          <a:p>
            <a:pPr algn="just" fontAlgn="base">
              <a:lnSpc>
                <a:spcPct val="170000"/>
              </a:lnSpc>
            </a:pPr>
            <a:r>
              <a:rPr lang="en-US" sz="2300" dirty="0">
                <a:latin typeface="Arial" pitchFamily="34" charset="0"/>
                <a:cs typeface="Arial" pitchFamily="34" charset="0"/>
              </a:rPr>
              <a:t>Intangible resources refer to no physical value however it owned and possessed by the company (</a:t>
            </a:r>
            <a:r>
              <a:rPr lang="en-US" sz="2300" dirty="0" err="1">
                <a:latin typeface="Arial" pitchFamily="34" charset="0"/>
                <a:cs typeface="Arial" pitchFamily="34" charset="0"/>
              </a:rPr>
              <a:t>Hamouche</a:t>
            </a:r>
            <a:r>
              <a:rPr lang="en-US" sz="2300" dirty="0">
                <a:latin typeface="Arial" pitchFamily="34" charset="0"/>
                <a:cs typeface="Arial" pitchFamily="34" charset="0"/>
              </a:rPr>
              <a:t>, 2021)</a:t>
            </a:r>
          </a:p>
          <a:p>
            <a:pPr algn="just" fontAlgn="base">
              <a:lnSpc>
                <a:spcPct val="170000"/>
              </a:lnSpc>
            </a:pPr>
            <a:r>
              <a:rPr lang="en-US" sz="2300" dirty="0">
                <a:latin typeface="Arial" pitchFamily="34" charset="0"/>
                <a:cs typeface="Arial" pitchFamily="34" charset="0"/>
              </a:rPr>
              <a:t>Brand reputation, intellectual property, patent and copyright, goodwill, trade names and customer experiences are referred to the intangible resources </a:t>
            </a:r>
          </a:p>
          <a:p>
            <a:pPr algn="just" fontAlgn="base">
              <a:lnSpc>
                <a:spcPct val="170000"/>
              </a:lnSpc>
            </a:pPr>
            <a:r>
              <a:rPr lang="en-US" sz="2300" dirty="0">
                <a:latin typeface="Arial" pitchFamily="34" charset="0"/>
                <a:cs typeface="Arial" pitchFamily="34" charset="0"/>
              </a:rPr>
              <a:t> The customer list, business licensing in global business, loyalty and agreement with the stakeholders allows competitive positioning </a:t>
            </a:r>
          </a:p>
          <a:p>
            <a:endParaRPr lang="en-US" sz="1800" dirty="0"/>
          </a:p>
        </p:txBody>
      </p:sp>
      <p:pic>
        <p:nvPicPr>
          <p:cNvPr id="26626" name="Picture 2" descr="https://lh4.googleusercontent.com/j_eIMBUTSnAEMhNxb_yF5-DO8aDmz3kDuEvm1EMqALyn0D73o1LsxX8NhHgACgOaYB_mPySLN8rhiPlcX3DtjutwDSacAVB5mnm-LNO_3RNteZJy576T95zxzb2KQnpVYegcK0znRwsbxRkH9_DPlO8"/>
          <p:cNvPicPr>
            <a:picLocks noChangeAspect="1" noChangeArrowheads="1"/>
          </p:cNvPicPr>
          <p:nvPr/>
        </p:nvPicPr>
        <p:blipFill>
          <a:blip r:embed="rId3"/>
          <a:srcRect/>
          <a:stretch>
            <a:fillRect/>
          </a:stretch>
        </p:blipFill>
        <p:spPr bwMode="auto">
          <a:xfrm>
            <a:off x="6248400" y="2438400"/>
            <a:ext cx="2514600" cy="2514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sz="3800" b="1" dirty="0">
                <a:latin typeface="Arial" pitchFamily="34" charset="0"/>
                <a:cs typeface="Arial" pitchFamily="34" charset="0"/>
              </a:rPr>
              <a:t>Competitive strategies of Marks &amp; Spencer</a:t>
            </a:r>
            <a:r>
              <a:rPr lang="en-US" sz="3600" b="1" dirty="0"/>
              <a:t> </a:t>
            </a:r>
            <a:endParaRPr lang="en-US" sz="3400" dirty="0">
              <a:latin typeface="Arial" pitchFamily="34" charset="0"/>
              <a:cs typeface="Arial" pitchFamily="34" charset="0"/>
            </a:endParaRPr>
          </a:p>
        </p:txBody>
      </p:sp>
      <p:sp>
        <p:nvSpPr>
          <p:cNvPr id="5" name="Content Placeholder 4"/>
          <p:cNvSpPr>
            <a:spLocks noGrp="1"/>
          </p:cNvSpPr>
          <p:nvPr>
            <p:ph idx="1"/>
          </p:nvPr>
        </p:nvSpPr>
        <p:spPr>
          <a:xfrm>
            <a:off x="457200" y="1600200"/>
            <a:ext cx="4419600" cy="4525963"/>
          </a:xfrm>
        </p:spPr>
        <p:txBody>
          <a:bodyPr>
            <a:normAutofit/>
          </a:bodyPr>
          <a:lstStyle/>
          <a:p>
            <a:pPr algn="just" fontAlgn="base">
              <a:lnSpc>
                <a:spcPct val="150000"/>
              </a:lnSpc>
            </a:pPr>
            <a:r>
              <a:rPr lang="en-US" sz="1800" dirty="0">
                <a:latin typeface="Arial" pitchFamily="34" charset="0"/>
                <a:cs typeface="Arial" pitchFamily="34" charset="0"/>
              </a:rPr>
              <a:t>M&amp;S has reduced the number of fully lined-up physical stores and come up with post-pandemic renewal plans </a:t>
            </a:r>
          </a:p>
          <a:p>
            <a:pPr algn="just" fontAlgn="base">
              <a:lnSpc>
                <a:spcPct val="150000"/>
              </a:lnSpc>
            </a:pPr>
            <a:r>
              <a:rPr lang="en-US" sz="1800" dirty="0">
                <a:latin typeface="Arial" pitchFamily="34" charset="0"/>
                <a:cs typeface="Arial" pitchFamily="34" charset="0"/>
              </a:rPr>
              <a:t>The strategic acquisitions of other companies are including a new range of ways to provide competitive advantages </a:t>
            </a:r>
          </a:p>
          <a:p>
            <a:pPr algn="just" fontAlgn="base">
              <a:lnSpc>
                <a:spcPct val="150000"/>
              </a:lnSpc>
            </a:pPr>
            <a:r>
              <a:rPr lang="en-US" sz="1800" dirty="0">
                <a:latin typeface="Arial" pitchFamily="34" charset="0"/>
                <a:cs typeface="Arial" pitchFamily="34" charset="0"/>
              </a:rPr>
              <a:t>FDI and other investments and collaborations to spread the business all over the globe (Dias </a:t>
            </a:r>
            <a:r>
              <a:rPr lang="en-US" sz="1800" i="1" dirty="0">
                <a:latin typeface="Arial" pitchFamily="34" charset="0"/>
                <a:cs typeface="Arial" pitchFamily="34" charset="0"/>
              </a:rPr>
              <a:t>et al. </a:t>
            </a:r>
            <a:r>
              <a:rPr lang="en-US" sz="1800" dirty="0">
                <a:latin typeface="Arial" pitchFamily="34" charset="0"/>
                <a:cs typeface="Arial" pitchFamily="34" charset="0"/>
              </a:rPr>
              <a:t>2022)</a:t>
            </a:r>
          </a:p>
          <a:p>
            <a:endParaRPr lang="en-US" sz="1800" dirty="0"/>
          </a:p>
        </p:txBody>
      </p:sp>
      <p:pic>
        <p:nvPicPr>
          <p:cNvPr id="24578" name="Picture 2" descr="https://lh5.googleusercontent.com/96h8JTQ0zrbiQ0oJUn3qyhK_Ojy3ognR_U6_J92tGXk19zYfdKBpxBqugb6wARXljfd02Jm3Ks-8HfPwcrfS4PIudGu9mWv3PzRSoCvMNiDoKxTTOTaANTM1hlMsMlt9EIex5-nOEDsRi0UaPlKArk0"/>
          <p:cNvPicPr>
            <a:picLocks noChangeAspect="1" noChangeArrowheads="1"/>
          </p:cNvPicPr>
          <p:nvPr/>
        </p:nvPicPr>
        <p:blipFill>
          <a:blip r:embed="rId3"/>
          <a:srcRect/>
          <a:stretch>
            <a:fillRect/>
          </a:stretch>
        </p:blipFill>
        <p:spPr bwMode="auto">
          <a:xfrm>
            <a:off x="5410200" y="2209800"/>
            <a:ext cx="3276600" cy="2971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400" b="1" dirty="0">
                <a:latin typeface="Arial" pitchFamily="34" charset="0"/>
                <a:cs typeface="Arial" pitchFamily="34" charset="0"/>
              </a:rPr>
              <a:t>Continued…</a:t>
            </a:r>
            <a:endParaRPr lang="en-US" sz="3400" dirty="0">
              <a:latin typeface="Arial" pitchFamily="34" charset="0"/>
              <a:cs typeface="Arial" pitchFamily="34" charset="0"/>
            </a:endParaRPr>
          </a:p>
        </p:txBody>
      </p:sp>
      <p:sp>
        <p:nvSpPr>
          <p:cNvPr id="5" name="Content Placeholder 4"/>
          <p:cNvSpPr>
            <a:spLocks noGrp="1"/>
          </p:cNvSpPr>
          <p:nvPr>
            <p:ph idx="1"/>
          </p:nvPr>
        </p:nvSpPr>
        <p:spPr>
          <a:xfrm>
            <a:off x="457200" y="1600200"/>
            <a:ext cx="4648200" cy="4525963"/>
          </a:xfrm>
        </p:spPr>
        <p:txBody>
          <a:bodyPr>
            <a:normAutofit lnSpcReduction="10000"/>
          </a:bodyPr>
          <a:lstStyle/>
          <a:p>
            <a:pPr algn="just" fontAlgn="base">
              <a:lnSpc>
                <a:spcPct val="150000"/>
              </a:lnSpc>
            </a:pPr>
            <a:r>
              <a:rPr lang="en-US" sz="1800" dirty="0">
                <a:latin typeface="Arial" pitchFamily="34" charset="0"/>
                <a:cs typeface="Arial" pitchFamily="34" charset="0"/>
              </a:rPr>
              <a:t>The organisation has moved to the online mode and focused on reaching a more customer base across the globe </a:t>
            </a:r>
          </a:p>
          <a:p>
            <a:pPr algn="just" fontAlgn="base">
              <a:lnSpc>
                <a:spcPct val="150000"/>
              </a:lnSpc>
            </a:pPr>
            <a:r>
              <a:rPr lang="en-US" sz="1800" dirty="0">
                <a:latin typeface="Arial" pitchFamily="34" charset="0"/>
                <a:cs typeface="Arial" pitchFamily="34" charset="0"/>
              </a:rPr>
              <a:t>The company has focused on marketing through omnichannel such as online and offline marketing (Marksandspencer.com, 2023)</a:t>
            </a:r>
          </a:p>
          <a:p>
            <a:pPr algn="just" fontAlgn="base">
              <a:lnSpc>
                <a:spcPct val="150000"/>
              </a:lnSpc>
            </a:pPr>
            <a:r>
              <a:rPr lang="en-US" sz="1800" dirty="0">
                <a:latin typeface="Arial" pitchFamily="34" charset="0"/>
                <a:cs typeface="Arial" pitchFamily="34" charset="0"/>
              </a:rPr>
              <a:t>The company offered high-quality products at affordable price ranges that make the brand more relevant to the customer  </a:t>
            </a:r>
          </a:p>
          <a:p>
            <a:endParaRPr lang="en-US" sz="1800" dirty="0"/>
          </a:p>
        </p:txBody>
      </p:sp>
      <p:pic>
        <p:nvPicPr>
          <p:cNvPr id="22530" name="Picture 2" descr="https://lh3.googleusercontent.com/Myz20lTeU4rlw9F0ssSEfOeI3SSs6nHxvqlEqlf-As2onUZaTD2m58Fo6yu22LOQkqLBnRxKZKGWP4MAY_v4zpjq-aEGHumDvry78GixvPfaxSdBILZlVTJKfoCuaBoMCWb9882WMXHbfedT57Y8TKA"/>
          <p:cNvPicPr>
            <a:picLocks noChangeAspect="1" noChangeArrowheads="1"/>
          </p:cNvPicPr>
          <p:nvPr/>
        </p:nvPicPr>
        <p:blipFill>
          <a:blip r:embed="rId3"/>
          <a:srcRect/>
          <a:stretch>
            <a:fillRect/>
          </a:stretch>
        </p:blipFill>
        <p:spPr bwMode="auto">
          <a:xfrm>
            <a:off x="5486400" y="2286000"/>
            <a:ext cx="3048000" cy="2590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400" b="1" dirty="0">
                <a:latin typeface="Arial" pitchFamily="34" charset="0"/>
                <a:cs typeface="Arial" pitchFamily="34" charset="0"/>
              </a:rPr>
              <a:t>Competitive strategies impact competitive advantage </a:t>
            </a:r>
            <a:endParaRPr lang="en-US" sz="3400" dirty="0">
              <a:latin typeface="Arial" pitchFamily="34" charset="0"/>
              <a:cs typeface="Arial" pitchFamily="34" charset="0"/>
            </a:endParaRPr>
          </a:p>
        </p:txBody>
      </p:sp>
      <p:sp>
        <p:nvSpPr>
          <p:cNvPr id="5" name="Content Placeholder 4"/>
          <p:cNvSpPr>
            <a:spLocks noGrp="1"/>
          </p:cNvSpPr>
          <p:nvPr>
            <p:ph idx="1"/>
          </p:nvPr>
        </p:nvSpPr>
        <p:spPr>
          <a:xfrm>
            <a:off x="457200" y="1600200"/>
            <a:ext cx="4419600" cy="4525963"/>
          </a:xfrm>
        </p:spPr>
        <p:txBody>
          <a:bodyPr>
            <a:normAutofit lnSpcReduction="10000"/>
          </a:bodyPr>
          <a:lstStyle/>
          <a:p>
            <a:pPr algn="just" fontAlgn="base">
              <a:lnSpc>
                <a:spcPct val="150000"/>
              </a:lnSpc>
            </a:pPr>
            <a:r>
              <a:rPr lang="en-US" sz="1800" dirty="0">
                <a:latin typeface="Arial" pitchFamily="34" charset="0"/>
                <a:cs typeface="Arial" pitchFamily="34" charset="0"/>
              </a:rPr>
              <a:t>The online shopping base targeted the ageing and young generation for their customer base </a:t>
            </a:r>
          </a:p>
          <a:p>
            <a:pPr algn="just" fontAlgn="base">
              <a:lnSpc>
                <a:spcPct val="150000"/>
              </a:lnSpc>
            </a:pPr>
            <a:r>
              <a:rPr lang="en-US" sz="1800" dirty="0">
                <a:latin typeface="Arial" pitchFamily="34" charset="0"/>
                <a:cs typeface="Arial" pitchFamily="34" charset="0"/>
              </a:rPr>
              <a:t>The fashion range and pricing strategy include more customer base and retain existing customers (Marksandspencer.com, 2023)</a:t>
            </a:r>
          </a:p>
          <a:p>
            <a:pPr algn="just" fontAlgn="base">
              <a:lnSpc>
                <a:spcPct val="150000"/>
              </a:lnSpc>
            </a:pPr>
            <a:r>
              <a:rPr lang="en-US" sz="1800" dirty="0">
                <a:latin typeface="Arial" pitchFamily="34" charset="0"/>
                <a:cs typeface="Arial" pitchFamily="34" charset="0"/>
              </a:rPr>
              <a:t>The fast fashion changes in the fashion industry the company has focused on achieving a seamless customer experience </a:t>
            </a:r>
          </a:p>
          <a:p>
            <a:endParaRPr lang="en-US" sz="1800" dirty="0"/>
          </a:p>
        </p:txBody>
      </p:sp>
      <p:pic>
        <p:nvPicPr>
          <p:cNvPr id="20482" name="Picture 2" descr="https://lh6.googleusercontent.com/ePsL1XzzflVJRbOccMFX_uihuFOUPzQGWMeWfGtGgZX52hPXw8jw4bsbPU9kDBnS9EmS8eTvxf1GtWfhqLDr6GzMFXOTMwATJ6f8Hj-FnVV7e0IrNKazMYzQ9CuNKkt_wcTWJ1GOmdHQGRZCJgP1DOY"/>
          <p:cNvPicPr>
            <a:picLocks noChangeAspect="1" noChangeArrowheads="1"/>
          </p:cNvPicPr>
          <p:nvPr/>
        </p:nvPicPr>
        <p:blipFill>
          <a:blip r:embed="rId3"/>
          <a:srcRect/>
          <a:stretch>
            <a:fillRect/>
          </a:stretch>
        </p:blipFill>
        <p:spPr bwMode="auto">
          <a:xfrm>
            <a:off x="5181600" y="2362200"/>
            <a:ext cx="3305175" cy="2667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400" b="1" dirty="0">
                <a:latin typeface="Arial" pitchFamily="34" charset="0"/>
                <a:cs typeface="Arial" pitchFamily="34" charset="0"/>
              </a:rPr>
              <a:t> Continued…</a:t>
            </a:r>
            <a:endParaRPr lang="en-US" sz="3400" dirty="0">
              <a:latin typeface="Arial" pitchFamily="34" charset="0"/>
              <a:cs typeface="Arial" pitchFamily="34" charset="0"/>
            </a:endParaRPr>
          </a:p>
        </p:txBody>
      </p:sp>
      <p:sp>
        <p:nvSpPr>
          <p:cNvPr id="5" name="Content Placeholder 4"/>
          <p:cNvSpPr>
            <a:spLocks noGrp="1"/>
          </p:cNvSpPr>
          <p:nvPr>
            <p:ph idx="1"/>
          </p:nvPr>
        </p:nvSpPr>
        <p:spPr>
          <a:xfrm>
            <a:off x="457200" y="1600200"/>
            <a:ext cx="5257800" cy="4525963"/>
          </a:xfrm>
        </p:spPr>
        <p:txBody>
          <a:bodyPr>
            <a:normAutofit/>
          </a:bodyPr>
          <a:lstStyle/>
          <a:p>
            <a:pPr algn="just" fontAlgn="base">
              <a:lnSpc>
                <a:spcPct val="150000"/>
              </a:lnSpc>
            </a:pPr>
            <a:r>
              <a:rPr lang="en-US" sz="1800" dirty="0">
                <a:latin typeface="Arial" pitchFamily="34" charset="0"/>
                <a:cs typeface="Arial" pitchFamily="34" charset="0"/>
              </a:rPr>
              <a:t>The main competitors in the fashion industry are threatening the company and the pricing strategy enhances business sales </a:t>
            </a:r>
          </a:p>
          <a:p>
            <a:pPr algn="just" fontAlgn="base">
              <a:lnSpc>
                <a:spcPct val="150000"/>
              </a:lnSpc>
              <a:spcBef>
                <a:spcPts val="0"/>
              </a:spcBef>
              <a:buFont typeface="Arial"/>
              <a:buChar char="•"/>
            </a:pPr>
            <a:r>
              <a:rPr lang="en-US" sz="1800" dirty="0">
                <a:latin typeface="Arial" pitchFamily="34" charset="0"/>
                <a:cs typeface="Arial" pitchFamily="34" charset="0"/>
              </a:rPr>
              <a:t>The brand reputation provides competition to the market that increases sales and hike the annual profit </a:t>
            </a:r>
            <a:r>
              <a:rPr lang="en-US" sz="1800" b="0" i="0" u="none" strike="noStrike" dirty="0">
                <a:solidFill>
                  <a:srgbClr val="000000"/>
                </a:solidFill>
                <a:latin typeface="Arial" pitchFamily="34" charset="0"/>
                <a:cs typeface="Arial" pitchFamily="34" charset="0"/>
              </a:rPr>
              <a:t> (Palma-Ruiz </a:t>
            </a:r>
            <a:r>
              <a:rPr lang="en-US" sz="1800" b="0" i="1" u="none" strike="noStrike" dirty="0">
                <a:solidFill>
                  <a:srgbClr val="000000"/>
                </a:solidFill>
                <a:latin typeface="Arial" pitchFamily="34" charset="0"/>
                <a:cs typeface="Arial" pitchFamily="34" charset="0"/>
              </a:rPr>
              <a:t>et al. </a:t>
            </a:r>
            <a:r>
              <a:rPr lang="en-US" sz="1800" b="0" i="0" u="none" strike="noStrike" dirty="0">
                <a:solidFill>
                  <a:srgbClr val="000000"/>
                </a:solidFill>
                <a:latin typeface="Arial" pitchFamily="34" charset="0"/>
                <a:cs typeface="Arial" pitchFamily="34" charset="0"/>
              </a:rPr>
              <a:t>2020)</a:t>
            </a:r>
            <a:endParaRPr lang="en-US" sz="1800" dirty="0">
              <a:latin typeface="Arial" pitchFamily="34" charset="0"/>
              <a:cs typeface="Arial" pitchFamily="34" charset="0"/>
            </a:endParaRPr>
          </a:p>
          <a:p>
            <a:pPr algn="just" fontAlgn="base">
              <a:lnSpc>
                <a:spcPct val="150000"/>
              </a:lnSpc>
            </a:pPr>
            <a:r>
              <a:rPr lang="en-US" sz="1800" dirty="0">
                <a:latin typeface="Arial" pitchFamily="34" charset="0"/>
                <a:cs typeface="Arial" pitchFamily="34" charset="0"/>
              </a:rPr>
              <a:t>The diversity in fashion has included more customer range and the trend that followed the organisation retains customers </a:t>
            </a:r>
          </a:p>
          <a:p>
            <a:pPr algn="just">
              <a:lnSpc>
                <a:spcPct val="150000"/>
              </a:lnSpc>
            </a:pPr>
            <a:endParaRPr lang="en-US" sz="1600" dirty="0">
              <a:latin typeface="Arial" pitchFamily="34" charset="0"/>
              <a:cs typeface="Arial" pitchFamily="34" charset="0"/>
            </a:endParaRPr>
          </a:p>
        </p:txBody>
      </p:sp>
      <p:pic>
        <p:nvPicPr>
          <p:cNvPr id="14338" name="Picture 2" descr="https://lh4.googleusercontent.com/7zoDaI_tqLAD-V0msUHaSZzJWd6xXSpum9Q3y91nomlqzy7HywtFr-rGz0vAv44zGleOhJJU9SqxYworqLDqQY7zUI7whg4Eq-lj_L3sgbsBVAlPgeV8IIO612p9CrqUW3z-K_pgmo2SCbrqSC0G3q0"/>
          <p:cNvPicPr>
            <a:picLocks noChangeAspect="1" noChangeArrowheads="1"/>
          </p:cNvPicPr>
          <p:nvPr/>
        </p:nvPicPr>
        <p:blipFill>
          <a:blip r:embed="rId3"/>
          <a:srcRect/>
          <a:stretch>
            <a:fillRect/>
          </a:stretch>
        </p:blipFill>
        <p:spPr bwMode="auto">
          <a:xfrm>
            <a:off x="5943600" y="2133600"/>
            <a:ext cx="2590800" cy="28670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400" b="1" dirty="0">
                <a:latin typeface="Arial" pitchFamily="34" charset="0"/>
                <a:cs typeface="Arial" pitchFamily="34" charset="0"/>
              </a:rPr>
              <a:t>Identification of green marketing </a:t>
            </a:r>
            <a:endParaRPr lang="en-US" sz="3400" dirty="0">
              <a:latin typeface="Arial" pitchFamily="34" charset="0"/>
              <a:cs typeface="Arial" pitchFamily="34" charset="0"/>
            </a:endParaRPr>
          </a:p>
        </p:txBody>
      </p:sp>
      <p:sp>
        <p:nvSpPr>
          <p:cNvPr id="5" name="Content Placeholder 4"/>
          <p:cNvSpPr>
            <a:spLocks noGrp="1"/>
          </p:cNvSpPr>
          <p:nvPr>
            <p:ph idx="1"/>
          </p:nvPr>
        </p:nvSpPr>
        <p:spPr>
          <a:xfrm>
            <a:off x="457200" y="1600200"/>
            <a:ext cx="4876800" cy="4525963"/>
          </a:xfrm>
        </p:spPr>
        <p:txBody>
          <a:bodyPr>
            <a:normAutofit/>
          </a:bodyPr>
          <a:lstStyle/>
          <a:p>
            <a:pPr algn="just" fontAlgn="base">
              <a:lnSpc>
                <a:spcPct val="150000"/>
              </a:lnSpc>
            </a:pPr>
            <a:r>
              <a:rPr lang="en-US" sz="1800" dirty="0">
                <a:latin typeface="Arial" pitchFamily="34" charset="0"/>
                <a:cs typeface="Arial" pitchFamily="34" charset="0"/>
              </a:rPr>
              <a:t>Green marketing is the promotion of environment-friendly products services and initiatives that M&amp;S has adopted </a:t>
            </a:r>
          </a:p>
          <a:p>
            <a:pPr algn="just" fontAlgn="base">
              <a:lnSpc>
                <a:spcPct val="150000"/>
              </a:lnSpc>
            </a:pPr>
            <a:r>
              <a:rPr lang="en-US" sz="1800" dirty="0">
                <a:latin typeface="Arial" pitchFamily="34" charset="0"/>
                <a:cs typeface="Arial" pitchFamily="34" charset="0"/>
              </a:rPr>
              <a:t>Post-pandemic situations have compelled all organisations to include green business choices to reduce the harmful effect on the environment </a:t>
            </a:r>
          </a:p>
          <a:p>
            <a:pPr algn="just" fontAlgn="base">
              <a:lnSpc>
                <a:spcPct val="150000"/>
              </a:lnSpc>
            </a:pPr>
            <a:r>
              <a:rPr lang="en-US" sz="1800" dirty="0">
                <a:latin typeface="Arial" pitchFamily="34" charset="0"/>
                <a:cs typeface="Arial" pitchFamily="34" charset="0"/>
              </a:rPr>
              <a:t>The company has focused on creating eco-friendly products to enhance sustainability in business (</a:t>
            </a:r>
            <a:r>
              <a:rPr lang="en-US" sz="1800" dirty="0" err="1">
                <a:latin typeface="Arial" pitchFamily="34" charset="0"/>
                <a:cs typeface="Arial" pitchFamily="34" charset="0"/>
              </a:rPr>
              <a:t>Tien</a:t>
            </a:r>
            <a:r>
              <a:rPr lang="en-US" sz="1800" dirty="0">
                <a:latin typeface="Arial" pitchFamily="34" charset="0"/>
                <a:cs typeface="Arial" pitchFamily="34" charset="0"/>
              </a:rPr>
              <a:t> </a:t>
            </a:r>
            <a:r>
              <a:rPr lang="en-US" sz="1800" i="1" dirty="0">
                <a:latin typeface="Arial" pitchFamily="34" charset="0"/>
                <a:cs typeface="Arial" pitchFamily="34" charset="0"/>
              </a:rPr>
              <a:t>et al. </a:t>
            </a:r>
            <a:r>
              <a:rPr lang="en-US" sz="1800" dirty="0">
                <a:latin typeface="Arial" pitchFamily="34" charset="0"/>
                <a:cs typeface="Arial" pitchFamily="34" charset="0"/>
              </a:rPr>
              <a:t>2020)</a:t>
            </a:r>
          </a:p>
          <a:p>
            <a:endParaRPr lang="en-US" sz="1800" dirty="0"/>
          </a:p>
        </p:txBody>
      </p:sp>
      <p:pic>
        <p:nvPicPr>
          <p:cNvPr id="16386" name="Picture 2" descr="https://lh5.googleusercontent.com/cFIa8KZQeeENLKAkdUQvtFhvXKUD0PoDK_jy2UAvVwEbS8vJ8Zq26sfnAZIHI_lHzSGe1jrwg7_D_Cn8N4TFmlylBbuZU2Kl_NPf1yLCOnThOhC3D-ZM6EzMll_f1ft7ghrCvhY-Da1vt3c4fbqZaRg"/>
          <p:cNvPicPr>
            <a:picLocks noChangeAspect="1" noChangeArrowheads="1"/>
          </p:cNvPicPr>
          <p:nvPr/>
        </p:nvPicPr>
        <p:blipFill>
          <a:blip r:embed="rId3"/>
          <a:srcRect/>
          <a:stretch>
            <a:fillRect/>
          </a:stretch>
        </p:blipFill>
        <p:spPr bwMode="auto">
          <a:xfrm>
            <a:off x="5638800" y="2286000"/>
            <a:ext cx="2943225" cy="2743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400" b="1" dirty="0">
                <a:latin typeface="Arial" pitchFamily="34" charset="0"/>
                <a:cs typeface="Arial" pitchFamily="34" charset="0"/>
              </a:rPr>
              <a:t>Continued…</a:t>
            </a:r>
            <a:endParaRPr lang="en-US" sz="3400" dirty="0">
              <a:latin typeface="Arial" pitchFamily="34" charset="0"/>
              <a:cs typeface="Arial" pitchFamily="34" charset="0"/>
            </a:endParaRPr>
          </a:p>
        </p:txBody>
      </p:sp>
      <p:sp>
        <p:nvSpPr>
          <p:cNvPr id="5" name="Content Placeholder 4"/>
          <p:cNvSpPr>
            <a:spLocks noGrp="1"/>
          </p:cNvSpPr>
          <p:nvPr>
            <p:ph idx="1"/>
          </p:nvPr>
        </p:nvSpPr>
        <p:spPr>
          <a:xfrm>
            <a:off x="457200" y="1600200"/>
            <a:ext cx="4953000" cy="4525963"/>
          </a:xfrm>
        </p:spPr>
        <p:txBody>
          <a:bodyPr>
            <a:normAutofit/>
          </a:bodyPr>
          <a:lstStyle/>
          <a:p>
            <a:pPr algn="just" fontAlgn="base">
              <a:lnSpc>
                <a:spcPct val="150000"/>
              </a:lnSpc>
            </a:pPr>
            <a:r>
              <a:rPr lang="en-US" sz="1800" dirty="0">
                <a:latin typeface="Arial" pitchFamily="34" charset="0"/>
                <a:cs typeface="Arial" pitchFamily="34" charset="0"/>
              </a:rPr>
              <a:t>The green marketing emergence in the customer population that concerning with the environmental and social factors </a:t>
            </a:r>
          </a:p>
          <a:p>
            <a:pPr algn="just" fontAlgn="base">
              <a:lnSpc>
                <a:spcPct val="150000"/>
              </a:lnSpc>
            </a:pPr>
            <a:r>
              <a:rPr lang="en-US" sz="1800" dirty="0">
                <a:latin typeface="Arial" pitchFamily="34" charset="0"/>
                <a:cs typeface="Arial" pitchFamily="34" charset="0"/>
              </a:rPr>
              <a:t>Green marketing favors organisation and decrease additional costs entailed by green marketing practices (</a:t>
            </a:r>
            <a:r>
              <a:rPr lang="en-US" sz="1800" dirty="0" err="1">
                <a:latin typeface="Arial" pitchFamily="34" charset="0"/>
                <a:cs typeface="Arial" pitchFamily="34" charset="0"/>
              </a:rPr>
              <a:t>Gili</a:t>
            </a:r>
            <a:r>
              <a:rPr lang="en-US" sz="1800" dirty="0">
                <a:latin typeface="Arial" pitchFamily="34" charset="0"/>
                <a:cs typeface="Arial" pitchFamily="34" charset="0"/>
              </a:rPr>
              <a:t> and </a:t>
            </a:r>
            <a:r>
              <a:rPr lang="en-US" sz="1800" dirty="0" err="1">
                <a:latin typeface="Arial" pitchFamily="34" charset="0"/>
                <a:cs typeface="Arial" pitchFamily="34" charset="0"/>
              </a:rPr>
              <a:t>Secchi</a:t>
            </a:r>
            <a:r>
              <a:rPr lang="en-US" sz="1800" dirty="0">
                <a:latin typeface="Arial" pitchFamily="34" charset="0"/>
                <a:cs typeface="Arial" pitchFamily="34" charset="0"/>
              </a:rPr>
              <a:t>, 2021)</a:t>
            </a:r>
          </a:p>
          <a:p>
            <a:pPr algn="just" fontAlgn="base">
              <a:lnSpc>
                <a:spcPct val="150000"/>
              </a:lnSpc>
            </a:pPr>
            <a:r>
              <a:rPr lang="en-US" sz="1800" dirty="0">
                <a:latin typeface="Arial" pitchFamily="34" charset="0"/>
                <a:cs typeface="Arial" pitchFamily="34" charset="0"/>
              </a:rPr>
              <a:t>Greenwashing occurs in the organisation’s state and involved in different endeavors that progress towards the goals </a:t>
            </a:r>
          </a:p>
          <a:p>
            <a:endParaRPr lang="en-US" sz="1800" dirty="0"/>
          </a:p>
        </p:txBody>
      </p:sp>
      <p:pic>
        <p:nvPicPr>
          <p:cNvPr id="18434" name="Picture 2" descr="https://lh6.googleusercontent.com/nFn2pvx2ZYNT3eT61CC4cTTG-ZbxrA5CIUe3er_iR3zI92fX9PuWhperqhJk8QFp_EUrNAt-B-gdrKS0xVbhlfOb5yxnMLJh5QwFx1QG4l8b-c3vBN00Kpb4p-zFHM8AFy4slJhIVfdkGfxese0Gjis"/>
          <p:cNvPicPr>
            <a:picLocks noChangeAspect="1" noChangeArrowheads="1"/>
          </p:cNvPicPr>
          <p:nvPr/>
        </p:nvPicPr>
        <p:blipFill>
          <a:blip r:embed="rId3"/>
          <a:srcRect/>
          <a:stretch>
            <a:fillRect/>
          </a:stretch>
        </p:blipFill>
        <p:spPr bwMode="auto">
          <a:xfrm>
            <a:off x="5867400" y="2209800"/>
            <a:ext cx="2667000" cy="2514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400" b="1" dirty="0">
                <a:latin typeface="Arial" pitchFamily="34" charset="0"/>
                <a:cs typeface="Arial" pitchFamily="34" charset="0"/>
              </a:rPr>
              <a:t>CSR strategies of Marks &amp; Spencer</a:t>
            </a:r>
            <a:r>
              <a:rPr lang="en-US" sz="3600" b="1" dirty="0"/>
              <a:t> </a:t>
            </a:r>
            <a:endParaRPr lang="en-US" sz="3400" dirty="0">
              <a:latin typeface="Arial" pitchFamily="34" charset="0"/>
              <a:cs typeface="Arial" pitchFamily="34" charset="0"/>
            </a:endParaRPr>
          </a:p>
        </p:txBody>
      </p:sp>
      <p:sp>
        <p:nvSpPr>
          <p:cNvPr id="5" name="Content Placeholder 4"/>
          <p:cNvSpPr>
            <a:spLocks noGrp="1"/>
          </p:cNvSpPr>
          <p:nvPr>
            <p:ph idx="1"/>
          </p:nvPr>
        </p:nvSpPr>
        <p:spPr>
          <a:xfrm>
            <a:off x="457200" y="1600200"/>
            <a:ext cx="4419600" cy="4525963"/>
          </a:xfrm>
        </p:spPr>
        <p:txBody>
          <a:bodyPr>
            <a:normAutofit/>
          </a:bodyPr>
          <a:lstStyle/>
          <a:p>
            <a:pPr algn="just" fontAlgn="base">
              <a:lnSpc>
                <a:spcPct val="150000"/>
              </a:lnSpc>
            </a:pPr>
            <a:r>
              <a:rPr lang="en-US" sz="1800" dirty="0">
                <a:latin typeface="Arial" pitchFamily="34" charset="0"/>
                <a:cs typeface="Arial" pitchFamily="34" charset="0"/>
              </a:rPr>
              <a:t>M&amp;S include sustainable raw materials that are independently or recycled in nature for sustainability </a:t>
            </a:r>
          </a:p>
          <a:p>
            <a:pPr algn="just" fontAlgn="base">
              <a:lnSpc>
                <a:spcPct val="150000"/>
              </a:lnSpc>
            </a:pPr>
            <a:r>
              <a:rPr lang="en-US" sz="1800" dirty="0">
                <a:latin typeface="Arial" pitchFamily="34" charset="0"/>
                <a:cs typeface="Arial" pitchFamily="34" charset="0"/>
              </a:rPr>
              <a:t>Strengthening the team and including a skilled workforce that demonstrates good employer and makes people valued </a:t>
            </a:r>
          </a:p>
          <a:p>
            <a:pPr algn="just" fontAlgn="base">
              <a:lnSpc>
                <a:spcPct val="150000"/>
              </a:lnSpc>
            </a:pPr>
            <a:r>
              <a:rPr lang="en-US" sz="1800" dirty="0">
                <a:latin typeface="Arial" pitchFamily="34" charset="0"/>
                <a:cs typeface="Arial" pitchFamily="34" charset="0"/>
              </a:rPr>
              <a:t>Include eco-plans to reduce energy costs and include green electricity in the organisation (Carroll, 2021)</a:t>
            </a:r>
          </a:p>
          <a:p>
            <a:pPr algn="just" fontAlgn="base">
              <a:lnSpc>
                <a:spcPct val="150000"/>
              </a:lnSpc>
            </a:pPr>
            <a:endParaRPr lang="en-US" sz="1800" dirty="0">
              <a:latin typeface="Arial" pitchFamily="34" charset="0"/>
              <a:cs typeface="Arial" pitchFamily="34" charset="0"/>
            </a:endParaRPr>
          </a:p>
          <a:p>
            <a:endParaRPr lang="en-US" sz="1800" dirty="0"/>
          </a:p>
        </p:txBody>
      </p:sp>
      <p:pic>
        <p:nvPicPr>
          <p:cNvPr id="12290" name="Picture 2" descr="https://lh6.googleusercontent.com/iEqvFaNVyIx1ZC8GDveHJWH8UNiITwr3vIH7vOPQTRWKaqFHgHU6Jrwh5SCvlRj60pcgkhWoUv7Rq0pEjaMIQmkbSNapqtJ4hf9qnvtW2gFp5s3NNC1zjpeVToPV6u-bEyY6mozpI_xFnKon7Tb_FP0"/>
          <p:cNvPicPr>
            <a:picLocks noChangeAspect="1" noChangeArrowheads="1"/>
          </p:cNvPicPr>
          <p:nvPr/>
        </p:nvPicPr>
        <p:blipFill>
          <a:blip r:embed="rId3"/>
          <a:srcRect/>
          <a:stretch>
            <a:fillRect/>
          </a:stretch>
        </p:blipFill>
        <p:spPr bwMode="auto">
          <a:xfrm>
            <a:off x="5105400" y="2209800"/>
            <a:ext cx="3505200" cy="2819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400" b="1" dirty="0">
                <a:latin typeface="Arial" pitchFamily="34" charset="0"/>
                <a:cs typeface="Arial" pitchFamily="34" charset="0"/>
              </a:rPr>
              <a:t>Continued…</a:t>
            </a:r>
            <a:endParaRPr lang="en-US" sz="3400" dirty="0">
              <a:latin typeface="Arial" pitchFamily="34" charset="0"/>
              <a:cs typeface="Arial" pitchFamily="34" charset="0"/>
            </a:endParaRPr>
          </a:p>
        </p:txBody>
      </p:sp>
      <p:sp>
        <p:nvSpPr>
          <p:cNvPr id="5" name="Content Placeholder 4"/>
          <p:cNvSpPr>
            <a:spLocks noGrp="1"/>
          </p:cNvSpPr>
          <p:nvPr>
            <p:ph idx="1"/>
          </p:nvPr>
        </p:nvSpPr>
        <p:spPr>
          <a:xfrm>
            <a:off x="457200" y="1600200"/>
            <a:ext cx="4953000" cy="4525963"/>
          </a:xfrm>
        </p:spPr>
        <p:txBody>
          <a:bodyPr>
            <a:normAutofit/>
          </a:bodyPr>
          <a:lstStyle/>
          <a:p>
            <a:pPr algn="just" fontAlgn="base">
              <a:lnSpc>
                <a:spcPct val="150000"/>
              </a:lnSpc>
            </a:pPr>
            <a:r>
              <a:rPr lang="en-US" sz="1800" dirty="0">
                <a:latin typeface="Arial" pitchFamily="34" charset="0"/>
                <a:cs typeface="Arial" pitchFamily="34" charset="0"/>
              </a:rPr>
              <a:t>M&amp;S has been involved in charity and community funding programs that have small lighted budgets and support towards issues (Manuel and Herron, 2020)</a:t>
            </a:r>
          </a:p>
          <a:p>
            <a:pPr algn="just" fontAlgn="base">
              <a:lnSpc>
                <a:spcPct val="150000"/>
              </a:lnSpc>
            </a:pPr>
            <a:r>
              <a:rPr lang="en-US" sz="1800" dirty="0">
                <a:latin typeface="Arial" pitchFamily="34" charset="0"/>
                <a:cs typeface="Arial" pitchFamily="34" charset="0"/>
              </a:rPr>
              <a:t>The company has introduced return clothing programs and business surplus to money raised from the sales and recycle</a:t>
            </a:r>
          </a:p>
          <a:p>
            <a:pPr algn="just" fontAlgn="base">
              <a:lnSpc>
                <a:spcPct val="150000"/>
              </a:lnSpc>
            </a:pPr>
            <a:r>
              <a:rPr lang="en-US" sz="1800" dirty="0">
                <a:latin typeface="Arial" pitchFamily="34" charset="0"/>
                <a:cs typeface="Arial" pitchFamily="34" charset="0"/>
              </a:rPr>
              <a:t>The company focuses on minimum waste management and preventing chemicals from going to landfill </a:t>
            </a:r>
          </a:p>
          <a:p>
            <a:endParaRPr lang="en-US" sz="1800" dirty="0"/>
          </a:p>
        </p:txBody>
      </p:sp>
      <p:pic>
        <p:nvPicPr>
          <p:cNvPr id="8194" name="Picture 2" descr="https://lh6.googleusercontent.com/ccte0_28OPXx7Nvv4dlDN2aA4QoOrzXrlfISGShxZ_hzmdEFA_y0bJyYUmndnMpXM6lHQ_u2rdsQKePHBkRcDlDjwyZaN-CFo3l34je283BviVXqpCYQ7NjXkiTrbQ8GMCSOvDkArNTfQj9qsFe4M1k"/>
          <p:cNvPicPr>
            <a:picLocks noChangeAspect="1" noChangeArrowheads="1"/>
          </p:cNvPicPr>
          <p:nvPr/>
        </p:nvPicPr>
        <p:blipFill>
          <a:blip r:embed="rId3"/>
          <a:srcRect/>
          <a:stretch>
            <a:fillRect/>
          </a:stretch>
        </p:blipFill>
        <p:spPr bwMode="auto">
          <a:xfrm>
            <a:off x="5715000" y="2209800"/>
            <a:ext cx="2667000" cy="2590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sz="3800" b="1" dirty="0">
                <a:latin typeface="Arial" pitchFamily="34" charset="0"/>
                <a:cs typeface="Arial" pitchFamily="34" charset="0"/>
              </a:rPr>
              <a:t> Recommendation for competitive advantage</a:t>
            </a:r>
            <a:r>
              <a:rPr lang="en-US" sz="3600" b="1" dirty="0"/>
              <a:t> </a:t>
            </a:r>
            <a:endParaRPr lang="en-US" sz="3400" dirty="0">
              <a:latin typeface="Arial" pitchFamily="34" charset="0"/>
              <a:cs typeface="Arial" pitchFamily="34" charset="0"/>
            </a:endParaRPr>
          </a:p>
        </p:txBody>
      </p:sp>
      <p:sp>
        <p:nvSpPr>
          <p:cNvPr id="5" name="Content Placeholder 4"/>
          <p:cNvSpPr>
            <a:spLocks noGrp="1"/>
          </p:cNvSpPr>
          <p:nvPr>
            <p:ph idx="1"/>
          </p:nvPr>
        </p:nvSpPr>
        <p:spPr>
          <a:xfrm>
            <a:off x="457200" y="1600200"/>
            <a:ext cx="4419600" cy="4525963"/>
          </a:xfrm>
        </p:spPr>
        <p:txBody>
          <a:bodyPr>
            <a:normAutofit/>
          </a:bodyPr>
          <a:lstStyle/>
          <a:p>
            <a:pPr algn="just" fontAlgn="base">
              <a:lnSpc>
                <a:spcPct val="150000"/>
              </a:lnSpc>
            </a:pPr>
            <a:r>
              <a:rPr lang="en-US" sz="1800" dirty="0">
                <a:latin typeface="Arial" pitchFamily="34" charset="0"/>
                <a:cs typeface="Arial" pitchFamily="34" charset="0"/>
              </a:rPr>
              <a:t>M&amp;S can introduce technology al advancement and robotic automation to enhance business operations </a:t>
            </a:r>
          </a:p>
          <a:p>
            <a:pPr algn="just" fontAlgn="base">
              <a:lnSpc>
                <a:spcPct val="150000"/>
              </a:lnSpc>
            </a:pPr>
            <a:r>
              <a:rPr lang="en-US" sz="1800" dirty="0">
                <a:latin typeface="Arial" pitchFamily="34" charset="0"/>
                <a:cs typeface="Arial" pitchFamily="34" charset="0"/>
              </a:rPr>
              <a:t>Acquire sustainable planning to reduce business costs and generate more customer base (Jackson </a:t>
            </a:r>
            <a:r>
              <a:rPr lang="en-US" sz="1800" i="1" dirty="0">
                <a:latin typeface="Arial" pitchFamily="34" charset="0"/>
                <a:cs typeface="Arial" pitchFamily="34" charset="0"/>
              </a:rPr>
              <a:t>et al. </a:t>
            </a:r>
            <a:r>
              <a:rPr lang="en-US" sz="1800" dirty="0">
                <a:latin typeface="Arial" pitchFamily="34" charset="0"/>
                <a:cs typeface="Arial" pitchFamily="34" charset="0"/>
              </a:rPr>
              <a:t>2020)</a:t>
            </a:r>
          </a:p>
          <a:p>
            <a:pPr algn="just" fontAlgn="base">
              <a:lnSpc>
                <a:spcPct val="150000"/>
              </a:lnSpc>
            </a:pPr>
            <a:r>
              <a:rPr lang="en-US" sz="1800" dirty="0">
                <a:latin typeface="Arial" pitchFamily="34" charset="0"/>
                <a:cs typeface="Arial" pitchFamily="34" charset="0"/>
              </a:rPr>
              <a:t>A strong supply chain system can reduce product manufacturing and distribution in a lesser timeframe</a:t>
            </a:r>
          </a:p>
          <a:p>
            <a:endParaRPr lang="en-US" sz="1800" dirty="0"/>
          </a:p>
        </p:txBody>
      </p:sp>
      <p:pic>
        <p:nvPicPr>
          <p:cNvPr id="10242" name="Picture 2" descr="https://lh3.googleusercontent.com/H3Z3Q6ae5EBOu5g26k6J0m49XxRzT_RqN_cqwDjRar7GN7kZEs_IXRTpChs9MMh6M0dzWY8qQhkD--SqrQD0bp8aF3e22OFFsAscpQWieetRv6ymjwFs8CFMieCsabnJ1T5b9IokIWHNAAhOZn9eJL8"/>
          <p:cNvPicPr>
            <a:picLocks noChangeAspect="1" noChangeArrowheads="1"/>
          </p:cNvPicPr>
          <p:nvPr/>
        </p:nvPicPr>
        <p:blipFill>
          <a:blip r:embed="rId3"/>
          <a:srcRect/>
          <a:stretch>
            <a:fillRect/>
          </a:stretch>
        </p:blipFill>
        <p:spPr bwMode="auto">
          <a:xfrm>
            <a:off x="5334000" y="2286000"/>
            <a:ext cx="3228975" cy="2590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400" b="1" dirty="0">
                <a:latin typeface="Arial" pitchFamily="34" charset="0"/>
                <a:cs typeface="Arial" pitchFamily="34" charset="0"/>
              </a:rPr>
              <a:t>Conclusion  </a:t>
            </a:r>
            <a:endParaRPr lang="en-US" sz="3400" dirty="0">
              <a:latin typeface="Arial" pitchFamily="34" charset="0"/>
              <a:cs typeface="Arial" pitchFamily="34" charset="0"/>
            </a:endParaRPr>
          </a:p>
        </p:txBody>
      </p:sp>
      <p:sp>
        <p:nvSpPr>
          <p:cNvPr id="5" name="Content Placeholder 4"/>
          <p:cNvSpPr>
            <a:spLocks noGrp="1"/>
          </p:cNvSpPr>
          <p:nvPr>
            <p:ph idx="1"/>
          </p:nvPr>
        </p:nvSpPr>
        <p:spPr>
          <a:xfrm>
            <a:off x="457200" y="1600200"/>
            <a:ext cx="4876800" cy="4525963"/>
          </a:xfrm>
        </p:spPr>
        <p:txBody>
          <a:bodyPr>
            <a:normAutofit/>
          </a:bodyPr>
          <a:lstStyle/>
          <a:p>
            <a:pPr algn="just" fontAlgn="base">
              <a:lnSpc>
                <a:spcPct val="150000"/>
              </a:lnSpc>
            </a:pPr>
            <a:r>
              <a:rPr lang="en-US" sz="1800" dirty="0">
                <a:latin typeface="Arial" pitchFamily="34" charset="0"/>
                <a:cs typeface="Arial" pitchFamily="34" charset="0"/>
              </a:rPr>
              <a:t>It has been concluded that post-pandemic has an immense effect on the sustainable business growth of M&amp;S</a:t>
            </a:r>
          </a:p>
          <a:p>
            <a:pPr algn="just" fontAlgn="base">
              <a:lnSpc>
                <a:spcPct val="150000"/>
              </a:lnSpc>
            </a:pPr>
            <a:r>
              <a:rPr lang="en-US" sz="1800" dirty="0">
                <a:latin typeface="Arial" pitchFamily="34" charset="0"/>
                <a:cs typeface="Arial" pitchFamily="34" charset="0"/>
              </a:rPr>
              <a:t>The study has included business challenges, competitive strategies and their impact in post-pandemic </a:t>
            </a:r>
          </a:p>
          <a:p>
            <a:pPr algn="just" fontAlgn="base">
              <a:lnSpc>
                <a:spcPct val="150000"/>
              </a:lnSpc>
            </a:pPr>
            <a:r>
              <a:rPr lang="en-US" sz="1800" dirty="0">
                <a:latin typeface="Arial" pitchFamily="34" charset="0"/>
                <a:cs typeface="Arial" pitchFamily="34" charset="0"/>
              </a:rPr>
              <a:t>The CSR strategies and recommendations have been added to get an overview of the business environment in the post-pandemic situation </a:t>
            </a:r>
          </a:p>
          <a:p>
            <a:endParaRPr lang="en-US" sz="1800" dirty="0"/>
          </a:p>
        </p:txBody>
      </p:sp>
      <p:pic>
        <p:nvPicPr>
          <p:cNvPr id="4098" name="Picture 2" descr="https://lh5.googleusercontent.com/X-4KpxSAeKvhHVSe4MQJWwy85ng1gbdsREIEqmAPFvqRwdJevn-BAyHcbm02iHO4CXQJ2O5veMDZc0ynsZ8TWwYWtohxwlfTKHNnmHs_tgcgOGr1x0DzxePhFgg50IAg3OPHloNrlLstJzZmSVE58xo"/>
          <p:cNvPicPr>
            <a:picLocks noChangeAspect="1" noChangeArrowheads="1"/>
          </p:cNvPicPr>
          <p:nvPr/>
        </p:nvPicPr>
        <p:blipFill>
          <a:blip r:embed="rId3"/>
          <a:srcRect/>
          <a:stretch>
            <a:fillRect/>
          </a:stretch>
        </p:blipFill>
        <p:spPr bwMode="auto">
          <a:xfrm>
            <a:off x="5638800" y="2057400"/>
            <a:ext cx="2905125" cy="304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400" b="1" dirty="0">
                <a:latin typeface="Arial" pitchFamily="34" charset="0"/>
                <a:cs typeface="Arial" pitchFamily="34" charset="0"/>
              </a:rPr>
              <a:t>Reference list </a:t>
            </a:r>
          </a:p>
        </p:txBody>
      </p:sp>
      <p:sp>
        <p:nvSpPr>
          <p:cNvPr id="5" name="Content Placeholder 4"/>
          <p:cNvSpPr>
            <a:spLocks noGrp="1"/>
          </p:cNvSpPr>
          <p:nvPr>
            <p:ph idx="1"/>
          </p:nvPr>
        </p:nvSpPr>
        <p:spPr>
          <a:xfrm>
            <a:off x="457200" y="1600200"/>
            <a:ext cx="8229600" cy="4724400"/>
          </a:xfrm>
        </p:spPr>
        <p:txBody>
          <a:bodyPr>
            <a:normAutofit fontScale="32500" lnSpcReduction="20000"/>
          </a:bodyPr>
          <a:lstStyle/>
          <a:p>
            <a:pPr algn="just">
              <a:lnSpc>
                <a:spcPct val="170000"/>
              </a:lnSpc>
            </a:pPr>
            <a:r>
              <a:rPr lang="en-GB" sz="2900" dirty="0">
                <a:latin typeface="Arial" pitchFamily="34" charset="0"/>
                <a:cs typeface="Arial" pitchFamily="34" charset="0"/>
              </a:rPr>
              <a:t>Benjamin, S., </a:t>
            </a:r>
            <a:r>
              <a:rPr lang="en-GB" sz="2900" dirty="0" err="1">
                <a:latin typeface="Arial" pitchFamily="34" charset="0"/>
                <a:cs typeface="Arial" pitchFamily="34" charset="0"/>
              </a:rPr>
              <a:t>Dillette</a:t>
            </a:r>
            <a:r>
              <a:rPr lang="en-GB" sz="2900" dirty="0">
                <a:latin typeface="Arial" pitchFamily="34" charset="0"/>
                <a:cs typeface="Arial" pitchFamily="34" charset="0"/>
              </a:rPr>
              <a:t>, A. and Alderman, D.H., 2020. “We can’t return to normal”: committing to tourism equity in the post-pandemic age. </a:t>
            </a:r>
            <a:r>
              <a:rPr lang="en-US" sz="2900" i="1" dirty="0">
                <a:latin typeface="Arial" pitchFamily="34" charset="0"/>
                <a:cs typeface="Arial" pitchFamily="34" charset="0"/>
              </a:rPr>
              <a:t>Tourism Geographies</a:t>
            </a:r>
            <a:r>
              <a:rPr lang="en-US" sz="2900" dirty="0">
                <a:latin typeface="Arial" pitchFamily="34" charset="0"/>
                <a:cs typeface="Arial" pitchFamily="34" charset="0"/>
              </a:rPr>
              <a:t>, </a:t>
            </a:r>
            <a:r>
              <a:rPr lang="en-US" sz="2900" i="1" dirty="0">
                <a:latin typeface="Arial" pitchFamily="34" charset="0"/>
                <a:cs typeface="Arial" pitchFamily="34" charset="0"/>
              </a:rPr>
              <a:t>22</a:t>
            </a:r>
            <a:r>
              <a:rPr lang="en-US" sz="2900" dirty="0">
                <a:latin typeface="Arial" pitchFamily="34" charset="0"/>
                <a:cs typeface="Arial" pitchFamily="34" charset="0"/>
              </a:rPr>
              <a:t>(3), pp.476-483.</a:t>
            </a:r>
          </a:p>
          <a:p>
            <a:pPr algn="just">
              <a:lnSpc>
                <a:spcPct val="170000"/>
              </a:lnSpc>
            </a:pPr>
            <a:r>
              <a:rPr lang="en-GB" sz="2900" dirty="0">
                <a:latin typeface="Arial" pitchFamily="34" charset="0"/>
                <a:cs typeface="Arial" pitchFamily="34" charset="0"/>
              </a:rPr>
              <a:t>Carroll, A.B., 2021. Corporate social responsibility (CSR) and the COVID-19 pandemic: Organizational and managerial implications. </a:t>
            </a:r>
            <a:r>
              <a:rPr lang="en-US" sz="2900" i="1" dirty="0">
                <a:latin typeface="Arial" pitchFamily="34" charset="0"/>
                <a:cs typeface="Arial" pitchFamily="34" charset="0"/>
              </a:rPr>
              <a:t>Journal of Strategy and Management</a:t>
            </a:r>
            <a:r>
              <a:rPr lang="en-US" sz="2900" dirty="0">
                <a:latin typeface="Arial" pitchFamily="34" charset="0"/>
                <a:cs typeface="Arial" pitchFamily="34" charset="0"/>
              </a:rPr>
              <a:t>, </a:t>
            </a:r>
            <a:r>
              <a:rPr lang="en-US" sz="2900" i="1" dirty="0">
                <a:latin typeface="Arial" pitchFamily="34" charset="0"/>
                <a:cs typeface="Arial" pitchFamily="34" charset="0"/>
              </a:rPr>
              <a:t>14</a:t>
            </a:r>
            <a:r>
              <a:rPr lang="en-US" sz="2900" dirty="0">
                <a:latin typeface="Arial" pitchFamily="34" charset="0"/>
                <a:cs typeface="Arial" pitchFamily="34" charset="0"/>
              </a:rPr>
              <a:t>(3), pp.315-330.</a:t>
            </a:r>
          </a:p>
          <a:p>
            <a:pPr algn="just">
              <a:lnSpc>
                <a:spcPct val="170000"/>
              </a:lnSpc>
            </a:pPr>
            <a:r>
              <a:rPr lang="en-GB" sz="2900" dirty="0">
                <a:latin typeface="Arial" pitchFamily="34" charset="0"/>
                <a:cs typeface="Arial" pitchFamily="34" charset="0"/>
              </a:rPr>
              <a:t>Dias, Á., </a:t>
            </a:r>
            <a:r>
              <a:rPr lang="en-GB" sz="2900" dirty="0" err="1">
                <a:latin typeface="Arial" pitchFamily="34" charset="0"/>
                <a:cs typeface="Arial" pitchFamily="34" charset="0"/>
              </a:rPr>
              <a:t>Patuleia</a:t>
            </a:r>
            <a:r>
              <a:rPr lang="en-GB" sz="2900" dirty="0">
                <a:latin typeface="Arial" pitchFamily="34" charset="0"/>
                <a:cs typeface="Arial" pitchFamily="34" charset="0"/>
              </a:rPr>
              <a:t>, M., Silva, R., </a:t>
            </a:r>
            <a:r>
              <a:rPr lang="en-GB" sz="2900" dirty="0" err="1">
                <a:latin typeface="Arial" pitchFamily="34" charset="0"/>
                <a:cs typeface="Arial" pitchFamily="34" charset="0"/>
              </a:rPr>
              <a:t>Estêvão</a:t>
            </a:r>
            <a:r>
              <a:rPr lang="en-GB" sz="2900" dirty="0">
                <a:latin typeface="Arial" pitchFamily="34" charset="0"/>
                <a:cs typeface="Arial" pitchFamily="34" charset="0"/>
              </a:rPr>
              <a:t>, J. and </a:t>
            </a:r>
            <a:r>
              <a:rPr lang="en-GB" sz="2900" dirty="0" err="1">
                <a:latin typeface="Arial" pitchFamily="34" charset="0"/>
                <a:cs typeface="Arial" pitchFamily="34" charset="0"/>
              </a:rPr>
              <a:t>González-Rodríguez</a:t>
            </a:r>
            <a:r>
              <a:rPr lang="en-GB" sz="2900" dirty="0">
                <a:latin typeface="Arial" pitchFamily="34" charset="0"/>
                <a:cs typeface="Arial" pitchFamily="34" charset="0"/>
              </a:rPr>
              <a:t>, M.R., 2022. Post-pandemic recovery strategies: Revitalizing lifestyle entrepreneurship. </a:t>
            </a:r>
            <a:r>
              <a:rPr lang="en-US" sz="2900" i="1" dirty="0">
                <a:latin typeface="Arial" pitchFamily="34" charset="0"/>
                <a:cs typeface="Arial" pitchFamily="34" charset="0"/>
              </a:rPr>
              <a:t>Journal of Policy Research in Tourism, Leisure and Events</a:t>
            </a:r>
            <a:r>
              <a:rPr lang="en-US" sz="2900" dirty="0">
                <a:latin typeface="Arial" pitchFamily="34" charset="0"/>
                <a:cs typeface="Arial" pitchFamily="34" charset="0"/>
              </a:rPr>
              <a:t>, </a:t>
            </a:r>
            <a:r>
              <a:rPr lang="en-US" sz="2900" i="1" dirty="0">
                <a:latin typeface="Arial" pitchFamily="34" charset="0"/>
                <a:cs typeface="Arial" pitchFamily="34" charset="0"/>
              </a:rPr>
              <a:t>14</a:t>
            </a:r>
            <a:r>
              <a:rPr lang="en-US" sz="2900" dirty="0">
                <a:latin typeface="Arial" pitchFamily="34" charset="0"/>
                <a:cs typeface="Arial" pitchFamily="34" charset="0"/>
              </a:rPr>
              <a:t>(2), pp.97-114.</a:t>
            </a:r>
          </a:p>
          <a:p>
            <a:pPr algn="just">
              <a:lnSpc>
                <a:spcPct val="170000"/>
              </a:lnSpc>
            </a:pPr>
            <a:r>
              <a:rPr lang="en-GB" sz="2900" dirty="0" err="1">
                <a:latin typeface="Arial" pitchFamily="34" charset="0"/>
                <a:cs typeface="Arial" pitchFamily="34" charset="0"/>
              </a:rPr>
              <a:t>Gili</a:t>
            </a:r>
            <a:r>
              <a:rPr lang="en-GB" sz="2900" dirty="0">
                <a:latin typeface="Arial" pitchFamily="34" charset="0"/>
                <a:cs typeface="Arial" pitchFamily="34" charset="0"/>
              </a:rPr>
              <a:t>, A. and </a:t>
            </a:r>
            <a:r>
              <a:rPr lang="en-GB" sz="2900" dirty="0" err="1">
                <a:latin typeface="Arial" pitchFamily="34" charset="0"/>
                <a:cs typeface="Arial" pitchFamily="34" charset="0"/>
              </a:rPr>
              <a:t>Secchi</a:t>
            </a:r>
            <a:r>
              <a:rPr lang="en-GB" sz="2900" dirty="0">
                <a:latin typeface="Arial" pitchFamily="34" charset="0"/>
                <a:cs typeface="Arial" pitchFamily="34" charset="0"/>
              </a:rPr>
              <a:t>, C., 2021. The global quest for sustainability: the role of green infrastructure in a post-pandemic world. </a:t>
            </a:r>
            <a:r>
              <a:rPr lang="en-US" sz="2900" i="1" dirty="0">
                <a:latin typeface="Arial" pitchFamily="34" charset="0"/>
                <a:cs typeface="Arial" pitchFamily="34" charset="0"/>
              </a:rPr>
              <a:t>The global quest for sustainability</a:t>
            </a:r>
            <a:r>
              <a:rPr lang="en-US" sz="2900" dirty="0">
                <a:latin typeface="Arial" pitchFamily="34" charset="0"/>
                <a:cs typeface="Arial" pitchFamily="34" charset="0"/>
              </a:rPr>
              <a:t>, pp.1-290.</a:t>
            </a:r>
          </a:p>
          <a:p>
            <a:pPr algn="just">
              <a:lnSpc>
                <a:spcPct val="170000"/>
              </a:lnSpc>
            </a:pPr>
            <a:r>
              <a:rPr lang="en-GB" sz="2900" dirty="0" err="1">
                <a:latin typeface="Arial" pitchFamily="34" charset="0"/>
                <a:cs typeface="Arial" pitchFamily="34" charset="0"/>
              </a:rPr>
              <a:t>Hamouche</a:t>
            </a:r>
            <a:r>
              <a:rPr lang="en-GB" sz="2900" dirty="0">
                <a:latin typeface="Arial" pitchFamily="34" charset="0"/>
                <a:cs typeface="Arial" pitchFamily="34" charset="0"/>
              </a:rPr>
              <a:t>, S., 2021. Human resource management and the COVID-19 crisis: Implications, challenges, opportunities, and future organizational directions. </a:t>
            </a:r>
            <a:r>
              <a:rPr lang="en-US" sz="2900" i="1" dirty="0">
                <a:latin typeface="Arial" pitchFamily="34" charset="0"/>
                <a:cs typeface="Arial" pitchFamily="34" charset="0"/>
              </a:rPr>
              <a:t>Journal of Management &amp; Organization</a:t>
            </a:r>
            <a:r>
              <a:rPr lang="en-US" sz="2900" dirty="0">
                <a:latin typeface="Arial" pitchFamily="34" charset="0"/>
                <a:cs typeface="Arial" pitchFamily="34" charset="0"/>
              </a:rPr>
              <a:t>, pp.1-16.</a:t>
            </a:r>
          </a:p>
          <a:p>
            <a:pPr algn="just">
              <a:lnSpc>
                <a:spcPct val="170000"/>
              </a:lnSpc>
            </a:pPr>
            <a:r>
              <a:rPr lang="en-GB" sz="2900" dirty="0">
                <a:latin typeface="Arial" pitchFamily="34" charset="0"/>
                <a:cs typeface="Arial" pitchFamily="34" charset="0"/>
              </a:rPr>
              <a:t>Jackson, J.K., Weiss, M.A., </a:t>
            </a:r>
            <a:r>
              <a:rPr lang="en-GB" sz="2900" dirty="0" err="1">
                <a:latin typeface="Arial" pitchFamily="34" charset="0"/>
                <a:cs typeface="Arial" pitchFamily="34" charset="0"/>
              </a:rPr>
              <a:t>Schwarzenberg</a:t>
            </a:r>
            <a:r>
              <a:rPr lang="en-GB" sz="2900" dirty="0">
                <a:latin typeface="Arial" pitchFamily="34" charset="0"/>
                <a:cs typeface="Arial" pitchFamily="34" charset="0"/>
              </a:rPr>
              <a:t>, A.B., Nelson, R.M., Sutter, K.M. and Sutherland, M.D., 2020. Global economic effects of COVID-19.</a:t>
            </a:r>
            <a:endParaRPr lang="en-US" sz="2900" dirty="0">
              <a:latin typeface="Arial" pitchFamily="34" charset="0"/>
              <a:cs typeface="Arial" pitchFamily="34" charset="0"/>
            </a:endParaRPr>
          </a:p>
          <a:p>
            <a:pPr algn="just">
              <a:lnSpc>
                <a:spcPct val="170000"/>
              </a:lnSpc>
            </a:pPr>
            <a:r>
              <a:rPr lang="en-GB" sz="2900" dirty="0">
                <a:latin typeface="Arial" pitchFamily="34" charset="0"/>
                <a:cs typeface="Arial" pitchFamily="34" charset="0"/>
              </a:rPr>
              <a:t>Manuel, T. and Herron, T.L., 2020. An ethical perspective of business CSR and the COVID-19 pandemic. </a:t>
            </a:r>
            <a:r>
              <a:rPr lang="en-US" sz="2900" i="1" dirty="0">
                <a:latin typeface="Arial" pitchFamily="34" charset="0"/>
                <a:cs typeface="Arial" pitchFamily="34" charset="0"/>
              </a:rPr>
              <a:t>Society and Business Review</a:t>
            </a:r>
            <a:r>
              <a:rPr lang="en-US" sz="2900" dirty="0">
                <a:latin typeface="Arial" pitchFamily="34" charset="0"/>
                <a:cs typeface="Arial" pitchFamily="34" charset="0"/>
              </a:rPr>
              <a:t>, </a:t>
            </a:r>
            <a:r>
              <a:rPr lang="en-US" sz="2900" i="1" dirty="0">
                <a:latin typeface="Arial" pitchFamily="34" charset="0"/>
                <a:cs typeface="Arial" pitchFamily="34" charset="0"/>
              </a:rPr>
              <a:t>15</a:t>
            </a:r>
            <a:r>
              <a:rPr lang="en-US" sz="2900" dirty="0">
                <a:latin typeface="Arial" pitchFamily="34" charset="0"/>
                <a:cs typeface="Arial" pitchFamily="34" charset="0"/>
              </a:rPr>
              <a:t>(3), pp.235-253.</a:t>
            </a:r>
          </a:p>
          <a:p>
            <a:pPr algn="just">
              <a:lnSpc>
                <a:spcPct val="170000"/>
              </a:lnSpc>
            </a:pPr>
            <a:r>
              <a:rPr lang="en-GB" sz="2900" dirty="0">
                <a:latin typeface="Arial" pitchFamily="34" charset="0"/>
                <a:cs typeface="Arial" pitchFamily="34" charset="0"/>
              </a:rPr>
              <a:t>Marksandspencer.com, 2023. </a:t>
            </a:r>
            <a:r>
              <a:rPr lang="en-GB" sz="2900" i="1" dirty="0">
                <a:latin typeface="Arial" pitchFamily="34" charset="0"/>
                <a:cs typeface="Arial" pitchFamily="34" charset="0"/>
              </a:rPr>
              <a:t>M&amp;S</a:t>
            </a:r>
            <a:r>
              <a:rPr lang="en-GB" sz="2900" dirty="0">
                <a:latin typeface="Arial" pitchFamily="34" charset="0"/>
                <a:cs typeface="Arial" pitchFamily="34" charset="0"/>
              </a:rPr>
              <a:t>.  </a:t>
            </a:r>
            <a:r>
              <a:rPr lang="en-US" sz="2900" dirty="0">
                <a:latin typeface="Arial" pitchFamily="34" charset="0"/>
                <a:cs typeface="Arial" pitchFamily="34" charset="0"/>
              </a:rPr>
              <a:t>Available at: </a:t>
            </a:r>
            <a:r>
              <a:rPr lang="en-GB" sz="2900" u="sng" dirty="0">
                <a:latin typeface="Arial" pitchFamily="34" charset="0"/>
                <a:cs typeface="Arial" pitchFamily="34" charset="0"/>
                <a:hlinkClick r:id="rId3"/>
              </a:rPr>
              <a:t>https://www.marksandspencer.com/</a:t>
            </a:r>
            <a:r>
              <a:rPr lang="en-GB" sz="2900" dirty="0">
                <a:latin typeface="Arial" pitchFamily="34" charset="0"/>
                <a:cs typeface="Arial" pitchFamily="34" charset="0"/>
              </a:rPr>
              <a:t> [Accessed on 10.07.2023]</a:t>
            </a:r>
            <a:endParaRPr lang="en-US" sz="2900" dirty="0">
              <a:latin typeface="Arial" pitchFamily="34" charset="0"/>
              <a:cs typeface="Arial" pitchFamily="34" charset="0"/>
            </a:endParaRPr>
          </a:p>
          <a:p>
            <a:pPr algn="just">
              <a:lnSpc>
                <a:spcPct val="170000"/>
              </a:lnSpc>
            </a:pPr>
            <a:r>
              <a:rPr lang="en-GB" sz="2900" dirty="0">
                <a:latin typeface="Arial" pitchFamily="34" charset="0"/>
                <a:cs typeface="Arial" pitchFamily="34" charset="0"/>
              </a:rPr>
              <a:t>Palma-Ruiz, J.M., Castillo-</a:t>
            </a:r>
            <a:r>
              <a:rPr lang="en-GB" sz="2900" dirty="0" err="1">
                <a:latin typeface="Arial" pitchFamily="34" charset="0"/>
                <a:cs typeface="Arial" pitchFamily="34" charset="0"/>
              </a:rPr>
              <a:t>Apraiz</a:t>
            </a:r>
            <a:r>
              <a:rPr lang="en-GB" sz="2900" dirty="0">
                <a:latin typeface="Arial" pitchFamily="34" charset="0"/>
                <a:cs typeface="Arial" pitchFamily="34" charset="0"/>
              </a:rPr>
              <a:t>, J. and </a:t>
            </a:r>
            <a:r>
              <a:rPr lang="en-GB" sz="2900" dirty="0" err="1">
                <a:latin typeface="Arial" pitchFamily="34" charset="0"/>
                <a:cs typeface="Arial" pitchFamily="34" charset="0"/>
              </a:rPr>
              <a:t>Gómez-Martínez</a:t>
            </a:r>
            <a:r>
              <a:rPr lang="en-GB" sz="2900" dirty="0">
                <a:latin typeface="Arial" pitchFamily="34" charset="0"/>
                <a:cs typeface="Arial" pitchFamily="34" charset="0"/>
              </a:rPr>
              <a:t>, R., 2020. Socially responsible investing as a competitive strategy for trading companies in times of upheaval amid COVID-19: Evidence from Spain. </a:t>
            </a:r>
            <a:r>
              <a:rPr lang="en-US" sz="2900" i="1" dirty="0">
                <a:latin typeface="Arial" pitchFamily="34" charset="0"/>
                <a:cs typeface="Arial" pitchFamily="34" charset="0"/>
              </a:rPr>
              <a:t>International Journal of Financial Studies</a:t>
            </a:r>
            <a:r>
              <a:rPr lang="en-US" sz="2900" dirty="0">
                <a:latin typeface="Arial" pitchFamily="34" charset="0"/>
                <a:cs typeface="Arial" pitchFamily="34" charset="0"/>
              </a:rPr>
              <a:t>, </a:t>
            </a:r>
            <a:r>
              <a:rPr lang="en-US" sz="2900" i="1" dirty="0">
                <a:latin typeface="Arial" pitchFamily="34" charset="0"/>
                <a:cs typeface="Arial" pitchFamily="34" charset="0"/>
              </a:rPr>
              <a:t>8</a:t>
            </a:r>
            <a:r>
              <a:rPr lang="en-US" sz="2900" dirty="0">
                <a:latin typeface="Arial" pitchFamily="34" charset="0"/>
                <a:cs typeface="Arial" pitchFamily="34" charset="0"/>
              </a:rPr>
              <a:t>(3), p.41.</a:t>
            </a:r>
          </a:p>
          <a:p>
            <a:pPr algn="just">
              <a:lnSpc>
                <a:spcPct val="170000"/>
              </a:lnSpc>
            </a:pPr>
            <a:r>
              <a:rPr lang="en-GB" sz="2900" dirty="0">
                <a:latin typeface="Arial" pitchFamily="34" charset="0"/>
                <a:cs typeface="Arial" pitchFamily="34" charset="0"/>
              </a:rPr>
              <a:t>Shih, W.C., 2020. Global supply chains in a post-pandemic world. </a:t>
            </a:r>
            <a:r>
              <a:rPr lang="en-US" sz="2900" i="1" dirty="0">
                <a:latin typeface="Arial" pitchFamily="34" charset="0"/>
                <a:cs typeface="Arial" pitchFamily="34" charset="0"/>
              </a:rPr>
              <a:t>Harvard Business Review</a:t>
            </a:r>
            <a:r>
              <a:rPr lang="en-US" sz="2900" dirty="0">
                <a:latin typeface="Arial" pitchFamily="34" charset="0"/>
                <a:cs typeface="Arial" pitchFamily="34" charset="0"/>
              </a:rPr>
              <a:t>, </a:t>
            </a:r>
            <a:r>
              <a:rPr lang="en-US" sz="2900" i="1" dirty="0">
                <a:latin typeface="Arial" pitchFamily="34" charset="0"/>
                <a:cs typeface="Arial" pitchFamily="34" charset="0"/>
              </a:rPr>
              <a:t>98</a:t>
            </a:r>
            <a:r>
              <a:rPr lang="en-US" sz="2900" dirty="0">
                <a:latin typeface="Arial" pitchFamily="34" charset="0"/>
                <a:cs typeface="Arial" pitchFamily="34" charset="0"/>
              </a:rPr>
              <a:t>(5), pp.82-89.</a:t>
            </a:r>
          </a:p>
          <a:p>
            <a:pPr algn="just">
              <a:lnSpc>
                <a:spcPct val="170000"/>
              </a:lnSpc>
            </a:pPr>
            <a:r>
              <a:rPr lang="en-GB" sz="2900" dirty="0">
                <a:latin typeface="Arial" pitchFamily="34" charset="0"/>
                <a:cs typeface="Arial" pitchFamily="34" charset="0"/>
              </a:rPr>
              <a:t>Theguardian.com, 2023. </a:t>
            </a:r>
            <a:r>
              <a:rPr lang="en-US" sz="2900" i="1" dirty="0">
                <a:latin typeface="Arial" pitchFamily="34" charset="0"/>
                <a:cs typeface="Arial" pitchFamily="34" charset="0"/>
              </a:rPr>
              <a:t>Marks &amp; Spencer falls to first loss as Covid crisis hits clothing sales. </a:t>
            </a:r>
            <a:r>
              <a:rPr lang="en-US" sz="2900" dirty="0">
                <a:latin typeface="Arial" pitchFamily="34" charset="0"/>
                <a:cs typeface="Arial" pitchFamily="34" charset="0"/>
              </a:rPr>
              <a:t>Available at: </a:t>
            </a:r>
            <a:r>
              <a:rPr lang="en-GB" sz="2900" u="sng" dirty="0">
                <a:latin typeface="Arial" pitchFamily="34" charset="0"/>
                <a:cs typeface="Arial" pitchFamily="34" charset="0"/>
                <a:hlinkClick r:id="rId4"/>
              </a:rPr>
              <a:t>https://www.theguardian.com/business/2020/nov/04/marks-and-spencer-falls-to-first-loss-as-covid-crisis-hits-clothing-sales</a:t>
            </a:r>
            <a:r>
              <a:rPr lang="en-GB" sz="2900" dirty="0">
                <a:latin typeface="Arial" pitchFamily="34" charset="0"/>
                <a:cs typeface="Arial" pitchFamily="34" charset="0"/>
              </a:rPr>
              <a:t> [Accessed on 10.07.2023]</a:t>
            </a:r>
            <a:endParaRPr lang="en-US" sz="2900" dirty="0">
              <a:latin typeface="Arial" pitchFamily="34" charset="0"/>
              <a:cs typeface="Arial" pitchFamily="34" charset="0"/>
            </a:endParaRPr>
          </a:p>
          <a:p>
            <a:pPr algn="just">
              <a:lnSpc>
                <a:spcPct val="170000"/>
              </a:lnSpc>
            </a:pPr>
            <a:r>
              <a:rPr lang="en-GB" sz="2900" dirty="0" err="1">
                <a:latin typeface="Arial" pitchFamily="34" charset="0"/>
                <a:cs typeface="Arial" pitchFamily="34" charset="0"/>
              </a:rPr>
              <a:t>Tien</a:t>
            </a:r>
            <a:r>
              <a:rPr lang="en-GB" sz="2900" dirty="0">
                <a:latin typeface="Arial" pitchFamily="34" charset="0"/>
                <a:cs typeface="Arial" pitchFamily="34" charset="0"/>
              </a:rPr>
              <a:t>, N.H., Ngoc, N.M., </a:t>
            </a:r>
            <a:r>
              <a:rPr lang="en-GB" sz="2900" dirty="0" err="1">
                <a:latin typeface="Arial" pitchFamily="34" charset="0"/>
                <a:cs typeface="Arial" pitchFamily="34" charset="0"/>
              </a:rPr>
              <a:t>Anh</a:t>
            </a:r>
            <a:r>
              <a:rPr lang="en-GB" sz="2900" dirty="0">
                <a:latin typeface="Arial" pitchFamily="34" charset="0"/>
                <a:cs typeface="Arial" pitchFamily="34" charset="0"/>
              </a:rPr>
              <a:t>, D.B.H., </a:t>
            </a:r>
            <a:r>
              <a:rPr lang="en-GB" sz="2900" dirty="0" err="1">
                <a:latin typeface="Arial" pitchFamily="34" charset="0"/>
                <a:cs typeface="Arial" pitchFamily="34" charset="0"/>
              </a:rPr>
              <a:t>Huong</a:t>
            </a:r>
            <a:r>
              <a:rPr lang="en-GB" sz="2900" dirty="0">
                <a:latin typeface="Arial" pitchFamily="34" charset="0"/>
                <a:cs typeface="Arial" pitchFamily="34" charset="0"/>
              </a:rPr>
              <a:t>, N.D., </a:t>
            </a:r>
            <a:r>
              <a:rPr lang="en-GB" sz="2900" dirty="0" err="1">
                <a:latin typeface="Arial" pitchFamily="34" charset="0"/>
                <a:cs typeface="Arial" pitchFamily="34" charset="0"/>
              </a:rPr>
              <a:t>Huong</a:t>
            </a:r>
            <a:r>
              <a:rPr lang="en-GB" sz="2900" dirty="0">
                <a:latin typeface="Arial" pitchFamily="34" charset="0"/>
                <a:cs typeface="Arial" pitchFamily="34" charset="0"/>
              </a:rPr>
              <a:t>, N.T.T. and Phuong, T.N.M., 2020. Green marketing development strategy in post Covid-19 period in Vietnam. </a:t>
            </a:r>
            <a:r>
              <a:rPr lang="en-US" sz="2900" i="1" dirty="0">
                <a:latin typeface="Arial" pitchFamily="34" charset="0"/>
                <a:cs typeface="Arial" pitchFamily="34" charset="0"/>
              </a:rPr>
              <a:t>International journal of multidisciplinary research and growth evaluation</a:t>
            </a:r>
            <a:r>
              <a:rPr lang="en-US" sz="2900" dirty="0">
                <a:latin typeface="Arial" pitchFamily="34" charset="0"/>
                <a:cs typeface="Arial" pitchFamily="34" charset="0"/>
              </a:rPr>
              <a:t>, </a:t>
            </a:r>
            <a:r>
              <a:rPr lang="en-US" sz="2900" i="1" dirty="0">
                <a:latin typeface="Arial" pitchFamily="34" charset="0"/>
                <a:cs typeface="Arial" pitchFamily="34" charset="0"/>
              </a:rPr>
              <a:t>1</a:t>
            </a:r>
            <a:r>
              <a:rPr lang="en-US" sz="2900" dirty="0">
                <a:latin typeface="Arial" pitchFamily="34" charset="0"/>
                <a:cs typeface="Arial" pitchFamily="34" charset="0"/>
              </a:rPr>
              <a:t>, pp.101-106.</a:t>
            </a:r>
          </a:p>
          <a:p>
            <a:endParaRPr lang="en-US" sz="1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249</TotalTime>
  <Words>2127</Words>
  <Application>Microsoft Office PowerPoint</Application>
  <PresentationFormat>On-screen Show (4:3)</PresentationFormat>
  <Paragraphs>121</Paragraphs>
  <Slides>18</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Office Theme</vt:lpstr>
      <vt:lpstr>CRITICAL ANALYSIS OF THE GLOBAL BUSINESS ENVIRONMENT - POST PANDEMIC</vt:lpstr>
      <vt:lpstr>Introduction </vt:lpstr>
      <vt:lpstr> Factors responsible for market failure </vt:lpstr>
      <vt:lpstr>Continued…</vt:lpstr>
      <vt:lpstr>Resources to meet challenges </vt:lpstr>
      <vt:lpstr>Continued…</vt:lpstr>
      <vt:lpstr>Competitive strategies of Marks &amp; Spencer </vt:lpstr>
      <vt:lpstr>Continued…</vt:lpstr>
      <vt:lpstr>Competitive strategies impact competitive advantage </vt:lpstr>
      <vt:lpstr> Continued…</vt:lpstr>
      <vt:lpstr>Identification of green marketing </vt:lpstr>
      <vt:lpstr>Continued…</vt:lpstr>
      <vt:lpstr>CSR strategies of Marks &amp; Spencer </vt:lpstr>
      <vt:lpstr>Continued…</vt:lpstr>
      <vt:lpstr> Recommendation for competitive advantage </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A CRITICAL ANALYSIS OF THE GLOBAL BUSINESS ENVIRONMENT - POST PANDEMIC</dc:title>
  <dcterms:created xsi:type="dcterms:W3CDTF">2023-07-11T05:53:17Z</dcterms:created>
  <dcterms:modified xsi:type="dcterms:W3CDTF">2023-07-11T10:23:42Z</dcterms:modified>
</cp:coreProperties>
</file>