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42" r:id="rId1"/>
  </p:sldMasterIdLst>
  <p:notesMasterIdLst>
    <p:notesMasterId r:id="rId19"/>
  </p:notesMasterIdLst>
  <p:sldIdLst>
    <p:sldId id="256" r:id="rId2"/>
    <p:sldId id="257" r:id="rId3"/>
    <p:sldId id="258"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59"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99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118D367-8BBD-4D7C-893A-460404477DC6}" type="datetimeFigureOut">
              <a:rPr lang="en-GB" smtClean="0"/>
              <a:t>13/07/2026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03B5500-DBCF-4DA0-B7EC-F7ABB9008466}" type="slidenum">
              <a:rPr lang="en-GB" smtClean="0"/>
              <a:t>‹#›</a:t>
            </a:fld>
            <a:endParaRPr lang="en-GB"/>
          </a:p>
        </p:txBody>
      </p:sp>
    </p:spTree>
    <p:extLst>
      <p:ext uri="{BB962C8B-B14F-4D97-AF65-F5344CB8AC3E}">
        <p14:creationId xmlns:p14="http://schemas.microsoft.com/office/powerpoint/2010/main" val="13222328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03B5500-DBCF-4DA0-B7EC-F7ABB9008466}" type="slidenum">
              <a:rPr lang="en-GB" smtClean="0"/>
              <a:t>2</a:t>
            </a:fld>
            <a:endParaRPr lang="en-GB"/>
          </a:p>
        </p:txBody>
      </p:sp>
    </p:spTree>
    <p:extLst>
      <p:ext uri="{BB962C8B-B14F-4D97-AF65-F5344CB8AC3E}">
        <p14:creationId xmlns:p14="http://schemas.microsoft.com/office/powerpoint/2010/main" val="12435506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03B5500-DBCF-4DA0-B7EC-F7ABB9008466}" type="slidenum">
              <a:rPr lang="en-GB" smtClean="0"/>
              <a:t>3</a:t>
            </a:fld>
            <a:endParaRPr lang="en-GB"/>
          </a:p>
        </p:txBody>
      </p:sp>
    </p:spTree>
    <p:extLst>
      <p:ext uri="{BB962C8B-B14F-4D97-AF65-F5344CB8AC3E}">
        <p14:creationId xmlns:p14="http://schemas.microsoft.com/office/powerpoint/2010/main" val="26699560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03B5500-DBCF-4DA0-B7EC-F7ABB9008466}" type="slidenum">
              <a:rPr lang="en-GB" smtClean="0"/>
              <a:t>6</a:t>
            </a:fld>
            <a:endParaRPr lang="en-GB"/>
          </a:p>
        </p:txBody>
      </p:sp>
    </p:spTree>
    <p:extLst>
      <p:ext uri="{BB962C8B-B14F-4D97-AF65-F5344CB8AC3E}">
        <p14:creationId xmlns:p14="http://schemas.microsoft.com/office/powerpoint/2010/main" val="42562651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03B5500-DBCF-4DA0-B7EC-F7ABB9008466}" type="slidenum">
              <a:rPr lang="en-GB" smtClean="0"/>
              <a:t>9</a:t>
            </a:fld>
            <a:endParaRPr lang="en-GB"/>
          </a:p>
        </p:txBody>
      </p:sp>
    </p:spTree>
    <p:extLst>
      <p:ext uri="{BB962C8B-B14F-4D97-AF65-F5344CB8AC3E}">
        <p14:creationId xmlns:p14="http://schemas.microsoft.com/office/powerpoint/2010/main" val="1128122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03B5500-DBCF-4DA0-B7EC-F7ABB9008466}" type="slidenum">
              <a:rPr lang="en-GB" smtClean="0"/>
              <a:t>14</a:t>
            </a:fld>
            <a:endParaRPr lang="en-GB"/>
          </a:p>
        </p:txBody>
      </p:sp>
    </p:spTree>
    <p:extLst>
      <p:ext uri="{BB962C8B-B14F-4D97-AF65-F5344CB8AC3E}">
        <p14:creationId xmlns:p14="http://schemas.microsoft.com/office/powerpoint/2010/main" val="18899970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65CA5CA1-EC35-4E15-94D1-D666BE9CFA78}"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F2D007-017F-40C2-818E-7B720C15F422}" type="slidenum">
              <a:rPr lang="en-GB" smtClean="0"/>
              <a:t>‹#›</a:t>
            </a:fld>
            <a:endParaRPr lang="en-GB"/>
          </a:p>
        </p:txBody>
      </p:sp>
    </p:spTree>
    <p:extLst>
      <p:ext uri="{BB962C8B-B14F-4D97-AF65-F5344CB8AC3E}">
        <p14:creationId xmlns:p14="http://schemas.microsoft.com/office/powerpoint/2010/main" val="13235662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5CA5CA1-EC35-4E15-94D1-D666BE9CFA78}"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F2D007-017F-40C2-818E-7B720C15F422}" type="slidenum">
              <a:rPr lang="en-GB" smtClean="0"/>
              <a:t>‹#›</a:t>
            </a:fld>
            <a:endParaRPr lang="en-GB"/>
          </a:p>
        </p:txBody>
      </p:sp>
    </p:spTree>
    <p:extLst>
      <p:ext uri="{BB962C8B-B14F-4D97-AF65-F5344CB8AC3E}">
        <p14:creationId xmlns:p14="http://schemas.microsoft.com/office/powerpoint/2010/main" val="23477238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5CA5CA1-EC35-4E15-94D1-D666BE9CFA78}"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F2D007-017F-40C2-818E-7B720C15F422}" type="slidenum">
              <a:rPr lang="en-GB" smtClean="0"/>
              <a:t>‹#›</a:t>
            </a:fld>
            <a:endParaRPr lang="en-GB"/>
          </a:p>
        </p:txBody>
      </p:sp>
    </p:spTree>
    <p:extLst>
      <p:ext uri="{BB962C8B-B14F-4D97-AF65-F5344CB8AC3E}">
        <p14:creationId xmlns:p14="http://schemas.microsoft.com/office/powerpoint/2010/main" val="28971452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65CA5CA1-EC35-4E15-94D1-D666BE9CFA78}" type="datetimeFigureOut">
              <a:rPr lang="en-GB" smtClean="0"/>
              <a:t>13/07/2026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3F2D007-017F-40C2-818E-7B720C15F422}" type="slidenum">
              <a:rPr lang="en-GB" smtClean="0"/>
              <a:t>‹#›</a:t>
            </a:fld>
            <a:endParaRPr lang="en-GB"/>
          </a:p>
        </p:txBody>
      </p:sp>
    </p:spTree>
    <p:extLst>
      <p:ext uri="{BB962C8B-B14F-4D97-AF65-F5344CB8AC3E}">
        <p14:creationId xmlns:p14="http://schemas.microsoft.com/office/powerpoint/2010/main" val="13543342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65CA5CA1-EC35-4E15-94D1-D666BE9CFA78}" type="datetimeFigureOut">
              <a:rPr lang="en-GB" smtClean="0"/>
              <a:t>13/07/2026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3F2D007-017F-40C2-818E-7B720C15F422}" type="slidenum">
              <a:rPr lang="en-GB" smtClean="0"/>
              <a:t>‹#›</a:t>
            </a:fld>
            <a:endParaRPr lang="en-GB"/>
          </a:p>
        </p:txBody>
      </p:sp>
    </p:spTree>
    <p:extLst>
      <p:ext uri="{BB962C8B-B14F-4D97-AF65-F5344CB8AC3E}">
        <p14:creationId xmlns:p14="http://schemas.microsoft.com/office/powerpoint/2010/main" val="4877855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65CA5CA1-EC35-4E15-94D1-D666BE9CFA78}" type="datetimeFigureOut">
              <a:rPr lang="en-GB" smtClean="0"/>
              <a:t>13/07/2026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3F2D007-017F-40C2-818E-7B720C15F422}" type="slidenum">
              <a:rPr lang="en-GB" smtClean="0"/>
              <a:t>‹#›</a:t>
            </a:fld>
            <a:endParaRPr lang="en-GB"/>
          </a:p>
        </p:txBody>
      </p:sp>
    </p:spTree>
    <p:extLst>
      <p:ext uri="{BB962C8B-B14F-4D97-AF65-F5344CB8AC3E}">
        <p14:creationId xmlns:p14="http://schemas.microsoft.com/office/powerpoint/2010/main" val="3347116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5CA5CA1-EC35-4E15-94D1-D666BE9CFA78}" type="datetimeFigureOut">
              <a:rPr lang="en-GB" smtClean="0"/>
              <a:t>13/07/2026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3F2D007-017F-40C2-818E-7B720C15F422}" type="slidenum">
              <a:rPr lang="en-GB" smtClean="0"/>
              <a:t>‹#›</a:t>
            </a:fld>
            <a:endParaRPr lang="en-GB"/>
          </a:p>
        </p:txBody>
      </p:sp>
    </p:spTree>
    <p:extLst>
      <p:ext uri="{BB962C8B-B14F-4D97-AF65-F5344CB8AC3E}">
        <p14:creationId xmlns:p14="http://schemas.microsoft.com/office/powerpoint/2010/main" val="41908951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65CA5CA1-EC35-4E15-94D1-D666BE9CFA78}" type="datetimeFigureOut">
              <a:rPr lang="en-GB" smtClean="0"/>
              <a:t>13/07/2026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3F2D007-017F-40C2-818E-7B720C15F422}" type="slidenum">
              <a:rPr lang="en-GB" smtClean="0"/>
              <a:t>‹#›</a:t>
            </a:fld>
            <a:endParaRPr lang="en-GB"/>
          </a:p>
        </p:txBody>
      </p:sp>
    </p:spTree>
    <p:extLst>
      <p:ext uri="{BB962C8B-B14F-4D97-AF65-F5344CB8AC3E}">
        <p14:creationId xmlns:p14="http://schemas.microsoft.com/office/powerpoint/2010/main" val="21016605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65CA5CA1-EC35-4E15-94D1-D666BE9CFA78}" type="datetimeFigureOut">
              <a:rPr lang="en-GB" smtClean="0"/>
              <a:t>13/07/2026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3F2D007-017F-40C2-818E-7B720C15F422}" type="slidenum">
              <a:rPr lang="en-GB" smtClean="0"/>
              <a:t>‹#›</a:t>
            </a:fld>
            <a:endParaRPr lang="en-GB"/>
          </a:p>
        </p:txBody>
      </p:sp>
    </p:spTree>
    <p:extLst>
      <p:ext uri="{BB962C8B-B14F-4D97-AF65-F5344CB8AC3E}">
        <p14:creationId xmlns:p14="http://schemas.microsoft.com/office/powerpoint/2010/main" val="36786574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5CA5CA1-EC35-4E15-94D1-D666BE9CFA78}"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F2D007-017F-40C2-818E-7B720C15F422}" type="slidenum">
              <a:rPr lang="en-GB" smtClean="0"/>
              <a:t>‹#›</a:t>
            </a:fld>
            <a:endParaRPr lang="en-GB"/>
          </a:p>
        </p:txBody>
      </p:sp>
    </p:spTree>
    <p:extLst>
      <p:ext uri="{BB962C8B-B14F-4D97-AF65-F5344CB8AC3E}">
        <p14:creationId xmlns:p14="http://schemas.microsoft.com/office/powerpoint/2010/main" val="33409292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5CA5CA1-EC35-4E15-94D1-D666BE9CFA78}"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F2D007-017F-40C2-818E-7B720C15F42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23656914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5CA5CA1-EC35-4E15-94D1-D666BE9CFA78}"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F2D007-017F-40C2-818E-7B720C15F422}" type="slidenum">
              <a:rPr lang="en-GB" smtClean="0"/>
              <a:t>‹#›</a:t>
            </a:fld>
            <a:endParaRPr lang="en-GB"/>
          </a:p>
        </p:txBody>
      </p:sp>
    </p:spTree>
    <p:extLst>
      <p:ext uri="{BB962C8B-B14F-4D97-AF65-F5344CB8AC3E}">
        <p14:creationId xmlns:p14="http://schemas.microsoft.com/office/powerpoint/2010/main" val="15016927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5CA5CA1-EC35-4E15-94D1-D666BE9CFA78}"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F2D007-017F-40C2-818E-7B720C15F42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04407884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5CA5CA1-EC35-4E15-94D1-D666BE9CFA78}"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F2D007-017F-40C2-818E-7B720C15F422}" type="slidenum">
              <a:rPr lang="en-GB" smtClean="0"/>
              <a:t>‹#›</a:t>
            </a:fld>
            <a:endParaRPr lang="en-GB"/>
          </a:p>
        </p:txBody>
      </p:sp>
    </p:spTree>
    <p:extLst>
      <p:ext uri="{BB962C8B-B14F-4D97-AF65-F5344CB8AC3E}">
        <p14:creationId xmlns:p14="http://schemas.microsoft.com/office/powerpoint/2010/main" val="163515622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5CA5CA1-EC35-4E15-94D1-D666BE9CFA78}"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F2D007-017F-40C2-818E-7B720C15F422}" type="slidenum">
              <a:rPr lang="en-GB" smtClean="0"/>
              <a:t>‹#›</a:t>
            </a:fld>
            <a:endParaRPr lang="en-GB"/>
          </a:p>
        </p:txBody>
      </p:sp>
    </p:spTree>
    <p:extLst>
      <p:ext uri="{BB962C8B-B14F-4D97-AF65-F5344CB8AC3E}">
        <p14:creationId xmlns:p14="http://schemas.microsoft.com/office/powerpoint/2010/main" val="17914473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5CA5CA1-EC35-4E15-94D1-D666BE9CFA78}" type="datetimeFigureOut">
              <a:rPr lang="en-GB" smtClean="0"/>
              <a:t>13/07/2026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F2D007-017F-40C2-818E-7B720C15F422}" type="slidenum">
              <a:rPr lang="en-GB" smtClean="0"/>
              <a:t>‹#›</a:t>
            </a:fld>
            <a:endParaRPr lang="en-GB"/>
          </a:p>
        </p:txBody>
      </p:sp>
    </p:spTree>
    <p:extLst>
      <p:ext uri="{BB962C8B-B14F-4D97-AF65-F5344CB8AC3E}">
        <p14:creationId xmlns:p14="http://schemas.microsoft.com/office/powerpoint/2010/main" val="42903371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5CA5CA1-EC35-4E15-94D1-D666BE9CFA78}" type="datetimeFigureOut">
              <a:rPr lang="en-GB" smtClean="0"/>
              <a:t>13/07/2026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93F2D007-017F-40C2-818E-7B720C15F422}" type="slidenum">
              <a:rPr lang="en-GB" smtClean="0"/>
              <a:t>‹#›</a:t>
            </a:fld>
            <a:endParaRPr lang="en-GB"/>
          </a:p>
        </p:txBody>
      </p:sp>
    </p:spTree>
    <p:extLst>
      <p:ext uri="{BB962C8B-B14F-4D97-AF65-F5344CB8AC3E}">
        <p14:creationId xmlns:p14="http://schemas.microsoft.com/office/powerpoint/2010/main" val="3683641674"/>
      </p:ext>
    </p:extLst>
  </p:cSld>
  <p:clrMap bg1="lt1" tx1="dk1" bg2="lt2" tx2="dk2" accent1="accent1" accent2="accent2" accent3="accent3" accent4="accent4" accent5="accent5" accent6="accent6" hlink="hlink" folHlink="folHlink"/>
  <p:sldLayoutIdLst>
    <p:sldLayoutId id="2147483943" r:id="rId1"/>
    <p:sldLayoutId id="2147483944" r:id="rId2"/>
    <p:sldLayoutId id="2147483945" r:id="rId3"/>
    <p:sldLayoutId id="2147483946" r:id="rId4"/>
    <p:sldLayoutId id="2147483947" r:id="rId5"/>
    <p:sldLayoutId id="2147483948" r:id="rId6"/>
    <p:sldLayoutId id="2147483949" r:id="rId7"/>
    <p:sldLayoutId id="2147483950" r:id="rId8"/>
    <p:sldLayoutId id="2147483951" r:id="rId9"/>
    <p:sldLayoutId id="2147483952" r:id="rId10"/>
    <p:sldLayoutId id="2147483953" r:id="rId11"/>
    <p:sldLayoutId id="2147483954" r:id="rId12"/>
    <p:sldLayoutId id="2147483955" r:id="rId13"/>
    <p:sldLayoutId id="2147483956" r:id="rId14"/>
    <p:sldLayoutId id="2147483957" r:id="rId15"/>
    <p:sldLayoutId id="2147483958"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12.jpeg"/><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aidsmap.com/news/oct-2021/fund-hiv-action-plan" TargetMode="External"/><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hyperlink" Target="https://viivhealthcare.com/about-hiv/living-with-hiv/your-treatment/#1"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hyperlink" Target="https://www.gov.uk/government/publications/hiv-action-plan-monitoring-and-evaluation-framework" TargetMode="External"/><Relationship Id="rId3" Type="http://schemas.openxmlformats.org/officeDocument/2006/relationships/hyperlink" Target="https://www.nice.org.uk/guidance/ng60/documents/economic-report#:~:text=Overall%20HIV%20treatment%20and%20care,Council%20Trials%20Unit%2C%202015" TargetMode="External"/><Relationship Id="rId7" Type="http://schemas.openxmlformats.org/officeDocument/2006/relationships/hyperlink" Target="https://www.nhs.uk/contraception/methods-of-contraception/condoms/?utm_source=chatgpt.com" TargetMode="External"/><Relationship Id="rId2" Type="http://schemas.openxmlformats.org/officeDocument/2006/relationships/hyperlink" Target="https://tht.org.uk/hiv/about-hiv/hiv-statistics" TargetMode="External"/><Relationship Id="rId1" Type="http://schemas.openxmlformats.org/officeDocument/2006/relationships/slideLayout" Target="../slideLayouts/slideLayout2.xml"/><Relationship Id="rId6" Type="http://schemas.openxmlformats.org/officeDocument/2006/relationships/hyperlink" Target="https://www.who.int/news-room/fact-sheets/detail/hiv-aids" TargetMode="External"/><Relationship Id="rId5" Type="http://schemas.openxmlformats.org/officeDocument/2006/relationships/hyperlink" Target="https://www.mayoclinic.org/diseases-conditions/hiv-aids/symptoms-causes/syc-20373524" TargetMode="External"/><Relationship Id="rId10" Type="http://schemas.openxmlformats.org/officeDocument/2006/relationships/hyperlink" Target="https://freetesting.hiv/about-hiv" TargetMode="External"/><Relationship Id="rId4" Type="http://schemas.openxmlformats.org/officeDocument/2006/relationships/hyperlink" Target="https://pmc.ncbi.nlm.nih.gov/articles/PMC12643078/#:~:text=HIV%20probably%20originated%20from%20a,simian%20immunodeficiency%20virus%20(SIV)" TargetMode="External"/><Relationship Id="rId9" Type="http://schemas.openxmlformats.org/officeDocument/2006/relationships/hyperlink" Target="https://www.gov.uk/government/news/new-hiv-report-shows-progress-but-inequalities-persist-in-access-to-testing-prep-and-early-diagnosi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DBA7791-0F28-F2AE-5168-0560AEEA725B}"/>
              </a:ext>
            </a:extLst>
          </p:cNvPr>
          <p:cNvSpPr txBox="1"/>
          <p:nvPr/>
        </p:nvSpPr>
        <p:spPr>
          <a:xfrm>
            <a:off x="968829" y="729342"/>
            <a:ext cx="9133114" cy="4154984"/>
          </a:xfrm>
          <a:prstGeom prst="rect">
            <a:avLst/>
          </a:prstGeom>
          <a:noFill/>
        </p:spPr>
        <p:txBody>
          <a:bodyPr wrap="square" rtlCol="0">
            <a:spAutoFit/>
          </a:bodyPr>
          <a:lstStyle/>
          <a:p>
            <a:r>
              <a:rPr lang="en-GB" sz="4800" dirty="0">
                <a:latin typeface="Aptos Black" panose="020F0502020204030204" pitchFamily="34" charset="0"/>
                <a:ea typeface="ADLaM Display" panose="02010000000000000000" pitchFamily="2" charset="0"/>
                <a:cs typeface="ADLaM Display" panose="02010000000000000000" pitchFamily="2" charset="0"/>
              </a:rPr>
              <a:t>INTRODUCTION TO PUBLIC HEALTH </a:t>
            </a:r>
          </a:p>
          <a:p>
            <a:r>
              <a:rPr lang="en-GB" sz="4800" dirty="0">
                <a:latin typeface="Aptos Black" panose="020F0502020204030204" pitchFamily="34" charset="0"/>
                <a:ea typeface="ADLaM Display" panose="02010000000000000000" pitchFamily="2" charset="0"/>
                <a:cs typeface="ADLaM Display" panose="02010000000000000000" pitchFamily="2" charset="0"/>
              </a:rPr>
              <a:t>(LCHS 4008)</a:t>
            </a:r>
            <a:r>
              <a:rPr lang="en-GB" sz="4800" dirty="0">
                <a:latin typeface="ADLaM Display" panose="02010000000000000000" pitchFamily="2" charset="0"/>
                <a:ea typeface="ADLaM Display" panose="02010000000000000000" pitchFamily="2" charset="0"/>
                <a:cs typeface="ADLaM Display" panose="02010000000000000000" pitchFamily="2" charset="0"/>
              </a:rPr>
              <a:t>  </a:t>
            </a:r>
          </a:p>
          <a:p>
            <a:endParaRPr lang="en-GB" sz="2400" dirty="0"/>
          </a:p>
          <a:p>
            <a:r>
              <a:rPr lang="en-GB" sz="2400" dirty="0"/>
              <a:t>ASSESSMENT 1: GROUP 2 PRESENTATION  </a:t>
            </a:r>
          </a:p>
          <a:p>
            <a:r>
              <a:rPr lang="en-GB" sz="2400" dirty="0"/>
              <a:t>PROGRAMME: CERTIFICATE OF HIGHER EDUCATION IN HEALTH AND SOCIAL CARE </a:t>
            </a:r>
          </a:p>
          <a:p>
            <a:r>
              <a:rPr lang="en-GB" sz="2400" dirty="0"/>
              <a:t>LECTURER : MRS SALAMI</a:t>
            </a:r>
            <a:endParaRPr lang="en-GB" dirty="0"/>
          </a:p>
        </p:txBody>
      </p:sp>
    </p:spTree>
    <p:extLst>
      <p:ext uri="{BB962C8B-B14F-4D97-AF65-F5344CB8AC3E}">
        <p14:creationId xmlns:p14="http://schemas.microsoft.com/office/powerpoint/2010/main" val="11320297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6E636093-157A-E889-5C64-D06EBA1B940D}"/>
              </a:ext>
            </a:extLst>
          </p:cNvPr>
          <p:cNvSpPr/>
          <p:nvPr/>
        </p:nvSpPr>
        <p:spPr>
          <a:xfrm>
            <a:off x="5042505" y="2131784"/>
            <a:ext cx="6354838" cy="3973286"/>
          </a:xfrm>
          <a:prstGeom prst="round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3F151F5C-01F0-7779-2990-242D6765C501}"/>
              </a:ext>
            </a:extLst>
          </p:cNvPr>
          <p:cNvSpPr/>
          <p:nvPr/>
        </p:nvSpPr>
        <p:spPr>
          <a:xfrm>
            <a:off x="478971" y="206829"/>
            <a:ext cx="10036629" cy="1676400"/>
          </a:xfrm>
          <a:prstGeom prst="roundRect">
            <a:avLst/>
          </a:prstGeom>
          <a:solidFill>
            <a:schemeClr val="accent1">
              <a:lumMod val="75000"/>
            </a:schemeClr>
          </a:solidFill>
          <a:ln>
            <a:solidFill>
              <a:schemeClr val="accent2">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EB36516E-B30C-6252-933D-530DAA690E65}"/>
              </a:ext>
            </a:extLst>
          </p:cNvPr>
          <p:cNvSpPr>
            <a:spLocks noGrp="1"/>
          </p:cNvSpPr>
          <p:nvPr>
            <p:ph type="title"/>
          </p:nvPr>
        </p:nvSpPr>
        <p:spPr>
          <a:xfrm>
            <a:off x="694873" y="466271"/>
            <a:ext cx="9566123" cy="1320800"/>
          </a:xfrm>
        </p:spPr>
        <p:txBody>
          <a:bodyPr/>
          <a:lstStyle/>
          <a:p>
            <a:pPr algn="ctr"/>
            <a:r>
              <a:rPr lang="en-GB" b="1" dirty="0">
                <a:solidFill>
                  <a:schemeClr val="tx1"/>
                </a:solidFill>
              </a:rPr>
              <a:t>HIV-TRANSMISSION,PREVENTION AND LIVING WELL WITH ART</a:t>
            </a:r>
          </a:p>
        </p:txBody>
      </p:sp>
      <p:sp>
        <p:nvSpPr>
          <p:cNvPr id="3" name="Content Placeholder 2">
            <a:extLst>
              <a:ext uri="{FF2B5EF4-FFF2-40B4-BE49-F238E27FC236}">
                <a16:creationId xmlns:a16="http://schemas.microsoft.com/office/drawing/2014/main" id="{800C1EAF-C507-72C2-A364-BCEDDAE84E9E}"/>
              </a:ext>
            </a:extLst>
          </p:cNvPr>
          <p:cNvSpPr>
            <a:spLocks noGrp="1"/>
          </p:cNvSpPr>
          <p:nvPr>
            <p:ph idx="1"/>
          </p:nvPr>
        </p:nvSpPr>
        <p:spPr>
          <a:xfrm>
            <a:off x="5378753" y="2407766"/>
            <a:ext cx="5682342" cy="3809791"/>
          </a:xfrm>
          <a:ln>
            <a:noFill/>
          </a:ln>
        </p:spPr>
        <p:txBody>
          <a:bodyPr/>
          <a:lstStyle/>
          <a:p>
            <a:pPr marL="0" indent="0" algn="ctr">
              <a:buNone/>
            </a:pPr>
            <a:r>
              <a:rPr lang="en-GB" sz="2400" b="1" dirty="0">
                <a:solidFill>
                  <a:schemeClr val="tx1"/>
                </a:solidFill>
              </a:rPr>
              <a:t>GROUP 2: </a:t>
            </a:r>
          </a:p>
          <a:p>
            <a:pPr marL="0" indent="0">
              <a:buNone/>
            </a:pPr>
            <a:r>
              <a:rPr lang="en-GB" sz="2000" b="1" dirty="0">
                <a:solidFill>
                  <a:schemeClr val="tx1"/>
                </a:solidFill>
              </a:rPr>
              <a:t>Sidra Rubab – 2527184</a:t>
            </a:r>
          </a:p>
          <a:p>
            <a:pPr marL="0" indent="0">
              <a:buNone/>
            </a:pPr>
            <a:r>
              <a:rPr lang="en-GB" sz="2000" b="1" dirty="0">
                <a:solidFill>
                  <a:schemeClr val="tx1"/>
                </a:solidFill>
              </a:rPr>
              <a:t>Katherine Olinda </a:t>
            </a:r>
            <a:r>
              <a:rPr lang="en-GB" sz="2000" b="1" dirty="0" err="1">
                <a:solidFill>
                  <a:schemeClr val="tx1"/>
                </a:solidFill>
              </a:rPr>
              <a:t>Camones</a:t>
            </a:r>
            <a:r>
              <a:rPr lang="en-GB" sz="2000" b="1" dirty="0">
                <a:solidFill>
                  <a:schemeClr val="tx1"/>
                </a:solidFill>
              </a:rPr>
              <a:t> Vasquez – 2529377</a:t>
            </a:r>
          </a:p>
          <a:p>
            <a:pPr marL="0" indent="0">
              <a:buNone/>
            </a:pPr>
            <a:r>
              <a:rPr lang="en-GB" sz="2000" b="1" dirty="0">
                <a:solidFill>
                  <a:schemeClr val="tx1"/>
                </a:solidFill>
              </a:rPr>
              <a:t>Antonia Carbone - 2532070</a:t>
            </a:r>
          </a:p>
          <a:p>
            <a:pPr marL="0" indent="0">
              <a:buNone/>
            </a:pPr>
            <a:r>
              <a:rPr lang="en-GB" sz="2000" b="1" dirty="0">
                <a:solidFill>
                  <a:schemeClr val="tx1"/>
                </a:solidFill>
              </a:rPr>
              <a:t>Suzanne Vigneron – 2522979</a:t>
            </a:r>
          </a:p>
          <a:p>
            <a:pPr marL="0" indent="0">
              <a:buNone/>
            </a:pPr>
            <a:r>
              <a:rPr lang="en-GB" sz="2000" b="1" dirty="0">
                <a:solidFill>
                  <a:schemeClr val="tx1"/>
                </a:solidFill>
              </a:rPr>
              <a:t>Alix </a:t>
            </a:r>
            <a:r>
              <a:rPr lang="en-GB" sz="2000" b="1" dirty="0" err="1">
                <a:solidFill>
                  <a:schemeClr val="tx1"/>
                </a:solidFill>
              </a:rPr>
              <a:t>Flore</a:t>
            </a:r>
            <a:r>
              <a:rPr lang="en-GB" sz="2000" b="1" dirty="0">
                <a:solidFill>
                  <a:schemeClr val="tx1"/>
                </a:solidFill>
              </a:rPr>
              <a:t> Kouakou – 2527189</a:t>
            </a:r>
          </a:p>
          <a:p>
            <a:pPr marL="0" indent="0">
              <a:buNone/>
            </a:pPr>
            <a:r>
              <a:rPr lang="en-GB" sz="2000" b="1" dirty="0">
                <a:solidFill>
                  <a:schemeClr val="tx1"/>
                </a:solidFill>
              </a:rPr>
              <a:t>Ornella Siobhan Kela Cunningham - 2523187</a:t>
            </a:r>
          </a:p>
          <a:p>
            <a:pPr marL="0" indent="0">
              <a:buNone/>
            </a:pPr>
            <a:endParaRPr lang="en-GB" dirty="0"/>
          </a:p>
        </p:txBody>
      </p:sp>
      <p:pic>
        <p:nvPicPr>
          <p:cNvPr id="6" name="Picture 5" descr="HIV (AIDS): What It Is, Symptoms, Diagnosis, and Treatment | Anadolu Sağlık  Merkezi">
            <a:extLst>
              <a:ext uri="{FF2B5EF4-FFF2-40B4-BE49-F238E27FC236}">
                <a16:creationId xmlns:a16="http://schemas.microsoft.com/office/drawing/2014/main" id="{B555710D-BCBD-0DD6-0148-E8A62FEC726E}"/>
              </a:ext>
            </a:extLst>
          </p:cNvPr>
          <p:cNvPicPr>
            <a:picLocks noChangeAspect="1"/>
          </p:cNvPicPr>
          <p:nvPr/>
        </p:nvPicPr>
        <p:blipFill>
          <a:blip r:embed="rId3"/>
          <a:stretch>
            <a:fillRect/>
          </a:stretch>
        </p:blipFill>
        <p:spPr>
          <a:xfrm>
            <a:off x="232467" y="2721757"/>
            <a:ext cx="4473790" cy="2783692"/>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42705313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 name="Picture 26" descr="HIV vs. AIDS – Key Differences, Symptoms &amp; Prevention Tips">
            <a:extLst>
              <a:ext uri="{FF2B5EF4-FFF2-40B4-BE49-F238E27FC236}">
                <a16:creationId xmlns:a16="http://schemas.microsoft.com/office/drawing/2014/main" id="{AEBF4C52-C566-26D4-1392-3FEAAEEF9D82}"/>
              </a:ext>
            </a:extLst>
          </p:cNvPr>
          <p:cNvPicPr>
            <a:picLocks noChangeAspect="1"/>
          </p:cNvPicPr>
          <p:nvPr/>
        </p:nvPicPr>
        <p:blipFill>
          <a:blip r:embed="rId3">
            <a:alphaModFix amt="70000"/>
          </a:blip>
          <a:stretch>
            <a:fillRect/>
          </a:stretch>
        </p:blipFill>
        <p:spPr>
          <a:xfrm>
            <a:off x="484232" y="952290"/>
            <a:ext cx="9050271" cy="4525137"/>
          </a:xfrm>
          <a:prstGeom prst="ellipse">
            <a:avLst/>
          </a:prstGeom>
          <a:ln>
            <a:noFill/>
          </a:ln>
          <a:effectLst>
            <a:softEdge rad="112500"/>
          </a:effectLst>
        </p:spPr>
      </p:pic>
      <p:sp>
        <p:nvSpPr>
          <p:cNvPr id="41" name="Rectangle: Rounded Corners 40">
            <a:extLst>
              <a:ext uri="{FF2B5EF4-FFF2-40B4-BE49-F238E27FC236}">
                <a16:creationId xmlns:a16="http://schemas.microsoft.com/office/drawing/2014/main" id="{FAE31326-5023-E828-7B32-97789D970287}"/>
              </a:ext>
            </a:extLst>
          </p:cNvPr>
          <p:cNvSpPr/>
          <p:nvPr/>
        </p:nvSpPr>
        <p:spPr>
          <a:xfrm>
            <a:off x="214949" y="4597278"/>
            <a:ext cx="3472543" cy="1484110"/>
          </a:xfrm>
          <a:prstGeom prst="roundRect">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Rectangle: Rounded Corners 33">
            <a:extLst>
              <a:ext uri="{FF2B5EF4-FFF2-40B4-BE49-F238E27FC236}">
                <a16:creationId xmlns:a16="http://schemas.microsoft.com/office/drawing/2014/main" id="{D2B7E277-0938-4B9A-8331-995B40014D8F}"/>
              </a:ext>
            </a:extLst>
          </p:cNvPr>
          <p:cNvSpPr/>
          <p:nvPr/>
        </p:nvSpPr>
        <p:spPr>
          <a:xfrm>
            <a:off x="434868" y="2716152"/>
            <a:ext cx="3366092" cy="1484110"/>
          </a:xfrm>
          <a:prstGeom prst="roundRect">
            <a:avLst/>
          </a:prstGeom>
          <a:solidFill>
            <a:schemeClr val="accent1">
              <a:lumMod val="20000"/>
              <a:lumOff val="80000"/>
            </a:schemeClr>
          </a:solidFill>
          <a:ln>
            <a:solidFill>
              <a:schemeClr val="accent1">
                <a:lumMod val="40000"/>
                <a:lumOff val="6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Rectangle: Rounded Corners 6">
            <a:extLst>
              <a:ext uri="{FF2B5EF4-FFF2-40B4-BE49-F238E27FC236}">
                <a16:creationId xmlns:a16="http://schemas.microsoft.com/office/drawing/2014/main" id="{FBF2CD70-F941-9D7B-C266-91004E5A92A5}"/>
              </a:ext>
            </a:extLst>
          </p:cNvPr>
          <p:cNvSpPr/>
          <p:nvPr/>
        </p:nvSpPr>
        <p:spPr>
          <a:xfrm>
            <a:off x="108858" y="821636"/>
            <a:ext cx="7724712" cy="1604058"/>
          </a:xfrm>
          <a:prstGeom prst="roundRect">
            <a:avLst/>
          </a:prstGeom>
          <a:solidFill>
            <a:schemeClr val="accent1">
              <a:lumMod val="60000"/>
              <a:lumOff val="40000"/>
            </a:schemeClr>
          </a:solidFill>
          <a:ln>
            <a:solidFill>
              <a:schemeClr val="accent1">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accent1">
                  <a:lumMod val="40000"/>
                  <a:lumOff val="60000"/>
                </a:schemeClr>
              </a:solidFill>
            </a:endParaRPr>
          </a:p>
        </p:txBody>
      </p:sp>
      <p:sp>
        <p:nvSpPr>
          <p:cNvPr id="3" name="Content Placeholder 2">
            <a:extLst>
              <a:ext uri="{FF2B5EF4-FFF2-40B4-BE49-F238E27FC236}">
                <a16:creationId xmlns:a16="http://schemas.microsoft.com/office/drawing/2014/main" id="{8824F196-E909-4B8C-CBA0-1D5D0FE89EC2}"/>
              </a:ext>
            </a:extLst>
          </p:cNvPr>
          <p:cNvSpPr>
            <a:spLocks noGrp="1"/>
          </p:cNvSpPr>
          <p:nvPr>
            <p:ph idx="1"/>
          </p:nvPr>
        </p:nvSpPr>
        <p:spPr>
          <a:xfrm>
            <a:off x="214949" y="833595"/>
            <a:ext cx="7618621" cy="1687737"/>
          </a:xfrm>
        </p:spPr>
        <p:txBody>
          <a:bodyPr>
            <a:normAutofit/>
          </a:bodyPr>
          <a:lstStyle/>
          <a:p>
            <a:pPr marL="0" indent="0" algn="ctr">
              <a:buNone/>
            </a:pPr>
            <a:r>
              <a:rPr lang="en-GB" sz="1600" b="1" dirty="0">
                <a:solidFill>
                  <a:schemeClr val="accent1">
                    <a:lumMod val="50000"/>
                  </a:schemeClr>
                </a:solidFill>
              </a:rPr>
              <a:t>What is HIV? </a:t>
            </a:r>
          </a:p>
          <a:p>
            <a:pPr marL="0" indent="0" algn="ctr">
              <a:buNone/>
            </a:pPr>
            <a:r>
              <a:rPr lang="en-GB" sz="1600" dirty="0">
                <a:solidFill>
                  <a:schemeClr val="tx1"/>
                </a:solidFill>
              </a:rPr>
              <a:t>HIV (Human Immunodeficiency Virus) is a virus that weakens your immune system and increases your risk of serious illness(NHS UK). </a:t>
            </a:r>
          </a:p>
          <a:p>
            <a:pPr marL="0" indent="0" algn="ctr">
              <a:buNone/>
            </a:pPr>
            <a:r>
              <a:rPr lang="en-GB" sz="1600" dirty="0">
                <a:solidFill>
                  <a:schemeClr val="tx1"/>
                </a:solidFill>
              </a:rPr>
              <a:t>HIV takes over CD4 cells and makes copies of itself to weaken the immune system.</a:t>
            </a:r>
          </a:p>
          <a:p>
            <a:pPr marL="0" indent="0">
              <a:buNone/>
            </a:pPr>
            <a:endParaRPr lang="en-GB" sz="1600" dirty="0"/>
          </a:p>
        </p:txBody>
      </p:sp>
      <p:sp>
        <p:nvSpPr>
          <p:cNvPr id="8" name="Rectangle: Rounded Corners 7">
            <a:extLst>
              <a:ext uri="{FF2B5EF4-FFF2-40B4-BE49-F238E27FC236}">
                <a16:creationId xmlns:a16="http://schemas.microsoft.com/office/drawing/2014/main" id="{8DF35A0E-05BC-1464-F8BE-4FA31794D9FE}"/>
              </a:ext>
            </a:extLst>
          </p:cNvPr>
          <p:cNvSpPr/>
          <p:nvPr/>
        </p:nvSpPr>
        <p:spPr>
          <a:xfrm>
            <a:off x="8178716" y="99912"/>
            <a:ext cx="3858180" cy="2604604"/>
          </a:xfrm>
          <a:prstGeom prst="roundRect">
            <a:avLst/>
          </a:prstGeom>
          <a:solidFill>
            <a:schemeClr val="accent1">
              <a:lumMod val="20000"/>
              <a:lumOff val="80000"/>
            </a:schemeClr>
          </a:solidFill>
          <a:ln>
            <a:solidFill>
              <a:schemeClr val="accent1">
                <a:lumMod val="40000"/>
                <a:lumOff val="6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TextBox 4">
            <a:extLst>
              <a:ext uri="{FF2B5EF4-FFF2-40B4-BE49-F238E27FC236}">
                <a16:creationId xmlns:a16="http://schemas.microsoft.com/office/drawing/2014/main" id="{3CC5CA00-8D9D-7612-AF72-7D058F8293BE}"/>
              </a:ext>
            </a:extLst>
          </p:cNvPr>
          <p:cNvSpPr txBox="1"/>
          <p:nvPr/>
        </p:nvSpPr>
        <p:spPr>
          <a:xfrm>
            <a:off x="8191021" y="221016"/>
            <a:ext cx="3904426" cy="2908489"/>
          </a:xfrm>
          <a:prstGeom prst="rect">
            <a:avLst/>
          </a:prstGeom>
          <a:noFill/>
        </p:spPr>
        <p:txBody>
          <a:bodyPr wrap="square" rtlCol="0">
            <a:spAutoFit/>
          </a:bodyPr>
          <a:lstStyle/>
          <a:p>
            <a:pPr algn="ctr"/>
            <a:r>
              <a:rPr lang="en-GB" b="1" dirty="0">
                <a:solidFill>
                  <a:schemeClr val="accent1">
                    <a:lumMod val="50000"/>
                  </a:schemeClr>
                </a:solidFill>
              </a:rPr>
              <a:t>How Is HIV Transmitted?</a:t>
            </a:r>
          </a:p>
          <a:p>
            <a:pPr algn="ctr"/>
            <a:endParaRPr lang="en-GB" sz="700" b="1" dirty="0">
              <a:solidFill>
                <a:schemeClr val="accent1">
                  <a:lumMod val="50000"/>
                </a:schemeClr>
              </a:solidFill>
            </a:endParaRPr>
          </a:p>
          <a:p>
            <a:pPr marL="285750" indent="-285750">
              <a:buFont typeface="Arial" panose="020B0604020202020204" pitchFamily="34" charset="0"/>
              <a:buChar char="•"/>
            </a:pPr>
            <a:r>
              <a:rPr lang="en-GB" sz="1600" dirty="0"/>
              <a:t>HIV Spreads when a person comes into direct contact with certain bodily fluids from a person who is HIV+. </a:t>
            </a:r>
          </a:p>
          <a:p>
            <a:pPr marL="285750" indent="-285750">
              <a:buFont typeface="Arial" panose="020B0604020202020204" pitchFamily="34" charset="0"/>
              <a:buChar char="•"/>
            </a:pPr>
            <a:endParaRPr lang="en-GB" sz="1200" dirty="0"/>
          </a:p>
          <a:p>
            <a:pPr marL="285750" indent="-285750">
              <a:buFont typeface="Arial" panose="020B0604020202020204" pitchFamily="34" charset="0"/>
              <a:buChar char="•"/>
            </a:pPr>
            <a:r>
              <a:rPr lang="en-GB" sz="1600" dirty="0"/>
              <a:t>Transmission can occur through sharing needles, open cuts or passing it on from mother to the child. </a:t>
            </a:r>
          </a:p>
          <a:p>
            <a:pPr marL="285750" indent="-285750">
              <a:buFont typeface="Arial" panose="020B0604020202020204" pitchFamily="34" charset="0"/>
              <a:buChar char="•"/>
            </a:pPr>
            <a:endParaRPr lang="en-GB" sz="1600" dirty="0"/>
          </a:p>
          <a:p>
            <a:endParaRPr lang="en-GB" dirty="0"/>
          </a:p>
        </p:txBody>
      </p:sp>
      <p:sp>
        <p:nvSpPr>
          <p:cNvPr id="16" name="TextBox 15">
            <a:extLst>
              <a:ext uri="{FF2B5EF4-FFF2-40B4-BE49-F238E27FC236}">
                <a16:creationId xmlns:a16="http://schemas.microsoft.com/office/drawing/2014/main" id="{9B18305B-AC5A-D92D-58C5-2103CF5C5DF3}"/>
              </a:ext>
            </a:extLst>
          </p:cNvPr>
          <p:cNvSpPr txBox="1"/>
          <p:nvPr/>
        </p:nvSpPr>
        <p:spPr>
          <a:xfrm>
            <a:off x="9544790" y="2980668"/>
            <a:ext cx="2432893" cy="1241365"/>
          </a:xfrm>
          <a:prstGeom prst="rect">
            <a:avLst/>
          </a:prstGeom>
          <a:noFill/>
        </p:spPr>
        <p:txBody>
          <a:bodyPr wrap="square">
            <a:spAutoFit/>
          </a:bodyPr>
          <a:lstStyle/>
          <a:p>
            <a:pPr algn="l">
              <a:spcAft>
                <a:spcPts val="750"/>
              </a:spcAft>
              <a:buNone/>
            </a:pPr>
            <a:r>
              <a:rPr lang="en-GB" sz="1600" b="1" i="0" dirty="0">
                <a:effectLst/>
                <a:latin typeface="Noto Sans" panose="020B0502040504020204" pitchFamily="34" charset="0"/>
              </a:rPr>
              <a:t>People living with HIV</a:t>
            </a:r>
          </a:p>
          <a:p>
            <a:pPr algn="l">
              <a:buNone/>
            </a:pPr>
            <a:r>
              <a:rPr lang="en-GB" sz="2000" b="1" i="0" dirty="0">
                <a:solidFill>
                  <a:srgbClr val="0099FF"/>
                </a:solidFill>
                <a:effectLst/>
                <a:latin typeface="Noto Sans" panose="020B0502040504020204" pitchFamily="34" charset="0"/>
              </a:rPr>
              <a:t>40.9M</a:t>
            </a:r>
          </a:p>
          <a:p>
            <a:pPr algn="l">
              <a:buNone/>
            </a:pPr>
            <a:r>
              <a:rPr lang="en-GB" sz="1600" b="0" i="0" dirty="0">
                <a:effectLst/>
                <a:latin typeface="Noto Sans" panose="020B0502040504020204" pitchFamily="34" charset="0"/>
              </a:rPr>
              <a:t>people living with HIV worldwide in 2025</a:t>
            </a:r>
          </a:p>
        </p:txBody>
      </p:sp>
      <p:sp>
        <p:nvSpPr>
          <p:cNvPr id="18" name="TextBox 17">
            <a:extLst>
              <a:ext uri="{FF2B5EF4-FFF2-40B4-BE49-F238E27FC236}">
                <a16:creationId xmlns:a16="http://schemas.microsoft.com/office/drawing/2014/main" id="{ED05D644-715F-F67C-1FFE-CD9586B33081}"/>
              </a:ext>
            </a:extLst>
          </p:cNvPr>
          <p:cNvSpPr txBox="1"/>
          <p:nvPr/>
        </p:nvSpPr>
        <p:spPr>
          <a:xfrm>
            <a:off x="9544790" y="4373576"/>
            <a:ext cx="2559446" cy="1241365"/>
          </a:xfrm>
          <a:prstGeom prst="rect">
            <a:avLst/>
          </a:prstGeom>
          <a:noFill/>
        </p:spPr>
        <p:txBody>
          <a:bodyPr wrap="square">
            <a:spAutoFit/>
          </a:bodyPr>
          <a:lstStyle/>
          <a:p>
            <a:pPr algn="l">
              <a:spcAft>
                <a:spcPts val="750"/>
              </a:spcAft>
              <a:buNone/>
            </a:pPr>
            <a:r>
              <a:rPr lang="en-GB" sz="1600" b="1" dirty="0">
                <a:latin typeface="Noto Sans" panose="020B0502040504020204" pitchFamily="34" charset="0"/>
              </a:rPr>
              <a:t>Mortality rate</a:t>
            </a:r>
            <a:endParaRPr lang="en-GB" sz="1600" b="1" i="0" dirty="0">
              <a:effectLst/>
              <a:latin typeface="Noto Sans" panose="020B0502040504020204" pitchFamily="34" charset="0"/>
            </a:endParaRPr>
          </a:p>
          <a:p>
            <a:pPr algn="l">
              <a:buNone/>
            </a:pPr>
            <a:r>
              <a:rPr lang="en-GB" sz="2000" b="1" dirty="0">
                <a:solidFill>
                  <a:srgbClr val="FF0000"/>
                </a:solidFill>
                <a:latin typeface="Noto Sans" panose="020B0502040504020204" pitchFamily="34" charset="0"/>
              </a:rPr>
              <a:t>570,000</a:t>
            </a:r>
            <a:r>
              <a:rPr lang="en-GB" sz="1600" b="1" dirty="0">
                <a:solidFill>
                  <a:srgbClr val="2AA385"/>
                </a:solidFill>
                <a:latin typeface="Noto Sans" panose="020B0502040504020204" pitchFamily="34" charset="0"/>
              </a:rPr>
              <a:t> </a:t>
            </a:r>
            <a:endParaRPr lang="en-GB" sz="1600" b="1" i="0" dirty="0">
              <a:solidFill>
                <a:srgbClr val="2AA385"/>
              </a:solidFill>
              <a:effectLst/>
              <a:latin typeface="Noto Sans" panose="020B0502040504020204" pitchFamily="34" charset="0"/>
            </a:endParaRPr>
          </a:p>
          <a:p>
            <a:pPr algn="l">
              <a:buNone/>
            </a:pPr>
            <a:r>
              <a:rPr lang="en-GB" sz="1600" b="0" i="0" dirty="0">
                <a:effectLst/>
                <a:latin typeface="Noto Sans" panose="020B0502040504020204" pitchFamily="34" charset="0"/>
              </a:rPr>
              <a:t>people </a:t>
            </a:r>
            <a:r>
              <a:rPr lang="en-GB" sz="1600" dirty="0">
                <a:latin typeface="Noto Sans" panose="020B0502040504020204" pitchFamily="34" charset="0"/>
              </a:rPr>
              <a:t>died from AIDS- </a:t>
            </a:r>
          </a:p>
          <a:p>
            <a:pPr algn="l">
              <a:buNone/>
            </a:pPr>
            <a:r>
              <a:rPr lang="en-GB" sz="1600" dirty="0">
                <a:latin typeface="Noto Sans" panose="020B0502040504020204" pitchFamily="34" charset="0"/>
              </a:rPr>
              <a:t>r</a:t>
            </a:r>
            <a:r>
              <a:rPr lang="en-GB" sz="1600" b="0" i="0" dirty="0">
                <a:effectLst/>
                <a:latin typeface="Noto Sans" panose="020B0502040504020204" pitchFamily="34" charset="0"/>
              </a:rPr>
              <a:t>elated illnesses in 2025</a:t>
            </a:r>
          </a:p>
        </p:txBody>
      </p:sp>
      <p:sp>
        <p:nvSpPr>
          <p:cNvPr id="22" name="TextBox 21">
            <a:extLst>
              <a:ext uri="{FF2B5EF4-FFF2-40B4-BE49-F238E27FC236}">
                <a16:creationId xmlns:a16="http://schemas.microsoft.com/office/drawing/2014/main" id="{281C558F-537A-976A-3DC2-DF87842620A6}"/>
              </a:ext>
            </a:extLst>
          </p:cNvPr>
          <p:cNvSpPr txBox="1"/>
          <p:nvPr/>
        </p:nvSpPr>
        <p:spPr>
          <a:xfrm>
            <a:off x="434869" y="2746324"/>
            <a:ext cx="3366092" cy="1431161"/>
          </a:xfrm>
          <a:prstGeom prst="rect">
            <a:avLst/>
          </a:prstGeom>
          <a:noFill/>
          <a:ln>
            <a:noFill/>
          </a:ln>
        </p:spPr>
        <p:txBody>
          <a:bodyPr wrap="square" rtlCol="0">
            <a:spAutoFit/>
          </a:bodyPr>
          <a:lstStyle/>
          <a:p>
            <a:pPr algn="ctr"/>
            <a:r>
              <a:rPr lang="en-GB" sz="1600" b="1" dirty="0">
                <a:solidFill>
                  <a:schemeClr val="accent1">
                    <a:lumMod val="50000"/>
                  </a:schemeClr>
                </a:solidFill>
              </a:rPr>
              <a:t>Economic burden on the NHS</a:t>
            </a:r>
          </a:p>
          <a:p>
            <a:pPr algn="ctr"/>
            <a:endParaRPr lang="en-GB" sz="700" b="1" dirty="0">
              <a:solidFill>
                <a:schemeClr val="accent2">
                  <a:lumMod val="50000"/>
                </a:schemeClr>
              </a:solidFill>
            </a:endParaRPr>
          </a:p>
          <a:p>
            <a:pPr algn="ctr"/>
            <a:r>
              <a:rPr lang="en-GB" sz="1600" dirty="0"/>
              <a:t>HIV treatment and care costs around £800 million for England (Medical Research Council Trials Unit, 2015).</a:t>
            </a:r>
          </a:p>
        </p:txBody>
      </p:sp>
      <p:pic>
        <p:nvPicPr>
          <p:cNvPr id="36" name="Picture 35">
            <a:extLst>
              <a:ext uri="{FF2B5EF4-FFF2-40B4-BE49-F238E27FC236}">
                <a16:creationId xmlns:a16="http://schemas.microsoft.com/office/drawing/2014/main" id="{DD6F274E-ABDA-B092-1423-B75D04DC2225}"/>
              </a:ext>
            </a:extLst>
          </p:cNvPr>
          <p:cNvPicPr>
            <a:picLocks noChangeAspect="1"/>
          </p:cNvPicPr>
          <p:nvPr/>
        </p:nvPicPr>
        <p:blipFill>
          <a:blip r:embed="rId4"/>
          <a:srcRect b="11508"/>
          <a:stretch>
            <a:fillRect/>
          </a:stretch>
        </p:blipFill>
        <p:spPr>
          <a:xfrm>
            <a:off x="4266349" y="3378192"/>
            <a:ext cx="4699584" cy="2703196"/>
          </a:xfrm>
          <a:prstGeom prst="rect">
            <a:avLst/>
          </a:prstGeom>
          <a:ln>
            <a:noFill/>
          </a:ln>
          <a:effectLst>
            <a:outerShdw blurRad="190500" algn="tl" rotWithShape="0">
              <a:srgbClr val="000000">
                <a:alpha val="70000"/>
              </a:srgbClr>
            </a:outerShdw>
          </a:effectLst>
        </p:spPr>
      </p:pic>
      <p:sp>
        <p:nvSpPr>
          <p:cNvPr id="38" name="TextBox 37">
            <a:extLst>
              <a:ext uri="{FF2B5EF4-FFF2-40B4-BE49-F238E27FC236}">
                <a16:creationId xmlns:a16="http://schemas.microsoft.com/office/drawing/2014/main" id="{CA1CFABB-1FC4-574F-D3B1-2A8900C81BD3}"/>
              </a:ext>
            </a:extLst>
          </p:cNvPr>
          <p:cNvSpPr txBox="1"/>
          <p:nvPr/>
        </p:nvSpPr>
        <p:spPr>
          <a:xfrm>
            <a:off x="4266349" y="6151104"/>
            <a:ext cx="6101442" cy="307777"/>
          </a:xfrm>
          <a:prstGeom prst="rect">
            <a:avLst/>
          </a:prstGeom>
          <a:noFill/>
        </p:spPr>
        <p:txBody>
          <a:bodyPr wrap="square">
            <a:spAutoFit/>
          </a:bodyPr>
          <a:lstStyle/>
          <a:p>
            <a:r>
              <a:rPr lang="en-GB" sz="1400" b="0" i="1" dirty="0">
                <a:effectLst/>
                <a:latin typeface="Jost"/>
              </a:rPr>
              <a:t>HIV diagnoses by location of diagnosis, England, 2015 to 2022</a:t>
            </a:r>
            <a:r>
              <a:rPr lang="en-GB" sz="1400" b="0" i="0" dirty="0">
                <a:effectLst/>
                <a:latin typeface="Hind" panose="020B0502040204020203" pitchFamily="2" charset="0"/>
              </a:rPr>
              <a:t>.</a:t>
            </a:r>
            <a:endParaRPr lang="en-GB" sz="1400" dirty="0"/>
          </a:p>
        </p:txBody>
      </p:sp>
      <p:sp>
        <p:nvSpPr>
          <p:cNvPr id="40" name="TextBox 39">
            <a:extLst>
              <a:ext uri="{FF2B5EF4-FFF2-40B4-BE49-F238E27FC236}">
                <a16:creationId xmlns:a16="http://schemas.microsoft.com/office/drawing/2014/main" id="{36BD5779-7A7F-959D-2689-A7B1989148E3}"/>
              </a:ext>
            </a:extLst>
          </p:cNvPr>
          <p:cNvSpPr txBox="1"/>
          <p:nvPr/>
        </p:nvSpPr>
        <p:spPr>
          <a:xfrm>
            <a:off x="299810" y="4800724"/>
            <a:ext cx="3400448" cy="1077218"/>
          </a:xfrm>
          <a:prstGeom prst="rect">
            <a:avLst/>
          </a:prstGeom>
          <a:noFill/>
        </p:spPr>
        <p:txBody>
          <a:bodyPr wrap="square">
            <a:spAutoFit/>
          </a:bodyPr>
          <a:lstStyle/>
          <a:p>
            <a:pPr algn="ctr"/>
            <a:r>
              <a:rPr lang="en-GB" sz="1600" dirty="0"/>
              <a:t>D</a:t>
            </a:r>
            <a:r>
              <a:rPr lang="en-GB" sz="1600" b="0" i="0" dirty="0">
                <a:effectLst/>
              </a:rPr>
              <a:t>ata from 204 countries estimates that 85 pathogens accounted for 704 million disability-adjusted life years (DALYs) in 2019</a:t>
            </a:r>
            <a:endParaRPr lang="en-GB" sz="1600" dirty="0"/>
          </a:p>
        </p:txBody>
      </p:sp>
      <p:sp>
        <p:nvSpPr>
          <p:cNvPr id="42" name="TextBox 41">
            <a:extLst>
              <a:ext uri="{FF2B5EF4-FFF2-40B4-BE49-F238E27FC236}">
                <a16:creationId xmlns:a16="http://schemas.microsoft.com/office/drawing/2014/main" id="{37405A1C-306A-8563-245B-6F63524C9E73}"/>
              </a:ext>
            </a:extLst>
          </p:cNvPr>
          <p:cNvSpPr txBox="1"/>
          <p:nvPr/>
        </p:nvSpPr>
        <p:spPr>
          <a:xfrm>
            <a:off x="434868" y="6492942"/>
            <a:ext cx="2914580" cy="307777"/>
          </a:xfrm>
          <a:prstGeom prst="rect">
            <a:avLst/>
          </a:prstGeom>
          <a:noFill/>
        </p:spPr>
        <p:txBody>
          <a:bodyPr wrap="none" rtlCol="0">
            <a:spAutoFit/>
          </a:bodyPr>
          <a:lstStyle/>
          <a:p>
            <a:r>
              <a:rPr lang="en-GB" sz="1400" i="1" dirty="0"/>
              <a:t>Ornella Siobhan Kela Cunningham</a:t>
            </a:r>
          </a:p>
        </p:txBody>
      </p:sp>
      <p:cxnSp>
        <p:nvCxnSpPr>
          <p:cNvPr id="44" name="Straight Connector 43">
            <a:extLst>
              <a:ext uri="{FF2B5EF4-FFF2-40B4-BE49-F238E27FC236}">
                <a16:creationId xmlns:a16="http://schemas.microsoft.com/office/drawing/2014/main" id="{BD7ED7CB-95D9-A7F4-3279-E9C69143CF50}"/>
              </a:ext>
            </a:extLst>
          </p:cNvPr>
          <p:cNvCxnSpPr>
            <a:cxnSpLocks/>
          </p:cNvCxnSpPr>
          <p:nvPr/>
        </p:nvCxnSpPr>
        <p:spPr>
          <a:xfrm>
            <a:off x="9232098" y="4290320"/>
            <a:ext cx="2804798" cy="30262"/>
          </a:xfrm>
          <a:prstGeom prst="line">
            <a:avLst/>
          </a:prstGeom>
          <a:ln>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49" name="TextBox 48">
            <a:extLst>
              <a:ext uri="{FF2B5EF4-FFF2-40B4-BE49-F238E27FC236}">
                <a16:creationId xmlns:a16="http://schemas.microsoft.com/office/drawing/2014/main" id="{FA231052-2EE2-CD83-7624-3704C7DBC009}"/>
              </a:ext>
            </a:extLst>
          </p:cNvPr>
          <p:cNvSpPr txBox="1"/>
          <p:nvPr/>
        </p:nvSpPr>
        <p:spPr>
          <a:xfrm>
            <a:off x="4101222" y="22222"/>
            <a:ext cx="2514919" cy="646331"/>
          </a:xfrm>
          <a:prstGeom prst="rect">
            <a:avLst/>
          </a:prstGeom>
          <a:noFill/>
        </p:spPr>
        <p:txBody>
          <a:bodyPr wrap="none" rtlCol="0">
            <a:spAutoFit/>
          </a:bodyPr>
          <a:lstStyle/>
          <a:p>
            <a:r>
              <a:rPr lang="en-GB" sz="3600" u="sng" dirty="0">
                <a:solidFill>
                  <a:schemeClr val="accent2">
                    <a:lumMod val="50000"/>
                  </a:schemeClr>
                </a:solidFill>
                <a:latin typeface="Amasis MT Pro Black" panose="020F0502020204030204" pitchFamily="18" charset="0"/>
                <a:cs typeface="Aharoni" panose="02010803020104030203" pitchFamily="2" charset="-79"/>
              </a:rPr>
              <a:t>Introduction</a:t>
            </a:r>
          </a:p>
        </p:txBody>
      </p:sp>
    </p:spTree>
    <p:extLst>
      <p:ext uri="{BB962C8B-B14F-4D97-AF65-F5344CB8AC3E}">
        <p14:creationId xmlns:p14="http://schemas.microsoft.com/office/powerpoint/2010/main" val="14529903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Rectangle: Rounded Corners 20">
            <a:extLst>
              <a:ext uri="{FF2B5EF4-FFF2-40B4-BE49-F238E27FC236}">
                <a16:creationId xmlns:a16="http://schemas.microsoft.com/office/drawing/2014/main" id="{6E75B9FF-16E6-B812-86BD-21A20E7A0A5B}"/>
              </a:ext>
            </a:extLst>
          </p:cNvPr>
          <p:cNvSpPr/>
          <p:nvPr/>
        </p:nvSpPr>
        <p:spPr>
          <a:xfrm>
            <a:off x="3548743" y="5707504"/>
            <a:ext cx="4310743" cy="899686"/>
          </a:xfrm>
          <a:prstGeom prst="roundRect">
            <a:avLst/>
          </a:prstGeom>
          <a:solidFill>
            <a:schemeClr val="accent1"/>
          </a:solidFill>
          <a:ln>
            <a:solidFill>
              <a:schemeClr val="accent1">
                <a:lumMod val="40000"/>
                <a:lumOff val="6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8" name="Rectangle: Rounded Corners 17">
            <a:extLst>
              <a:ext uri="{FF2B5EF4-FFF2-40B4-BE49-F238E27FC236}">
                <a16:creationId xmlns:a16="http://schemas.microsoft.com/office/drawing/2014/main" id="{2A1AC803-7D9D-1A5E-57C7-630147BA9DE2}"/>
              </a:ext>
            </a:extLst>
          </p:cNvPr>
          <p:cNvSpPr/>
          <p:nvPr/>
        </p:nvSpPr>
        <p:spPr>
          <a:xfrm>
            <a:off x="8582111" y="1493203"/>
            <a:ext cx="3012620" cy="3633968"/>
          </a:xfrm>
          <a:prstGeom prst="roundRect">
            <a:avLst/>
          </a:prstGeom>
          <a:solidFill>
            <a:schemeClr val="accent1">
              <a:lumMod val="40000"/>
              <a:lumOff val="60000"/>
            </a:schemeClr>
          </a:solidFill>
          <a:ln>
            <a:solidFill>
              <a:schemeClr val="accent1">
                <a:lumMod val="40000"/>
                <a:lumOff val="6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Rounded Corners 16">
            <a:extLst>
              <a:ext uri="{FF2B5EF4-FFF2-40B4-BE49-F238E27FC236}">
                <a16:creationId xmlns:a16="http://schemas.microsoft.com/office/drawing/2014/main" id="{1AAE53A6-DF33-B4C9-0935-9BB09DA33294}"/>
              </a:ext>
            </a:extLst>
          </p:cNvPr>
          <p:cNvSpPr/>
          <p:nvPr/>
        </p:nvSpPr>
        <p:spPr>
          <a:xfrm>
            <a:off x="72332" y="1589315"/>
            <a:ext cx="2974593" cy="3537856"/>
          </a:xfrm>
          <a:prstGeom prst="roundRect">
            <a:avLst/>
          </a:prstGeom>
          <a:solidFill>
            <a:schemeClr val="accent1">
              <a:lumMod val="40000"/>
              <a:lumOff val="60000"/>
            </a:schemeClr>
          </a:solidFill>
          <a:ln>
            <a:solidFill>
              <a:schemeClr val="accent1">
                <a:lumMod val="40000"/>
                <a:lumOff val="6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307278EE-EC94-E0BE-AB24-D252C15CC35C}"/>
              </a:ext>
            </a:extLst>
          </p:cNvPr>
          <p:cNvSpPr txBox="1"/>
          <p:nvPr/>
        </p:nvSpPr>
        <p:spPr>
          <a:xfrm>
            <a:off x="4253592" y="0"/>
            <a:ext cx="3714751" cy="584775"/>
          </a:xfrm>
          <a:prstGeom prst="rect">
            <a:avLst/>
          </a:prstGeom>
          <a:noFill/>
        </p:spPr>
        <p:txBody>
          <a:bodyPr wrap="square">
            <a:spAutoFit/>
          </a:bodyPr>
          <a:lstStyle/>
          <a:p>
            <a:r>
              <a:rPr lang="en-GB" sz="3200" u="sng" dirty="0">
                <a:solidFill>
                  <a:schemeClr val="accent2">
                    <a:lumMod val="50000"/>
                  </a:schemeClr>
                </a:solidFill>
                <a:latin typeface="Amasis MT Pro Black" panose="02040A04050005020304" pitchFamily="18" charset="0"/>
              </a:rPr>
              <a:t>Epidemiology</a:t>
            </a:r>
          </a:p>
        </p:txBody>
      </p:sp>
      <p:sp>
        <p:nvSpPr>
          <p:cNvPr id="7" name="TextBox 6">
            <a:extLst>
              <a:ext uri="{FF2B5EF4-FFF2-40B4-BE49-F238E27FC236}">
                <a16:creationId xmlns:a16="http://schemas.microsoft.com/office/drawing/2014/main" id="{21CF7F0C-D06C-0536-7FFD-88F539687B2E}"/>
              </a:ext>
            </a:extLst>
          </p:cNvPr>
          <p:cNvSpPr txBox="1"/>
          <p:nvPr/>
        </p:nvSpPr>
        <p:spPr>
          <a:xfrm>
            <a:off x="166008" y="1775775"/>
            <a:ext cx="2905296" cy="3108543"/>
          </a:xfrm>
          <a:prstGeom prst="rect">
            <a:avLst/>
          </a:prstGeom>
          <a:noFill/>
        </p:spPr>
        <p:txBody>
          <a:bodyPr wrap="square">
            <a:spAutoFit/>
          </a:bodyPr>
          <a:lstStyle/>
          <a:p>
            <a:r>
              <a:rPr lang="en-GB" sz="1600" dirty="0"/>
              <a:t>HIV probably originated from a virus found in chimpanzees and began infecting humans in the first half of the 20th century (J Prev Med </a:t>
            </a:r>
            <a:r>
              <a:rPr lang="en-GB" sz="1600" dirty="0" err="1"/>
              <a:t>Hyg</a:t>
            </a:r>
            <a:r>
              <a:rPr lang="en-GB" sz="1600" dirty="0"/>
              <a:t>. 2025 Oct).</a:t>
            </a:r>
          </a:p>
          <a:p>
            <a:endParaRPr lang="en-GB" sz="1600" dirty="0"/>
          </a:p>
          <a:p>
            <a:r>
              <a:rPr lang="en-GB" sz="1600" dirty="0"/>
              <a:t>40.8 million people worldwide are living with HIV at the end of 2024. </a:t>
            </a:r>
          </a:p>
          <a:p>
            <a:endParaRPr lang="en-GB" dirty="0"/>
          </a:p>
          <a:p>
            <a:endParaRPr lang="en-GB" dirty="0"/>
          </a:p>
        </p:txBody>
      </p:sp>
      <p:sp>
        <p:nvSpPr>
          <p:cNvPr id="8" name="TextBox 7">
            <a:extLst>
              <a:ext uri="{FF2B5EF4-FFF2-40B4-BE49-F238E27FC236}">
                <a16:creationId xmlns:a16="http://schemas.microsoft.com/office/drawing/2014/main" id="{F28E9FC5-D9B7-116C-D16D-66ABF1C8CA49}"/>
              </a:ext>
            </a:extLst>
          </p:cNvPr>
          <p:cNvSpPr txBox="1"/>
          <p:nvPr/>
        </p:nvSpPr>
        <p:spPr>
          <a:xfrm>
            <a:off x="1726421" y="710605"/>
            <a:ext cx="7997382" cy="615553"/>
          </a:xfrm>
          <a:prstGeom prst="rect">
            <a:avLst/>
          </a:prstGeom>
          <a:noFill/>
        </p:spPr>
        <p:txBody>
          <a:bodyPr wrap="none" rtlCol="0">
            <a:spAutoFit/>
          </a:bodyPr>
          <a:lstStyle/>
          <a:p>
            <a:pPr algn="ctr"/>
            <a:r>
              <a:rPr lang="en-GB" b="1" dirty="0">
                <a:solidFill>
                  <a:schemeClr val="accent2">
                    <a:lumMod val="50000"/>
                  </a:schemeClr>
                </a:solidFill>
              </a:rPr>
              <a:t>What is Epidemiology? </a:t>
            </a:r>
          </a:p>
          <a:p>
            <a:r>
              <a:rPr lang="en-GB" sz="1600" b="1" dirty="0">
                <a:solidFill>
                  <a:schemeClr val="accent2">
                    <a:lumMod val="50000"/>
                  </a:schemeClr>
                </a:solidFill>
              </a:rPr>
              <a:t>It is the study of how often diseases occur in different groups of people and why.</a:t>
            </a:r>
          </a:p>
        </p:txBody>
      </p:sp>
      <p:sp>
        <p:nvSpPr>
          <p:cNvPr id="9" name="TextBox 8">
            <a:extLst>
              <a:ext uri="{FF2B5EF4-FFF2-40B4-BE49-F238E27FC236}">
                <a16:creationId xmlns:a16="http://schemas.microsoft.com/office/drawing/2014/main" id="{793F61DC-B7B5-347C-78F5-8D2540BC29C3}"/>
              </a:ext>
            </a:extLst>
          </p:cNvPr>
          <p:cNvSpPr txBox="1"/>
          <p:nvPr/>
        </p:nvSpPr>
        <p:spPr>
          <a:xfrm>
            <a:off x="141629" y="4406130"/>
            <a:ext cx="2582758" cy="584775"/>
          </a:xfrm>
          <a:prstGeom prst="rect">
            <a:avLst/>
          </a:prstGeom>
          <a:noFill/>
        </p:spPr>
        <p:txBody>
          <a:bodyPr wrap="none" rtlCol="0">
            <a:spAutoFit/>
          </a:bodyPr>
          <a:lstStyle/>
          <a:p>
            <a:r>
              <a:rPr lang="en-GB" sz="1600" dirty="0"/>
              <a:t>630,000 people died with </a:t>
            </a:r>
          </a:p>
          <a:p>
            <a:r>
              <a:rPr lang="en-GB" sz="1600" dirty="0"/>
              <a:t>HIV related illness. </a:t>
            </a:r>
          </a:p>
        </p:txBody>
      </p:sp>
      <p:sp>
        <p:nvSpPr>
          <p:cNvPr id="11" name="TextBox 10">
            <a:extLst>
              <a:ext uri="{FF2B5EF4-FFF2-40B4-BE49-F238E27FC236}">
                <a16:creationId xmlns:a16="http://schemas.microsoft.com/office/drawing/2014/main" id="{C7046CC6-5010-ED33-B1D4-0302B80FA046}"/>
              </a:ext>
            </a:extLst>
          </p:cNvPr>
          <p:cNvSpPr txBox="1"/>
          <p:nvPr/>
        </p:nvSpPr>
        <p:spPr>
          <a:xfrm>
            <a:off x="8620210" y="1621543"/>
            <a:ext cx="2936421" cy="3293209"/>
          </a:xfrm>
          <a:prstGeom prst="rect">
            <a:avLst/>
          </a:prstGeom>
          <a:noFill/>
        </p:spPr>
        <p:txBody>
          <a:bodyPr wrap="square">
            <a:spAutoFit/>
          </a:bodyPr>
          <a:lstStyle/>
          <a:p>
            <a:r>
              <a:rPr lang="en-GB" sz="1600" dirty="0"/>
              <a:t>103 countries reported a total of 230 million people being tested and received results in 2023.</a:t>
            </a:r>
          </a:p>
          <a:p>
            <a:endParaRPr lang="en-GB" sz="1600" dirty="0"/>
          </a:p>
          <a:p>
            <a:r>
              <a:rPr lang="en-GB" sz="1600" dirty="0"/>
              <a:t>According to the UK HSA and NHS data, the most recent </a:t>
            </a:r>
            <a:r>
              <a:rPr lang="en-GB" sz="1600" dirty="0" err="1"/>
              <a:t>uk</a:t>
            </a:r>
            <a:r>
              <a:rPr lang="en-GB" sz="1600" dirty="0"/>
              <a:t>-wide estimate is over 111,800 people are living with HIV in the UK and over 5200 are undiagnosed with 4700 of them just in </a:t>
            </a:r>
            <a:r>
              <a:rPr lang="en-GB" sz="1600" dirty="0" err="1"/>
              <a:t>england</a:t>
            </a:r>
            <a:r>
              <a:rPr lang="en-GB" sz="1600" dirty="0"/>
              <a:t> alone.</a:t>
            </a:r>
          </a:p>
        </p:txBody>
      </p:sp>
      <p:sp>
        <p:nvSpPr>
          <p:cNvPr id="13" name="TextBox 12">
            <a:extLst>
              <a:ext uri="{FF2B5EF4-FFF2-40B4-BE49-F238E27FC236}">
                <a16:creationId xmlns:a16="http://schemas.microsoft.com/office/drawing/2014/main" id="{BA47C093-F199-C0F4-7B1B-16E8FDA21560}"/>
              </a:ext>
            </a:extLst>
          </p:cNvPr>
          <p:cNvSpPr txBox="1"/>
          <p:nvPr/>
        </p:nvSpPr>
        <p:spPr>
          <a:xfrm>
            <a:off x="3422339" y="5811666"/>
            <a:ext cx="4543425" cy="584775"/>
          </a:xfrm>
          <a:prstGeom prst="rect">
            <a:avLst/>
          </a:prstGeom>
          <a:noFill/>
        </p:spPr>
        <p:txBody>
          <a:bodyPr wrap="square">
            <a:spAutoFit/>
          </a:bodyPr>
          <a:lstStyle/>
          <a:p>
            <a:pPr algn="ctr"/>
            <a:r>
              <a:rPr lang="en-GB" sz="1600" b="1" dirty="0">
                <a:solidFill>
                  <a:schemeClr val="accent2">
                    <a:lumMod val="50000"/>
                  </a:schemeClr>
                </a:solidFill>
              </a:rPr>
              <a:t>Mortality age 15-59 is 5.7 per 1000 compared to 1.7 in the general population. </a:t>
            </a:r>
          </a:p>
        </p:txBody>
      </p:sp>
      <p:pic>
        <p:nvPicPr>
          <p:cNvPr id="14" name="Picture 13" descr="Epidemiology of HIV/AIDS - Wikipedia">
            <a:extLst>
              <a:ext uri="{FF2B5EF4-FFF2-40B4-BE49-F238E27FC236}">
                <a16:creationId xmlns:a16="http://schemas.microsoft.com/office/drawing/2014/main" id="{CECE99F9-1A5F-345A-2591-57836A15BDFD}"/>
              </a:ext>
            </a:extLst>
          </p:cNvPr>
          <p:cNvPicPr>
            <a:picLocks noChangeAspect="1"/>
          </p:cNvPicPr>
          <p:nvPr/>
        </p:nvPicPr>
        <p:blipFill>
          <a:blip r:embed="rId2"/>
          <a:srcRect t="7553"/>
          <a:stretch>
            <a:fillRect/>
          </a:stretch>
        </p:blipFill>
        <p:spPr>
          <a:xfrm>
            <a:off x="3256475" y="1525079"/>
            <a:ext cx="5077986" cy="3313722"/>
          </a:xfrm>
          <a:prstGeom prst="rect">
            <a:avLst/>
          </a:prstGeom>
        </p:spPr>
      </p:pic>
      <p:sp>
        <p:nvSpPr>
          <p:cNvPr id="16" name="TextBox 15">
            <a:extLst>
              <a:ext uri="{FF2B5EF4-FFF2-40B4-BE49-F238E27FC236}">
                <a16:creationId xmlns:a16="http://schemas.microsoft.com/office/drawing/2014/main" id="{7FBEE989-173F-3330-0DDF-2DE8BE263AEA}"/>
              </a:ext>
            </a:extLst>
          </p:cNvPr>
          <p:cNvSpPr txBox="1"/>
          <p:nvPr/>
        </p:nvSpPr>
        <p:spPr>
          <a:xfrm>
            <a:off x="3163889" y="4914752"/>
            <a:ext cx="5060326" cy="540881"/>
          </a:xfrm>
          <a:prstGeom prst="rect">
            <a:avLst/>
          </a:prstGeom>
          <a:noFill/>
        </p:spPr>
        <p:txBody>
          <a:bodyPr wrap="square">
            <a:spAutoFit/>
          </a:bodyPr>
          <a:lstStyle/>
          <a:p>
            <a:r>
              <a:rPr lang="en-GB" sz="1400" b="0" i="1" dirty="0">
                <a:solidFill>
                  <a:srgbClr val="000000"/>
                </a:solidFill>
                <a:effectLst/>
                <a:latin typeface="Jost"/>
              </a:rPr>
              <a:t>A world map illustrating the proportion of population infected with HIV in 2023</a:t>
            </a:r>
            <a:endParaRPr lang="en-GB" sz="1400" i="1" dirty="0">
              <a:latin typeface="Jost"/>
            </a:endParaRPr>
          </a:p>
        </p:txBody>
      </p:sp>
      <p:sp>
        <p:nvSpPr>
          <p:cNvPr id="23" name="TextBox 22">
            <a:extLst>
              <a:ext uri="{FF2B5EF4-FFF2-40B4-BE49-F238E27FC236}">
                <a16:creationId xmlns:a16="http://schemas.microsoft.com/office/drawing/2014/main" id="{2868DEDC-6EA7-B7C8-F2E7-68618C974F84}"/>
              </a:ext>
            </a:extLst>
          </p:cNvPr>
          <p:cNvSpPr txBox="1"/>
          <p:nvPr/>
        </p:nvSpPr>
        <p:spPr>
          <a:xfrm>
            <a:off x="498022" y="6505652"/>
            <a:ext cx="6101442" cy="307777"/>
          </a:xfrm>
          <a:prstGeom prst="rect">
            <a:avLst/>
          </a:prstGeom>
          <a:noFill/>
        </p:spPr>
        <p:txBody>
          <a:bodyPr wrap="square">
            <a:spAutoFit/>
          </a:bodyPr>
          <a:lstStyle/>
          <a:p>
            <a:r>
              <a:rPr lang="en-GB" sz="1400" i="1" dirty="0"/>
              <a:t>Sidra Rubab</a:t>
            </a:r>
          </a:p>
        </p:txBody>
      </p:sp>
    </p:spTree>
    <p:extLst>
      <p:ext uri="{BB962C8B-B14F-4D97-AF65-F5344CB8AC3E}">
        <p14:creationId xmlns:p14="http://schemas.microsoft.com/office/powerpoint/2010/main" val="11693720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descr="HIV lifecycle | aidsmap">
            <a:extLst>
              <a:ext uri="{FF2B5EF4-FFF2-40B4-BE49-F238E27FC236}">
                <a16:creationId xmlns:a16="http://schemas.microsoft.com/office/drawing/2014/main" id="{35F0CE2F-D21B-AE03-D755-0BFB6D35BB74}"/>
              </a:ext>
            </a:extLst>
          </p:cNvPr>
          <p:cNvPicPr>
            <a:picLocks noChangeAspect="1"/>
          </p:cNvPicPr>
          <p:nvPr/>
        </p:nvPicPr>
        <p:blipFill>
          <a:blip r:embed="rId2">
            <a:alphaModFix amt="70000"/>
          </a:blip>
          <a:stretch>
            <a:fillRect/>
          </a:stretch>
        </p:blipFill>
        <p:spPr>
          <a:xfrm>
            <a:off x="445411" y="751114"/>
            <a:ext cx="9991267" cy="6244701"/>
          </a:xfrm>
          <a:prstGeom prst="ellipse">
            <a:avLst/>
          </a:prstGeom>
          <a:ln>
            <a:noFill/>
          </a:ln>
          <a:effectLst>
            <a:softEdge rad="112500"/>
          </a:effectLst>
        </p:spPr>
      </p:pic>
      <p:sp>
        <p:nvSpPr>
          <p:cNvPr id="14" name="Rectangle: Rounded Corners 13">
            <a:extLst>
              <a:ext uri="{FF2B5EF4-FFF2-40B4-BE49-F238E27FC236}">
                <a16:creationId xmlns:a16="http://schemas.microsoft.com/office/drawing/2014/main" id="{00FD2BA3-4514-8AA7-D4C7-6FBEFFDCD8EE}"/>
              </a:ext>
            </a:extLst>
          </p:cNvPr>
          <p:cNvSpPr/>
          <p:nvPr/>
        </p:nvSpPr>
        <p:spPr>
          <a:xfrm>
            <a:off x="2162176" y="4575437"/>
            <a:ext cx="9286874" cy="1094880"/>
          </a:xfrm>
          <a:prstGeom prst="roundRect">
            <a:avLst/>
          </a:prstGeom>
          <a:solidFill>
            <a:schemeClr val="accent1">
              <a:lumMod val="40000"/>
              <a:lumOff val="60000"/>
            </a:schemeClr>
          </a:solidFill>
        </p:spPr>
        <p:style>
          <a:lnRef idx="0">
            <a:schemeClr val="accent1"/>
          </a:lnRef>
          <a:fillRef idx="3">
            <a:schemeClr val="accent1"/>
          </a:fillRef>
          <a:effectRef idx="3">
            <a:schemeClr val="accent1"/>
          </a:effectRef>
          <a:fontRef idx="minor">
            <a:schemeClr val="lt1"/>
          </a:fontRef>
        </p:style>
        <p:txBody>
          <a:bodyPr rtlCol="0" anchor="ctr"/>
          <a:lstStyle/>
          <a:p>
            <a:pPr algn="ctr"/>
            <a:endParaRPr lang="en-GB" dirty="0"/>
          </a:p>
        </p:txBody>
      </p:sp>
      <p:sp>
        <p:nvSpPr>
          <p:cNvPr id="11" name="Rectangle: Rounded Corners 10">
            <a:extLst>
              <a:ext uri="{FF2B5EF4-FFF2-40B4-BE49-F238E27FC236}">
                <a16:creationId xmlns:a16="http://schemas.microsoft.com/office/drawing/2014/main" id="{1D5E314B-6561-AB87-808A-9AA03013B68E}"/>
              </a:ext>
            </a:extLst>
          </p:cNvPr>
          <p:cNvSpPr/>
          <p:nvPr/>
        </p:nvSpPr>
        <p:spPr>
          <a:xfrm>
            <a:off x="1389629" y="3101411"/>
            <a:ext cx="9530442" cy="1054113"/>
          </a:xfrm>
          <a:prstGeom prst="roundRect">
            <a:avLst/>
          </a:prstGeom>
          <a:solidFill>
            <a:schemeClr val="accent1">
              <a:lumMod val="60000"/>
              <a:lumOff val="40000"/>
            </a:schemeClr>
          </a:solidFill>
        </p:spPr>
        <p:style>
          <a:lnRef idx="0">
            <a:schemeClr val="accent1"/>
          </a:lnRef>
          <a:fillRef idx="3">
            <a:schemeClr val="accent1"/>
          </a:fillRef>
          <a:effectRef idx="3">
            <a:schemeClr val="accent1"/>
          </a:effectRef>
          <a:fontRef idx="minor">
            <a:schemeClr val="lt1"/>
          </a:fontRef>
        </p:style>
        <p:txBody>
          <a:bodyPr rtlCol="0" anchor="ctr"/>
          <a:lstStyle/>
          <a:p>
            <a:pPr algn="ctr"/>
            <a:endParaRPr lang="en-GB" dirty="0"/>
          </a:p>
        </p:txBody>
      </p:sp>
      <p:sp>
        <p:nvSpPr>
          <p:cNvPr id="5" name="TextBox 4">
            <a:extLst>
              <a:ext uri="{FF2B5EF4-FFF2-40B4-BE49-F238E27FC236}">
                <a16:creationId xmlns:a16="http://schemas.microsoft.com/office/drawing/2014/main" id="{636F77AD-CED6-039C-F90B-A4BFFD815B9B}"/>
              </a:ext>
            </a:extLst>
          </p:cNvPr>
          <p:cNvSpPr txBox="1"/>
          <p:nvPr/>
        </p:nvSpPr>
        <p:spPr>
          <a:xfrm>
            <a:off x="4259037" y="-31268"/>
            <a:ext cx="3099706" cy="584775"/>
          </a:xfrm>
          <a:prstGeom prst="rect">
            <a:avLst/>
          </a:prstGeom>
          <a:noFill/>
        </p:spPr>
        <p:txBody>
          <a:bodyPr wrap="square">
            <a:spAutoFit/>
          </a:bodyPr>
          <a:lstStyle/>
          <a:p>
            <a:r>
              <a:rPr lang="en-GB" sz="3200" u="sng" dirty="0">
                <a:solidFill>
                  <a:schemeClr val="accent2">
                    <a:lumMod val="50000"/>
                  </a:schemeClr>
                </a:solidFill>
                <a:latin typeface="Amasis MT Pro Black" panose="02040A04050005020304" pitchFamily="18" charset="0"/>
              </a:rPr>
              <a:t>Risk Factors</a:t>
            </a:r>
          </a:p>
        </p:txBody>
      </p:sp>
      <p:sp>
        <p:nvSpPr>
          <p:cNvPr id="8" name="Rectangle: Rounded Corners 7">
            <a:extLst>
              <a:ext uri="{FF2B5EF4-FFF2-40B4-BE49-F238E27FC236}">
                <a16:creationId xmlns:a16="http://schemas.microsoft.com/office/drawing/2014/main" id="{F5F68B7F-8B59-0EF4-B056-6D422EC13387}"/>
              </a:ext>
            </a:extLst>
          </p:cNvPr>
          <p:cNvSpPr/>
          <p:nvPr/>
        </p:nvSpPr>
        <p:spPr>
          <a:xfrm>
            <a:off x="699406" y="1634017"/>
            <a:ext cx="9737272" cy="1094878"/>
          </a:xfrm>
          <a:prstGeom prst="roundRect">
            <a:avLst/>
          </a:prstGeom>
        </p:spPr>
        <p:style>
          <a:lnRef idx="0">
            <a:schemeClr val="accent1"/>
          </a:lnRef>
          <a:fillRef idx="3">
            <a:schemeClr val="accent1"/>
          </a:fillRef>
          <a:effectRef idx="3">
            <a:schemeClr val="accent1"/>
          </a:effectRef>
          <a:fontRef idx="minor">
            <a:schemeClr val="lt1"/>
          </a:fontRef>
        </p:style>
        <p:txBody>
          <a:bodyPr rtlCol="0" anchor="ctr"/>
          <a:lstStyle/>
          <a:p>
            <a:pPr algn="ctr"/>
            <a:endParaRPr lang="en-GB" dirty="0"/>
          </a:p>
        </p:txBody>
      </p:sp>
      <p:sp>
        <p:nvSpPr>
          <p:cNvPr id="7" name="TextBox 6">
            <a:extLst>
              <a:ext uri="{FF2B5EF4-FFF2-40B4-BE49-F238E27FC236}">
                <a16:creationId xmlns:a16="http://schemas.microsoft.com/office/drawing/2014/main" id="{7F353D71-33BC-74EA-35F0-454B544A64B5}"/>
              </a:ext>
            </a:extLst>
          </p:cNvPr>
          <p:cNvSpPr txBox="1"/>
          <p:nvPr/>
        </p:nvSpPr>
        <p:spPr>
          <a:xfrm>
            <a:off x="909866" y="1774787"/>
            <a:ext cx="9062356" cy="830997"/>
          </a:xfrm>
          <a:prstGeom prst="rect">
            <a:avLst/>
          </a:prstGeom>
          <a:noFill/>
        </p:spPr>
        <p:txBody>
          <a:bodyPr wrap="square">
            <a:spAutoFit/>
          </a:bodyPr>
          <a:lstStyle/>
          <a:p>
            <a:r>
              <a:rPr lang="en-GB" sz="1600" dirty="0"/>
              <a:t>Modifiable risk includes unprotected sex, having a partner with HIV especially when results is uncertain. Anal sex without protection , sharing injection equipment , alcohol and drugs use that affect judgment and leading to higher risk </a:t>
            </a:r>
            <a:r>
              <a:rPr lang="en-GB" sz="1600" dirty="0" err="1"/>
              <a:t>sex,not</a:t>
            </a:r>
            <a:r>
              <a:rPr lang="en-GB" sz="1600" dirty="0"/>
              <a:t> using prevention tools like prep and pep.</a:t>
            </a:r>
          </a:p>
        </p:txBody>
      </p:sp>
      <p:sp>
        <p:nvSpPr>
          <p:cNvPr id="10" name="TextBox 9">
            <a:extLst>
              <a:ext uri="{FF2B5EF4-FFF2-40B4-BE49-F238E27FC236}">
                <a16:creationId xmlns:a16="http://schemas.microsoft.com/office/drawing/2014/main" id="{8C9D655E-E75A-1530-6ED5-E503B7A909C7}"/>
              </a:ext>
            </a:extLst>
          </p:cNvPr>
          <p:cNvSpPr txBox="1"/>
          <p:nvPr/>
        </p:nvSpPr>
        <p:spPr>
          <a:xfrm>
            <a:off x="2045154" y="3405888"/>
            <a:ext cx="9016092" cy="584775"/>
          </a:xfrm>
          <a:prstGeom prst="rect">
            <a:avLst/>
          </a:prstGeom>
          <a:noFill/>
        </p:spPr>
        <p:txBody>
          <a:bodyPr wrap="square">
            <a:spAutoFit/>
          </a:bodyPr>
          <a:lstStyle/>
          <a:p>
            <a:r>
              <a:rPr lang="en-GB" sz="1600" dirty="0"/>
              <a:t>Unmodifiable risks include underlying immune system ,age related affects, sex at birth, pregnancy history.</a:t>
            </a:r>
          </a:p>
        </p:txBody>
      </p:sp>
      <p:sp>
        <p:nvSpPr>
          <p:cNvPr id="13" name="TextBox 12">
            <a:extLst>
              <a:ext uri="{FF2B5EF4-FFF2-40B4-BE49-F238E27FC236}">
                <a16:creationId xmlns:a16="http://schemas.microsoft.com/office/drawing/2014/main" id="{62BF001C-7F24-B021-E935-A4FBDA6F0A1E}"/>
              </a:ext>
            </a:extLst>
          </p:cNvPr>
          <p:cNvSpPr txBox="1"/>
          <p:nvPr/>
        </p:nvSpPr>
        <p:spPr>
          <a:xfrm>
            <a:off x="2207760" y="4830489"/>
            <a:ext cx="9195706" cy="584775"/>
          </a:xfrm>
          <a:prstGeom prst="rect">
            <a:avLst/>
          </a:prstGeom>
          <a:noFill/>
        </p:spPr>
        <p:txBody>
          <a:bodyPr wrap="square">
            <a:spAutoFit/>
          </a:bodyPr>
          <a:lstStyle/>
          <a:p>
            <a:r>
              <a:rPr lang="en-GB" sz="1600" dirty="0"/>
              <a:t>Unmodifiable risk factors Biological vulnerability, age, gender, history of sexually transmitted infections, mother to child exposure, history of partner with HIV or high-risk partner exposure.</a:t>
            </a:r>
          </a:p>
        </p:txBody>
      </p:sp>
      <p:sp>
        <p:nvSpPr>
          <p:cNvPr id="15" name="Arrow: Down 14">
            <a:extLst>
              <a:ext uri="{FF2B5EF4-FFF2-40B4-BE49-F238E27FC236}">
                <a16:creationId xmlns:a16="http://schemas.microsoft.com/office/drawing/2014/main" id="{1AAF58EE-A670-0D11-6E61-15DC8DE60162}"/>
              </a:ext>
            </a:extLst>
          </p:cNvPr>
          <p:cNvSpPr/>
          <p:nvPr/>
        </p:nvSpPr>
        <p:spPr>
          <a:xfrm>
            <a:off x="9799692" y="2561597"/>
            <a:ext cx="707573" cy="688342"/>
          </a:xfrm>
          <a:prstGeom prst="downArrow">
            <a:avLst/>
          </a:prstGeom>
          <a:solidFill>
            <a:schemeClr val="accent1">
              <a:lumMod val="75000"/>
            </a:schemeClr>
          </a:solidFill>
          <a:ln>
            <a:solidFill>
              <a:schemeClr val="accent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Arrow: Down 15">
            <a:extLst>
              <a:ext uri="{FF2B5EF4-FFF2-40B4-BE49-F238E27FC236}">
                <a16:creationId xmlns:a16="http://schemas.microsoft.com/office/drawing/2014/main" id="{024005AD-50CD-0347-5FE8-A6CA8B70D7CE}"/>
              </a:ext>
            </a:extLst>
          </p:cNvPr>
          <p:cNvSpPr/>
          <p:nvPr/>
        </p:nvSpPr>
        <p:spPr>
          <a:xfrm>
            <a:off x="10212498" y="4061388"/>
            <a:ext cx="707573" cy="688342"/>
          </a:xfrm>
          <a:prstGeom prst="downArrow">
            <a:avLst/>
          </a:prstGeom>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TextBox 18">
            <a:extLst>
              <a:ext uri="{FF2B5EF4-FFF2-40B4-BE49-F238E27FC236}">
                <a16:creationId xmlns:a16="http://schemas.microsoft.com/office/drawing/2014/main" id="{E604E479-0D88-F09B-A194-0E23ECB3A01C}"/>
              </a:ext>
            </a:extLst>
          </p:cNvPr>
          <p:cNvSpPr txBox="1"/>
          <p:nvPr/>
        </p:nvSpPr>
        <p:spPr>
          <a:xfrm>
            <a:off x="451758" y="6477180"/>
            <a:ext cx="6101442" cy="307777"/>
          </a:xfrm>
          <a:prstGeom prst="rect">
            <a:avLst/>
          </a:prstGeom>
          <a:noFill/>
        </p:spPr>
        <p:txBody>
          <a:bodyPr wrap="square">
            <a:spAutoFit/>
          </a:bodyPr>
          <a:lstStyle/>
          <a:p>
            <a:r>
              <a:rPr lang="en-GB" sz="1400" i="1" dirty="0"/>
              <a:t>Sidra Rubab</a:t>
            </a:r>
          </a:p>
        </p:txBody>
      </p:sp>
    </p:spTree>
    <p:extLst>
      <p:ext uri="{BB962C8B-B14F-4D97-AF65-F5344CB8AC3E}">
        <p14:creationId xmlns:p14="http://schemas.microsoft.com/office/powerpoint/2010/main" val="31461035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E6A139E-B4E6-A452-F9F5-E5782FBB0700}"/>
              </a:ext>
            </a:extLst>
          </p:cNvPr>
          <p:cNvSpPr txBox="1"/>
          <p:nvPr/>
        </p:nvSpPr>
        <p:spPr>
          <a:xfrm>
            <a:off x="3172560" y="109248"/>
            <a:ext cx="6101442" cy="584775"/>
          </a:xfrm>
          <a:prstGeom prst="rect">
            <a:avLst/>
          </a:prstGeom>
          <a:noFill/>
        </p:spPr>
        <p:txBody>
          <a:bodyPr wrap="square">
            <a:spAutoFit/>
          </a:bodyPr>
          <a:lstStyle/>
          <a:p>
            <a:r>
              <a:rPr lang="en-GB" sz="3200" u="sng" dirty="0">
                <a:solidFill>
                  <a:schemeClr val="accent2">
                    <a:lumMod val="50000"/>
                  </a:schemeClr>
                </a:solidFill>
                <a:latin typeface="Amasis MT Pro Black" panose="02040A04050005020304" pitchFamily="18" charset="0"/>
              </a:rPr>
              <a:t>Signs &amp; Symptoms</a:t>
            </a:r>
          </a:p>
        </p:txBody>
      </p:sp>
      <p:sp>
        <p:nvSpPr>
          <p:cNvPr id="7" name="TextBox 6">
            <a:extLst>
              <a:ext uri="{FF2B5EF4-FFF2-40B4-BE49-F238E27FC236}">
                <a16:creationId xmlns:a16="http://schemas.microsoft.com/office/drawing/2014/main" id="{E81E5009-51C0-3FE8-662F-5BFB36C328EC}"/>
              </a:ext>
            </a:extLst>
          </p:cNvPr>
          <p:cNvSpPr txBox="1"/>
          <p:nvPr/>
        </p:nvSpPr>
        <p:spPr>
          <a:xfrm>
            <a:off x="335779" y="960025"/>
            <a:ext cx="7214506" cy="646331"/>
          </a:xfrm>
          <a:prstGeom prst="rect">
            <a:avLst/>
          </a:prstGeom>
          <a:noFill/>
        </p:spPr>
        <p:txBody>
          <a:bodyPr wrap="square">
            <a:spAutoFit/>
          </a:bodyPr>
          <a:lstStyle/>
          <a:p>
            <a:pPr algn="ctr"/>
            <a:r>
              <a:rPr lang="en-GB" b="1" i="0" dirty="0">
                <a:solidFill>
                  <a:schemeClr val="accent2">
                    <a:lumMod val="50000"/>
                  </a:schemeClr>
                </a:solidFill>
                <a:effectLst/>
              </a:rPr>
              <a:t>The symptoms of HIV and AIDS vary depending on the person and the stage of infection.</a:t>
            </a:r>
            <a:endParaRPr lang="en-GB" b="1" dirty="0">
              <a:solidFill>
                <a:schemeClr val="accent2">
                  <a:lumMod val="50000"/>
                </a:schemeClr>
              </a:solidFill>
            </a:endParaRPr>
          </a:p>
        </p:txBody>
      </p:sp>
      <p:pic>
        <p:nvPicPr>
          <p:cNvPr id="15" name="Picture 14" descr="What Is the First Sign of HIV/AIDS?">
            <a:extLst>
              <a:ext uri="{FF2B5EF4-FFF2-40B4-BE49-F238E27FC236}">
                <a16:creationId xmlns:a16="http://schemas.microsoft.com/office/drawing/2014/main" id="{DFDA9D16-4AF8-D50B-E28A-C6B441A71921}"/>
              </a:ext>
            </a:extLst>
          </p:cNvPr>
          <p:cNvPicPr>
            <a:picLocks noChangeAspect="1"/>
          </p:cNvPicPr>
          <p:nvPr/>
        </p:nvPicPr>
        <p:blipFill>
          <a:blip r:embed="rId3"/>
          <a:stretch>
            <a:fillRect/>
          </a:stretch>
        </p:blipFill>
        <p:spPr>
          <a:xfrm>
            <a:off x="7690960" y="316929"/>
            <a:ext cx="4324506" cy="5589423"/>
          </a:xfrm>
          <a:prstGeom prst="rect">
            <a:avLst/>
          </a:prstGeom>
          <a:ln>
            <a:noFill/>
          </a:ln>
          <a:effectLst>
            <a:outerShdw blurRad="292100" dist="139700" dir="2700000" algn="tl" rotWithShape="0">
              <a:srgbClr val="333333">
                <a:alpha val="65000"/>
              </a:srgbClr>
            </a:outerShdw>
          </a:effectLst>
        </p:spPr>
      </p:pic>
      <p:sp>
        <p:nvSpPr>
          <p:cNvPr id="17" name="TextBox 16">
            <a:extLst>
              <a:ext uri="{FF2B5EF4-FFF2-40B4-BE49-F238E27FC236}">
                <a16:creationId xmlns:a16="http://schemas.microsoft.com/office/drawing/2014/main" id="{4B15DE9D-70D0-1277-2683-192CEB56787D}"/>
              </a:ext>
            </a:extLst>
          </p:cNvPr>
          <p:cNvSpPr txBox="1"/>
          <p:nvPr/>
        </p:nvSpPr>
        <p:spPr>
          <a:xfrm>
            <a:off x="7837390" y="6013501"/>
            <a:ext cx="6155870" cy="307777"/>
          </a:xfrm>
          <a:prstGeom prst="rect">
            <a:avLst/>
          </a:prstGeom>
          <a:noFill/>
        </p:spPr>
        <p:txBody>
          <a:bodyPr wrap="square">
            <a:spAutoFit/>
          </a:bodyPr>
          <a:lstStyle/>
          <a:p>
            <a:r>
              <a:rPr lang="en-GB" sz="1400" b="0" i="1" dirty="0">
                <a:effectLst/>
                <a:latin typeface="Jost"/>
              </a:rPr>
              <a:t>Symptoms of HIV infection infographic illustration</a:t>
            </a:r>
            <a:endParaRPr lang="en-GB" sz="1400" dirty="0"/>
          </a:p>
        </p:txBody>
      </p:sp>
      <p:sp>
        <p:nvSpPr>
          <p:cNvPr id="19" name="Rectangle: Rounded Corners 18">
            <a:extLst>
              <a:ext uri="{FF2B5EF4-FFF2-40B4-BE49-F238E27FC236}">
                <a16:creationId xmlns:a16="http://schemas.microsoft.com/office/drawing/2014/main" id="{E5A7FBBF-3F89-6B9E-8904-0935F684935A}"/>
              </a:ext>
            </a:extLst>
          </p:cNvPr>
          <p:cNvSpPr/>
          <p:nvPr/>
        </p:nvSpPr>
        <p:spPr>
          <a:xfrm>
            <a:off x="176534" y="1959670"/>
            <a:ext cx="3050095" cy="2318809"/>
          </a:xfrm>
          <a:prstGeom prst="roundRect">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E28A0CF8-5A6D-E968-17D5-E9EC6E423139}"/>
              </a:ext>
            </a:extLst>
          </p:cNvPr>
          <p:cNvSpPr txBox="1"/>
          <p:nvPr/>
        </p:nvSpPr>
        <p:spPr>
          <a:xfrm>
            <a:off x="301719" y="2088022"/>
            <a:ext cx="2924910" cy="2062103"/>
          </a:xfrm>
          <a:prstGeom prst="rect">
            <a:avLst/>
          </a:prstGeom>
          <a:noFill/>
        </p:spPr>
        <p:txBody>
          <a:bodyPr wrap="square" rtlCol="0">
            <a:spAutoFit/>
          </a:bodyPr>
          <a:lstStyle/>
          <a:p>
            <a:r>
              <a:rPr lang="en-GB" sz="1600" dirty="0"/>
              <a:t>The first stage, when a person gets HIV, can feel like the flu. This infection, called the </a:t>
            </a:r>
            <a:r>
              <a:rPr lang="en-GB" sz="1600" b="1" dirty="0"/>
              <a:t>primary infection or acute HIV</a:t>
            </a:r>
            <a:r>
              <a:rPr lang="en-GB" sz="1600" dirty="0"/>
              <a:t>, happens around 2 to 4 weeks after the virus enters the body(mayoclinic.org)</a:t>
            </a:r>
          </a:p>
        </p:txBody>
      </p:sp>
      <p:sp>
        <p:nvSpPr>
          <p:cNvPr id="22" name="Rectangle: Rounded Corners 21">
            <a:extLst>
              <a:ext uri="{FF2B5EF4-FFF2-40B4-BE49-F238E27FC236}">
                <a16:creationId xmlns:a16="http://schemas.microsoft.com/office/drawing/2014/main" id="{5B450549-1598-5D92-5F12-972CB279877C}"/>
              </a:ext>
            </a:extLst>
          </p:cNvPr>
          <p:cNvSpPr/>
          <p:nvPr/>
        </p:nvSpPr>
        <p:spPr>
          <a:xfrm>
            <a:off x="3516190" y="1993578"/>
            <a:ext cx="3848726" cy="1898021"/>
          </a:xfrm>
          <a:prstGeom prst="roundRect">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a:extLst>
              <a:ext uri="{FF2B5EF4-FFF2-40B4-BE49-F238E27FC236}">
                <a16:creationId xmlns:a16="http://schemas.microsoft.com/office/drawing/2014/main" id="{AE301368-5186-F6F0-BCB0-2257BF78831B}"/>
              </a:ext>
            </a:extLst>
          </p:cNvPr>
          <p:cNvSpPr txBox="1"/>
          <p:nvPr/>
        </p:nvSpPr>
        <p:spPr>
          <a:xfrm>
            <a:off x="3656865" y="1992475"/>
            <a:ext cx="3567376" cy="1815882"/>
          </a:xfrm>
          <a:prstGeom prst="rect">
            <a:avLst/>
          </a:prstGeom>
          <a:noFill/>
        </p:spPr>
        <p:txBody>
          <a:bodyPr wrap="square">
            <a:spAutoFit/>
          </a:bodyPr>
          <a:lstStyle/>
          <a:p>
            <a:r>
              <a:rPr lang="en-GB" sz="1600" b="0" i="0" dirty="0">
                <a:solidFill>
                  <a:srgbClr val="212121"/>
                </a:solidFill>
                <a:effectLst/>
              </a:rPr>
              <a:t>The 2</a:t>
            </a:r>
            <a:r>
              <a:rPr lang="en-GB" sz="1600" b="0" i="0" baseline="30000" dirty="0">
                <a:solidFill>
                  <a:srgbClr val="212121"/>
                </a:solidFill>
                <a:effectLst/>
              </a:rPr>
              <a:t>nd</a:t>
            </a:r>
            <a:r>
              <a:rPr lang="en-GB" sz="1600" b="0" i="0" dirty="0">
                <a:solidFill>
                  <a:srgbClr val="212121"/>
                </a:solidFill>
                <a:effectLst/>
              </a:rPr>
              <a:t> stage </a:t>
            </a:r>
            <a:r>
              <a:rPr lang="en-GB" sz="1600" dirty="0">
                <a:solidFill>
                  <a:srgbClr val="212121"/>
                </a:solidFill>
              </a:rPr>
              <a:t>is </a:t>
            </a:r>
            <a:r>
              <a:rPr lang="en-GB" sz="1600" b="0" i="0" dirty="0">
                <a:solidFill>
                  <a:srgbClr val="212121"/>
                </a:solidFill>
                <a:effectLst/>
              </a:rPr>
              <a:t>the asymptomatic stage, and it can last for several</a:t>
            </a:r>
            <a:r>
              <a:rPr lang="en-GB" sz="1600" dirty="0">
                <a:solidFill>
                  <a:srgbClr val="212121"/>
                </a:solidFill>
              </a:rPr>
              <a:t> years. Although m</a:t>
            </a:r>
            <a:r>
              <a:rPr lang="en-GB" sz="1600" dirty="0"/>
              <a:t>ost people feel fine and don’t experience any symptoms, </a:t>
            </a:r>
            <a:r>
              <a:rPr lang="en-GB" sz="1600" b="0" i="0" dirty="0">
                <a:solidFill>
                  <a:srgbClr val="212121"/>
                </a:solidFill>
                <a:effectLst/>
              </a:rPr>
              <a:t>the virus is still active and gradually damaging the immune system’s ability to fight illness.</a:t>
            </a:r>
          </a:p>
        </p:txBody>
      </p:sp>
      <p:sp>
        <p:nvSpPr>
          <p:cNvPr id="27" name="Rectangle: Rounded Corners 26">
            <a:extLst>
              <a:ext uri="{FF2B5EF4-FFF2-40B4-BE49-F238E27FC236}">
                <a16:creationId xmlns:a16="http://schemas.microsoft.com/office/drawing/2014/main" id="{5DCC5716-F40B-D86C-0654-4DD3670BA3FB}"/>
              </a:ext>
            </a:extLst>
          </p:cNvPr>
          <p:cNvSpPr/>
          <p:nvPr/>
        </p:nvSpPr>
        <p:spPr>
          <a:xfrm>
            <a:off x="4197921" y="4254319"/>
            <a:ext cx="2931505" cy="1807316"/>
          </a:xfrm>
          <a:prstGeom prst="roundRect">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solidFill>
                  <a:schemeClr val="tx1"/>
                </a:solidFill>
              </a:rPr>
              <a:t>During stage 3 they are at greater risk of developing infections that their weakened immune system can't fight such as certain cancers. This is referred to as symptomatic HIV.</a:t>
            </a:r>
          </a:p>
        </p:txBody>
      </p:sp>
      <p:sp>
        <p:nvSpPr>
          <p:cNvPr id="28" name="Rectangle: Rounded Corners 27">
            <a:extLst>
              <a:ext uri="{FF2B5EF4-FFF2-40B4-BE49-F238E27FC236}">
                <a16:creationId xmlns:a16="http://schemas.microsoft.com/office/drawing/2014/main" id="{C4B04396-7783-797D-A12E-270CA341582D}"/>
              </a:ext>
            </a:extLst>
          </p:cNvPr>
          <p:cNvSpPr/>
          <p:nvPr/>
        </p:nvSpPr>
        <p:spPr>
          <a:xfrm>
            <a:off x="335779" y="4595224"/>
            <a:ext cx="3596364" cy="1265353"/>
          </a:xfrm>
          <a:prstGeom prst="roundRect">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solidFill>
                  <a:schemeClr val="tx1"/>
                </a:solidFill>
              </a:rPr>
              <a:t>Acquired immunodeficiency syndrome (AIDS) occurs at the most advanced stage of infection (WHO 2026).</a:t>
            </a:r>
            <a:endParaRPr lang="en-GB" sz="1400" dirty="0">
              <a:solidFill>
                <a:schemeClr val="tx1"/>
              </a:solidFill>
            </a:endParaRPr>
          </a:p>
        </p:txBody>
      </p:sp>
      <p:sp>
        <p:nvSpPr>
          <p:cNvPr id="29" name="Arrow: Right 28">
            <a:extLst>
              <a:ext uri="{FF2B5EF4-FFF2-40B4-BE49-F238E27FC236}">
                <a16:creationId xmlns:a16="http://schemas.microsoft.com/office/drawing/2014/main" id="{FE12FE60-CB27-263E-69BB-89FDED232AD5}"/>
              </a:ext>
            </a:extLst>
          </p:cNvPr>
          <p:cNvSpPr/>
          <p:nvPr/>
        </p:nvSpPr>
        <p:spPr>
          <a:xfrm>
            <a:off x="3147958" y="2765815"/>
            <a:ext cx="438569" cy="420738"/>
          </a:xfrm>
          <a:prstGeom prst="rightArrow">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sp>
        <p:nvSpPr>
          <p:cNvPr id="30" name="Arrow: Right 29">
            <a:extLst>
              <a:ext uri="{FF2B5EF4-FFF2-40B4-BE49-F238E27FC236}">
                <a16:creationId xmlns:a16="http://schemas.microsoft.com/office/drawing/2014/main" id="{EAF74DE0-172E-B7F0-4659-A745C675B12F}"/>
              </a:ext>
            </a:extLst>
          </p:cNvPr>
          <p:cNvSpPr/>
          <p:nvPr/>
        </p:nvSpPr>
        <p:spPr>
          <a:xfrm rot="5400000">
            <a:off x="6465942" y="3862591"/>
            <a:ext cx="438569" cy="420738"/>
          </a:xfrm>
          <a:prstGeom prst="rightArrow">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sp>
        <p:nvSpPr>
          <p:cNvPr id="31" name="Arrow: Right 30">
            <a:extLst>
              <a:ext uri="{FF2B5EF4-FFF2-40B4-BE49-F238E27FC236}">
                <a16:creationId xmlns:a16="http://schemas.microsoft.com/office/drawing/2014/main" id="{CCD267EC-A493-4E82-BD0D-A7DEAC42A9A9}"/>
              </a:ext>
            </a:extLst>
          </p:cNvPr>
          <p:cNvSpPr/>
          <p:nvPr/>
        </p:nvSpPr>
        <p:spPr>
          <a:xfrm rot="10800000">
            <a:off x="3828573" y="5017531"/>
            <a:ext cx="438569" cy="420738"/>
          </a:xfrm>
          <a:prstGeom prst="rightArrow">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sp>
        <p:nvSpPr>
          <p:cNvPr id="33" name="TextBox 32">
            <a:extLst>
              <a:ext uri="{FF2B5EF4-FFF2-40B4-BE49-F238E27FC236}">
                <a16:creationId xmlns:a16="http://schemas.microsoft.com/office/drawing/2014/main" id="{B08410DA-F160-7EFC-B643-6A63AFC61293}"/>
              </a:ext>
            </a:extLst>
          </p:cNvPr>
          <p:cNvSpPr txBox="1"/>
          <p:nvPr/>
        </p:nvSpPr>
        <p:spPr>
          <a:xfrm>
            <a:off x="335779" y="6545504"/>
            <a:ext cx="6934200" cy="307777"/>
          </a:xfrm>
          <a:prstGeom prst="rect">
            <a:avLst/>
          </a:prstGeom>
          <a:noFill/>
        </p:spPr>
        <p:txBody>
          <a:bodyPr wrap="square">
            <a:spAutoFit/>
          </a:bodyPr>
          <a:lstStyle/>
          <a:p>
            <a:r>
              <a:rPr lang="en-GB" sz="1400" i="1" dirty="0"/>
              <a:t>Ornella Siobhan Kela Cunningham</a:t>
            </a:r>
          </a:p>
        </p:txBody>
      </p:sp>
    </p:spTree>
    <p:extLst>
      <p:ext uri="{BB962C8B-B14F-4D97-AF65-F5344CB8AC3E}">
        <p14:creationId xmlns:p14="http://schemas.microsoft.com/office/powerpoint/2010/main" val="1228876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7A3EFF6-B87D-D167-A67A-8EA30809C66D}"/>
              </a:ext>
            </a:extLst>
          </p:cNvPr>
          <p:cNvSpPr txBox="1"/>
          <p:nvPr/>
        </p:nvSpPr>
        <p:spPr>
          <a:xfrm>
            <a:off x="3963297" y="231863"/>
            <a:ext cx="6101442" cy="584775"/>
          </a:xfrm>
          <a:prstGeom prst="rect">
            <a:avLst/>
          </a:prstGeom>
          <a:noFill/>
        </p:spPr>
        <p:txBody>
          <a:bodyPr wrap="square">
            <a:spAutoFit/>
          </a:bodyPr>
          <a:lstStyle/>
          <a:p>
            <a:r>
              <a:rPr lang="en-GB" sz="3200" u="sng" dirty="0">
                <a:solidFill>
                  <a:schemeClr val="accent2">
                    <a:lumMod val="50000"/>
                  </a:schemeClr>
                </a:solidFill>
                <a:latin typeface="Amasis MT Pro Black" panose="02040A04050005020304" pitchFamily="18" charset="0"/>
              </a:rPr>
              <a:t>Case Study</a:t>
            </a:r>
          </a:p>
        </p:txBody>
      </p:sp>
      <p:sp>
        <p:nvSpPr>
          <p:cNvPr id="7" name="TextBox 6">
            <a:extLst>
              <a:ext uri="{FF2B5EF4-FFF2-40B4-BE49-F238E27FC236}">
                <a16:creationId xmlns:a16="http://schemas.microsoft.com/office/drawing/2014/main" id="{2F522C9D-6F2A-C9B2-C6EF-B65B2C938F90}"/>
              </a:ext>
            </a:extLst>
          </p:cNvPr>
          <p:cNvSpPr txBox="1"/>
          <p:nvPr/>
        </p:nvSpPr>
        <p:spPr>
          <a:xfrm>
            <a:off x="427264" y="1139777"/>
            <a:ext cx="5385708" cy="5016758"/>
          </a:xfrm>
          <a:prstGeom prst="rect">
            <a:avLst/>
          </a:prstGeom>
          <a:noFill/>
        </p:spPr>
        <p:txBody>
          <a:bodyPr wrap="square">
            <a:spAutoFit/>
          </a:bodyPr>
          <a:lstStyle/>
          <a:p>
            <a:r>
              <a:rPr lang="en-GB" sz="1600" dirty="0"/>
              <a:t>• The main approach Alex should take is to be tested after recurrent symptoms that are all linked to HIV, however, as previously discussed only testing can make us confident on a diagnosis.</a:t>
            </a:r>
          </a:p>
          <a:p>
            <a:endParaRPr lang="en-GB" sz="1600" dirty="0"/>
          </a:p>
          <a:p>
            <a:r>
              <a:rPr lang="en-GB" sz="1600" dirty="0"/>
              <a:t>• As Alex has now tested positive, he has taken crucial steps to ensure a confirmation of his diagnosis and therefore the correct course of action can be taken to reduce spread via his partner and can have his partner and child tested to ensure that he has not transmitted anything both sexually or passed anything down to his children. The results of his children can also help ensure that they can receive appropriate treatment in a timely manner given their age and how vulnerable they can be at this stage. </a:t>
            </a:r>
          </a:p>
          <a:p>
            <a:endParaRPr lang="en-GB" sz="1600" dirty="0"/>
          </a:p>
          <a:p>
            <a:r>
              <a:rPr lang="en-GB" sz="1600" dirty="0"/>
              <a:t>• Those diagnosed must be careful and ensure they are taking both protective measures for their own health via treatment and protective measures to prevent the spread via sexual transmission to sexual partners. </a:t>
            </a:r>
          </a:p>
        </p:txBody>
      </p:sp>
      <p:pic>
        <p:nvPicPr>
          <p:cNvPr id="8" name="Picture 7" descr="Structure Hiv Labeled Diagram Stock Vector (Royalty Free) 468001796 |  Shutterstock">
            <a:extLst>
              <a:ext uri="{FF2B5EF4-FFF2-40B4-BE49-F238E27FC236}">
                <a16:creationId xmlns:a16="http://schemas.microsoft.com/office/drawing/2014/main" id="{A0F8D9B5-0E7F-060F-01DE-9C14C8AE6058}"/>
              </a:ext>
            </a:extLst>
          </p:cNvPr>
          <p:cNvPicPr>
            <a:picLocks noChangeAspect="1"/>
          </p:cNvPicPr>
          <p:nvPr/>
        </p:nvPicPr>
        <p:blipFill>
          <a:blip r:embed="rId2"/>
          <a:srcRect t="7067" b="6047"/>
          <a:stretch>
            <a:fillRect/>
          </a:stretch>
        </p:blipFill>
        <p:spPr>
          <a:xfrm>
            <a:off x="7177303" y="231863"/>
            <a:ext cx="3656920" cy="3461657"/>
          </a:xfrm>
          <a:prstGeom prst="rect">
            <a:avLst/>
          </a:prstGeom>
        </p:spPr>
      </p:pic>
      <p:sp>
        <p:nvSpPr>
          <p:cNvPr id="10" name="TextBox 9">
            <a:extLst>
              <a:ext uri="{FF2B5EF4-FFF2-40B4-BE49-F238E27FC236}">
                <a16:creationId xmlns:a16="http://schemas.microsoft.com/office/drawing/2014/main" id="{D976E3D4-4801-DD12-70AD-D6491CC6B9C3}"/>
              </a:ext>
            </a:extLst>
          </p:cNvPr>
          <p:cNvSpPr txBox="1"/>
          <p:nvPr/>
        </p:nvSpPr>
        <p:spPr>
          <a:xfrm>
            <a:off x="7297046" y="3766600"/>
            <a:ext cx="3417433" cy="307777"/>
          </a:xfrm>
          <a:prstGeom prst="rect">
            <a:avLst/>
          </a:prstGeom>
          <a:noFill/>
        </p:spPr>
        <p:txBody>
          <a:bodyPr wrap="square">
            <a:spAutoFit/>
          </a:bodyPr>
          <a:lstStyle/>
          <a:p>
            <a:pPr algn="l"/>
            <a:r>
              <a:rPr lang="en-GB" sz="1400" i="1" dirty="0">
                <a:solidFill>
                  <a:srgbClr val="141414"/>
                </a:solidFill>
                <a:effectLst/>
              </a:rPr>
              <a:t>The Structure of HIV Labelled Diagram</a:t>
            </a:r>
          </a:p>
        </p:txBody>
      </p:sp>
      <p:pic>
        <p:nvPicPr>
          <p:cNvPr id="11" name="Picture 10" descr="High-Res Truck Cartoon Png Clipart in Minimalist Art Style Art: 4K &amp; Vector">
            <a:extLst>
              <a:ext uri="{FF2B5EF4-FFF2-40B4-BE49-F238E27FC236}">
                <a16:creationId xmlns:a16="http://schemas.microsoft.com/office/drawing/2014/main" id="{DA1739F7-1583-7AC4-9E5D-A7CDBBC5975C}"/>
              </a:ext>
            </a:extLst>
          </p:cNvPr>
          <p:cNvPicPr>
            <a:picLocks noChangeAspect="1"/>
          </p:cNvPicPr>
          <p:nvPr/>
        </p:nvPicPr>
        <p:blipFill>
          <a:blip r:embed="rId3"/>
          <a:srcRect t="16404" b="16719"/>
          <a:stretch>
            <a:fillRect/>
          </a:stretch>
        </p:blipFill>
        <p:spPr>
          <a:xfrm>
            <a:off x="6219360" y="4147458"/>
            <a:ext cx="3450772" cy="2307771"/>
          </a:xfrm>
          <a:prstGeom prst="rect">
            <a:avLst/>
          </a:prstGeom>
        </p:spPr>
      </p:pic>
      <p:sp>
        <p:nvSpPr>
          <p:cNvPr id="12" name="TextBox 11">
            <a:extLst>
              <a:ext uri="{FF2B5EF4-FFF2-40B4-BE49-F238E27FC236}">
                <a16:creationId xmlns:a16="http://schemas.microsoft.com/office/drawing/2014/main" id="{CB300E7F-74CD-DCD5-F88D-6B683DA12B6B}"/>
              </a:ext>
            </a:extLst>
          </p:cNvPr>
          <p:cNvSpPr txBox="1"/>
          <p:nvPr/>
        </p:nvSpPr>
        <p:spPr>
          <a:xfrm>
            <a:off x="6219360" y="6447501"/>
            <a:ext cx="3486595" cy="307777"/>
          </a:xfrm>
          <a:prstGeom prst="rect">
            <a:avLst/>
          </a:prstGeom>
          <a:noFill/>
        </p:spPr>
        <p:txBody>
          <a:bodyPr wrap="none" rtlCol="0">
            <a:spAutoFit/>
          </a:bodyPr>
          <a:lstStyle/>
          <a:p>
            <a:r>
              <a:rPr lang="en-GB" sz="1400" i="1" dirty="0"/>
              <a:t>Image of a truck as Alex is a truck driver</a:t>
            </a:r>
          </a:p>
        </p:txBody>
      </p:sp>
      <p:sp>
        <p:nvSpPr>
          <p:cNvPr id="14" name="TextBox 13">
            <a:extLst>
              <a:ext uri="{FF2B5EF4-FFF2-40B4-BE49-F238E27FC236}">
                <a16:creationId xmlns:a16="http://schemas.microsoft.com/office/drawing/2014/main" id="{A6665821-9B1F-4A88-C506-8BB6E0FFB083}"/>
              </a:ext>
            </a:extLst>
          </p:cNvPr>
          <p:cNvSpPr txBox="1"/>
          <p:nvPr/>
        </p:nvSpPr>
        <p:spPr>
          <a:xfrm>
            <a:off x="427264" y="6441471"/>
            <a:ext cx="6101442" cy="307777"/>
          </a:xfrm>
          <a:prstGeom prst="rect">
            <a:avLst/>
          </a:prstGeom>
          <a:noFill/>
        </p:spPr>
        <p:txBody>
          <a:bodyPr wrap="square">
            <a:spAutoFit/>
          </a:bodyPr>
          <a:lstStyle/>
          <a:p>
            <a:r>
              <a:rPr lang="en-GB" sz="1400" i="1" dirty="0"/>
              <a:t>Sidra Rubab</a:t>
            </a:r>
          </a:p>
        </p:txBody>
      </p:sp>
    </p:spTree>
    <p:extLst>
      <p:ext uri="{BB962C8B-B14F-4D97-AF65-F5344CB8AC3E}">
        <p14:creationId xmlns:p14="http://schemas.microsoft.com/office/powerpoint/2010/main" val="6906743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Rounded Corners 10">
            <a:extLst>
              <a:ext uri="{FF2B5EF4-FFF2-40B4-BE49-F238E27FC236}">
                <a16:creationId xmlns:a16="http://schemas.microsoft.com/office/drawing/2014/main" id="{517DA81E-C0CE-753D-9A20-BD209BA9295E}"/>
              </a:ext>
            </a:extLst>
          </p:cNvPr>
          <p:cNvSpPr/>
          <p:nvPr/>
        </p:nvSpPr>
        <p:spPr>
          <a:xfrm>
            <a:off x="6519440" y="679747"/>
            <a:ext cx="5113567" cy="2234065"/>
          </a:xfrm>
          <a:prstGeom prst="roundRect">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Rounded Corners 9">
            <a:extLst>
              <a:ext uri="{FF2B5EF4-FFF2-40B4-BE49-F238E27FC236}">
                <a16:creationId xmlns:a16="http://schemas.microsoft.com/office/drawing/2014/main" id="{13C675D4-83CD-E73F-8D20-E0BD07E44B4F}"/>
              </a:ext>
            </a:extLst>
          </p:cNvPr>
          <p:cNvSpPr/>
          <p:nvPr/>
        </p:nvSpPr>
        <p:spPr>
          <a:xfrm>
            <a:off x="337457" y="679747"/>
            <a:ext cx="5442857" cy="1660682"/>
          </a:xfrm>
          <a:prstGeom prst="round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7C9F0DB6-8616-E1C4-D9B2-698350506B04}"/>
              </a:ext>
            </a:extLst>
          </p:cNvPr>
          <p:cNvSpPr>
            <a:spLocks noGrp="1"/>
          </p:cNvSpPr>
          <p:nvPr>
            <p:ph type="title"/>
          </p:nvPr>
        </p:nvSpPr>
        <p:spPr>
          <a:xfrm>
            <a:off x="3801535" y="11321"/>
            <a:ext cx="3720494" cy="587829"/>
          </a:xfrm>
        </p:spPr>
        <p:txBody>
          <a:bodyPr>
            <a:normAutofit fontScale="90000"/>
          </a:bodyPr>
          <a:lstStyle/>
          <a:p>
            <a:r>
              <a:rPr lang="en-GB" u="sng" dirty="0">
                <a:solidFill>
                  <a:schemeClr val="accent2">
                    <a:lumMod val="50000"/>
                  </a:schemeClr>
                </a:solidFill>
                <a:latin typeface="Amasis MT Pro Black" panose="02040A04050005020304" pitchFamily="18" charset="0"/>
              </a:rPr>
              <a:t>Transmission</a:t>
            </a:r>
          </a:p>
        </p:txBody>
      </p:sp>
      <p:sp>
        <p:nvSpPr>
          <p:cNvPr id="4" name="TextBox 3">
            <a:extLst>
              <a:ext uri="{FF2B5EF4-FFF2-40B4-BE49-F238E27FC236}">
                <a16:creationId xmlns:a16="http://schemas.microsoft.com/office/drawing/2014/main" id="{2E6DABBF-79B1-0DC3-570E-D9E47A6194D1}"/>
              </a:ext>
            </a:extLst>
          </p:cNvPr>
          <p:cNvSpPr txBox="1"/>
          <p:nvPr/>
        </p:nvSpPr>
        <p:spPr>
          <a:xfrm>
            <a:off x="470506" y="700081"/>
            <a:ext cx="5366657" cy="1846659"/>
          </a:xfrm>
          <a:prstGeom prst="rect">
            <a:avLst/>
          </a:prstGeom>
          <a:noFill/>
        </p:spPr>
        <p:txBody>
          <a:bodyPr wrap="square" rtlCol="0">
            <a:spAutoFit/>
          </a:bodyPr>
          <a:lstStyle/>
          <a:p>
            <a:r>
              <a:rPr lang="en-GB" sz="1600" dirty="0"/>
              <a:t>HIV can be transmitted via the exchange of body fluids (WHO 2026). These are:</a:t>
            </a:r>
          </a:p>
          <a:p>
            <a:pPr marL="285750" indent="-285750">
              <a:buFont typeface="Arial" panose="020B0604020202020204" pitchFamily="34" charset="0"/>
              <a:buChar char="•"/>
            </a:pPr>
            <a:r>
              <a:rPr lang="en-GB" sz="1600" dirty="0"/>
              <a:t>Seman</a:t>
            </a:r>
          </a:p>
          <a:p>
            <a:pPr marL="285750" indent="-285750">
              <a:buFont typeface="Arial" panose="020B0604020202020204" pitchFamily="34" charset="0"/>
              <a:buChar char="•"/>
            </a:pPr>
            <a:r>
              <a:rPr lang="en-GB" sz="1600" dirty="0"/>
              <a:t>Vaginal Fluids</a:t>
            </a:r>
          </a:p>
          <a:p>
            <a:pPr marL="285750" indent="-285750">
              <a:buFont typeface="Arial" panose="020B0604020202020204" pitchFamily="34" charset="0"/>
              <a:buChar char="•"/>
            </a:pPr>
            <a:r>
              <a:rPr lang="en-GB" sz="1600" dirty="0"/>
              <a:t>Rectal Fluids</a:t>
            </a:r>
          </a:p>
          <a:p>
            <a:pPr marL="285750" indent="-285750">
              <a:buFont typeface="Arial" panose="020B0604020202020204" pitchFamily="34" charset="0"/>
              <a:buChar char="•"/>
            </a:pPr>
            <a:r>
              <a:rPr lang="en-GB" sz="1600" dirty="0"/>
              <a:t>Breast Milk</a:t>
            </a:r>
          </a:p>
          <a:p>
            <a:endParaRPr lang="en-GB" dirty="0"/>
          </a:p>
        </p:txBody>
      </p:sp>
      <p:sp>
        <p:nvSpPr>
          <p:cNvPr id="5" name="TextBox 4">
            <a:extLst>
              <a:ext uri="{FF2B5EF4-FFF2-40B4-BE49-F238E27FC236}">
                <a16:creationId xmlns:a16="http://schemas.microsoft.com/office/drawing/2014/main" id="{4C013985-29FB-356C-D69B-67525DDD01E4}"/>
              </a:ext>
            </a:extLst>
          </p:cNvPr>
          <p:cNvSpPr txBox="1"/>
          <p:nvPr/>
        </p:nvSpPr>
        <p:spPr>
          <a:xfrm>
            <a:off x="6681625" y="901200"/>
            <a:ext cx="4951382" cy="2369880"/>
          </a:xfrm>
          <a:prstGeom prst="rect">
            <a:avLst/>
          </a:prstGeom>
          <a:noFill/>
        </p:spPr>
        <p:txBody>
          <a:bodyPr wrap="square" rtlCol="0">
            <a:spAutoFit/>
          </a:bodyPr>
          <a:lstStyle/>
          <a:p>
            <a:r>
              <a:rPr lang="en-GB" sz="1600" dirty="0"/>
              <a:t>The most common way HIV spreads is through unprotected sexual contact. It can also be transmitted through sharing needles or syringes. It can also be passed on from the mother to the child during pregnancy, childbirth or breastfeeding. With proper treatment, this risk can be reduced to less then 1%. </a:t>
            </a:r>
          </a:p>
          <a:p>
            <a:endParaRPr lang="en-GB" dirty="0"/>
          </a:p>
          <a:p>
            <a:endParaRPr lang="en-GB" dirty="0"/>
          </a:p>
        </p:txBody>
      </p:sp>
      <p:pic>
        <p:nvPicPr>
          <p:cNvPr id="6" name="Picture 5" descr="Hiv Aids Transmission Ways Poster Info Stock Vector (Royalty Free)  1186626595 | Shutterstock">
            <a:extLst>
              <a:ext uri="{FF2B5EF4-FFF2-40B4-BE49-F238E27FC236}">
                <a16:creationId xmlns:a16="http://schemas.microsoft.com/office/drawing/2014/main" id="{AF31484F-C22A-BF61-069E-496FBB8215D3}"/>
              </a:ext>
            </a:extLst>
          </p:cNvPr>
          <p:cNvPicPr>
            <a:picLocks noChangeAspect="1"/>
          </p:cNvPicPr>
          <p:nvPr/>
        </p:nvPicPr>
        <p:blipFill>
          <a:blip r:embed="rId2"/>
          <a:stretch>
            <a:fillRect/>
          </a:stretch>
        </p:blipFill>
        <p:spPr>
          <a:xfrm>
            <a:off x="1050204" y="2441360"/>
            <a:ext cx="4685501" cy="3657814"/>
          </a:xfrm>
          <a:prstGeom prst="rect">
            <a:avLst/>
          </a:prstGeom>
        </p:spPr>
      </p:pic>
      <p:sp>
        <p:nvSpPr>
          <p:cNvPr id="8" name="TextBox 7">
            <a:extLst>
              <a:ext uri="{FF2B5EF4-FFF2-40B4-BE49-F238E27FC236}">
                <a16:creationId xmlns:a16="http://schemas.microsoft.com/office/drawing/2014/main" id="{71B8C7E2-56F1-FECA-4568-6968D116ABC7}"/>
              </a:ext>
            </a:extLst>
          </p:cNvPr>
          <p:cNvSpPr txBox="1"/>
          <p:nvPr/>
        </p:nvSpPr>
        <p:spPr>
          <a:xfrm>
            <a:off x="1127470" y="6122343"/>
            <a:ext cx="6101442" cy="307777"/>
          </a:xfrm>
          <a:prstGeom prst="rect">
            <a:avLst/>
          </a:prstGeom>
          <a:noFill/>
        </p:spPr>
        <p:txBody>
          <a:bodyPr wrap="square">
            <a:spAutoFit/>
          </a:bodyPr>
          <a:lstStyle/>
          <a:p>
            <a:pPr algn="l"/>
            <a:r>
              <a:rPr lang="en-GB" sz="1400" i="1" dirty="0" err="1">
                <a:solidFill>
                  <a:srgbClr val="141414"/>
                </a:solidFill>
                <a:effectLst/>
              </a:rPr>
              <a:t>Hiv</a:t>
            </a:r>
            <a:r>
              <a:rPr lang="en-GB" sz="1400" i="1" dirty="0">
                <a:solidFill>
                  <a:srgbClr val="141414"/>
                </a:solidFill>
                <a:effectLst/>
              </a:rPr>
              <a:t> and aids transmission ways poster with info vector</a:t>
            </a:r>
          </a:p>
        </p:txBody>
      </p:sp>
      <p:sp>
        <p:nvSpPr>
          <p:cNvPr id="12" name="Rectangle: Rounded Corners 11">
            <a:extLst>
              <a:ext uri="{FF2B5EF4-FFF2-40B4-BE49-F238E27FC236}">
                <a16:creationId xmlns:a16="http://schemas.microsoft.com/office/drawing/2014/main" id="{ACD5011E-231B-7960-BA00-3E2AF63C1F21}"/>
              </a:ext>
            </a:extLst>
          </p:cNvPr>
          <p:cNvSpPr/>
          <p:nvPr/>
        </p:nvSpPr>
        <p:spPr>
          <a:xfrm>
            <a:off x="6105268" y="3819432"/>
            <a:ext cx="5661934" cy="213736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B4D158BF-FE26-096C-6C18-6EB7E92D9535}"/>
              </a:ext>
            </a:extLst>
          </p:cNvPr>
          <p:cNvSpPr txBox="1"/>
          <p:nvPr/>
        </p:nvSpPr>
        <p:spPr>
          <a:xfrm>
            <a:off x="6214125" y="3984975"/>
            <a:ext cx="7824108" cy="1815882"/>
          </a:xfrm>
          <a:prstGeom prst="rect">
            <a:avLst/>
          </a:prstGeom>
          <a:noFill/>
        </p:spPr>
        <p:txBody>
          <a:bodyPr wrap="square" rtlCol="0">
            <a:spAutoFit/>
          </a:bodyPr>
          <a:lstStyle/>
          <a:p>
            <a:r>
              <a:rPr lang="en-GB" sz="1600" dirty="0"/>
              <a:t>It is important to understand how HIV is not transmitted.</a:t>
            </a:r>
          </a:p>
          <a:p>
            <a:r>
              <a:rPr lang="en-GB" sz="1600" dirty="0"/>
              <a:t>You can not get HIV from:</a:t>
            </a:r>
          </a:p>
          <a:p>
            <a:pPr marL="285750" indent="-285750">
              <a:buFont typeface="Arial" panose="020B0604020202020204" pitchFamily="34" charset="0"/>
              <a:buChar char="•"/>
            </a:pPr>
            <a:r>
              <a:rPr lang="en-GB" sz="1600" dirty="0"/>
              <a:t>Hugging </a:t>
            </a:r>
          </a:p>
          <a:p>
            <a:pPr marL="285750" indent="-285750">
              <a:buFont typeface="Arial" panose="020B0604020202020204" pitchFamily="34" charset="0"/>
              <a:buChar char="•"/>
            </a:pPr>
            <a:r>
              <a:rPr lang="en-GB" sz="1600" dirty="0"/>
              <a:t>Kissing</a:t>
            </a:r>
          </a:p>
          <a:p>
            <a:pPr marL="285750" indent="-285750">
              <a:buFont typeface="Arial" panose="020B0604020202020204" pitchFamily="34" charset="0"/>
              <a:buChar char="•"/>
            </a:pPr>
            <a:r>
              <a:rPr lang="en-GB" sz="1600" dirty="0"/>
              <a:t>Sharing food </a:t>
            </a:r>
          </a:p>
          <a:p>
            <a:pPr marL="285750" indent="-285750">
              <a:buFont typeface="Arial" panose="020B0604020202020204" pitchFamily="34" charset="0"/>
              <a:buChar char="•"/>
            </a:pPr>
            <a:r>
              <a:rPr lang="en-GB" sz="1600" dirty="0"/>
              <a:t>Touching the same objects </a:t>
            </a:r>
          </a:p>
          <a:p>
            <a:pPr marL="285750" indent="-285750">
              <a:buFont typeface="Arial" panose="020B0604020202020204" pitchFamily="34" charset="0"/>
              <a:buChar char="•"/>
            </a:pPr>
            <a:r>
              <a:rPr lang="en-GB" sz="1600" dirty="0"/>
              <a:t>Using the same toilet </a:t>
            </a:r>
          </a:p>
        </p:txBody>
      </p:sp>
      <p:sp>
        <p:nvSpPr>
          <p:cNvPr id="14" name="TextBox 13">
            <a:extLst>
              <a:ext uri="{FF2B5EF4-FFF2-40B4-BE49-F238E27FC236}">
                <a16:creationId xmlns:a16="http://schemas.microsoft.com/office/drawing/2014/main" id="{E2F004F7-DF3E-91B6-5B1E-CFC204F0A00C}"/>
              </a:ext>
            </a:extLst>
          </p:cNvPr>
          <p:cNvSpPr txBox="1"/>
          <p:nvPr/>
        </p:nvSpPr>
        <p:spPr>
          <a:xfrm>
            <a:off x="470506" y="6538902"/>
            <a:ext cx="7021284" cy="307777"/>
          </a:xfrm>
          <a:prstGeom prst="rect">
            <a:avLst/>
          </a:prstGeom>
          <a:noFill/>
        </p:spPr>
        <p:txBody>
          <a:bodyPr wrap="square">
            <a:spAutoFit/>
          </a:bodyPr>
          <a:lstStyle/>
          <a:p>
            <a:r>
              <a:rPr lang="en-GB" sz="1400" i="1" dirty="0">
                <a:solidFill>
                  <a:schemeClr val="tx1"/>
                </a:solidFill>
              </a:rPr>
              <a:t>Alix </a:t>
            </a:r>
            <a:r>
              <a:rPr lang="en-GB" sz="1400" i="1" dirty="0" err="1">
                <a:solidFill>
                  <a:schemeClr val="tx1"/>
                </a:solidFill>
              </a:rPr>
              <a:t>Flore</a:t>
            </a:r>
            <a:r>
              <a:rPr lang="en-GB" sz="1400" i="1" dirty="0">
                <a:solidFill>
                  <a:schemeClr val="tx1"/>
                </a:solidFill>
              </a:rPr>
              <a:t> Kouakou</a:t>
            </a:r>
            <a:endParaRPr lang="en-GB" sz="1400" i="1" dirty="0"/>
          </a:p>
        </p:txBody>
      </p:sp>
    </p:spTree>
    <p:extLst>
      <p:ext uri="{BB962C8B-B14F-4D97-AF65-F5344CB8AC3E}">
        <p14:creationId xmlns:p14="http://schemas.microsoft.com/office/powerpoint/2010/main" val="18467935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Rectangle: Rounded Corners 23">
            <a:extLst>
              <a:ext uri="{FF2B5EF4-FFF2-40B4-BE49-F238E27FC236}">
                <a16:creationId xmlns:a16="http://schemas.microsoft.com/office/drawing/2014/main" id="{77F86BC5-0C51-AE75-FB26-ACDD477B6873}"/>
              </a:ext>
            </a:extLst>
          </p:cNvPr>
          <p:cNvSpPr/>
          <p:nvPr/>
        </p:nvSpPr>
        <p:spPr>
          <a:xfrm>
            <a:off x="7952166" y="1002411"/>
            <a:ext cx="3839802" cy="1079984"/>
          </a:xfrm>
          <a:prstGeom prst="roundRect">
            <a:avLst/>
          </a:prstGeom>
          <a:solidFill>
            <a:schemeClr val="accent1">
              <a:lumMod val="40000"/>
              <a:lumOff val="60000"/>
            </a:schemeClr>
          </a:solidFill>
          <a:ln>
            <a:solidFill>
              <a:schemeClr val="accent1">
                <a:lumMod val="40000"/>
                <a:lumOff val="6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Rectangle: Rounded Corners 21">
            <a:extLst>
              <a:ext uri="{FF2B5EF4-FFF2-40B4-BE49-F238E27FC236}">
                <a16:creationId xmlns:a16="http://schemas.microsoft.com/office/drawing/2014/main" id="{8795A2A5-2C6F-41F7-DA7E-E39567498BD5}"/>
              </a:ext>
            </a:extLst>
          </p:cNvPr>
          <p:cNvSpPr/>
          <p:nvPr/>
        </p:nvSpPr>
        <p:spPr>
          <a:xfrm>
            <a:off x="5637494" y="4698852"/>
            <a:ext cx="5041764" cy="1633662"/>
          </a:xfrm>
          <a:prstGeom prst="roundRect">
            <a:avLst/>
          </a:prstGeom>
          <a:solidFill>
            <a:schemeClr val="accent1">
              <a:lumMod val="20000"/>
              <a:lumOff val="80000"/>
            </a:schemeClr>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Rounded Corners 14">
            <a:extLst>
              <a:ext uri="{FF2B5EF4-FFF2-40B4-BE49-F238E27FC236}">
                <a16:creationId xmlns:a16="http://schemas.microsoft.com/office/drawing/2014/main" id="{4952D354-721B-6340-0753-1DF6C98C5599}"/>
              </a:ext>
            </a:extLst>
          </p:cNvPr>
          <p:cNvSpPr/>
          <p:nvPr/>
        </p:nvSpPr>
        <p:spPr>
          <a:xfrm>
            <a:off x="260601" y="818473"/>
            <a:ext cx="4069297" cy="1966111"/>
          </a:xfrm>
          <a:prstGeom prst="roundRect">
            <a:avLst/>
          </a:prstGeom>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TextBox 3">
            <a:extLst>
              <a:ext uri="{FF2B5EF4-FFF2-40B4-BE49-F238E27FC236}">
                <a16:creationId xmlns:a16="http://schemas.microsoft.com/office/drawing/2014/main" id="{D9BD1098-74A5-4A07-0EA8-2B7F8F57784D}"/>
              </a:ext>
            </a:extLst>
          </p:cNvPr>
          <p:cNvSpPr txBox="1"/>
          <p:nvPr/>
        </p:nvSpPr>
        <p:spPr>
          <a:xfrm>
            <a:off x="3995058" y="141514"/>
            <a:ext cx="3284874" cy="584775"/>
          </a:xfrm>
          <a:prstGeom prst="rect">
            <a:avLst/>
          </a:prstGeom>
          <a:noFill/>
        </p:spPr>
        <p:txBody>
          <a:bodyPr wrap="none" rtlCol="0">
            <a:spAutoFit/>
          </a:bodyPr>
          <a:lstStyle/>
          <a:p>
            <a:r>
              <a:rPr lang="en-GB" sz="3200" u="sng" dirty="0">
                <a:solidFill>
                  <a:schemeClr val="accent2">
                    <a:lumMod val="50000"/>
                  </a:schemeClr>
                </a:solidFill>
                <a:latin typeface="Amasis MT Pro Black" panose="02040A04050005020304" pitchFamily="18" charset="0"/>
              </a:rPr>
              <a:t>Discrimination</a:t>
            </a:r>
          </a:p>
        </p:txBody>
      </p:sp>
      <p:sp>
        <p:nvSpPr>
          <p:cNvPr id="7" name="TextBox 6">
            <a:extLst>
              <a:ext uri="{FF2B5EF4-FFF2-40B4-BE49-F238E27FC236}">
                <a16:creationId xmlns:a16="http://schemas.microsoft.com/office/drawing/2014/main" id="{DFCF2F1C-BF79-2104-BA96-966E75A111FA}"/>
              </a:ext>
            </a:extLst>
          </p:cNvPr>
          <p:cNvSpPr txBox="1"/>
          <p:nvPr/>
        </p:nvSpPr>
        <p:spPr>
          <a:xfrm>
            <a:off x="313142" y="976382"/>
            <a:ext cx="3964213" cy="1077218"/>
          </a:xfrm>
          <a:prstGeom prst="rect">
            <a:avLst/>
          </a:prstGeom>
          <a:noFill/>
        </p:spPr>
        <p:txBody>
          <a:bodyPr wrap="square" rtlCol="0">
            <a:spAutoFit/>
          </a:bodyPr>
          <a:lstStyle/>
          <a:p>
            <a:pPr algn="ctr"/>
            <a:r>
              <a:rPr lang="en-GB" sz="1600" dirty="0"/>
              <a:t>People living with HIV still face stigma and discrimination. This can happen at school, work or even in healthcare settings.  </a:t>
            </a:r>
          </a:p>
        </p:txBody>
      </p:sp>
      <p:sp>
        <p:nvSpPr>
          <p:cNvPr id="8" name="TextBox 7">
            <a:extLst>
              <a:ext uri="{FF2B5EF4-FFF2-40B4-BE49-F238E27FC236}">
                <a16:creationId xmlns:a16="http://schemas.microsoft.com/office/drawing/2014/main" id="{7833A13A-8742-7CDB-CD6D-96BB31A436EA}"/>
              </a:ext>
            </a:extLst>
          </p:cNvPr>
          <p:cNvSpPr txBox="1"/>
          <p:nvPr/>
        </p:nvSpPr>
        <p:spPr>
          <a:xfrm>
            <a:off x="452575" y="2053600"/>
            <a:ext cx="3565071" cy="584775"/>
          </a:xfrm>
          <a:prstGeom prst="rect">
            <a:avLst/>
          </a:prstGeom>
          <a:noFill/>
        </p:spPr>
        <p:txBody>
          <a:bodyPr wrap="square" rtlCol="0">
            <a:spAutoFit/>
          </a:bodyPr>
          <a:lstStyle/>
          <a:p>
            <a:pPr algn="ctr"/>
            <a:r>
              <a:rPr lang="en-GB" sz="1600" dirty="0"/>
              <a:t>Discrimination often comes from fear and lack of knowledge.</a:t>
            </a:r>
          </a:p>
        </p:txBody>
      </p:sp>
      <p:sp>
        <p:nvSpPr>
          <p:cNvPr id="10" name="TextBox 9">
            <a:extLst>
              <a:ext uri="{FF2B5EF4-FFF2-40B4-BE49-F238E27FC236}">
                <a16:creationId xmlns:a16="http://schemas.microsoft.com/office/drawing/2014/main" id="{306FA819-7C71-B360-839E-0856D42F202F}"/>
              </a:ext>
            </a:extLst>
          </p:cNvPr>
          <p:cNvSpPr txBox="1"/>
          <p:nvPr/>
        </p:nvSpPr>
        <p:spPr>
          <a:xfrm>
            <a:off x="8127780" y="1126905"/>
            <a:ext cx="3565072" cy="830997"/>
          </a:xfrm>
          <a:prstGeom prst="rect">
            <a:avLst/>
          </a:prstGeom>
          <a:noFill/>
        </p:spPr>
        <p:txBody>
          <a:bodyPr wrap="square" rtlCol="0">
            <a:spAutoFit/>
          </a:bodyPr>
          <a:lstStyle/>
          <a:p>
            <a:pPr algn="ctr"/>
            <a:r>
              <a:rPr lang="en-GB" sz="1600" dirty="0"/>
              <a:t>Stigma can affect mental health and discourage people from getting or seeking treatment.</a:t>
            </a:r>
          </a:p>
        </p:txBody>
      </p:sp>
      <p:sp>
        <p:nvSpPr>
          <p:cNvPr id="11" name="TextBox 10">
            <a:extLst>
              <a:ext uri="{FF2B5EF4-FFF2-40B4-BE49-F238E27FC236}">
                <a16:creationId xmlns:a16="http://schemas.microsoft.com/office/drawing/2014/main" id="{A686D6FC-0C1C-A0D6-B218-87758166F3C2}"/>
              </a:ext>
            </a:extLst>
          </p:cNvPr>
          <p:cNvSpPr txBox="1"/>
          <p:nvPr/>
        </p:nvSpPr>
        <p:spPr>
          <a:xfrm>
            <a:off x="5834777" y="5038262"/>
            <a:ext cx="4586005" cy="1077218"/>
          </a:xfrm>
          <a:prstGeom prst="rect">
            <a:avLst/>
          </a:prstGeom>
          <a:noFill/>
        </p:spPr>
        <p:txBody>
          <a:bodyPr wrap="square" rtlCol="0">
            <a:spAutoFit/>
          </a:bodyPr>
          <a:lstStyle/>
          <a:p>
            <a:pPr algn="ctr"/>
            <a:r>
              <a:rPr lang="en-GB" sz="1600" dirty="0"/>
              <a:t>Fighting discrimination requires education, empathy and accurate information.</a:t>
            </a:r>
          </a:p>
          <a:p>
            <a:pPr algn="ctr"/>
            <a:r>
              <a:rPr lang="en-GB" sz="1600" dirty="0"/>
              <a:t>Laws also help protect the rights of people living with HIV.</a:t>
            </a:r>
          </a:p>
        </p:txBody>
      </p:sp>
      <p:pic>
        <p:nvPicPr>
          <p:cNvPr id="12" name="Picture 11" descr="Attitudes towards HIV – Changing Perceptions">
            <a:extLst>
              <a:ext uri="{FF2B5EF4-FFF2-40B4-BE49-F238E27FC236}">
                <a16:creationId xmlns:a16="http://schemas.microsoft.com/office/drawing/2014/main" id="{413E0EE2-2965-2807-E60E-AC516995D25A}"/>
              </a:ext>
            </a:extLst>
          </p:cNvPr>
          <p:cNvPicPr>
            <a:picLocks noChangeAspect="1"/>
          </p:cNvPicPr>
          <p:nvPr/>
        </p:nvPicPr>
        <p:blipFill>
          <a:blip r:embed="rId3"/>
          <a:srcRect l="7521" r="10342"/>
          <a:stretch>
            <a:fillRect/>
          </a:stretch>
        </p:blipFill>
        <p:spPr>
          <a:xfrm>
            <a:off x="5048453" y="942304"/>
            <a:ext cx="2324589" cy="2940619"/>
          </a:xfrm>
          <a:prstGeom prst="rect">
            <a:avLst/>
          </a:prstGeom>
          <a:ln>
            <a:noFill/>
          </a:ln>
          <a:effectLst>
            <a:outerShdw blurRad="292100" dist="139700" dir="2700000" algn="tl" rotWithShape="0">
              <a:srgbClr val="333333">
                <a:alpha val="65000"/>
              </a:srgbClr>
            </a:outerShdw>
          </a:effectLst>
        </p:spPr>
      </p:pic>
      <p:pic>
        <p:nvPicPr>
          <p:cNvPr id="13" name="Picture 12">
            <a:extLst>
              <a:ext uri="{FF2B5EF4-FFF2-40B4-BE49-F238E27FC236}">
                <a16:creationId xmlns:a16="http://schemas.microsoft.com/office/drawing/2014/main" id="{C3212986-E731-DEDD-586A-7CAE8FDFE5ED}"/>
              </a:ext>
            </a:extLst>
          </p:cNvPr>
          <p:cNvPicPr>
            <a:picLocks noChangeAspect="1"/>
          </p:cNvPicPr>
          <p:nvPr/>
        </p:nvPicPr>
        <p:blipFill>
          <a:blip r:embed="rId4"/>
          <a:stretch>
            <a:fillRect/>
          </a:stretch>
        </p:blipFill>
        <p:spPr>
          <a:xfrm>
            <a:off x="742466" y="3042117"/>
            <a:ext cx="3324147" cy="2857160"/>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
        <p:nvSpPr>
          <p:cNvPr id="14" name="TextBox 13">
            <a:extLst>
              <a:ext uri="{FF2B5EF4-FFF2-40B4-BE49-F238E27FC236}">
                <a16:creationId xmlns:a16="http://schemas.microsoft.com/office/drawing/2014/main" id="{7DF71C60-2D37-A257-FD1B-166371651654}"/>
              </a:ext>
            </a:extLst>
          </p:cNvPr>
          <p:cNvSpPr txBox="1"/>
          <p:nvPr/>
        </p:nvSpPr>
        <p:spPr>
          <a:xfrm>
            <a:off x="260601" y="6024737"/>
            <a:ext cx="5041765" cy="307777"/>
          </a:xfrm>
          <a:prstGeom prst="rect">
            <a:avLst/>
          </a:prstGeom>
          <a:noFill/>
        </p:spPr>
        <p:txBody>
          <a:bodyPr wrap="none" rtlCol="0">
            <a:spAutoFit/>
          </a:bodyPr>
          <a:lstStyle/>
          <a:p>
            <a:r>
              <a:rPr lang="en-GB" sz="1400" i="1" dirty="0"/>
              <a:t>Statistics on people talking about their HIV status in the UK</a:t>
            </a:r>
          </a:p>
        </p:txBody>
      </p:sp>
      <p:sp>
        <p:nvSpPr>
          <p:cNvPr id="20" name="TextBox 19">
            <a:extLst>
              <a:ext uri="{FF2B5EF4-FFF2-40B4-BE49-F238E27FC236}">
                <a16:creationId xmlns:a16="http://schemas.microsoft.com/office/drawing/2014/main" id="{FF25204A-E76F-1EA2-CE88-9DAE8D49F9A8}"/>
              </a:ext>
            </a:extLst>
          </p:cNvPr>
          <p:cNvSpPr txBox="1"/>
          <p:nvPr/>
        </p:nvSpPr>
        <p:spPr>
          <a:xfrm>
            <a:off x="4645737" y="3945049"/>
            <a:ext cx="3482043" cy="307777"/>
          </a:xfrm>
          <a:prstGeom prst="rect">
            <a:avLst/>
          </a:prstGeom>
          <a:noFill/>
        </p:spPr>
        <p:txBody>
          <a:bodyPr wrap="none" rtlCol="0">
            <a:spAutoFit/>
          </a:bodyPr>
          <a:lstStyle/>
          <a:p>
            <a:r>
              <a:rPr lang="en-GB" sz="1400" i="1" dirty="0"/>
              <a:t>Percentage of discrimination in the NHS </a:t>
            </a:r>
          </a:p>
        </p:txBody>
      </p:sp>
      <p:pic>
        <p:nvPicPr>
          <p:cNvPr id="25" name="Picture 24" descr="Instances of discrimination at work | Law Blog | McPartland &amp; Sons Solicitors">
            <a:extLst>
              <a:ext uri="{FF2B5EF4-FFF2-40B4-BE49-F238E27FC236}">
                <a16:creationId xmlns:a16="http://schemas.microsoft.com/office/drawing/2014/main" id="{870D081F-B825-A6A2-41BE-BC4FD4527111}"/>
              </a:ext>
            </a:extLst>
          </p:cNvPr>
          <p:cNvPicPr>
            <a:picLocks noChangeAspect="1"/>
          </p:cNvPicPr>
          <p:nvPr/>
        </p:nvPicPr>
        <p:blipFill>
          <a:blip r:embed="rId5"/>
          <a:stretch>
            <a:fillRect/>
          </a:stretch>
        </p:blipFill>
        <p:spPr>
          <a:xfrm>
            <a:off x="8564419" y="2528421"/>
            <a:ext cx="3319605" cy="1862217"/>
          </a:xfrm>
          <a:prstGeom prst="rect">
            <a:avLst/>
          </a:prstGeom>
          <a:ln>
            <a:noFill/>
          </a:ln>
          <a:effectLst>
            <a:outerShdw blurRad="292100" dist="139700" dir="2700000" algn="tl" rotWithShape="0">
              <a:srgbClr val="333333">
                <a:alpha val="65000"/>
              </a:srgbClr>
            </a:outerShdw>
          </a:effectLst>
        </p:spPr>
      </p:pic>
      <p:sp>
        <p:nvSpPr>
          <p:cNvPr id="27" name="TextBox 26">
            <a:extLst>
              <a:ext uri="{FF2B5EF4-FFF2-40B4-BE49-F238E27FC236}">
                <a16:creationId xmlns:a16="http://schemas.microsoft.com/office/drawing/2014/main" id="{A2F6EA24-D1E6-9177-A0AF-4E8B5FD462B5}"/>
              </a:ext>
            </a:extLst>
          </p:cNvPr>
          <p:cNvSpPr txBox="1"/>
          <p:nvPr/>
        </p:nvSpPr>
        <p:spPr>
          <a:xfrm>
            <a:off x="452575" y="6518035"/>
            <a:ext cx="6140450" cy="307777"/>
          </a:xfrm>
          <a:prstGeom prst="rect">
            <a:avLst/>
          </a:prstGeom>
          <a:noFill/>
        </p:spPr>
        <p:txBody>
          <a:bodyPr wrap="square">
            <a:spAutoFit/>
          </a:bodyPr>
          <a:lstStyle/>
          <a:p>
            <a:r>
              <a:rPr lang="en-GB" sz="1400" i="1" dirty="0">
                <a:solidFill>
                  <a:schemeClr val="tx1"/>
                </a:solidFill>
              </a:rPr>
              <a:t>Alix </a:t>
            </a:r>
            <a:r>
              <a:rPr lang="en-GB" sz="1400" i="1" dirty="0" err="1">
                <a:solidFill>
                  <a:schemeClr val="tx1"/>
                </a:solidFill>
              </a:rPr>
              <a:t>Flore</a:t>
            </a:r>
            <a:r>
              <a:rPr lang="en-GB" sz="1400" i="1" dirty="0">
                <a:solidFill>
                  <a:schemeClr val="tx1"/>
                </a:solidFill>
              </a:rPr>
              <a:t> Kouakou</a:t>
            </a:r>
            <a:endParaRPr lang="en-GB" sz="1400" i="1" dirty="0"/>
          </a:p>
        </p:txBody>
      </p:sp>
    </p:spTree>
    <p:extLst>
      <p:ext uri="{BB962C8B-B14F-4D97-AF65-F5344CB8AC3E}">
        <p14:creationId xmlns:p14="http://schemas.microsoft.com/office/powerpoint/2010/main" val="19266706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Rectangle: Rounded Corners 25">
            <a:extLst>
              <a:ext uri="{FF2B5EF4-FFF2-40B4-BE49-F238E27FC236}">
                <a16:creationId xmlns:a16="http://schemas.microsoft.com/office/drawing/2014/main" id="{2CAC23F8-C8A3-2A6D-D9DD-CCE27CCA51BB}"/>
              </a:ext>
            </a:extLst>
          </p:cNvPr>
          <p:cNvSpPr/>
          <p:nvPr/>
        </p:nvSpPr>
        <p:spPr>
          <a:xfrm>
            <a:off x="196472" y="3165421"/>
            <a:ext cx="3378577" cy="109610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Rounded Corners 19">
            <a:extLst>
              <a:ext uri="{FF2B5EF4-FFF2-40B4-BE49-F238E27FC236}">
                <a16:creationId xmlns:a16="http://schemas.microsoft.com/office/drawing/2014/main" id="{1ECC11CD-DB11-75F3-BB40-838125331321}"/>
              </a:ext>
            </a:extLst>
          </p:cNvPr>
          <p:cNvSpPr/>
          <p:nvPr/>
        </p:nvSpPr>
        <p:spPr>
          <a:xfrm>
            <a:off x="4032325" y="5423102"/>
            <a:ext cx="2932152" cy="10024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8" name="Rectangle: Rounded Corners 17">
            <a:extLst>
              <a:ext uri="{FF2B5EF4-FFF2-40B4-BE49-F238E27FC236}">
                <a16:creationId xmlns:a16="http://schemas.microsoft.com/office/drawing/2014/main" id="{A56481F6-7401-97A8-E1FF-F3487E8FAC8A}"/>
              </a:ext>
            </a:extLst>
          </p:cNvPr>
          <p:cNvSpPr/>
          <p:nvPr/>
        </p:nvSpPr>
        <p:spPr>
          <a:xfrm>
            <a:off x="196473" y="1500366"/>
            <a:ext cx="3378577" cy="109610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Rounded Corners 14">
            <a:extLst>
              <a:ext uri="{FF2B5EF4-FFF2-40B4-BE49-F238E27FC236}">
                <a16:creationId xmlns:a16="http://schemas.microsoft.com/office/drawing/2014/main" id="{DDBC7314-2412-03D2-F2F8-B048B44E62CD}"/>
              </a:ext>
            </a:extLst>
          </p:cNvPr>
          <p:cNvSpPr/>
          <p:nvPr/>
        </p:nvSpPr>
        <p:spPr>
          <a:xfrm>
            <a:off x="7790394" y="1082266"/>
            <a:ext cx="3979862" cy="224245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084EA22F-2F88-FBDF-1B6A-A8F78A51B550}"/>
              </a:ext>
            </a:extLst>
          </p:cNvPr>
          <p:cNvSpPr>
            <a:spLocks noGrp="1"/>
          </p:cNvSpPr>
          <p:nvPr>
            <p:ph type="title"/>
          </p:nvPr>
        </p:nvSpPr>
        <p:spPr>
          <a:xfrm>
            <a:off x="3433234" y="152400"/>
            <a:ext cx="4478866" cy="850900"/>
          </a:xfrm>
        </p:spPr>
        <p:txBody>
          <a:bodyPr/>
          <a:lstStyle/>
          <a:p>
            <a:pPr algn="ctr"/>
            <a:r>
              <a:rPr lang="en-GB" sz="3200" u="sng" dirty="0">
                <a:solidFill>
                  <a:schemeClr val="accent2">
                    <a:lumMod val="50000"/>
                  </a:schemeClr>
                </a:solidFill>
                <a:latin typeface="Amasis MT Pro Black" panose="02040A04050005020304" pitchFamily="18" charset="0"/>
              </a:rPr>
              <a:t>HIV Prevention</a:t>
            </a:r>
            <a:r>
              <a:rPr lang="en-GB" dirty="0"/>
              <a:t> </a:t>
            </a:r>
          </a:p>
        </p:txBody>
      </p:sp>
      <p:sp>
        <p:nvSpPr>
          <p:cNvPr id="5" name="TextBox 4">
            <a:extLst>
              <a:ext uri="{FF2B5EF4-FFF2-40B4-BE49-F238E27FC236}">
                <a16:creationId xmlns:a16="http://schemas.microsoft.com/office/drawing/2014/main" id="{241FCCDC-C603-CC31-4283-7B02CF347BD4}"/>
              </a:ext>
            </a:extLst>
          </p:cNvPr>
          <p:cNvSpPr txBox="1"/>
          <p:nvPr/>
        </p:nvSpPr>
        <p:spPr>
          <a:xfrm>
            <a:off x="217490" y="1628582"/>
            <a:ext cx="3596216" cy="830997"/>
          </a:xfrm>
          <a:prstGeom prst="rect">
            <a:avLst/>
          </a:prstGeom>
          <a:noFill/>
        </p:spPr>
        <p:txBody>
          <a:bodyPr wrap="square">
            <a:spAutoFit/>
          </a:bodyPr>
          <a:lstStyle/>
          <a:p>
            <a:r>
              <a:rPr lang="en-GB" sz="1600" dirty="0"/>
              <a:t>HIV remains a major global public health issue, with 630,000 AIDS-related deaths in 2023 (WHO).</a:t>
            </a:r>
          </a:p>
        </p:txBody>
      </p:sp>
      <p:sp>
        <p:nvSpPr>
          <p:cNvPr id="9" name="TextBox 8">
            <a:extLst>
              <a:ext uri="{FF2B5EF4-FFF2-40B4-BE49-F238E27FC236}">
                <a16:creationId xmlns:a16="http://schemas.microsoft.com/office/drawing/2014/main" id="{A6AAF70A-ECC6-8238-2BB6-42C145B8FC46}"/>
              </a:ext>
            </a:extLst>
          </p:cNvPr>
          <p:cNvSpPr txBox="1"/>
          <p:nvPr/>
        </p:nvSpPr>
        <p:spPr>
          <a:xfrm>
            <a:off x="4184883" y="5508803"/>
            <a:ext cx="3196166" cy="830997"/>
          </a:xfrm>
          <a:prstGeom prst="rect">
            <a:avLst/>
          </a:prstGeom>
          <a:noFill/>
        </p:spPr>
        <p:txBody>
          <a:bodyPr wrap="square">
            <a:spAutoFit/>
          </a:bodyPr>
          <a:lstStyle/>
          <a:p>
            <a:r>
              <a:rPr lang="en-GB" sz="1600" b="1" dirty="0"/>
              <a:t>Condoms</a:t>
            </a:r>
            <a:r>
              <a:rPr lang="en-GB" sz="1600" dirty="0"/>
              <a:t> are up to </a:t>
            </a:r>
            <a:r>
              <a:rPr lang="en-GB" sz="1600" b="1" dirty="0"/>
              <a:t>98% effective</a:t>
            </a:r>
            <a:r>
              <a:rPr lang="en-GB" sz="1600" dirty="0"/>
              <a:t> at preventing HIV when used correctly (NHS).</a:t>
            </a:r>
          </a:p>
        </p:txBody>
      </p:sp>
      <p:sp>
        <p:nvSpPr>
          <p:cNvPr id="11" name="TextBox 10">
            <a:extLst>
              <a:ext uri="{FF2B5EF4-FFF2-40B4-BE49-F238E27FC236}">
                <a16:creationId xmlns:a16="http://schemas.microsoft.com/office/drawing/2014/main" id="{58B4658B-7003-99DB-106C-D8D7E53EDFC1}"/>
              </a:ext>
            </a:extLst>
          </p:cNvPr>
          <p:cNvSpPr txBox="1"/>
          <p:nvPr/>
        </p:nvSpPr>
        <p:spPr>
          <a:xfrm>
            <a:off x="7826118" y="1172443"/>
            <a:ext cx="3979861" cy="2062103"/>
          </a:xfrm>
          <a:prstGeom prst="rect">
            <a:avLst/>
          </a:prstGeom>
          <a:noFill/>
        </p:spPr>
        <p:txBody>
          <a:bodyPr wrap="square">
            <a:spAutoFit/>
          </a:bodyPr>
          <a:lstStyle/>
          <a:p>
            <a:pPr algn="ctr"/>
            <a:r>
              <a:rPr lang="en-GB" sz="1600" dirty="0" err="1"/>
              <a:t>PrEP</a:t>
            </a:r>
            <a:r>
              <a:rPr lang="en-GB" sz="1600" dirty="0"/>
              <a:t> (Pre-Exposure Prophylaxis</a:t>
            </a:r>
            <a:r>
              <a:rPr lang="en-GB" sz="1600" b="1" dirty="0"/>
              <a:t>)</a:t>
            </a:r>
            <a:r>
              <a:rPr lang="en-GB" sz="1600" dirty="0"/>
              <a:t> is a pill or long-acting injection for HIV-negative people and is </a:t>
            </a:r>
            <a:r>
              <a:rPr lang="en-GB" sz="1600" b="1" dirty="0"/>
              <a:t>over 99% effective</a:t>
            </a:r>
            <a:r>
              <a:rPr lang="en-GB" sz="1600" dirty="0"/>
              <a:t> when taken as prescribed (CDC).</a:t>
            </a:r>
          </a:p>
          <a:p>
            <a:pPr algn="ctr"/>
            <a:endParaRPr lang="en-GB" sz="1600" dirty="0"/>
          </a:p>
          <a:p>
            <a:pPr algn="ctr"/>
            <a:r>
              <a:rPr lang="en-GB" sz="1600" dirty="0"/>
              <a:t>In the UK, </a:t>
            </a:r>
            <a:r>
              <a:rPr lang="en-GB" sz="1600" dirty="0" err="1"/>
              <a:t>PrEP</a:t>
            </a:r>
            <a:r>
              <a:rPr lang="en-GB" sz="1600" dirty="0"/>
              <a:t> is available free through the NHS, providing an additional method of HIV prevention alongside condoms.</a:t>
            </a:r>
          </a:p>
        </p:txBody>
      </p:sp>
      <p:pic>
        <p:nvPicPr>
          <p:cNvPr id="14" name="Picture 13" descr="Waverley Care is Scotland's HIV and Hepatitis C charity">
            <a:extLst>
              <a:ext uri="{FF2B5EF4-FFF2-40B4-BE49-F238E27FC236}">
                <a16:creationId xmlns:a16="http://schemas.microsoft.com/office/drawing/2014/main" id="{4DAB5660-EEEF-3097-9185-03ED44AE6AF0}"/>
              </a:ext>
            </a:extLst>
          </p:cNvPr>
          <p:cNvPicPr>
            <a:picLocks noChangeAspect="1"/>
          </p:cNvPicPr>
          <p:nvPr/>
        </p:nvPicPr>
        <p:blipFill>
          <a:blip r:embed="rId2"/>
          <a:stretch>
            <a:fillRect/>
          </a:stretch>
        </p:blipFill>
        <p:spPr>
          <a:xfrm>
            <a:off x="3913756" y="1087048"/>
            <a:ext cx="3420229" cy="3420229"/>
          </a:xfrm>
          <a:prstGeom prst="rect">
            <a:avLst/>
          </a:prstGeom>
          <a:ln>
            <a:noFill/>
          </a:ln>
          <a:effectLst>
            <a:outerShdw blurRad="292100" dist="139700" dir="2700000" algn="tl" rotWithShape="0">
              <a:srgbClr val="333333">
                <a:alpha val="65000"/>
              </a:srgbClr>
            </a:outerShdw>
          </a:effectLst>
        </p:spPr>
      </p:pic>
      <p:sp>
        <p:nvSpPr>
          <p:cNvPr id="17" name="TextBox 16">
            <a:extLst>
              <a:ext uri="{FF2B5EF4-FFF2-40B4-BE49-F238E27FC236}">
                <a16:creationId xmlns:a16="http://schemas.microsoft.com/office/drawing/2014/main" id="{D6948876-0786-EB9E-6CD8-FF0E87B03C60}"/>
              </a:ext>
            </a:extLst>
          </p:cNvPr>
          <p:cNvSpPr txBox="1"/>
          <p:nvPr/>
        </p:nvSpPr>
        <p:spPr>
          <a:xfrm>
            <a:off x="3913756" y="4593326"/>
            <a:ext cx="6101442" cy="307777"/>
          </a:xfrm>
          <a:prstGeom prst="rect">
            <a:avLst/>
          </a:prstGeom>
          <a:noFill/>
        </p:spPr>
        <p:txBody>
          <a:bodyPr wrap="square">
            <a:spAutoFit/>
          </a:bodyPr>
          <a:lstStyle/>
          <a:p>
            <a:pPr algn="l" fontAlgn="base">
              <a:buNone/>
            </a:pPr>
            <a:r>
              <a:rPr lang="en-GB" sz="1400" i="1" cap="all" dirty="0">
                <a:solidFill>
                  <a:srgbClr val="0C211B"/>
                </a:solidFill>
                <a:effectLst/>
              </a:rPr>
              <a:t>Ways to prevent HIV transmission</a:t>
            </a:r>
          </a:p>
        </p:txBody>
      </p:sp>
      <p:pic>
        <p:nvPicPr>
          <p:cNvPr id="21" name="Picture 20" descr="HIV medications list: Treatment, prevention, and how they work">
            <a:extLst>
              <a:ext uri="{FF2B5EF4-FFF2-40B4-BE49-F238E27FC236}">
                <a16:creationId xmlns:a16="http://schemas.microsoft.com/office/drawing/2014/main" id="{21F04346-92DC-21BA-E7B6-D4550075C443}"/>
              </a:ext>
            </a:extLst>
          </p:cNvPr>
          <p:cNvPicPr>
            <a:picLocks noChangeAspect="1"/>
          </p:cNvPicPr>
          <p:nvPr/>
        </p:nvPicPr>
        <p:blipFill>
          <a:blip r:embed="rId3"/>
          <a:stretch>
            <a:fillRect/>
          </a:stretch>
        </p:blipFill>
        <p:spPr>
          <a:xfrm>
            <a:off x="7790394" y="3844499"/>
            <a:ext cx="4065060" cy="2280657"/>
          </a:xfrm>
          <a:prstGeom prst="rect">
            <a:avLst/>
          </a:prstGeom>
          <a:ln>
            <a:noFill/>
          </a:ln>
          <a:effectLst>
            <a:softEdge rad="112500"/>
          </a:effectLst>
        </p:spPr>
      </p:pic>
      <p:sp>
        <p:nvSpPr>
          <p:cNvPr id="22" name="TextBox 21">
            <a:extLst>
              <a:ext uri="{FF2B5EF4-FFF2-40B4-BE49-F238E27FC236}">
                <a16:creationId xmlns:a16="http://schemas.microsoft.com/office/drawing/2014/main" id="{FC31C87F-21E5-B7ED-8EF7-4B0D9F990D87}"/>
              </a:ext>
            </a:extLst>
          </p:cNvPr>
          <p:cNvSpPr txBox="1"/>
          <p:nvPr/>
        </p:nvSpPr>
        <p:spPr>
          <a:xfrm>
            <a:off x="8549700" y="6117725"/>
            <a:ext cx="2343911" cy="307777"/>
          </a:xfrm>
          <a:prstGeom prst="rect">
            <a:avLst/>
          </a:prstGeom>
          <a:noFill/>
        </p:spPr>
        <p:txBody>
          <a:bodyPr wrap="none" rtlCol="0">
            <a:spAutoFit/>
          </a:bodyPr>
          <a:lstStyle/>
          <a:p>
            <a:r>
              <a:rPr lang="en-GB" sz="1400" i="1" dirty="0"/>
              <a:t>Picture of HIV medications</a:t>
            </a:r>
          </a:p>
        </p:txBody>
      </p:sp>
      <p:sp>
        <p:nvSpPr>
          <p:cNvPr id="24" name="TextBox 23">
            <a:extLst>
              <a:ext uri="{FF2B5EF4-FFF2-40B4-BE49-F238E27FC236}">
                <a16:creationId xmlns:a16="http://schemas.microsoft.com/office/drawing/2014/main" id="{D65787EA-9932-5282-D4C3-61259359F95A}"/>
              </a:ext>
            </a:extLst>
          </p:cNvPr>
          <p:cNvSpPr txBox="1"/>
          <p:nvPr/>
        </p:nvSpPr>
        <p:spPr>
          <a:xfrm>
            <a:off x="386021" y="3201889"/>
            <a:ext cx="3215744" cy="923330"/>
          </a:xfrm>
          <a:prstGeom prst="rect">
            <a:avLst/>
          </a:prstGeom>
          <a:noFill/>
        </p:spPr>
        <p:txBody>
          <a:bodyPr wrap="square">
            <a:spAutoFit/>
          </a:bodyPr>
          <a:lstStyle/>
          <a:p>
            <a:r>
              <a:rPr lang="en-GB" dirty="0"/>
              <a:t>HIV cannot be spread by hugging, sharing food, or mosquito bites.</a:t>
            </a:r>
          </a:p>
        </p:txBody>
      </p:sp>
      <p:sp>
        <p:nvSpPr>
          <p:cNvPr id="28" name="TextBox 27">
            <a:extLst>
              <a:ext uri="{FF2B5EF4-FFF2-40B4-BE49-F238E27FC236}">
                <a16:creationId xmlns:a16="http://schemas.microsoft.com/office/drawing/2014/main" id="{9C1FF9C5-3F9B-DDE8-2367-B65752E64D7E}"/>
              </a:ext>
            </a:extLst>
          </p:cNvPr>
          <p:cNvSpPr txBox="1"/>
          <p:nvPr/>
        </p:nvSpPr>
        <p:spPr>
          <a:xfrm>
            <a:off x="397279" y="6425501"/>
            <a:ext cx="6101442" cy="338554"/>
          </a:xfrm>
          <a:prstGeom prst="rect">
            <a:avLst/>
          </a:prstGeom>
          <a:noFill/>
        </p:spPr>
        <p:txBody>
          <a:bodyPr wrap="square">
            <a:spAutoFit/>
          </a:bodyPr>
          <a:lstStyle/>
          <a:p>
            <a:r>
              <a:rPr lang="en-GB" sz="1600" i="1" dirty="0"/>
              <a:t>Atonia </a:t>
            </a:r>
            <a:r>
              <a:rPr lang="en-GB" sz="1600" i="1" dirty="0" err="1"/>
              <a:t>carbone</a:t>
            </a:r>
            <a:endParaRPr lang="en-GB" sz="1600" i="1" dirty="0"/>
          </a:p>
        </p:txBody>
      </p:sp>
    </p:spTree>
    <p:extLst>
      <p:ext uri="{BB962C8B-B14F-4D97-AF65-F5344CB8AC3E}">
        <p14:creationId xmlns:p14="http://schemas.microsoft.com/office/powerpoint/2010/main" val="38378559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Rounded Corners 17">
            <a:extLst>
              <a:ext uri="{FF2B5EF4-FFF2-40B4-BE49-F238E27FC236}">
                <a16:creationId xmlns:a16="http://schemas.microsoft.com/office/drawing/2014/main" id="{0AE818B7-AD89-C56B-8545-F815F6C4EF72}"/>
              </a:ext>
            </a:extLst>
          </p:cNvPr>
          <p:cNvSpPr/>
          <p:nvPr/>
        </p:nvSpPr>
        <p:spPr>
          <a:xfrm>
            <a:off x="6994074" y="5627914"/>
            <a:ext cx="4512424" cy="1053452"/>
          </a:xfrm>
          <a:prstGeom prst="roundRect">
            <a:avLst/>
          </a:prstGeom>
          <a:solidFill>
            <a:schemeClr val="accent1">
              <a:lumMod val="40000"/>
              <a:lumOff val="60000"/>
            </a:schemeClr>
          </a:solidFill>
          <a:ln>
            <a:solidFill>
              <a:schemeClr val="accent1">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Rectangle: Rounded Corners 13">
            <a:extLst>
              <a:ext uri="{FF2B5EF4-FFF2-40B4-BE49-F238E27FC236}">
                <a16:creationId xmlns:a16="http://schemas.microsoft.com/office/drawing/2014/main" id="{F7FDDEF0-2EA5-1FEC-378C-BE99C8DFCB45}"/>
              </a:ext>
            </a:extLst>
          </p:cNvPr>
          <p:cNvSpPr/>
          <p:nvPr/>
        </p:nvSpPr>
        <p:spPr>
          <a:xfrm>
            <a:off x="122160" y="4174753"/>
            <a:ext cx="5973840" cy="2192046"/>
          </a:xfrm>
          <a:prstGeom prst="roundRect">
            <a:avLst/>
          </a:prstGeom>
          <a:solidFill>
            <a:schemeClr val="accent1"/>
          </a:solidFill>
          <a:ln>
            <a:solidFill>
              <a:schemeClr val="accent1">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Rounded Corners 11">
            <a:extLst>
              <a:ext uri="{FF2B5EF4-FFF2-40B4-BE49-F238E27FC236}">
                <a16:creationId xmlns:a16="http://schemas.microsoft.com/office/drawing/2014/main" id="{66B09077-A1EA-648C-6985-08F458F932B0}"/>
              </a:ext>
            </a:extLst>
          </p:cNvPr>
          <p:cNvSpPr/>
          <p:nvPr/>
        </p:nvSpPr>
        <p:spPr>
          <a:xfrm>
            <a:off x="704546" y="2884714"/>
            <a:ext cx="4493382" cy="1088571"/>
          </a:xfrm>
          <a:prstGeom prst="roundRect">
            <a:avLst/>
          </a:prstGeom>
          <a:solidFill>
            <a:schemeClr val="accent1">
              <a:lumMod val="40000"/>
              <a:lumOff val="60000"/>
            </a:schemeClr>
          </a:solidFill>
          <a:ln>
            <a:solidFill>
              <a:schemeClr val="accent1">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Rounded Corners 5">
            <a:extLst>
              <a:ext uri="{FF2B5EF4-FFF2-40B4-BE49-F238E27FC236}">
                <a16:creationId xmlns:a16="http://schemas.microsoft.com/office/drawing/2014/main" id="{B9993B2D-C7AE-7B6B-48B3-DE15488E51A5}"/>
              </a:ext>
            </a:extLst>
          </p:cNvPr>
          <p:cNvSpPr/>
          <p:nvPr/>
        </p:nvSpPr>
        <p:spPr>
          <a:xfrm>
            <a:off x="437848" y="1111730"/>
            <a:ext cx="4962676" cy="1577041"/>
          </a:xfrm>
          <a:prstGeom prst="roundRect">
            <a:avLst/>
          </a:prstGeom>
          <a:solidFill>
            <a:schemeClr val="accent1">
              <a:lumMod val="60000"/>
              <a:lumOff val="40000"/>
            </a:schemeClr>
          </a:solidFill>
          <a:ln>
            <a:solidFill>
              <a:schemeClr val="accent1">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4369FDEE-A928-FA3D-6567-085CE58B5B49}"/>
              </a:ext>
            </a:extLst>
          </p:cNvPr>
          <p:cNvSpPr>
            <a:spLocks noGrp="1"/>
          </p:cNvSpPr>
          <p:nvPr>
            <p:ph type="title"/>
          </p:nvPr>
        </p:nvSpPr>
        <p:spPr>
          <a:xfrm>
            <a:off x="601134" y="261257"/>
            <a:ext cx="9598780" cy="664029"/>
          </a:xfrm>
        </p:spPr>
        <p:txBody>
          <a:bodyPr>
            <a:normAutofit/>
          </a:bodyPr>
          <a:lstStyle/>
          <a:p>
            <a:pPr algn="ctr"/>
            <a:r>
              <a:rPr lang="en-GB" sz="3200" u="sng" dirty="0">
                <a:solidFill>
                  <a:schemeClr val="accent2">
                    <a:lumMod val="50000"/>
                  </a:schemeClr>
                </a:solidFill>
                <a:latin typeface="Amasis MT Pro Black" panose="02040A04050005020304" pitchFamily="18" charset="0"/>
              </a:rPr>
              <a:t>Testing, Treatment &amp; Barriers</a:t>
            </a:r>
          </a:p>
        </p:txBody>
      </p:sp>
      <p:sp>
        <p:nvSpPr>
          <p:cNvPr id="5" name="TextBox 4">
            <a:extLst>
              <a:ext uri="{FF2B5EF4-FFF2-40B4-BE49-F238E27FC236}">
                <a16:creationId xmlns:a16="http://schemas.microsoft.com/office/drawing/2014/main" id="{5A45B5FE-458D-4305-F7C3-1B924DD19679}"/>
              </a:ext>
            </a:extLst>
          </p:cNvPr>
          <p:cNvSpPr txBox="1"/>
          <p:nvPr/>
        </p:nvSpPr>
        <p:spPr>
          <a:xfrm>
            <a:off x="563033" y="1207683"/>
            <a:ext cx="4634895" cy="1323439"/>
          </a:xfrm>
          <a:prstGeom prst="rect">
            <a:avLst/>
          </a:prstGeom>
          <a:noFill/>
        </p:spPr>
        <p:txBody>
          <a:bodyPr wrap="square">
            <a:spAutoFit/>
          </a:bodyPr>
          <a:lstStyle/>
          <a:p>
            <a:pPr algn="ctr"/>
            <a:r>
              <a:rPr lang="en-GB" sz="1600" b="1" dirty="0"/>
              <a:t>U=U (Undetectable = </a:t>
            </a:r>
            <a:r>
              <a:rPr lang="en-GB" sz="1600" b="1" dirty="0" err="1"/>
              <a:t>Untransmittable</a:t>
            </a:r>
            <a:r>
              <a:rPr lang="en-GB" sz="1600" b="1" dirty="0"/>
              <a:t>):</a:t>
            </a:r>
          </a:p>
          <a:p>
            <a:pPr algn="ctr"/>
            <a:endParaRPr lang="en-GB" sz="1600" b="1" dirty="0"/>
          </a:p>
          <a:p>
            <a:pPr algn="ctr"/>
            <a:r>
              <a:rPr lang="en-GB" sz="1600" dirty="0"/>
              <a:t>People living with HIV who take antiretroviral therapy (ART) and achieve an undetectable viral load cannot transmit HIV through sex.</a:t>
            </a:r>
          </a:p>
        </p:txBody>
      </p:sp>
      <p:sp>
        <p:nvSpPr>
          <p:cNvPr id="8" name="TextBox 7">
            <a:extLst>
              <a:ext uri="{FF2B5EF4-FFF2-40B4-BE49-F238E27FC236}">
                <a16:creationId xmlns:a16="http://schemas.microsoft.com/office/drawing/2014/main" id="{676666DA-A998-239D-45C4-86AA488ED060}"/>
              </a:ext>
            </a:extLst>
          </p:cNvPr>
          <p:cNvSpPr txBox="1"/>
          <p:nvPr/>
        </p:nvSpPr>
        <p:spPr>
          <a:xfrm>
            <a:off x="508604" y="3073284"/>
            <a:ext cx="4885266" cy="830997"/>
          </a:xfrm>
          <a:prstGeom prst="rect">
            <a:avLst/>
          </a:prstGeom>
          <a:noFill/>
        </p:spPr>
        <p:txBody>
          <a:bodyPr wrap="square">
            <a:spAutoFit/>
          </a:bodyPr>
          <a:lstStyle/>
          <a:p>
            <a:pPr algn="ctr"/>
            <a:r>
              <a:rPr lang="en-GB" sz="1600" dirty="0"/>
              <a:t>Regular HIV testing allows early diagnosis and treatment, improving health and preventing transmission.</a:t>
            </a:r>
          </a:p>
        </p:txBody>
      </p:sp>
      <p:sp>
        <p:nvSpPr>
          <p:cNvPr id="10" name="TextBox 9">
            <a:extLst>
              <a:ext uri="{FF2B5EF4-FFF2-40B4-BE49-F238E27FC236}">
                <a16:creationId xmlns:a16="http://schemas.microsoft.com/office/drawing/2014/main" id="{CE320113-53A5-857E-6618-62EB850760E6}"/>
              </a:ext>
            </a:extLst>
          </p:cNvPr>
          <p:cNvSpPr txBox="1"/>
          <p:nvPr/>
        </p:nvSpPr>
        <p:spPr>
          <a:xfrm>
            <a:off x="280614" y="4304695"/>
            <a:ext cx="5815386" cy="2062103"/>
          </a:xfrm>
          <a:prstGeom prst="rect">
            <a:avLst/>
          </a:prstGeom>
          <a:noFill/>
        </p:spPr>
        <p:txBody>
          <a:bodyPr wrap="square">
            <a:spAutoFit/>
          </a:bodyPr>
          <a:lstStyle/>
          <a:p>
            <a:pPr>
              <a:buNone/>
            </a:pPr>
            <a:r>
              <a:rPr lang="en-GB" sz="1600" b="1" dirty="0"/>
              <a:t>Other prevention methods include:</a:t>
            </a:r>
          </a:p>
          <a:p>
            <a:pPr marL="342900" indent="-342900">
              <a:buFont typeface="+mj-lt"/>
              <a:buAutoNum type="arabicParenR"/>
            </a:pPr>
            <a:endParaRPr lang="en-GB" sz="1600" dirty="0"/>
          </a:p>
          <a:p>
            <a:pPr marL="342900" indent="-342900">
              <a:buFont typeface="+mj-lt"/>
              <a:buAutoNum type="arabicParenR"/>
            </a:pPr>
            <a:r>
              <a:rPr lang="en-GB" sz="1600" dirty="0"/>
              <a:t>PEP: Emergency medication taken within 72 hours of possible HIV exposure.</a:t>
            </a:r>
          </a:p>
          <a:p>
            <a:pPr marL="342900" indent="-342900">
              <a:buFont typeface="+mj-lt"/>
              <a:buAutoNum type="arabicParenR"/>
            </a:pPr>
            <a:r>
              <a:rPr lang="en-GB" sz="1600" dirty="0"/>
              <a:t>Needle and syringe programmes: Reduce HIV transmission among people who inject drugs.</a:t>
            </a:r>
          </a:p>
          <a:p>
            <a:pPr marL="342900" indent="-342900">
              <a:buFont typeface="+mj-lt"/>
              <a:buAutoNum type="arabicParenR"/>
            </a:pPr>
            <a:r>
              <a:rPr lang="en-GB" sz="1600" dirty="0"/>
              <a:t>Treatment during pregnancy: ART reduces mother-to-baby transmission to less than 1%.</a:t>
            </a:r>
          </a:p>
        </p:txBody>
      </p:sp>
      <p:sp>
        <p:nvSpPr>
          <p:cNvPr id="16" name="TextBox 15">
            <a:extLst>
              <a:ext uri="{FF2B5EF4-FFF2-40B4-BE49-F238E27FC236}">
                <a16:creationId xmlns:a16="http://schemas.microsoft.com/office/drawing/2014/main" id="{17677B87-FF72-BFDD-AA4E-C59DD8AB9720}"/>
              </a:ext>
            </a:extLst>
          </p:cNvPr>
          <p:cNvSpPr txBox="1"/>
          <p:nvPr/>
        </p:nvSpPr>
        <p:spPr>
          <a:xfrm>
            <a:off x="7191713" y="5746270"/>
            <a:ext cx="4121987" cy="830997"/>
          </a:xfrm>
          <a:prstGeom prst="rect">
            <a:avLst/>
          </a:prstGeom>
          <a:noFill/>
        </p:spPr>
        <p:txBody>
          <a:bodyPr wrap="square">
            <a:spAutoFit/>
          </a:bodyPr>
          <a:lstStyle/>
          <a:p>
            <a:pPr algn="ctr"/>
            <a:r>
              <a:rPr lang="en-GB" sz="1600" dirty="0"/>
              <a:t>HIV prevention works best as a combination approach, using condoms, </a:t>
            </a:r>
            <a:r>
              <a:rPr lang="en-GB" sz="1600" dirty="0" err="1"/>
              <a:t>PrEP</a:t>
            </a:r>
            <a:r>
              <a:rPr lang="en-GB" sz="1600" dirty="0"/>
              <a:t>, PEP, testing, and treatment together.</a:t>
            </a:r>
          </a:p>
        </p:txBody>
      </p:sp>
      <p:pic>
        <p:nvPicPr>
          <p:cNvPr id="20" name="Picture 19" descr="HIV prevention strategies - Medicine">
            <a:extLst>
              <a:ext uri="{FF2B5EF4-FFF2-40B4-BE49-F238E27FC236}">
                <a16:creationId xmlns:a16="http://schemas.microsoft.com/office/drawing/2014/main" id="{B3A1AF93-C3F2-6731-1266-5C24B91155AD}"/>
              </a:ext>
            </a:extLst>
          </p:cNvPr>
          <p:cNvPicPr>
            <a:picLocks noChangeAspect="1"/>
          </p:cNvPicPr>
          <p:nvPr/>
        </p:nvPicPr>
        <p:blipFill>
          <a:blip r:embed="rId2"/>
          <a:srcRect b="8494"/>
          <a:stretch>
            <a:fillRect/>
          </a:stretch>
        </p:blipFill>
        <p:spPr>
          <a:xfrm>
            <a:off x="6526596" y="1207683"/>
            <a:ext cx="4885265" cy="3611072"/>
          </a:xfrm>
          <a:prstGeom prst="rect">
            <a:avLst/>
          </a:prstGeom>
          <a:ln>
            <a:noFill/>
          </a:ln>
          <a:effectLst>
            <a:outerShdw blurRad="292100" dist="139700" dir="2700000" algn="tl" rotWithShape="0">
              <a:srgbClr val="333333">
                <a:alpha val="65000"/>
              </a:srgbClr>
            </a:outerShdw>
          </a:effectLst>
        </p:spPr>
      </p:pic>
      <p:sp>
        <p:nvSpPr>
          <p:cNvPr id="21" name="TextBox 20">
            <a:extLst>
              <a:ext uri="{FF2B5EF4-FFF2-40B4-BE49-F238E27FC236}">
                <a16:creationId xmlns:a16="http://schemas.microsoft.com/office/drawing/2014/main" id="{6643B5CC-509C-5D07-1C45-38DB001E17EF}"/>
              </a:ext>
            </a:extLst>
          </p:cNvPr>
          <p:cNvSpPr txBox="1"/>
          <p:nvPr/>
        </p:nvSpPr>
        <p:spPr>
          <a:xfrm>
            <a:off x="7889666" y="4818755"/>
            <a:ext cx="2310248" cy="307777"/>
          </a:xfrm>
          <a:prstGeom prst="rect">
            <a:avLst/>
          </a:prstGeom>
          <a:noFill/>
        </p:spPr>
        <p:txBody>
          <a:bodyPr wrap="none" rtlCol="0">
            <a:spAutoFit/>
          </a:bodyPr>
          <a:lstStyle/>
          <a:p>
            <a:r>
              <a:rPr lang="en-GB" sz="1400" i="1" dirty="0"/>
              <a:t>HIV prevention strategies.</a:t>
            </a:r>
          </a:p>
        </p:txBody>
      </p:sp>
      <p:sp>
        <p:nvSpPr>
          <p:cNvPr id="23" name="TextBox 22">
            <a:extLst>
              <a:ext uri="{FF2B5EF4-FFF2-40B4-BE49-F238E27FC236}">
                <a16:creationId xmlns:a16="http://schemas.microsoft.com/office/drawing/2014/main" id="{76FF3E4D-C79D-2CF0-DAB6-E7D8AAA834B2}"/>
              </a:ext>
            </a:extLst>
          </p:cNvPr>
          <p:cNvSpPr txBox="1"/>
          <p:nvPr/>
        </p:nvSpPr>
        <p:spPr>
          <a:xfrm>
            <a:off x="425154" y="6526564"/>
            <a:ext cx="6101442" cy="338554"/>
          </a:xfrm>
          <a:prstGeom prst="rect">
            <a:avLst/>
          </a:prstGeom>
          <a:noFill/>
        </p:spPr>
        <p:txBody>
          <a:bodyPr wrap="square">
            <a:spAutoFit/>
          </a:bodyPr>
          <a:lstStyle/>
          <a:p>
            <a:r>
              <a:rPr lang="en-GB" sz="1600" i="1" dirty="0"/>
              <a:t>Atonia </a:t>
            </a:r>
            <a:r>
              <a:rPr lang="en-GB" sz="1600" i="1" dirty="0" err="1"/>
              <a:t>carbone</a:t>
            </a:r>
            <a:endParaRPr lang="en-GB" sz="1600" i="1" dirty="0"/>
          </a:p>
        </p:txBody>
      </p:sp>
    </p:spTree>
    <p:extLst>
      <p:ext uri="{BB962C8B-B14F-4D97-AF65-F5344CB8AC3E}">
        <p14:creationId xmlns:p14="http://schemas.microsoft.com/office/powerpoint/2010/main" val="42719702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Rounded Corners 11">
            <a:extLst>
              <a:ext uri="{FF2B5EF4-FFF2-40B4-BE49-F238E27FC236}">
                <a16:creationId xmlns:a16="http://schemas.microsoft.com/office/drawing/2014/main" id="{4FF27065-1F9E-E4B4-62B4-2A59FAECD9AB}"/>
              </a:ext>
            </a:extLst>
          </p:cNvPr>
          <p:cNvSpPr/>
          <p:nvPr/>
        </p:nvSpPr>
        <p:spPr>
          <a:xfrm>
            <a:off x="1068009" y="4813070"/>
            <a:ext cx="3558419" cy="123008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Rounded Corners 7">
            <a:extLst>
              <a:ext uri="{FF2B5EF4-FFF2-40B4-BE49-F238E27FC236}">
                <a16:creationId xmlns:a16="http://schemas.microsoft.com/office/drawing/2014/main" id="{DD461554-746C-0753-E2B4-8981FDA5FFF8}"/>
              </a:ext>
            </a:extLst>
          </p:cNvPr>
          <p:cNvSpPr/>
          <p:nvPr/>
        </p:nvSpPr>
        <p:spPr>
          <a:xfrm>
            <a:off x="1068010" y="3140225"/>
            <a:ext cx="3558419" cy="123008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Rounded Corners 4">
            <a:extLst>
              <a:ext uri="{FF2B5EF4-FFF2-40B4-BE49-F238E27FC236}">
                <a16:creationId xmlns:a16="http://schemas.microsoft.com/office/drawing/2014/main" id="{E7B29114-919B-403A-CF4C-51F1D8C7BB88}"/>
              </a:ext>
            </a:extLst>
          </p:cNvPr>
          <p:cNvSpPr/>
          <p:nvPr/>
        </p:nvSpPr>
        <p:spPr>
          <a:xfrm>
            <a:off x="1116995" y="1392393"/>
            <a:ext cx="3558419" cy="123008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7A76911C-E40A-5532-7C14-D87FB9CD530B}"/>
              </a:ext>
            </a:extLst>
          </p:cNvPr>
          <p:cNvSpPr>
            <a:spLocks noGrp="1"/>
          </p:cNvSpPr>
          <p:nvPr>
            <p:ph type="title"/>
          </p:nvPr>
        </p:nvSpPr>
        <p:spPr>
          <a:xfrm>
            <a:off x="1165981" y="283028"/>
            <a:ext cx="9860038" cy="660400"/>
          </a:xfrm>
        </p:spPr>
        <p:txBody>
          <a:bodyPr>
            <a:noAutofit/>
          </a:bodyPr>
          <a:lstStyle/>
          <a:p>
            <a:pPr algn="ctr"/>
            <a:r>
              <a:rPr lang="en-GB" sz="3200" u="sng" dirty="0">
                <a:solidFill>
                  <a:schemeClr val="accent2">
                    <a:lumMod val="50000"/>
                  </a:schemeClr>
                </a:solidFill>
                <a:latin typeface="Amasis MT Pro Black" panose="02040A04050005020304" pitchFamily="18" charset="0"/>
              </a:rPr>
              <a:t>The legislative framework (Equality Act 2010) </a:t>
            </a:r>
          </a:p>
        </p:txBody>
      </p:sp>
      <p:sp>
        <p:nvSpPr>
          <p:cNvPr id="4" name="TextBox 3">
            <a:extLst>
              <a:ext uri="{FF2B5EF4-FFF2-40B4-BE49-F238E27FC236}">
                <a16:creationId xmlns:a16="http://schemas.microsoft.com/office/drawing/2014/main" id="{88D82265-8433-B517-1A6A-AF90067825AA}"/>
              </a:ext>
            </a:extLst>
          </p:cNvPr>
          <p:cNvSpPr txBox="1"/>
          <p:nvPr/>
        </p:nvSpPr>
        <p:spPr>
          <a:xfrm>
            <a:off x="1165981" y="1545771"/>
            <a:ext cx="3460448" cy="923330"/>
          </a:xfrm>
          <a:prstGeom prst="rect">
            <a:avLst/>
          </a:prstGeom>
          <a:noFill/>
        </p:spPr>
        <p:txBody>
          <a:bodyPr wrap="square" rtlCol="0">
            <a:spAutoFit/>
          </a:bodyPr>
          <a:lstStyle/>
          <a:p>
            <a:r>
              <a:rPr lang="en-GB" dirty="0"/>
              <a:t>Protecting individuals with HIV immediately after recognition of diagnosis. </a:t>
            </a:r>
          </a:p>
        </p:txBody>
      </p:sp>
      <p:sp>
        <p:nvSpPr>
          <p:cNvPr id="6" name="TextBox 5">
            <a:extLst>
              <a:ext uri="{FF2B5EF4-FFF2-40B4-BE49-F238E27FC236}">
                <a16:creationId xmlns:a16="http://schemas.microsoft.com/office/drawing/2014/main" id="{AD272C65-A18F-8237-A126-9BFB2468BCD6}"/>
              </a:ext>
            </a:extLst>
          </p:cNvPr>
          <p:cNvSpPr txBox="1"/>
          <p:nvPr/>
        </p:nvSpPr>
        <p:spPr>
          <a:xfrm>
            <a:off x="1262743" y="3394609"/>
            <a:ext cx="3558419" cy="646331"/>
          </a:xfrm>
          <a:prstGeom prst="rect">
            <a:avLst/>
          </a:prstGeom>
          <a:noFill/>
        </p:spPr>
        <p:txBody>
          <a:bodyPr wrap="square" rtlCol="0">
            <a:spAutoFit/>
          </a:bodyPr>
          <a:lstStyle/>
          <a:p>
            <a:r>
              <a:rPr lang="en-GB" dirty="0"/>
              <a:t>HIV is classified as a disability from the day of diagnosis.</a:t>
            </a:r>
          </a:p>
        </p:txBody>
      </p:sp>
      <p:sp>
        <p:nvSpPr>
          <p:cNvPr id="10" name="TextBox 9">
            <a:extLst>
              <a:ext uri="{FF2B5EF4-FFF2-40B4-BE49-F238E27FC236}">
                <a16:creationId xmlns:a16="http://schemas.microsoft.com/office/drawing/2014/main" id="{1772203E-81EF-534A-0297-2D6C7E09C62A}"/>
              </a:ext>
            </a:extLst>
          </p:cNvPr>
          <p:cNvSpPr txBox="1"/>
          <p:nvPr/>
        </p:nvSpPr>
        <p:spPr>
          <a:xfrm>
            <a:off x="1262743" y="5142441"/>
            <a:ext cx="3412671" cy="639021"/>
          </a:xfrm>
          <a:prstGeom prst="rect">
            <a:avLst/>
          </a:prstGeom>
          <a:noFill/>
        </p:spPr>
        <p:txBody>
          <a:bodyPr wrap="square">
            <a:spAutoFit/>
          </a:bodyPr>
          <a:lstStyle/>
          <a:p>
            <a:pPr algn="ctr" rtl="0" fontAlgn="base">
              <a:lnSpc>
                <a:spcPts val="1350"/>
              </a:lnSpc>
            </a:pPr>
            <a:r>
              <a:rPr lang="en-US" sz="1800" i="0" u="none" strike="noStrike" dirty="0">
                <a:effectLst/>
              </a:rPr>
              <a:t>Anti-discrimination: Strictly prevent unfair treatment in employment and care.</a:t>
            </a:r>
            <a:r>
              <a:rPr lang="en-US" sz="1800" i="0" dirty="0">
                <a:effectLst/>
              </a:rPr>
              <a:t>​</a:t>
            </a:r>
            <a:endParaRPr lang="en-US" i="0" dirty="0">
              <a:effectLst/>
            </a:endParaRPr>
          </a:p>
        </p:txBody>
      </p:sp>
      <p:pic>
        <p:nvPicPr>
          <p:cNvPr id="13" name="Picture 12" descr="The Equality Act 2010 - Edinburgh &amp; Lothians Regional Equality Council">
            <a:extLst>
              <a:ext uri="{FF2B5EF4-FFF2-40B4-BE49-F238E27FC236}">
                <a16:creationId xmlns:a16="http://schemas.microsoft.com/office/drawing/2014/main" id="{657A7098-12D6-3793-B31B-CD761053E075}"/>
              </a:ext>
            </a:extLst>
          </p:cNvPr>
          <p:cNvPicPr>
            <a:picLocks noChangeAspect="1"/>
          </p:cNvPicPr>
          <p:nvPr/>
        </p:nvPicPr>
        <p:blipFill>
          <a:blip r:embed="rId2"/>
          <a:stretch>
            <a:fillRect/>
          </a:stretch>
        </p:blipFill>
        <p:spPr>
          <a:xfrm>
            <a:off x="5867400" y="1336276"/>
            <a:ext cx="4706880" cy="4706880"/>
          </a:xfrm>
          <a:prstGeom prst="rect">
            <a:avLst/>
          </a:prstGeom>
          <a:ln>
            <a:noFill/>
          </a:ln>
          <a:effectLst>
            <a:outerShdw blurRad="292100" dist="139700" dir="2700000" algn="tl" rotWithShape="0">
              <a:srgbClr val="333333">
                <a:alpha val="65000"/>
              </a:srgbClr>
            </a:outerShdw>
          </a:effectLst>
        </p:spPr>
      </p:pic>
      <p:sp>
        <p:nvSpPr>
          <p:cNvPr id="15" name="TextBox 14">
            <a:extLst>
              <a:ext uri="{FF2B5EF4-FFF2-40B4-BE49-F238E27FC236}">
                <a16:creationId xmlns:a16="http://schemas.microsoft.com/office/drawing/2014/main" id="{766F2B4F-EAA6-ADCB-30C7-ADCE693CE9A5}"/>
              </a:ext>
            </a:extLst>
          </p:cNvPr>
          <p:cNvSpPr txBox="1"/>
          <p:nvPr/>
        </p:nvSpPr>
        <p:spPr>
          <a:xfrm>
            <a:off x="5867400" y="6128227"/>
            <a:ext cx="6101442" cy="307777"/>
          </a:xfrm>
          <a:prstGeom prst="rect">
            <a:avLst/>
          </a:prstGeom>
          <a:noFill/>
        </p:spPr>
        <p:txBody>
          <a:bodyPr wrap="square">
            <a:spAutoFit/>
          </a:bodyPr>
          <a:lstStyle/>
          <a:p>
            <a:pPr algn="l">
              <a:buNone/>
            </a:pPr>
            <a:r>
              <a:rPr lang="en-GB" sz="1400" b="0" i="1" dirty="0">
                <a:effectLst/>
              </a:rPr>
              <a:t>List of protected characteristics in The Equality Act 2010</a:t>
            </a:r>
          </a:p>
        </p:txBody>
      </p:sp>
      <p:sp>
        <p:nvSpPr>
          <p:cNvPr id="17" name="TextBox 16">
            <a:extLst>
              <a:ext uri="{FF2B5EF4-FFF2-40B4-BE49-F238E27FC236}">
                <a16:creationId xmlns:a16="http://schemas.microsoft.com/office/drawing/2014/main" id="{69E09B87-1561-CA34-9C5F-41D24D74C060}"/>
              </a:ext>
            </a:extLst>
          </p:cNvPr>
          <p:cNvSpPr txBox="1"/>
          <p:nvPr/>
        </p:nvSpPr>
        <p:spPr>
          <a:xfrm>
            <a:off x="468085" y="6521119"/>
            <a:ext cx="2500993" cy="307777"/>
          </a:xfrm>
          <a:prstGeom prst="rect">
            <a:avLst/>
          </a:prstGeom>
          <a:noFill/>
        </p:spPr>
        <p:txBody>
          <a:bodyPr wrap="square">
            <a:spAutoFit/>
          </a:bodyPr>
          <a:lstStyle/>
          <a:p>
            <a:r>
              <a:rPr lang="en-GB" sz="1400" i="1" dirty="0">
                <a:solidFill>
                  <a:schemeClr val="tx1"/>
                </a:solidFill>
              </a:rPr>
              <a:t>Suzanne Vigneron </a:t>
            </a:r>
            <a:endParaRPr lang="en-GB" sz="1400" i="1" dirty="0"/>
          </a:p>
        </p:txBody>
      </p:sp>
    </p:spTree>
    <p:extLst>
      <p:ext uri="{BB962C8B-B14F-4D97-AF65-F5344CB8AC3E}">
        <p14:creationId xmlns:p14="http://schemas.microsoft.com/office/powerpoint/2010/main" val="30236342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Rectangle: Rounded Corners 21">
            <a:extLst>
              <a:ext uri="{FF2B5EF4-FFF2-40B4-BE49-F238E27FC236}">
                <a16:creationId xmlns:a16="http://schemas.microsoft.com/office/drawing/2014/main" id="{0C08C237-1DA5-BEE6-4034-FA420E0B638C}"/>
              </a:ext>
            </a:extLst>
          </p:cNvPr>
          <p:cNvSpPr/>
          <p:nvPr/>
        </p:nvSpPr>
        <p:spPr>
          <a:xfrm>
            <a:off x="273352" y="4089480"/>
            <a:ext cx="6831087" cy="1973421"/>
          </a:xfrm>
          <a:prstGeom prst="roundRect">
            <a:avLst/>
          </a:prstGeom>
          <a:solidFill>
            <a:schemeClr val="accent1">
              <a:lumMod val="40000"/>
              <a:lumOff val="60000"/>
            </a:schemeClr>
          </a:solidFill>
          <a:ln>
            <a:solidFill>
              <a:schemeClr val="accent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Rectangle: Rounded Corners 13">
            <a:extLst>
              <a:ext uri="{FF2B5EF4-FFF2-40B4-BE49-F238E27FC236}">
                <a16:creationId xmlns:a16="http://schemas.microsoft.com/office/drawing/2014/main" id="{44FEFE11-EB02-E300-81E4-A9B5EF3008BA}"/>
              </a:ext>
            </a:extLst>
          </p:cNvPr>
          <p:cNvSpPr/>
          <p:nvPr/>
        </p:nvSpPr>
        <p:spPr>
          <a:xfrm>
            <a:off x="968870" y="2554647"/>
            <a:ext cx="3656975" cy="1190481"/>
          </a:xfrm>
          <a:prstGeom prst="roundRect">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Rounded Corners 9">
            <a:extLst>
              <a:ext uri="{FF2B5EF4-FFF2-40B4-BE49-F238E27FC236}">
                <a16:creationId xmlns:a16="http://schemas.microsoft.com/office/drawing/2014/main" id="{59054005-2E33-0A7C-26FF-2250999C18D3}"/>
              </a:ext>
            </a:extLst>
          </p:cNvPr>
          <p:cNvSpPr/>
          <p:nvPr/>
        </p:nvSpPr>
        <p:spPr>
          <a:xfrm>
            <a:off x="5735470" y="805004"/>
            <a:ext cx="6009006" cy="1973421"/>
          </a:xfrm>
          <a:prstGeom prst="roundRect">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Rounded Corners 5">
            <a:extLst>
              <a:ext uri="{FF2B5EF4-FFF2-40B4-BE49-F238E27FC236}">
                <a16:creationId xmlns:a16="http://schemas.microsoft.com/office/drawing/2014/main" id="{166C161B-E7E0-E8EE-3B78-D4D66DE4195A}"/>
              </a:ext>
            </a:extLst>
          </p:cNvPr>
          <p:cNvSpPr/>
          <p:nvPr/>
        </p:nvSpPr>
        <p:spPr>
          <a:xfrm>
            <a:off x="667398" y="990028"/>
            <a:ext cx="4100545" cy="1109801"/>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F4967875-24CB-5530-9F76-5BC89C4DD810}"/>
              </a:ext>
            </a:extLst>
          </p:cNvPr>
          <p:cNvSpPr>
            <a:spLocks noGrp="1"/>
          </p:cNvSpPr>
          <p:nvPr>
            <p:ph type="title"/>
          </p:nvPr>
        </p:nvSpPr>
        <p:spPr>
          <a:xfrm>
            <a:off x="447524" y="156238"/>
            <a:ext cx="11296952" cy="1320800"/>
          </a:xfrm>
        </p:spPr>
        <p:txBody>
          <a:bodyPr>
            <a:normAutofit/>
          </a:bodyPr>
          <a:lstStyle/>
          <a:p>
            <a:r>
              <a:rPr lang="en-GB" sz="3200" u="sng" dirty="0">
                <a:solidFill>
                  <a:schemeClr val="accent2">
                    <a:lumMod val="50000"/>
                  </a:schemeClr>
                </a:solidFill>
                <a:latin typeface="Amasis MT Pro Black" panose="02040A04050005020304" pitchFamily="18" charset="0"/>
              </a:rPr>
              <a:t>ROLE OF HEALTHCARE &amp; GOVERNMENT POLICIES.</a:t>
            </a:r>
          </a:p>
        </p:txBody>
      </p:sp>
      <p:sp>
        <p:nvSpPr>
          <p:cNvPr id="5" name="TextBox 4">
            <a:extLst>
              <a:ext uri="{FF2B5EF4-FFF2-40B4-BE49-F238E27FC236}">
                <a16:creationId xmlns:a16="http://schemas.microsoft.com/office/drawing/2014/main" id="{E05C4BF1-5581-0D72-9818-B2A8F14A18A6}"/>
              </a:ext>
            </a:extLst>
          </p:cNvPr>
          <p:cNvSpPr txBox="1"/>
          <p:nvPr/>
        </p:nvSpPr>
        <p:spPr>
          <a:xfrm>
            <a:off x="798028" y="1022611"/>
            <a:ext cx="3841447" cy="1077218"/>
          </a:xfrm>
          <a:prstGeom prst="rect">
            <a:avLst/>
          </a:prstGeom>
          <a:noFill/>
        </p:spPr>
        <p:txBody>
          <a:bodyPr wrap="square">
            <a:spAutoFit/>
          </a:bodyPr>
          <a:lstStyle/>
          <a:p>
            <a:pPr algn="ctr"/>
            <a:r>
              <a:rPr lang="en-GB" sz="1600" dirty="0"/>
              <a:t>Healthcare professionals play a key role in the fight against HIV. They provide testing, treatment, education, and emotional support.</a:t>
            </a:r>
          </a:p>
        </p:txBody>
      </p:sp>
      <p:sp>
        <p:nvSpPr>
          <p:cNvPr id="8" name="TextBox 7">
            <a:extLst>
              <a:ext uri="{FF2B5EF4-FFF2-40B4-BE49-F238E27FC236}">
                <a16:creationId xmlns:a16="http://schemas.microsoft.com/office/drawing/2014/main" id="{58244430-F6A6-015F-2D10-3E136A2C26E4}"/>
              </a:ext>
            </a:extLst>
          </p:cNvPr>
          <p:cNvSpPr txBox="1"/>
          <p:nvPr/>
        </p:nvSpPr>
        <p:spPr>
          <a:xfrm>
            <a:off x="5875346" y="938906"/>
            <a:ext cx="6101442" cy="1815882"/>
          </a:xfrm>
          <a:prstGeom prst="rect">
            <a:avLst/>
          </a:prstGeom>
          <a:noFill/>
        </p:spPr>
        <p:txBody>
          <a:bodyPr wrap="square">
            <a:spAutoFit/>
          </a:bodyPr>
          <a:lstStyle/>
          <a:p>
            <a:r>
              <a:rPr lang="en-GB" sz="1600" dirty="0"/>
              <a:t>Ways the government support HIV prevention: </a:t>
            </a:r>
          </a:p>
          <a:p>
            <a:pPr marL="342900" indent="-342900">
              <a:buFont typeface="+mj-lt"/>
              <a:buAutoNum type="arabicPeriod"/>
            </a:pPr>
            <a:r>
              <a:rPr lang="en-GB" sz="1600" dirty="0"/>
              <a:t>national programmes</a:t>
            </a:r>
          </a:p>
          <a:p>
            <a:pPr marL="342900" indent="-342900">
              <a:buFont typeface="+mj-lt"/>
              <a:buAutoNum type="arabicPeriod"/>
            </a:pPr>
            <a:r>
              <a:rPr lang="en-GB" sz="1600" dirty="0"/>
              <a:t>free or affordable treatment</a:t>
            </a:r>
          </a:p>
          <a:p>
            <a:pPr marL="342900" indent="-342900">
              <a:buFont typeface="+mj-lt"/>
              <a:buAutoNum type="arabicPeriod"/>
            </a:pPr>
            <a:r>
              <a:rPr lang="en-GB" sz="1600" dirty="0"/>
              <a:t>public awareness campaigns </a:t>
            </a:r>
          </a:p>
          <a:p>
            <a:pPr marL="342900" indent="-342900">
              <a:buFont typeface="+mj-lt"/>
              <a:buAutoNum type="arabicPeriod"/>
            </a:pPr>
            <a:r>
              <a:rPr lang="en-GB" sz="1600" dirty="0"/>
              <a:t>anti-discrimination laws. </a:t>
            </a:r>
          </a:p>
          <a:p>
            <a:r>
              <a:rPr lang="en-GB" sz="1600" dirty="0"/>
              <a:t>Their goal is to reduce new infections and improve quality of life</a:t>
            </a:r>
          </a:p>
        </p:txBody>
      </p:sp>
      <p:sp>
        <p:nvSpPr>
          <p:cNvPr id="12" name="TextBox 11">
            <a:extLst>
              <a:ext uri="{FF2B5EF4-FFF2-40B4-BE49-F238E27FC236}">
                <a16:creationId xmlns:a16="http://schemas.microsoft.com/office/drawing/2014/main" id="{0471E47D-0B60-5936-1EB7-80CE46304D8B}"/>
              </a:ext>
            </a:extLst>
          </p:cNvPr>
          <p:cNvSpPr txBox="1"/>
          <p:nvPr/>
        </p:nvSpPr>
        <p:spPr>
          <a:xfrm>
            <a:off x="945415" y="2611278"/>
            <a:ext cx="3544509" cy="1077218"/>
          </a:xfrm>
          <a:prstGeom prst="rect">
            <a:avLst/>
          </a:prstGeom>
          <a:noFill/>
        </p:spPr>
        <p:txBody>
          <a:bodyPr wrap="square">
            <a:spAutoFit/>
          </a:bodyPr>
          <a:lstStyle/>
          <a:p>
            <a:pPr algn="ctr"/>
            <a:r>
              <a:rPr lang="en-GB" sz="1600" dirty="0"/>
              <a:t>HIV remains a major global health issue, but progress has been significant. People living with HIV can live long and healthy lives. </a:t>
            </a:r>
          </a:p>
        </p:txBody>
      </p:sp>
      <p:pic>
        <p:nvPicPr>
          <p:cNvPr id="15" name="Picture 14" descr="Fund the HIV Action Plan | aidsmap">
            <a:extLst>
              <a:ext uri="{FF2B5EF4-FFF2-40B4-BE49-F238E27FC236}">
                <a16:creationId xmlns:a16="http://schemas.microsoft.com/office/drawing/2014/main" id="{0C950E52-DF12-0CFB-7752-323DD133FDE3}"/>
              </a:ext>
            </a:extLst>
          </p:cNvPr>
          <p:cNvPicPr>
            <a:picLocks noChangeAspect="1"/>
          </p:cNvPicPr>
          <p:nvPr/>
        </p:nvPicPr>
        <p:blipFill>
          <a:blip r:embed="rId2"/>
          <a:stretch>
            <a:fillRect/>
          </a:stretch>
        </p:blipFill>
        <p:spPr>
          <a:xfrm>
            <a:off x="7566156" y="3036716"/>
            <a:ext cx="4352491" cy="2829119"/>
          </a:xfrm>
          <a:prstGeom prst="rect">
            <a:avLst/>
          </a:prstGeom>
          <a:ln>
            <a:noFill/>
          </a:ln>
          <a:effectLst>
            <a:outerShdw blurRad="292100" dist="139700" dir="2700000" algn="tl" rotWithShape="0">
              <a:srgbClr val="333333">
                <a:alpha val="65000"/>
              </a:srgbClr>
            </a:outerShdw>
          </a:effectLst>
        </p:spPr>
      </p:pic>
      <p:sp>
        <p:nvSpPr>
          <p:cNvPr id="16" name="TextBox 15">
            <a:extLst>
              <a:ext uri="{FF2B5EF4-FFF2-40B4-BE49-F238E27FC236}">
                <a16:creationId xmlns:a16="http://schemas.microsoft.com/office/drawing/2014/main" id="{4161DE25-D8E0-FD19-4FB0-02AF74A8EE98}"/>
              </a:ext>
            </a:extLst>
          </p:cNvPr>
          <p:cNvSpPr txBox="1"/>
          <p:nvPr/>
        </p:nvSpPr>
        <p:spPr>
          <a:xfrm>
            <a:off x="7912705" y="6148735"/>
            <a:ext cx="4005942" cy="615553"/>
          </a:xfrm>
          <a:prstGeom prst="rect">
            <a:avLst/>
          </a:prstGeom>
          <a:noFill/>
        </p:spPr>
        <p:txBody>
          <a:bodyPr wrap="square" rtlCol="0">
            <a:spAutoFit/>
          </a:bodyPr>
          <a:lstStyle/>
          <a:p>
            <a:r>
              <a:rPr lang="en-GB" sz="1600" i="1" dirty="0"/>
              <a:t>Fund the HIV Action Plan | aidsmap</a:t>
            </a:r>
            <a:endParaRPr lang="en-GB" sz="1600" i="1" dirty="0">
              <a:hlinkClick r:id="rId3"/>
            </a:endParaRPr>
          </a:p>
          <a:p>
            <a:endParaRPr lang="en-GB" dirty="0"/>
          </a:p>
        </p:txBody>
      </p:sp>
      <p:sp>
        <p:nvSpPr>
          <p:cNvPr id="20" name="TextBox 19">
            <a:extLst>
              <a:ext uri="{FF2B5EF4-FFF2-40B4-BE49-F238E27FC236}">
                <a16:creationId xmlns:a16="http://schemas.microsoft.com/office/drawing/2014/main" id="{D90B2F8F-C12E-FC1D-E482-8EA2B5F341DC}"/>
              </a:ext>
            </a:extLst>
          </p:cNvPr>
          <p:cNvSpPr txBox="1"/>
          <p:nvPr/>
        </p:nvSpPr>
        <p:spPr>
          <a:xfrm>
            <a:off x="273351" y="4206337"/>
            <a:ext cx="6831088" cy="1846659"/>
          </a:xfrm>
          <a:prstGeom prst="rect">
            <a:avLst/>
          </a:prstGeom>
          <a:noFill/>
        </p:spPr>
        <p:txBody>
          <a:bodyPr wrap="square">
            <a:spAutoFit/>
          </a:bodyPr>
          <a:lstStyle/>
          <a:p>
            <a:pPr algn="ctr" rtl="0" fontAlgn="base"/>
            <a:r>
              <a:rPr lang="en-US" sz="1600" b="1" i="0" u="none" strike="noStrike" dirty="0">
                <a:solidFill>
                  <a:srgbClr val="000000"/>
                </a:solidFill>
                <a:effectLst/>
              </a:rPr>
              <a:t>The Evaluation of the HIV situation in England, published by the UK Health Security Agency (UKHSA, 2026a):</a:t>
            </a:r>
            <a:r>
              <a:rPr lang="en-US" sz="1600" b="1" i="0" dirty="0">
                <a:solidFill>
                  <a:srgbClr val="000000"/>
                </a:solidFill>
                <a:effectLst/>
              </a:rPr>
              <a:t>​</a:t>
            </a:r>
          </a:p>
          <a:p>
            <a:pPr algn="ctr" rtl="0" fontAlgn="base"/>
            <a:r>
              <a:rPr lang="en-US" sz="1600" b="0" i="0" u="none" strike="noStrike" dirty="0">
                <a:solidFill>
                  <a:srgbClr val="000000"/>
                </a:solidFill>
                <a:effectLst/>
              </a:rPr>
              <a:t>An overall decline in diagnosis but marked inequalities Provisional data reveal an overall 13% decrease in new diagnosis. </a:t>
            </a:r>
          </a:p>
          <a:p>
            <a:pPr algn="ctr" rtl="0" fontAlgn="base"/>
            <a:endParaRPr lang="en-US" sz="1400" b="0" i="0" u="none" strike="noStrike" dirty="0">
              <a:solidFill>
                <a:srgbClr val="000000"/>
              </a:solidFill>
              <a:effectLst/>
            </a:endParaRPr>
          </a:p>
          <a:p>
            <a:pPr algn="ctr" rtl="0" fontAlgn="base"/>
            <a:r>
              <a:rPr lang="en-US" sz="1600" b="0" i="0" u="none" strike="noStrike" dirty="0">
                <a:solidFill>
                  <a:srgbClr val="000000"/>
                </a:solidFill>
                <a:effectLst/>
              </a:rPr>
              <a:t>It is to combat these inequalities that the government has put on place systematic screening in A&amp;E</a:t>
            </a:r>
            <a:r>
              <a:rPr lang="en-US" sz="1800" b="0" i="0" u="none" strike="noStrike" dirty="0">
                <a:solidFill>
                  <a:srgbClr val="000000"/>
                </a:solidFill>
                <a:effectLst/>
              </a:rPr>
              <a:t>.</a:t>
            </a:r>
            <a:endParaRPr lang="en-US" b="0" i="0" dirty="0">
              <a:solidFill>
                <a:srgbClr val="000000"/>
              </a:solidFill>
              <a:effectLst/>
            </a:endParaRPr>
          </a:p>
        </p:txBody>
      </p:sp>
      <p:sp>
        <p:nvSpPr>
          <p:cNvPr id="24" name="TextBox 23">
            <a:extLst>
              <a:ext uri="{FF2B5EF4-FFF2-40B4-BE49-F238E27FC236}">
                <a16:creationId xmlns:a16="http://schemas.microsoft.com/office/drawing/2014/main" id="{24E47758-E2F2-42F1-6BC6-A53614C1908C}"/>
              </a:ext>
            </a:extLst>
          </p:cNvPr>
          <p:cNvSpPr txBox="1"/>
          <p:nvPr/>
        </p:nvSpPr>
        <p:spPr>
          <a:xfrm>
            <a:off x="424451" y="6517096"/>
            <a:ext cx="2394949" cy="307777"/>
          </a:xfrm>
          <a:prstGeom prst="rect">
            <a:avLst/>
          </a:prstGeom>
          <a:noFill/>
        </p:spPr>
        <p:txBody>
          <a:bodyPr wrap="square">
            <a:spAutoFit/>
          </a:bodyPr>
          <a:lstStyle/>
          <a:p>
            <a:r>
              <a:rPr lang="en-GB" sz="1400" i="1" dirty="0">
                <a:solidFill>
                  <a:schemeClr val="tx1"/>
                </a:solidFill>
              </a:rPr>
              <a:t>Suzanne Vigneron </a:t>
            </a:r>
            <a:endParaRPr lang="en-GB" sz="1400" i="1" dirty="0"/>
          </a:p>
        </p:txBody>
      </p:sp>
    </p:spTree>
    <p:extLst>
      <p:ext uri="{BB962C8B-B14F-4D97-AF65-F5344CB8AC3E}">
        <p14:creationId xmlns:p14="http://schemas.microsoft.com/office/powerpoint/2010/main" val="38497838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Rounded Corners 17">
            <a:extLst>
              <a:ext uri="{FF2B5EF4-FFF2-40B4-BE49-F238E27FC236}">
                <a16:creationId xmlns:a16="http://schemas.microsoft.com/office/drawing/2014/main" id="{A2A2DDDD-9393-7DC2-C752-DD8DD3BADCB9}"/>
              </a:ext>
            </a:extLst>
          </p:cNvPr>
          <p:cNvSpPr/>
          <p:nvPr/>
        </p:nvSpPr>
        <p:spPr>
          <a:xfrm>
            <a:off x="617762" y="4835966"/>
            <a:ext cx="6327323" cy="1323440"/>
          </a:xfrm>
          <a:prstGeom prst="round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Rounded Corners 15">
            <a:extLst>
              <a:ext uri="{FF2B5EF4-FFF2-40B4-BE49-F238E27FC236}">
                <a16:creationId xmlns:a16="http://schemas.microsoft.com/office/drawing/2014/main" id="{30162DDE-E9B6-B24A-3D5C-B28264FC959B}"/>
              </a:ext>
            </a:extLst>
          </p:cNvPr>
          <p:cNvSpPr/>
          <p:nvPr/>
        </p:nvSpPr>
        <p:spPr>
          <a:xfrm>
            <a:off x="617763" y="2956826"/>
            <a:ext cx="6249759" cy="1545771"/>
          </a:xfrm>
          <a:prstGeom prst="round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Rounded Corners 11">
            <a:extLst>
              <a:ext uri="{FF2B5EF4-FFF2-40B4-BE49-F238E27FC236}">
                <a16:creationId xmlns:a16="http://schemas.microsoft.com/office/drawing/2014/main" id="{4A49E04B-5350-4944-8C1E-199F48006007}"/>
              </a:ext>
            </a:extLst>
          </p:cNvPr>
          <p:cNvSpPr/>
          <p:nvPr/>
        </p:nvSpPr>
        <p:spPr>
          <a:xfrm>
            <a:off x="617764" y="1077686"/>
            <a:ext cx="6101442" cy="1545771"/>
          </a:xfrm>
          <a:prstGeom prst="round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CAF203A4-E07D-8C2F-5F04-BFC27F331B24}"/>
              </a:ext>
            </a:extLst>
          </p:cNvPr>
          <p:cNvSpPr txBox="1"/>
          <p:nvPr/>
        </p:nvSpPr>
        <p:spPr>
          <a:xfrm>
            <a:off x="3954237" y="98963"/>
            <a:ext cx="2729592" cy="584775"/>
          </a:xfrm>
          <a:prstGeom prst="rect">
            <a:avLst/>
          </a:prstGeom>
          <a:noFill/>
        </p:spPr>
        <p:txBody>
          <a:bodyPr wrap="square">
            <a:spAutoFit/>
          </a:bodyPr>
          <a:lstStyle/>
          <a:p>
            <a:r>
              <a:rPr lang="en-GB" sz="3200" u="sng" dirty="0">
                <a:solidFill>
                  <a:schemeClr val="accent2">
                    <a:lumMod val="50000"/>
                  </a:schemeClr>
                </a:solidFill>
                <a:latin typeface="Amasis MT Pro Black" panose="02040A04050005020304" pitchFamily="18" charset="0"/>
              </a:rPr>
              <a:t>HIV Testing </a:t>
            </a:r>
          </a:p>
        </p:txBody>
      </p:sp>
      <p:sp>
        <p:nvSpPr>
          <p:cNvPr id="7" name="TextBox 6">
            <a:extLst>
              <a:ext uri="{FF2B5EF4-FFF2-40B4-BE49-F238E27FC236}">
                <a16:creationId xmlns:a16="http://schemas.microsoft.com/office/drawing/2014/main" id="{AE2D69DC-3611-0AB4-E927-550372EA5906}"/>
              </a:ext>
            </a:extLst>
          </p:cNvPr>
          <p:cNvSpPr txBox="1"/>
          <p:nvPr/>
        </p:nvSpPr>
        <p:spPr>
          <a:xfrm>
            <a:off x="617764" y="1180805"/>
            <a:ext cx="6101442" cy="1323439"/>
          </a:xfrm>
          <a:prstGeom prst="rect">
            <a:avLst/>
          </a:prstGeom>
          <a:noFill/>
        </p:spPr>
        <p:txBody>
          <a:bodyPr wrap="square">
            <a:spAutoFit/>
          </a:bodyPr>
          <a:lstStyle/>
          <a:p>
            <a:pPr algn="ctr"/>
            <a:r>
              <a:rPr lang="en-GB" sz="1600" dirty="0"/>
              <a:t>Testing is essential for controlling HIV The only way to know whether you have HIV is to get tested (</a:t>
            </a:r>
            <a:r>
              <a:rPr lang="en-GB" sz="1600" dirty="0" err="1"/>
              <a:t>freetesting</a:t>
            </a:r>
            <a:r>
              <a:rPr lang="en-GB" sz="1600" dirty="0"/>
              <a:t>). </a:t>
            </a:r>
          </a:p>
          <a:p>
            <a:pPr algn="ctr"/>
            <a:r>
              <a:rPr lang="en-GB" sz="1600" dirty="0"/>
              <a:t>Many people with HIV do not show symptoms for years, so they may not realise they are infected. Regular testing is important, especially for people who may be at higher risk. </a:t>
            </a:r>
          </a:p>
        </p:txBody>
      </p:sp>
      <p:sp>
        <p:nvSpPr>
          <p:cNvPr id="9" name="TextBox 8">
            <a:extLst>
              <a:ext uri="{FF2B5EF4-FFF2-40B4-BE49-F238E27FC236}">
                <a16:creationId xmlns:a16="http://schemas.microsoft.com/office/drawing/2014/main" id="{2D086D35-2B49-F786-2A56-565C8A8F3E60}"/>
              </a:ext>
            </a:extLst>
          </p:cNvPr>
          <p:cNvSpPr txBox="1"/>
          <p:nvPr/>
        </p:nvSpPr>
        <p:spPr>
          <a:xfrm>
            <a:off x="617764" y="3094722"/>
            <a:ext cx="6101442" cy="1323439"/>
          </a:xfrm>
          <a:prstGeom prst="rect">
            <a:avLst/>
          </a:prstGeom>
          <a:noFill/>
        </p:spPr>
        <p:txBody>
          <a:bodyPr wrap="square">
            <a:spAutoFit/>
          </a:bodyPr>
          <a:lstStyle/>
          <a:p>
            <a:pPr algn="ctr"/>
            <a:r>
              <a:rPr lang="en-GB" sz="1600" dirty="0"/>
              <a:t>There are several types of HIV tests. The laboratory blood test is the most accurate, but results take a few days. Rapid tests give results in about 20 minutes and are easy to use. Self-tests allow people to check their status at home, which is helpful for those who prefer privacy.</a:t>
            </a:r>
          </a:p>
        </p:txBody>
      </p:sp>
      <p:sp>
        <p:nvSpPr>
          <p:cNvPr id="11" name="TextBox 10">
            <a:extLst>
              <a:ext uri="{FF2B5EF4-FFF2-40B4-BE49-F238E27FC236}">
                <a16:creationId xmlns:a16="http://schemas.microsoft.com/office/drawing/2014/main" id="{3E93AA33-5E54-C4F1-1990-BE7EC5598891}"/>
              </a:ext>
            </a:extLst>
          </p:cNvPr>
          <p:cNvSpPr txBox="1"/>
          <p:nvPr/>
        </p:nvSpPr>
        <p:spPr>
          <a:xfrm>
            <a:off x="730702" y="4959077"/>
            <a:ext cx="6101442" cy="1077218"/>
          </a:xfrm>
          <a:prstGeom prst="rect">
            <a:avLst/>
          </a:prstGeom>
          <a:noFill/>
        </p:spPr>
        <p:txBody>
          <a:bodyPr wrap="square">
            <a:spAutoFit/>
          </a:bodyPr>
          <a:lstStyle/>
          <a:p>
            <a:pPr algn="ctr"/>
            <a:r>
              <a:rPr lang="en-GB" sz="1600" dirty="0"/>
              <a:t>Early diagnosis allows people to start treatment quickly, protect their immune system, and reduce the risk of transmitting HIV to others. Testing also reduces stigma by making HIV a normal part of healthcare.</a:t>
            </a:r>
          </a:p>
        </p:txBody>
      </p:sp>
      <p:pic>
        <p:nvPicPr>
          <p:cNvPr id="13" name="Picture 12" descr="Waverley Care is Scotland's HIV and Hepatitis C charity">
            <a:extLst>
              <a:ext uri="{FF2B5EF4-FFF2-40B4-BE49-F238E27FC236}">
                <a16:creationId xmlns:a16="http://schemas.microsoft.com/office/drawing/2014/main" id="{868607A9-B753-4BB1-0F2F-C7BD88C762A7}"/>
              </a:ext>
            </a:extLst>
          </p:cNvPr>
          <p:cNvPicPr>
            <a:picLocks noChangeAspect="1"/>
          </p:cNvPicPr>
          <p:nvPr/>
        </p:nvPicPr>
        <p:blipFill>
          <a:blip r:embed="rId3"/>
          <a:stretch>
            <a:fillRect/>
          </a:stretch>
        </p:blipFill>
        <p:spPr>
          <a:xfrm>
            <a:off x="7663167" y="184521"/>
            <a:ext cx="3685188" cy="6170862"/>
          </a:xfrm>
          <a:prstGeom prst="rect">
            <a:avLst/>
          </a:prstGeom>
          <a:ln>
            <a:noFill/>
          </a:ln>
          <a:effectLst>
            <a:outerShdw blurRad="292100" dist="139700" dir="2700000" algn="tl" rotWithShape="0">
              <a:srgbClr val="333333">
                <a:alpha val="65000"/>
              </a:srgbClr>
            </a:outerShdw>
          </a:effectLst>
        </p:spPr>
      </p:pic>
      <p:sp>
        <p:nvSpPr>
          <p:cNvPr id="14" name="TextBox 13">
            <a:extLst>
              <a:ext uri="{FF2B5EF4-FFF2-40B4-BE49-F238E27FC236}">
                <a16:creationId xmlns:a16="http://schemas.microsoft.com/office/drawing/2014/main" id="{A9691CC5-353E-8C28-1BAB-CD7336F484AD}"/>
              </a:ext>
            </a:extLst>
          </p:cNvPr>
          <p:cNvSpPr txBox="1"/>
          <p:nvPr/>
        </p:nvSpPr>
        <p:spPr>
          <a:xfrm>
            <a:off x="7798402" y="6334925"/>
            <a:ext cx="3002745" cy="307777"/>
          </a:xfrm>
          <a:prstGeom prst="rect">
            <a:avLst/>
          </a:prstGeom>
          <a:noFill/>
        </p:spPr>
        <p:txBody>
          <a:bodyPr wrap="none" rtlCol="0">
            <a:spAutoFit/>
          </a:bodyPr>
          <a:lstStyle/>
          <a:p>
            <a:r>
              <a:rPr lang="en-GB" sz="1400" i="1" dirty="0"/>
              <a:t>Information on HIV testing window</a:t>
            </a:r>
          </a:p>
        </p:txBody>
      </p:sp>
      <p:sp>
        <p:nvSpPr>
          <p:cNvPr id="20" name="TextBox 19">
            <a:extLst>
              <a:ext uri="{FF2B5EF4-FFF2-40B4-BE49-F238E27FC236}">
                <a16:creationId xmlns:a16="http://schemas.microsoft.com/office/drawing/2014/main" id="{F3C3E37D-BFE4-E43A-EDD3-B037D3F26E79}"/>
              </a:ext>
            </a:extLst>
          </p:cNvPr>
          <p:cNvSpPr txBox="1"/>
          <p:nvPr/>
        </p:nvSpPr>
        <p:spPr>
          <a:xfrm>
            <a:off x="427265" y="6446004"/>
            <a:ext cx="6101442" cy="307777"/>
          </a:xfrm>
          <a:prstGeom prst="rect">
            <a:avLst/>
          </a:prstGeom>
          <a:noFill/>
        </p:spPr>
        <p:txBody>
          <a:bodyPr wrap="square">
            <a:spAutoFit/>
          </a:bodyPr>
          <a:lstStyle/>
          <a:p>
            <a:r>
              <a:rPr lang="en-GB" sz="1400" dirty="0">
                <a:solidFill>
                  <a:schemeClr val="tx1"/>
                </a:solidFill>
              </a:rPr>
              <a:t>Katherine Olinda </a:t>
            </a:r>
            <a:r>
              <a:rPr lang="en-GB" sz="1400" dirty="0" err="1">
                <a:solidFill>
                  <a:schemeClr val="tx1"/>
                </a:solidFill>
              </a:rPr>
              <a:t>Camones</a:t>
            </a:r>
            <a:r>
              <a:rPr lang="en-GB" sz="1400" dirty="0">
                <a:solidFill>
                  <a:schemeClr val="tx1"/>
                </a:solidFill>
              </a:rPr>
              <a:t> Vasquez</a:t>
            </a:r>
            <a:endParaRPr lang="en-GB" sz="1400" dirty="0"/>
          </a:p>
        </p:txBody>
      </p:sp>
    </p:spTree>
    <p:extLst>
      <p:ext uri="{BB962C8B-B14F-4D97-AF65-F5344CB8AC3E}">
        <p14:creationId xmlns:p14="http://schemas.microsoft.com/office/powerpoint/2010/main" val="10163233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Top Corners One Rounded and One Snipped 10">
            <a:extLst>
              <a:ext uri="{FF2B5EF4-FFF2-40B4-BE49-F238E27FC236}">
                <a16:creationId xmlns:a16="http://schemas.microsoft.com/office/drawing/2014/main" id="{70482B05-36BB-9F6C-5614-B5C719383396}"/>
              </a:ext>
            </a:extLst>
          </p:cNvPr>
          <p:cNvSpPr/>
          <p:nvPr/>
        </p:nvSpPr>
        <p:spPr>
          <a:xfrm>
            <a:off x="734106" y="909761"/>
            <a:ext cx="4757056" cy="5584814"/>
          </a:xfrm>
          <a:prstGeom prst="snipRoundRect">
            <a:avLst/>
          </a:prstGeom>
          <a:solidFill>
            <a:schemeClr val="accent1">
              <a:lumMod val="60000"/>
              <a:lumOff val="40000"/>
            </a:schemeClr>
          </a:solidFill>
          <a:ln>
            <a:solidFill>
              <a:schemeClr val="accent2">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F9F691E8-3E54-19FD-F5EC-E49A11DABB19}"/>
              </a:ext>
            </a:extLst>
          </p:cNvPr>
          <p:cNvSpPr>
            <a:spLocks noGrp="1"/>
          </p:cNvSpPr>
          <p:nvPr>
            <p:ph type="title"/>
          </p:nvPr>
        </p:nvSpPr>
        <p:spPr>
          <a:xfrm>
            <a:off x="1047449" y="156238"/>
            <a:ext cx="8401351" cy="660400"/>
          </a:xfrm>
        </p:spPr>
        <p:txBody>
          <a:bodyPr/>
          <a:lstStyle/>
          <a:p>
            <a:pPr algn="ctr"/>
            <a:r>
              <a:rPr lang="en-GB" u="sng" dirty="0">
                <a:solidFill>
                  <a:schemeClr val="accent2">
                    <a:lumMod val="50000"/>
                  </a:schemeClr>
                </a:solidFill>
                <a:latin typeface="Amasis MT Pro Black" panose="02040A04050005020304" pitchFamily="18" charset="0"/>
              </a:rPr>
              <a:t>Diagnoses of HIV</a:t>
            </a:r>
          </a:p>
        </p:txBody>
      </p:sp>
      <p:sp>
        <p:nvSpPr>
          <p:cNvPr id="6" name="TextBox 5">
            <a:extLst>
              <a:ext uri="{FF2B5EF4-FFF2-40B4-BE49-F238E27FC236}">
                <a16:creationId xmlns:a16="http://schemas.microsoft.com/office/drawing/2014/main" id="{8CE32179-5603-AD7B-F3F5-DAC31B1E5190}"/>
              </a:ext>
            </a:extLst>
          </p:cNvPr>
          <p:cNvSpPr txBox="1"/>
          <p:nvPr/>
        </p:nvSpPr>
        <p:spPr>
          <a:xfrm>
            <a:off x="903516" y="1031051"/>
            <a:ext cx="4169228" cy="1569660"/>
          </a:xfrm>
          <a:prstGeom prst="rect">
            <a:avLst/>
          </a:prstGeom>
          <a:noFill/>
        </p:spPr>
        <p:txBody>
          <a:bodyPr wrap="square">
            <a:spAutoFit/>
          </a:bodyPr>
          <a:lstStyle/>
          <a:p>
            <a:pPr algn="ctr"/>
            <a:r>
              <a:rPr lang="en-GB" sz="1600" dirty="0"/>
              <a:t>An HIV diagnosis is confirmed after a positive screening test with additional laboratory testing. Once HIV is diagnosed, healthcare professionals explain the results, provide emotional support, and discuss the next steps with the patient.</a:t>
            </a:r>
          </a:p>
        </p:txBody>
      </p:sp>
      <p:sp>
        <p:nvSpPr>
          <p:cNvPr id="8" name="TextBox 7">
            <a:extLst>
              <a:ext uri="{FF2B5EF4-FFF2-40B4-BE49-F238E27FC236}">
                <a16:creationId xmlns:a16="http://schemas.microsoft.com/office/drawing/2014/main" id="{CAA4AA44-652A-3DCF-2902-DA7CE0EB6E31}"/>
              </a:ext>
            </a:extLst>
          </p:cNvPr>
          <p:cNvSpPr txBox="1"/>
          <p:nvPr/>
        </p:nvSpPr>
        <p:spPr>
          <a:xfrm>
            <a:off x="787703" y="2831107"/>
            <a:ext cx="4460421" cy="1569660"/>
          </a:xfrm>
          <a:prstGeom prst="rect">
            <a:avLst/>
          </a:prstGeom>
          <a:noFill/>
        </p:spPr>
        <p:txBody>
          <a:bodyPr wrap="square">
            <a:spAutoFit/>
          </a:bodyPr>
          <a:lstStyle/>
          <a:p>
            <a:pPr algn="ctr"/>
            <a:r>
              <a:rPr lang="en-GB" sz="1600" dirty="0"/>
              <a:t>After diagnosis, a CD4 cell count and viral load test are carried out to assess the immune system and monitor the stage of the infection. These tests help healthcare professionals decide the most appropriate treatment and monitor the patient's progress over time.</a:t>
            </a:r>
          </a:p>
        </p:txBody>
      </p:sp>
      <p:sp>
        <p:nvSpPr>
          <p:cNvPr id="10" name="TextBox 9">
            <a:extLst>
              <a:ext uri="{FF2B5EF4-FFF2-40B4-BE49-F238E27FC236}">
                <a16:creationId xmlns:a16="http://schemas.microsoft.com/office/drawing/2014/main" id="{624D074F-CFE1-EEB9-7A75-A72FF2D1D971}"/>
              </a:ext>
            </a:extLst>
          </p:cNvPr>
          <p:cNvSpPr txBox="1"/>
          <p:nvPr/>
        </p:nvSpPr>
        <p:spPr>
          <a:xfrm>
            <a:off x="943655" y="4573342"/>
            <a:ext cx="4337957" cy="1815882"/>
          </a:xfrm>
          <a:prstGeom prst="rect">
            <a:avLst/>
          </a:prstGeom>
          <a:noFill/>
        </p:spPr>
        <p:txBody>
          <a:bodyPr wrap="square">
            <a:spAutoFit/>
          </a:bodyPr>
          <a:lstStyle/>
          <a:p>
            <a:pPr algn="ctr"/>
            <a:r>
              <a:rPr lang="en-GB" sz="1600" dirty="0"/>
              <a:t>A confirmed diagnosis allows patients to start antiretroviral therapy (ART) as soon as possible. They also receive regular medical care, counselling, and ongoing support. Early diagnosis and treatment help people with HIV live long, healthy lives and reduce the risk of transmitting the virus to others.</a:t>
            </a:r>
          </a:p>
        </p:txBody>
      </p:sp>
      <p:cxnSp>
        <p:nvCxnSpPr>
          <p:cNvPr id="13" name="Straight Connector 12">
            <a:extLst>
              <a:ext uri="{FF2B5EF4-FFF2-40B4-BE49-F238E27FC236}">
                <a16:creationId xmlns:a16="http://schemas.microsoft.com/office/drawing/2014/main" id="{21A96719-4EBC-CA42-5278-7471329C195D}"/>
              </a:ext>
            </a:extLst>
          </p:cNvPr>
          <p:cNvCxnSpPr>
            <a:cxnSpLocks/>
          </p:cNvCxnSpPr>
          <p:nvPr/>
        </p:nvCxnSpPr>
        <p:spPr>
          <a:xfrm>
            <a:off x="693963" y="2762508"/>
            <a:ext cx="4797199" cy="0"/>
          </a:xfrm>
          <a:prstGeom prst="line">
            <a:avLst/>
          </a:prstGeom>
          <a:ln w="28575">
            <a:solidFill>
              <a:schemeClr val="accent1">
                <a:lumMod val="50000"/>
              </a:schemeClr>
            </a:solidFill>
            <a:prstDash val="lgDash"/>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8FB227E7-BA86-E9C0-3063-CF3EF565D108}"/>
              </a:ext>
            </a:extLst>
          </p:cNvPr>
          <p:cNvCxnSpPr>
            <a:cxnSpLocks/>
          </p:cNvCxnSpPr>
          <p:nvPr/>
        </p:nvCxnSpPr>
        <p:spPr>
          <a:xfrm>
            <a:off x="693963" y="4492497"/>
            <a:ext cx="4803326" cy="0"/>
          </a:xfrm>
          <a:prstGeom prst="line">
            <a:avLst/>
          </a:prstGeom>
          <a:ln w="28575">
            <a:solidFill>
              <a:schemeClr val="accent1">
                <a:lumMod val="50000"/>
              </a:schemeClr>
            </a:solidFill>
            <a:prstDash val="lgDash"/>
          </a:ln>
        </p:spPr>
        <p:style>
          <a:lnRef idx="1">
            <a:schemeClr val="accent1"/>
          </a:lnRef>
          <a:fillRef idx="0">
            <a:schemeClr val="accent1"/>
          </a:fillRef>
          <a:effectRef idx="0">
            <a:schemeClr val="accent1"/>
          </a:effectRef>
          <a:fontRef idx="minor">
            <a:schemeClr val="tx1"/>
          </a:fontRef>
        </p:style>
      </p:cxnSp>
      <p:pic>
        <p:nvPicPr>
          <p:cNvPr id="16" name="Picture 15" descr="How accurate are fourth-generation combination tests for HIV diagnosis? |  aidsmap">
            <a:extLst>
              <a:ext uri="{FF2B5EF4-FFF2-40B4-BE49-F238E27FC236}">
                <a16:creationId xmlns:a16="http://schemas.microsoft.com/office/drawing/2014/main" id="{E3EAE1A3-EBFE-4992-6419-54AFF794A89E}"/>
              </a:ext>
            </a:extLst>
          </p:cNvPr>
          <p:cNvPicPr>
            <a:picLocks noChangeAspect="1"/>
          </p:cNvPicPr>
          <p:nvPr/>
        </p:nvPicPr>
        <p:blipFill>
          <a:blip r:embed="rId2"/>
          <a:stretch>
            <a:fillRect/>
          </a:stretch>
        </p:blipFill>
        <p:spPr>
          <a:xfrm>
            <a:off x="6150429" y="1681737"/>
            <a:ext cx="5376192" cy="3494525"/>
          </a:xfrm>
          <a:prstGeom prst="rect">
            <a:avLst/>
          </a:prstGeom>
          <a:ln>
            <a:noFill/>
          </a:ln>
          <a:effectLst>
            <a:outerShdw blurRad="292100" dist="139700" dir="2700000" algn="tl" rotWithShape="0">
              <a:srgbClr val="333333">
                <a:alpha val="65000"/>
              </a:srgbClr>
            </a:outerShdw>
          </a:effectLst>
        </p:spPr>
      </p:pic>
      <p:sp>
        <p:nvSpPr>
          <p:cNvPr id="17" name="TextBox 16">
            <a:extLst>
              <a:ext uri="{FF2B5EF4-FFF2-40B4-BE49-F238E27FC236}">
                <a16:creationId xmlns:a16="http://schemas.microsoft.com/office/drawing/2014/main" id="{8FDCFFF3-FBAA-1AD3-D93C-30150047723C}"/>
              </a:ext>
            </a:extLst>
          </p:cNvPr>
          <p:cNvSpPr txBox="1"/>
          <p:nvPr/>
        </p:nvSpPr>
        <p:spPr>
          <a:xfrm>
            <a:off x="6369055" y="5301714"/>
            <a:ext cx="4099199" cy="307777"/>
          </a:xfrm>
          <a:prstGeom prst="rect">
            <a:avLst/>
          </a:prstGeom>
          <a:noFill/>
        </p:spPr>
        <p:txBody>
          <a:bodyPr wrap="none" rtlCol="0">
            <a:spAutoFit/>
          </a:bodyPr>
          <a:lstStyle/>
          <a:p>
            <a:r>
              <a:rPr lang="en-GB" sz="1400" i="1" dirty="0"/>
              <a:t>Photo of blood sample being used during testing</a:t>
            </a:r>
            <a:endParaRPr lang="en-GB" dirty="0"/>
          </a:p>
        </p:txBody>
      </p:sp>
      <p:sp>
        <p:nvSpPr>
          <p:cNvPr id="19" name="TextBox 18">
            <a:extLst>
              <a:ext uri="{FF2B5EF4-FFF2-40B4-BE49-F238E27FC236}">
                <a16:creationId xmlns:a16="http://schemas.microsoft.com/office/drawing/2014/main" id="{8A4F7DDC-E182-9487-7D24-3BA4A6D7053A}"/>
              </a:ext>
            </a:extLst>
          </p:cNvPr>
          <p:cNvSpPr txBox="1"/>
          <p:nvPr/>
        </p:nvSpPr>
        <p:spPr>
          <a:xfrm>
            <a:off x="119743" y="6575419"/>
            <a:ext cx="6101442" cy="307777"/>
          </a:xfrm>
          <a:prstGeom prst="rect">
            <a:avLst/>
          </a:prstGeom>
          <a:noFill/>
        </p:spPr>
        <p:txBody>
          <a:bodyPr wrap="square">
            <a:spAutoFit/>
          </a:bodyPr>
          <a:lstStyle/>
          <a:p>
            <a:r>
              <a:rPr lang="en-GB" sz="1400" i="1" dirty="0">
                <a:solidFill>
                  <a:schemeClr val="tx1"/>
                </a:solidFill>
              </a:rPr>
              <a:t>Katherine Olinda </a:t>
            </a:r>
            <a:r>
              <a:rPr lang="en-GB" sz="1400" i="1" dirty="0" err="1">
                <a:solidFill>
                  <a:schemeClr val="tx1"/>
                </a:solidFill>
              </a:rPr>
              <a:t>Camones</a:t>
            </a:r>
            <a:r>
              <a:rPr lang="en-GB" sz="1400" i="1" dirty="0">
                <a:solidFill>
                  <a:schemeClr val="tx1"/>
                </a:solidFill>
              </a:rPr>
              <a:t> Vasquez</a:t>
            </a:r>
            <a:endParaRPr lang="en-GB" sz="1400" i="1" dirty="0"/>
          </a:p>
        </p:txBody>
      </p:sp>
    </p:spTree>
    <p:extLst>
      <p:ext uri="{BB962C8B-B14F-4D97-AF65-F5344CB8AC3E}">
        <p14:creationId xmlns:p14="http://schemas.microsoft.com/office/powerpoint/2010/main" val="35716467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Rounded Corners 16">
            <a:extLst>
              <a:ext uri="{FF2B5EF4-FFF2-40B4-BE49-F238E27FC236}">
                <a16:creationId xmlns:a16="http://schemas.microsoft.com/office/drawing/2014/main" id="{B8114016-C48E-0684-521A-0C21FE55483B}"/>
              </a:ext>
            </a:extLst>
          </p:cNvPr>
          <p:cNvSpPr/>
          <p:nvPr/>
        </p:nvSpPr>
        <p:spPr>
          <a:xfrm>
            <a:off x="4844141" y="5236029"/>
            <a:ext cx="7021288" cy="117565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Rounded Corners 11">
            <a:extLst>
              <a:ext uri="{FF2B5EF4-FFF2-40B4-BE49-F238E27FC236}">
                <a16:creationId xmlns:a16="http://schemas.microsoft.com/office/drawing/2014/main" id="{E6AB72EF-1EC0-84F4-9882-309A7B753C38}"/>
              </a:ext>
            </a:extLst>
          </p:cNvPr>
          <p:cNvSpPr/>
          <p:nvPr/>
        </p:nvSpPr>
        <p:spPr>
          <a:xfrm>
            <a:off x="653139" y="1620786"/>
            <a:ext cx="4125689" cy="1590500"/>
          </a:xfrm>
          <a:prstGeom prst="roundRect">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Rounded Corners 13">
            <a:extLst>
              <a:ext uri="{FF2B5EF4-FFF2-40B4-BE49-F238E27FC236}">
                <a16:creationId xmlns:a16="http://schemas.microsoft.com/office/drawing/2014/main" id="{82FD1587-7623-3265-5EFC-CF64915E143B}"/>
              </a:ext>
            </a:extLst>
          </p:cNvPr>
          <p:cNvSpPr/>
          <p:nvPr/>
        </p:nvSpPr>
        <p:spPr>
          <a:xfrm>
            <a:off x="745668" y="3429000"/>
            <a:ext cx="3940630" cy="1317189"/>
          </a:xfrm>
          <a:prstGeom prst="roundRect">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Rectangle: Rounded Corners 15">
            <a:extLst>
              <a:ext uri="{FF2B5EF4-FFF2-40B4-BE49-F238E27FC236}">
                <a16:creationId xmlns:a16="http://schemas.microsoft.com/office/drawing/2014/main" id="{E257BDA3-811F-33EE-84CB-945A711C940C}"/>
              </a:ext>
            </a:extLst>
          </p:cNvPr>
          <p:cNvSpPr/>
          <p:nvPr/>
        </p:nvSpPr>
        <p:spPr>
          <a:xfrm>
            <a:off x="745668" y="4934879"/>
            <a:ext cx="3940630" cy="1412087"/>
          </a:xfrm>
          <a:prstGeom prst="roundRect">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06D6A2FE-20C3-9486-9BC9-9AF173254C1F}"/>
              </a:ext>
            </a:extLst>
          </p:cNvPr>
          <p:cNvSpPr>
            <a:spLocks noGrp="1"/>
          </p:cNvSpPr>
          <p:nvPr>
            <p:ph type="title"/>
          </p:nvPr>
        </p:nvSpPr>
        <p:spPr>
          <a:xfrm>
            <a:off x="1395791" y="156238"/>
            <a:ext cx="8596668" cy="1320800"/>
          </a:xfrm>
        </p:spPr>
        <p:txBody>
          <a:bodyPr/>
          <a:lstStyle/>
          <a:p>
            <a:pPr algn="ctr"/>
            <a:r>
              <a:rPr lang="en-GB" sz="3200" u="sng" dirty="0">
                <a:solidFill>
                  <a:schemeClr val="accent2">
                    <a:lumMod val="50000"/>
                  </a:schemeClr>
                </a:solidFill>
                <a:latin typeface="Amasis MT Pro Black" panose="02040A04050005020304" pitchFamily="18" charset="0"/>
              </a:rPr>
              <a:t>HIV TREATMENT</a:t>
            </a:r>
            <a:br>
              <a:rPr lang="en-GB" dirty="0"/>
            </a:br>
            <a:endParaRPr lang="en-GB" dirty="0"/>
          </a:p>
        </p:txBody>
      </p:sp>
      <p:sp>
        <p:nvSpPr>
          <p:cNvPr id="3" name="Content Placeholder 2">
            <a:extLst>
              <a:ext uri="{FF2B5EF4-FFF2-40B4-BE49-F238E27FC236}">
                <a16:creationId xmlns:a16="http://schemas.microsoft.com/office/drawing/2014/main" id="{2BD705A1-2952-2029-9BE9-F895B25E33AE}"/>
              </a:ext>
            </a:extLst>
          </p:cNvPr>
          <p:cNvSpPr>
            <a:spLocks noGrp="1"/>
          </p:cNvSpPr>
          <p:nvPr>
            <p:ph idx="1"/>
          </p:nvPr>
        </p:nvSpPr>
        <p:spPr>
          <a:xfrm>
            <a:off x="1211197" y="787411"/>
            <a:ext cx="9769605" cy="684405"/>
          </a:xfrm>
        </p:spPr>
        <p:txBody>
          <a:bodyPr>
            <a:normAutofit/>
          </a:bodyPr>
          <a:lstStyle/>
          <a:p>
            <a:pPr marL="0" indent="0" algn="ctr">
              <a:buNone/>
            </a:pPr>
            <a:r>
              <a:rPr lang="en-GB" sz="1600" b="1" dirty="0">
                <a:solidFill>
                  <a:schemeClr val="tx1"/>
                </a:solidFill>
              </a:rPr>
              <a:t>There is no cure for HIV, however, there are current treatments that help people living with HIV to live long and healthy lives (</a:t>
            </a:r>
            <a:r>
              <a:rPr lang="en-GB" sz="1600" b="1" dirty="0" err="1">
                <a:solidFill>
                  <a:schemeClr val="tx1"/>
                </a:solidFill>
              </a:rPr>
              <a:t>Viivhealthcare</a:t>
            </a:r>
            <a:r>
              <a:rPr lang="en-GB" sz="1600" b="1" dirty="0">
                <a:solidFill>
                  <a:schemeClr val="tx1"/>
                </a:solidFill>
              </a:rPr>
              <a:t>).</a:t>
            </a:r>
          </a:p>
        </p:txBody>
      </p:sp>
      <p:sp>
        <p:nvSpPr>
          <p:cNvPr id="4" name="TextBox 3">
            <a:extLst>
              <a:ext uri="{FF2B5EF4-FFF2-40B4-BE49-F238E27FC236}">
                <a16:creationId xmlns:a16="http://schemas.microsoft.com/office/drawing/2014/main" id="{D41582AC-43D6-AB55-B366-654D56DD86F3}"/>
              </a:ext>
            </a:extLst>
          </p:cNvPr>
          <p:cNvSpPr txBox="1"/>
          <p:nvPr/>
        </p:nvSpPr>
        <p:spPr>
          <a:xfrm>
            <a:off x="761998" y="1802757"/>
            <a:ext cx="4082143" cy="1323439"/>
          </a:xfrm>
          <a:prstGeom prst="rect">
            <a:avLst/>
          </a:prstGeom>
          <a:noFill/>
        </p:spPr>
        <p:txBody>
          <a:bodyPr wrap="square" rtlCol="0">
            <a:spAutoFit/>
          </a:bodyPr>
          <a:lstStyle/>
          <a:p>
            <a:r>
              <a:rPr lang="en-GB" sz="1600" dirty="0"/>
              <a:t>HIV is treated with medication known as antiretroviral therapy (ART). ART helps to control the </a:t>
            </a:r>
            <a:r>
              <a:rPr lang="en-GB" sz="1600" dirty="0" err="1"/>
              <a:t>the</a:t>
            </a:r>
            <a:r>
              <a:rPr lang="en-GB" sz="1600" dirty="0"/>
              <a:t> virus which </a:t>
            </a:r>
          </a:p>
          <a:p>
            <a:r>
              <a:rPr lang="en-GB" sz="1600" dirty="0"/>
              <a:t>Allows people to live long healthy lives with HIV.</a:t>
            </a:r>
          </a:p>
        </p:txBody>
      </p:sp>
      <p:sp>
        <p:nvSpPr>
          <p:cNvPr id="6" name="TextBox 5">
            <a:extLst>
              <a:ext uri="{FF2B5EF4-FFF2-40B4-BE49-F238E27FC236}">
                <a16:creationId xmlns:a16="http://schemas.microsoft.com/office/drawing/2014/main" id="{4B6F2B80-CEFA-185C-8E1C-BABD41C26BBD}"/>
              </a:ext>
            </a:extLst>
          </p:cNvPr>
          <p:cNvSpPr txBox="1"/>
          <p:nvPr/>
        </p:nvSpPr>
        <p:spPr>
          <a:xfrm>
            <a:off x="761998" y="3618191"/>
            <a:ext cx="3940629" cy="1077218"/>
          </a:xfrm>
          <a:prstGeom prst="rect">
            <a:avLst/>
          </a:prstGeom>
          <a:noFill/>
        </p:spPr>
        <p:txBody>
          <a:bodyPr wrap="square">
            <a:spAutoFit/>
          </a:bodyPr>
          <a:lstStyle/>
          <a:p>
            <a:r>
              <a:rPr lang="en-GB" sz="1600" b="0" i="0" dirty="0">
                <a:effectLst/>
              </a:rPr>
              <a:t>ART has transformed HIV into a manageable condition, so </a:t>
            </a:r>
            <a:r>
              <a:rPr lang="en-GB" sz="1600" b="0" i="0" u="none" strike="noStrike" dirty="0">
                <a:effectLst/>
              </a:rPr>
              <a:t>people living with HIV can have similar lifespans to those living without HIV</a:t>
            </a:r>
            <a:r>
              <a:rPr lang="en-GB" sz="1600" b="0" i="0" dirty="0">
                <a:effectLst/>
              </a:rPr>
              <a:t>.</a:t>
            </a:r>
            <a:endParaRPr lang="en-GB" sz="1600" dirty="0"/>
          </a:p>
        </p:txBody>
      </p:sp>
      <p:sp>
        <p:nvSpPr>
          <p:cNvPr id="7" name="TextBox 6">
            <a:extLst>
              <a:ext uri="{FF2B5EF4-FFF2-40B4-BE49-F238E27FC236}">
                <a16:creationId xmlns:a16="http://schemas.microsoft.com/office/drawing/2014/main" id="{863382D1-8A41-24D9-B970-CA8941E1F28C}"/>
              </a:ext>
            </a:extLst>
          </p:cNvPr>
          <p:cNvSpPr txBox="1"/>
          <p:nvPr/>
        </p:nvSpPr>
        <p:spPr>
          <a:xfrm>
            <a:off x="761998" y="5102314"/>
            <a:ext cx="3831772" cy="1077218"/>
          </a:xfrm>
          <a:prstGeom prst="rect">
            <a:avLst/>
          </a:prstGeom>
          <a:noFill/>
        </p:spPr>
        <p:txBody>
          <a:bodyPr wrap="square" rtlCol="0">
            <a:spAutoFit/>
          </a:bodyPr>
          <a:lstStyle/>
          <a:p>
            <a:r>
              <a:rPr lang="en-GB" sz="1600" dirty="0"/>
              <a:t>ART works by reducing the viral load to a level so low that the HIV becomes undetectable in the persons bloodstream.</a:t>
            </a:r>
          </a:p>
        </p:txBody>
      </p:sp>
      <p:sp>
        <p:nvSpPr>
          <p:cNvPr id="9" name="TextBox 8">
            <a:extLst>
              <a:ext uri="{FF2B5EF4-FFF2-40B4-BE49-F238E27FC236}">
                <a16:creationId xmlns:a16="http://schemas.microsoft.com/office/drawing/2014/main" id="{F58EEB00-0AC2-261E-EA9F-C50759036917}"/>
              </a:ext>
            </a:extLst>
          </p:cNvPr>
          <p:cNvSpPr txBox="1"/>
          <p:nvPr/>
        </p:nvSpPr>
        <p:spPr>
          <a:xfrm>
            <a:off x="4994770" y="5374028"/>
            <a:ext cx="6827115" cy="830997"/>
          </a:xfrm>
          <a:prstGeom prst="rect">
            <a:avLst/>
          </a:prstGeom>
          <a:noFill/>
        </p:spPr>
        <p:txBody>
          <a:bodyPr wrap="square">
            <a:spAutoFit/>
          </a:bodyPr>
          <a:lstStyle/>
          <a:p>
            <a:r>
              <a:rPr lang="en-GB" sz="1600" b="0" i="0" dirty="0">
                <a:effectLst/>
              </a:rPr>
              <a:t>Most people living with HIV can expect to achieve an undetectable viral load within six months of starting ART.</a:t>
            </a:r>
            <a:r>
              <a:rPr lang="en-GB" sz="1600" b="0" i="0" u="none" strike="noStrike" baseline="30000" dirty="0">
                <a:effectLst/>
                <a:hlinkClick r:id="rId2">
                  <a:extLst>
                    <a:ext uri="{A12FA001-AC4F-418D-AE19-62706E023703}">
                      <ahyp:hlinkClr xmlns:ahyp="http://schemas.microsoft.com/office/drawing/2018/hyperlinkcolor" val="tx"/>
                    </a:ext>
                  </a:extLst>
                </a:hlinkClick>
              </a:rPr>
              <a:t>1</a:t>
            </a:r>
            <a:r>
              <a:rPr lang="en-GB" sz="1600" b="0" i="0" dirty="0">
                <a:effectLst/>
              </a:rPr>
              <a:t> It is important to continue taking your ART properly to remain undetectable</a:t>
            </a:r>
            <a:r>
              <a:rPr lang="en-GB" sz="1600" dirty="0"/>
              <a:t> (</a:t>
            </a:r>
            <a:r>
              <a:rPr lang="en-GB" sz="1600" dirty="0" err="1"/>
              <a:t>Viivahealthcare</a:t>
            </a:r>
            <a:r>
              <a:rPr lang="en-GB" sz="1600" dirty="0"/>
              <a:t>).</a:t>
            </a:r>
          </a:p>
        </p:txBody>
      </p:sp>
      <p:pic>
        <p:nvPicPr>
          <p:cNvPr id="10" name="Picture 9" descr="Thousands of Brits with HIV to be offered new long-acting treatment | UK  News | Sky News">
            <a:extLst>
              <a:ext uri="{FF2B5EF4-FFF2-40B4-BE49-F238E27FC236}">
                <a16:creationId xmlns:a16="http://schemas.microsoft.com/office/drawing/2014/main" id="{654E7693-8400-B28D-5B23-AFB88DB6E11F}"/>
              </a:ext>
            </a:extLst>
          </p:cNvPr>
          <p:cNvPicPr>
            <a:picLocks noChangeAspect="1"/>
          </p:cNvPicPr>
          <p:nvPr/>
        </p:nvPicPr>
        <p:blipFill>
          <a:blip r:embed="rId3"/>
          <a:stretch>
            <a:fillRect/>
          </a:stretch>
        </p:blipFill>
        <p:spPr>
          <a:xfrm>
            <a:off x="5408428" y="1671338"/>
            <a:ext cx="5466401" cy="3074851"/>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11" name="TextBox 10">
            <a:extLst>
              <a:ext uri="{FF2B5EF4-FFF2-40B4-BE49-F238E27FC236}">
                <a16:creationId xmlns:a16="http://schemas.microsoft.com/office/drawing/2014/main" id="{49FEB53B-4CC0-EFF5-84B9-D29CA3E9A24A}"/>
              </a:ext>
            </a:extLst>
          </p:cNvPr>
          <p:cNvSpPr txBox="1"/>
          <p:nvPr/>
        </p:nvSpPr>
        <p:spPr>
          <a:xfrm>
            <a:off x="6096000" y="4813253"/>
            <a:ext cx="3561360" cy="307777"/>
          </a:xfrm>
          <a:prstGeom prst="rect">
            <a:avLst/>
          </a:prstGeom>
          <a:noFill/>
        </p:spPr>
        <p:txBody>
          <a:bodyPr wrap="none" rtlCol="0">
            <a:spAutoFit/>
          </a:bodyPr>
          <a:lstStyle/>
          <a:p>
            <a:r>
              <a:rPr lang="en-GB" sz="1400" i="1" dirty="0"/>
              <a:t>Image of three different ART medications</a:t>
            </a:r>
          </a:p>
        </p:txBody>
      </p:sp>
    </p:spTree>
    <p:extLst>
      <p:ext uri="{BB962C8B-B14F-4D97-AF65-F5344CB8AC3E}">
        <p14:creationId xmlns:p14="http://schemas.microsoft.com/office/powerpoint/2010/main" val="7952202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D0E163-7BC2-F096-A271-5F63EE20D038}"/>
              </a:ext>
            </a:extLst>
          </p:cNvPr>
          <p:cNvSpPr>
            <a:spLocks noGrp="1"/>
          </p:cNvSpPr>
          <p:nvPr>
            <p:ph type="title"/>
          </p:nvPr>
        </p:nvSpPr>
        <p:spPr>
          <a:xfrm>
            <a:off x="568476" y="-76200"/>
            <a:ext cx="8596668" cy="1320800"/>
          </a:xfrm>
        </p:spPr>
        <p:txBody>
          <a:bodyPr/>
          <a:lstStyle/>
          <a:p>
            <a:r>
              <a:rPr lang="en-GB" dirty="0"/>
              <a:t>References </a:t>
            </a:r>
          </a:p>
        </p:txBody>
      </p:sp>
      <p:sp>
        <p:nvSpPr>
          <p:cNvPr id="5" name="TextBox 4">
            <a:extLst>
              <a:ext uri="{FF2B5EF4-FFF2-40B4-BE49-F238E27FC236}">
                <a16:creationId xmlns:a16="http://schemas.microsoft.com/office/drawing/2014/main" id="{96EBC9A0-B33A-4128-160E-A64E527E7B7B}"/>
              </a:ext>
            </a:extLst>
          </p:cNvPr>
          <p:cNvSpPr txBox="1"/>
          <p:nvPr/>
        </p:nvSpPr>
        <p:spPr>
          <a:xfrm>
            <a:off x="336551" y="707571"/>
            <a:ext cx="10962820" cy="5909310"/>
          </a:xfrm>
          <a:prstGeom prst="rect">
            <a:avLst/>
          </a:prstGeom>
          <a:noFill/>
        </p:spPr>
        <p:txBody>
          <a:bodyPr wrap="square">
            <a:spAutoFit/>
          </a:bodyPr>
          <a:lstStyle/>
          <a:p>
            <a:r>
              <a:rPr lang="en-GB" sz="1400" dirty="0">
                <a:hlinkClick r:id="rId2"/>
              </a:rPr>
              <a:t>https://www.nhs.uk/conditions/hiv-and-aids/#:~:text=HIV%20(human%20immunodeficiency%20virus)%20is,a%20long%20and%20healthy%20life.</a:t>
            </a:r>
          </a:p>
          <a:p>
            <a:r>
              <a:rPr lang="en-GB" sz="1400" dirty="0">
                <a:hlinkClick r:id="rId2"/>
              </a:rPr>
              <a:t>https://tht.org.uk/hiv/about-hiv/hiv-statistics</a:t>
            </a:r>
            <a:endParaRPr lang="en-GB" sz="1400" dirty="0"/>
          </a:p>
          <a:p>
            <a:endParaRPr lang="en-GB" sz="1400" dirty="0"/>
          </a:p>
          <a:p>
            <a:r>
              <a:rPr lang="en-GB" sz="1400" dirty="0">
                <a:hlinkClick r:id="rId3"/>
              </a:rPr>
              <a:t>https://www.nice.org.uk/guidance/ng60/documents/economic-report#:~:text=Overall%20HIV%20treatment%20and%20care,Council%20Trials%20Unit%2C%202015</a:t>
            </a:r>
            <a:r>
              <a:rPr lang="en-GB" sz="1400" dirty="0"/>
              <a:t>).</a:t>
            </a:r>
          </a:p>
          <a:p>
            <a:endParaRPr lang="en-GB" sz="1400" dirty="0"/>
          </a:p>
          <a:p>
            <a:r>
              <a:rPr lang="en-GB" sz="1400" dirty="0">
                <a:hlinkClick r:id="rId4"/>
              </a:rPr>
              <a:t>https://pmc.ncbi.nlm.nih.gov/articles/PMC12643078/#:~:text=HIV%20probably%20originated%20from%20a,simian%20immunodeficiency%20virus%20(SIV)</a:t>
            </a:r>
            <a:r>
              <a:rPr lang="en-GB" sz="1400" dirty="0"/>
              <a:t>.</a:t>
            </a:r>
          </a:p>
          <a:p>
            <a:endParaRPr lang="en-GB" sz="1400" dirty="0"/>
          </a:p>
          <a:p>
            <a:r>
              <a:rPr lang="en-GB" sz="1400" dirty="0">
                <a:hlinkClick r:id="rId5"/>
              </a:rPr>
              <a:t>https://www.mayoclinic.org/diseases-conditions/hiv-aids/symptoms-causes/syc-20373524</a:t>
            </a:r>
            <a:endParaRPr lang="en-GB" sz="1400" dirty="0"/>
          </a:p>
          <a:p>
            <a:endParaRPr lang="en-GB" sz="1400" dirty="0"/>
          </a:p>
          <a:p>
            <a:r>
              <a:rPr lang="en-GB" sz="1400" dirty="0">
                <a:hlinkClick r:id="rId6"/>
              </a:rPr>
              <a:t>https://www.who.int/news-room/fact-sheets/detail/hiv-aids</a:t>
            </a:r>
            <a:endParaRPr lang="en-GB" sz="1400" dirty="0"/>
          </a:p>
          <a:p>
            <a:endParaRPr lang="en-GB" sz="1400" dirty="0"/>
          </a:p>
          <a:p>
            <a:r>
              <a:rPr lang="en-GB" sz="1400" dirty="0">
                <a:hlinkClick r:id="rId7"/>
              </a:rPr>
              <a:t>https://www.nhs.uk/contraception/methods-of-contraception/condoms/?utm_source=chatgpt.com</a:t>
            </a:r>
            <a:endParaRPr lang="en-GB" sz="1400" dirty="0"/>
          </a:p>
          <a:p>
            <a:endParaRPr lang="en-GB" sz="1400" dirty="0"/>
          </a:p>
          <a:p>
            <a:r>
              <a:rPr lang="en-US" sz="1400" dirty="0"/>
              <a:t>UK Health Security Agency (UKHSA) (2026a) </a:t>
            </a:r>
            <a:r>
              <a:rPr lang="en-GB" sz="1400" i="1" dirty="0"/>
              <a:t>HIV Action Plan monitoring and evaluation framework. </a:t>
            </a:r>
            <a:r>
              <a:rPr lang="en-GB" sz="1400" dirty="0"/>
              <a:t>Available at: </a:t>
            </a:r>
            <a:r>
              <a:rPr lang="en-GB" sz="1400" u="sng" dirty="0">
                <a:hlinkClick r:id="rId8"/>
              </a:rPr>
              <a:t>https://www.gov.uk/government/publications/hiv-action-plan-monitoring-and-evaluation-framework</a:t>
            </a:r>
            <a:r>
              <a:rPr lang="en-GB" sz="1400" dirty="0"/>
              <a:t> (Accessed 08/09/2026)</a:t>
            </a:r>
          </a:p>
          <a:p>
            <a:endParaRPr lang="en-GB" sz="1600" dirty="0"/>
          </a:p>
          <a:p>
            <a:r>
              <a:rPr lang="en-US" sz="1400" dirty="0"/>
              <a:t>UK Health Security Agency (UKHSA) (2026b)</a:t>
            </a:r>
            <a:r>
              <a:rPr lang="en-GB" sz="1400" b="1" dirty="0"/>
              <a:t> </a:t>
            </a:r>
            <a:r>
              <a:rPr lang="en-GB" sz="1400" i="1" dirty="0"/>
              <a:t>New HIV report shows progress but inequalities persist in access to testing, </a:t>
            </a:r>
            <a:r>
              <a:rPr lang="en-GB" sz="1400" i="1" dirty="0" err="1"/>
              <a:t>PrEP</a:t>
            </a:r>
            <a:r>
              <a:rPr lang="en-GB" sz="1400" i="1" dirty="0"/>
              <a:t> and early diagnosis. </a:t>
            </a:r>
            <a:r>
              <a:rPr lang="en-US" sz="1400" dirty="0"/>
              <a:t>Available at: </a:t>
            </a:r>
            <a:r>
              <a:rPr lang="en-US" sz="1400" u="sng" dirty="0">
                <a:hlinkClick r:id="rId9"/>
              </a:rPr>
              <a:t>https://www.gov.uk/government/news/new-hiv-report-shows-progress-but-inequalities-persist-in-access-to-testing-prep-and-early-diagnosis</a:t>
            </a:r>
            <a:r>
              <a:rPr lang="en-US" sz="1400" dirty="0"/>
              <a:t> (Accessed 8/09/2026)</a:t>
            </a:r>
            <a:endParaRPr lang="en-GB" sz="1400" dirty="0"/>
          </a:p>
          <a:p>
            <a:endParaRPr lang="en-GB" dirty="0"/>
          </a:p>
          <a:p>
            <a:r>
              <a:rPr lang="en-GB" sz="1600" dirty="0">
                <a:hlinkClick r:id="rId10"/>
              </a:rPr>
              <a:t>https://freetesting.hiv/about-hiv</a:t>
            </a:r>
            <a:endParaRPr lang="en-GB" sz="1600" dirty="0"/>
          </a:p>
          <a:p>
            <a:endParaRPr lang="en-GB" sz="1600" dirty="0"/>
          </a:p>
          <a:p>
            <a:r>
              <a:rPr lang="en-GB" dirty="0"/>
              <a:t>https://viivhealthcare.com/about-hiv/living-with-hiv/your-treatment/#section2</a:t>
            </a:r>
          </a:p>
        </p:txBody>
      </p:sp>
    </p:spTree>
    <p:extLst>
      <p:ext uri="{BB962C8B-B14F-4D97-AF65-F5344CB8AC3E}">
        <p14:creationId xmlns:p14="http://schemas.microsoft.com/office/powerpoint/2010/main" val="374787878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735</TotalTime>
  <Words>2268</Words>
  <Application>Microsoft Office PowerPoint</Application>
  <PresentationFormat>Widescreen</PresentationFormat>
  <Paragraphs>188</Paragraphs>
  <Slides>17</Slides>
  <Notes>5</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Facet</vt:lpstr>
      <vt:lpstr>PowerPoint Presentation</vt:lpstr>
      <vt:lpstr>HIV-TRANSMISSION,PREVENTION AND LIVING WELL WITH ART</vt:lpstr>
      <vt:lpstr>PowerPoint Presentation</vt:lpstr>
      <vt:lpstr>PowerPoint Presentation</vt:lpstr>
      <vt:lpstr>PowerPoint Presentation</vt:lpstr>
      <vt:lpstr>PowerPoint Presentation</vt:lpstr>
      <vt:lpstr>PowerPoint Presentation</vt:lpstr>
      <vt:lpstr>Transmission</vt:lpstr>
      <vt:lpstr>PowerPoint Presentation</vt:lpstr>
      <vt:lpstr>HIV Prevention </vt:lpstr>
      <vt:lpstr>Testing, Treatment &amp; Barriers</vt:lpstr>
      <vt:lpstr>The legislative framework (Equality Act 2010) </vt:lpstr>
      <vt:lpstr>ROLE OF HEALTHCARE &amp; GOVERNMENT POLICIES.</vt:lpstr>
      <vt:lpstr>PowerPoint Presentation</vt:lpstr>
      <vt:lpstr>Diagnoses of HIV</vt:lpstr>
      <vt:lpstr>HIV TREATMENT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Ornella Cunningham</dc:creator>
  <cp:lastModifiedBy>Ornella Cunningham</cp:lastModifiedBy>
  <cp:revision>2</cp:revision>
  <dcterms:created xsi:type="dcterms:W3CDTF">2026-07-10T13:30:08Z</dcterms:created>
  <dcterms:modified xsi:type="dcterms:W3CDTF">2026-07-13T10:09:43Z</dcterms:modified>
</cp:coreProperties>
</file>