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8" r:id="rId2"/>
    <p:sldId id="257" r:id="rId3"/>
    <p:sldId id="258" r:id="rId4"/>
    <p:sldId id="259" r:id="rId5"/>
    <p:sldId id="260" r:id="rId6"/>
    <p:sldId id="269" r:id="rId7"/>
    <p:sldId id="261" r:id="rId8"/>
    <p:sldId id="262" r:id="rId9"/>
    <p:sldId id="263" r:id="rId10"/>
    <p:sldId id="264" r:id="rId11"/>
    <p:sldId id="265" r:id="rId12"/>
    <p:sldId id="270" r:id="rId13"/>
    <p:sldId id="272" r:id="rId14"/>
    <p:sldId id="266" r:id="rId15"/>
    <p:sldId id="267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25C69A-09E4-4194-A6D0-F842ADFF868B}" v="13" dt="2025-02-18T13:39:49.05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203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iyu Sambo" userId="d9766618-3e46-45d4-99f2-08120d84987f" providerId="ADAL" clId="{1D25C69A-09E4-4194-A6D0-F842ADFF868B}"/>
    <pc:docChg chg="custSel addSld delSld modSld">
      <pc:chgData name="Aliyu Sambo" userId="d9766618-3e46-45d4-99f2-08120d84987f" providerId="ADAL" clId="{1D25C69A-09E4-4194-A6D0-F842ADFF868B}" dt="2025-02-18T13:49:26.734" v="167" actId="2696"/>
      <pc:docMkLst>
        <pc:docMk/>
      </pc:docMkLst>
      <pc:sldChg chg="modSp mod">
        <pc:chgData name="Aliyu Sambo" userId="d9766618-3e46-45d4-99f2-08120d84987f" providerId="ADAL" clId="{1D25C69A-09E4-4194-A6D0-F842ADFF868B}" dt="2025-02-18T13:48:33.348" v="162" actId="404"/>
        <pc:sldMkLst>
          <pc:docMk/>
          <pc:sldMk cId="0" sldId="263"/>
        </pc:sldMkLst>
        <pc:spChg chg="mod">
          <ac:chgData name="Aliyu Sambo" userId="d9766618-3e46-45d4-99f2-08120d84987f" providerId="ADAL" clId="{1D25C69A-09E4-4194-A6D0-F842ADFF868B}" dt="2025-02-18T13:48:33.348" v="162" actId="404"/>
          <ac:spMkLst>
            <pc:docMk/>
            <pc:sldMk cId="0" sldId="263"/>
            <ac:spMk id="3" creationId="{00000000-0000-0000-0000-000000000000}"/>
          </ac:spMkLst>
        </pc:spChg>
      </pc:sldChg>
      <pc:sldChg chg="modSp mod">
        <pc:chgData name="Aliyu Sambo" userId="d9766618-3e46-45d4-99f2-08120d84987f" providerId="ADAL" clId="{1D25C69A-09E4-4194-A6D0-F842ADFF868B}" dt="2025-02-18T13:48:14.179" v="158" actId="1076"/>
        <pc:sldMkLst>
          <pc:docMk/>
          <pc:sldMk cId="0" sldId="265"/>
        </pc:sldMkLst>
        <pc:spChg chg="mod">
          <ac:chgData name="Aliyu Sambo" userId="d9766618-3e46-45d4-99f2-08120d84987f" providerId="ADAL" clId="{1D25C69A-09E4-4194-A6D0-F842ADFF868B}" dt="2025-02-18T13:48:14.179" v="158" actId="1076"/>
          <ac:spMkLst>
            <pc:docMk/>
            <pc:sldMk cId="0" sldId="265"/>
            <ac:spMk id="3" creationId="{00000000-0000-0000-0000-000000000000}"/>
          </ac:spMkLst>
        </pc:spChg>
      </pc:sldChg>
      <pc:sldChg chg="addSp modSp new mod">
        <pc:chgData name="Aliyu Sambo" userId="d9766618-3e46-45d4-99f2-08120d84987f" providerId="ADAL" clId="{1D25C69A-09E4-4194-A6D0-F842ADFF868B}" dt="2025-02-18T13:26:48.921" v="97" actId="1076"/>
        <pc:sldMkLst>
          <pc:docMk/>
          <pc:sldMk cId="522614313" sldId="269"/>
        </pc:sldMkLst>
        <pc:spChg chg="mod">
          <ac:chgData name="Aliyu Sambo" userId="d9766618-3e46-45d4-99f2-08120d84987f" providerId="ADAL" clId="{1D25C69A-09E4-4194-A6D0-F842ADFF868B}" dt="2025-02-18T13:25:21.382" v="43" actId="20577"/>
          <ac:spMkLst>
            <pc:docMk/>
            <pc:sldMk cId="522614313" sldId="269"/>
            <ac:spMk id="2" creationId="{D15F5DE0-3A48-8FC2-D862-2B89DECEAFCC}"/>
          </ac:spMkLst>
        </pc:spChg>
        <pc:spChg chg="mod">
          <ac:chgData name="Aliyu Sambo" userId="d9766618-3e46-45d4-99f2-08120d84987f" providerId="ADAL" clId="{1D25C69A-09E4-4194-A6D0-F842ADFF868B}" dt="2025-02-18T13:26:34.411" v="95" actId="114"/>
          <ac:spMkLst>
            <pc:docMk/>
            <pc:sldMk cId="522614313" sldId="269"/>
            <ac:spMk id="3" creationId="{8683E5E7-56A1-E8C1-66A1-E6AB60691C29}"/>
          </ac:spMkLst>
        </pc:spChg>
        <pc:picChg chg="add mod">
          <ac:chgData name="Aliyu Sambo" userId="d9766618-3e46-45d4-99f2-08120d84987f" providerId="ADAL" clId="{1D25C69A-09E4-4194-A6D0-F842ADFF868B}" dt="2025-02-18T13:26:48.921" v="97" actId="1076"/>
          <ac:picMkLst>
            <pc:docMk/>
            <pc:sldMk cId="522614313" sldId="269"/>
            <ac:picMk id="1026" creationId="{42B2D938-1342-2819-30CC-30E6C6D8D9CC}"/>
          </ac:picMkLst>
        </pc:picChg>
      </pc:sldChg>
      <pc:sldChg chg="modSp new mod">
        <pc:chgData name="Aliyu Sambo" userId="d9766618-3e46-45d4-99f2-08120d84987f" providerId="ADAL" clId="{1D25C69A-09E4-4194-A6D0-F842ADFF868B}" dt="2025-02-18T13:49:10.577" v="166" actId="12"/>
        <pc:sldMkLst>
          <pc:docMk/>
          <pc:sldMk cId="1283983237" sldId="270"/>
        </pc:sldMkLst>
        <pc:spChg chg="mod">
          <ac:chgData name="Aliyu Sambo" userId="d9766618-3e46-45d4-99f2-08120d84987f" providerId="ADAL" clId="{1D25C69A-09E4-4194-A6D0-F842ADFF868B}" dt="2025-02-18T13:39:14.953" v="113"/>
          <ac:spMkLst>
            <pc:docMk/>
            <pc:sldMk cId="1283983237" sldId="270"/>
            <ac:spMk id="2" creationId="{8E6EB6EE-0193-CBDF-5020-E8C0C6478292}"/>
          </ac:spMkLst>
        </pc:spChg>
        <pc:spChg chg="mod">
          <ac:chgData name="Aliyu Sambo" userId="d9766618-3e46-45d4-99f2-08120d84987f" providerId="ADAL" clId="{1D25C69A-09E4-4194-A6D0-F842ADFF868B}" dt="2025-02-18T13:49:10.577" v="166" actId="12"/>
          <ac:spMkLst>
            <pc:docMk/>
            <pc:sldMk cId="1283983237" sldId="270"/>
            <ac:spMk id="3" creationId="{F5DA6068-87F1-809E-7CE9-E29A814005BE}"/>
          </ac:spMkLst>
        </pc:spChg>
      </pc:sldChg>
      <pc:sldChg chg="new del">
        <pc:chgData name="Aliyu Sambo" userId="d9766618-3e46-45d4-99f2-08120d84987f" providerId="ADAL" clId="{1D25C69A-09E4-4194-A6D0-F842ADFF868B}" dt="2025-02-18T13:49:26.734" v="167" actId="2696"/>
        <pc:sldMkLst>
          <pc:docMk/>
          <pc:sldMk cId="1833445198" sldId="271"/>
        </pc:sldMkLst>
      </pc:sldChg>
      <pc:sldChg chg="addSp delSp modSp new mod">
        <pc:chgData name="Aliyu Sambo" userId="d9766618-3e46-45d4-99f2-08120d84987f" providerId="ADAL" clId="{1D25C69A-09E4-4194-A6D0-F842ADFF868B}" dt="2025-02-18T13:44:14.697" v="155" actId="1076"/>
        <pc:sldMkLst>
          <pc:docMk/>
          <pc:sldMk cId="4239227849" sldId="272"/>
        </pc:sldMkLst>
        <pc:spChg chg="add del mod">
          <ac:chgData name="Aliyu Sambo" userId="d9766618-3e46-45d4-99f2-08120d84987f" providerId="ADAL" clId="{1D25C69A-09E4-4194-A6D0-F842ADFF868B}" dt="2025-02-18T13:44:08.386" v="154" actId="14100"/>
          <ac:spMkLst>
            <pc:docMk/>
            <pc:sldMk cId="4239227849" sldId="272"/>
            <ac:spMk id="2" creationId="{C95E6C56-5561-D819-C756-D9E6E1F540F2}"/>
          </ac:spMkLst>
        </pc:spChg>
        <pc:spChg chg="mod">
          <ac:chgData name="Aliyu Sambo" userId="d9766618-3e46-45d4-99f2-08120d84987f" providerId="ADAL" clId="{1D25C69A-09E4-4194-A6D0-F842ADFF868B}" dt="2025-02-18T13:44:14.697" v="155" actId="1076"/>
          <ac:spMkLst>
            <pc:docMk/>
            <pc:sldMk cId="4239227849" sldId="272"/>
            <ac:spMk id="3" creationId="{6CAB4D8F-C9A3-A3D3-7107-00DEA2B7D6C2}"/>
          </ac:spMkLst>
        </pc:spChg>
        <pc:spChg chg="add mod">
          <ac:chgData name="Aliyu Sambo" userId="d9766618-3e46-45d4-99f2-08120d84987f" providerId="ADAL" clId="{1D25C69A-09E4-4194-A6D0-F842ADFF868B}" dt="2025-02-18T13:39:49.041" v="115"/>
          <ac:spMkLst>
            <pc:docMk/>
            <pc:sldMk cId="4239227849" sldId="272"/>
            <ac:spMk id="4" creationId="{E8CB7020-774F-116C-7149-F0D3B2C8A4A1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990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783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662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9244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791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7925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8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52682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432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9994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786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5BCAD085-E8A6-8845-BD4E-CB4CCA059FC4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265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3DC232-CDD2-A15D-D007-223FB4C3BD3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ACCA7025</a:t>
            </a:r>
            <a:br>
              <a:rPr lang="en-GB" dirty="0"/>
            </a:br>
            <a:r>
              <a:rPr lang="en-GB" dirty="0"/>
              <a:t>Machine Learning Workflow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EE353E-5835-434E-4E42-AEC0AC45CCA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Unsupervised Learning in Machine Learning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3190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400" dirty="0"/>
              <a:t>Understand the fundamentals of unsupervised learning.</a:t>
            </a:r>
            <a:endParaRPr lang="en-GB" sz="2400" dirty="0"/>
          </a:p>
          <a:p>
            <a:r>
              <a:rPr sz="2400" dirty="0"/>
              <a:t>Explore different types of unsupervised learning algorithms.</a:t>
            </a:r>
          </a:p>
          <a:p>
            <a:r>
              <a:rPr sz="2400" dirty="0"/>
              <a:t>Implement unsupervised learning techniques using Scikit-Learn.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What is Unsupervised Learning?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600201"/>
            <a:ext cx="8278483" cy="3917032"/>
          </a:xfrm>
        </p:spPr>
        <p:txBody>
          <a:bodyPr/>
          <a:lstStyle/>
          <a:p>
            <a:r>
              <a:rPr sz="2200" dirty="0"/>
              <a:t>A type of machine learning where models learn patterns from </a:t>
            </a:r>
            <a:r>
              <a:rPr sz="2200" b="1" dirty="0"/>
              <a:t>unlabeled</a:t>
            </a:r>
            <a:r>
              <a:rPr sz="2200" dirty="0"/>
              <a:t> data.</a:t>
            </a:r>
          </a:p>
          <a:p>
            <a:r>
              <a:rPr sz="2200" dirty="0"/>
              <a:t>Unlike supervised learning, there are </a:t>
            </a:r>
            <a:r>
              <a:rPr sz="2200" b="1" dirty="0"/>
              <a:t>no explicit outputs</a:t>
            </a:r>
            <a:r>
              <a:rPr sz="2200" dirty="0"/>
              <a:t> or labels.</a:t>
            </a:r>
          </a:p>
          <a:p>
            <a:r>
              <a:rPr sz="2200" dirty="0"/>
              <a:t>The goal is to identify </a:t>
            </a:r>
            <a:r>
              <a:rPr sz="2200" b="1" dirty="0"/>
              <a:t>hidden structures or patterns</a:t>
            </a:r>
            <a:r>
              <a:rPr sz="2200" dirty="0"/>
              <a:t> in the data.</a:t>
            </a:r>
            <a:endParaRPr lang="en-GB" sz="2200" dirty="0"/>
          </a:p>
          <a:p>
            <a:pPr marL="0" indent="0">
              <a:buNone/>
            </a:pPr>
            <a:r>
              <a:rPr sz="2400" b="1" dirty="0"/>
              <a:t>Common applications: </a:t>
            </a:r>
            <a:endParaRPr lang="en-GB" sz="2400" b="1" dirty="0"/>
          </a:p>
          <a:p>
            <a:pPr marL="857250" lvl="1" indent="-457200">
              <a:buFont typeface="+mj-lt"/>
              <a:buAutoNum type="arabicPeriod"/>
            </a:pPr>
            <a:r>
              <a:rPr sz="2000" dirty="0"/>
              <a:t>Clustering, </a:t>
            </a:r>
            <a:endParaRPr lang="en-GB" sz="2000" dirty="0"/>
          </a:p>
          <a:p>
            <a:pPr marL="857250" lvl="1" indent="-457200">
              <a:buFont typeface="+mj-lt"/>
              <a:buAutoNum type="arabicPeriod"/>
            </a:pPr>
            <a:r>
              <a:rPr sz="2000" dirty="0"/>
              <a:t>Dimensionality Reduction, </a:t>
            </a:r>
            <a:endParaRPr lang="en-GB" sz="2000" dirty="0"/>
          </a:p>
          <a:p>
            <a:pPr marL="857250" lvl="1" indent="-457200">
              <a:buFont typeface="+mj-lt"/>
              <a:buAutoNum type="arabicPeriod"/>
            </a:pPr>
            <a:r>
              <a:rPr sz="2000" dirty="0"/>
              <a:t>Anomaly Detection.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Types of Unsupervised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sz="2800" b="1" dirty="0"/>
              <a:t>Clustering</a:t>
            </a:r>
            <a:r>
              <a:rPr sz="2800" dirty="0"/>
              <a:t> - Grouping similar data points together.</a:t>
            </a:r>
          </a:p>
          <a:p>
            <a:pPr marL="514350" indent="-514350">
              <a:buFont typeface="+mj-lt"/>
              <a:buAutoNum type="arabicPeriod"/>
            </a:pPr>
            <a:r>
              <a:rPr sz="2800" b="1" dirty="0"/>
              <a:t>Dimensionality Reduction </a:t>
            </a:r>
            <a:r>
              <a:rPr sz="2800" dirty="0"/>
              <a:t>- Reducing the number of features while preserving key information.</a:t>
            </a:r>
          </a:p>
          <a:p>
            <a:pPr marL="514350" indent="-514350">
              <a:buFont typeface="+mj-lt"/>
              <a:buAutoNum type="arabicPeriod"/>
            </a:pPr>
            <a:r>
              <a:rPr sz="2800" b="1" dirty="0"/>
              <a:t>Anomaly Detection </a:t>
            </a:r>
            <a:r>
              <a:rPr sz="2800" dirty="0"/>
              <a:t>- Identifying unusual data points.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Clustering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800" b="1" dirty="0"/>
              <a:t>K-Means Clustering</a:t>
            </a:r>
            <a:r>
              <a:rPr sz="2800" dirty="0"/>
              <a:t>: Assigns data points to K clusters based on similarity.</a:t>
            </a:r>
          </a:p>
          <a:p>
            <a:r>
              <a:rPr sz="2800" b="1" dirty="0"/>
              <a:t>Hierarchical Clustering</a:t>
            </a:r>
            <a:r>
              <a:rPr sz="2800" dirty="0"/>
              <a:t>: Forms a tree-like structure of nested clusters.</a:t>
            </a:r>
          </a:p>
          <a:p>
            <a:r>
              <a:rPr sz="2800" b="1" dirty="0"/>
              <a:t>DBSCAN</a:t>
            </a:r>
            <a:r>
              <a:rPr sz="2800" dirty="0"/>
              <a:t> (Density-Based Spatial Clustering): Groups data based on density.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F5DE0-3A48-8FC2-D862-2B89DECEAF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Good is the Clustering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83E5E7-56A1-E8C1-66A1-E6AB60691C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i="1" dirty="0"/>
              <a:t>Intra</a:t>
            </a:r>
            <a:r>
              <a:rPr lang="en-GB" dirty="0"/>
              <a:t>-cluster and </a:t>
            </a:r>
            <a:r>
              <a:rPr lang="en-GB" b="1" i="1" dirty="0"/>
              <a:t>Inter</a:t>
            </a:r>
            <a:r>
              <a:rPr lang="en-GB" dirty="0"/>
              <a:t>-cluster distances</a:t>
            </a:r>
          </a:p>
        </p:txBody>
      </p:sp>
      <p:pic>
        <p:nvPicPr>
          <p:cNvPr id="1026" name="Picture 2" descr="Clustering Metrics and Cluster Validity – Building Skills for Data Science">
            <a:extLst>
              <a:ext uri="{FF2B5EF4-FFF2-40B4-BE49-F238E27FC236}">
                <a16:creationId xmlns:a16="http://schemas.microsoft.com/office/drawing/2014/main" id="{42B2D938-1342-2819-30CC-30E6C6D8D9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45" r="2380"/>
          <a:stretch/>
        </p:blipFill>
        <p:spPr bwMode="auto">
          <a:xfrm>
            <a:off x="1943819" y="2553419"/>
            <a:ext cx="5658928" cy="290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26143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K-Means Clustering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5721"/>
            <a:ext cx="8229600" cy="4171512"/>
          </a:xfrm>
        </p:spPr>
        <p:txBody>
          <a:bodyPr/>
          <a:lstStyle/>
          <a:p>
            <a:pPr marL="0" indent="0">
              <a:buNone/>
            </a:pPr>
            <a:r>
              <a:rPr sz="2400" dirty="0"/>
              <a:t>-An iterative algorithm that selects K initial centroids and updates them iteratively.</a:t>
            </a:r>
          </a:p>
          <a:p>
            <a:pPr marL="0" indent="0">
              <a:buNone/>
            </a:pP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sklearn.cluster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import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KMeans</a:t>
            </a:r>
            <a:endParaRPr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sklearn.datasets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import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make_blobs</a:t>
            </a:r>
            <a:endParaRPr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import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matplotlib.pyplot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as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plt</a:t>
            </a:r>
            <a:endParaRPr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endParaRPr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X, _ =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make_blobs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n_samples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=300, centers=3,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random_state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=42)</a:t>
            </a:r>
          </a:p>
          <a:p>
            <a:pPr marL="0" indent="0">
              <a:buNone/>
            </a:pP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kmeans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KMeans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n_clusters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=3,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random_state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=42)</a:t>
            </a:r>
          </a:p>
          <a:p>
            <a:pPr marL="0" indent="0">
              <a:buNone/>
            </a:pP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kmeans.fit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(X)</a:t>
            </a:r>
          </a:p>
          <a:p>
            <a:pPr marL="0" indent="0">
              <a:buNone/>
            </a:pP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labels =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kmeans.labels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_</a:t>
            </a:r>
          </a:p>
          <a:p>
            <a:pPr marL="0" indent="0">
              <a:buNone/>
            </a:pPr>
            <a:endParaRPr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plt.scatter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(X[:, 0], X[:, 1], c=labels,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cmap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='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viridis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')</a:t>
            </a:r>
          </a:p>
          <a:p>
            <a:pPr marL="0" indent="0">
              <a:buNone/>
            </a:pP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plt.scatter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kmeans.cluster_centers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_[:, 0], </a:t>
            </a: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kmeans.cluster_centers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_[:, 1], s=300, c='red', marker='X')</a:t>
            </a:r>
          </a:p>
          <a:p>
            <a:pPr marL="0" indent="0">
              <a:buNone/>
            </a:pPr>
            <a:r>
              <a:rPr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plt.show</a:t>
            </a:r>
            <a:r>
              <a:rPr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</a:p>
          <a:p>
            <a:pPr marL="0" indent="0">
              <a:buNone/>
            </a:pPr>
            <a:endParaRPr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Hierarchical Clustering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445260" cy="3917032"/>
          </a:xfrm>
        </p:spPr>
        <p:txBody>
          <a:bodyPr/>
          <a:lstStyle/>
          <a:p>
            <a:pPr marL="0" indent="0">
              <a:buNone/>
            </a:pPr>
            <a:r>
              <a:rPr sz="2400" dirty="0"/>
              <a:t>Builds a hierarchy of clusters using agglomerative or divisive approaches.</a:t>
            </a:r>
          </a:p>
          <a:p>
            <a:pPr marL="400050" lvl="1" indent="0">
              <a:buNone/>
            </a:pPr>
            <a:r>
              <a:rPr sz="1800" b="1" dirty="0">
                <a:solidFill>
                  <a:schemeClr val="tx2"/>
                </a:solidFill>
              </a:rPr>
              <a:t>from </a:t>
            </a:r>
            <a:r>
              <a:rPr sz="1800" b="1" dirty="0" err="1">
                <a:solidFill>
                  <a:schemeClr val="tx2"/>
                </a:solidFill>
              </a:rPr>
              <a:t>sklearn.cluster</a:t>
            </a:r>
            <a:r>
              <a:rPr sz="1800" b="1" dirty="0">
                <a:solidFill>
                  <a:schemeClr val="tx2"/>
                </a:solidFill>
              </a:rPr>
              <a:t> import </a:t>
            </a:r>
            <a:r>
              <a:rPr sz="1800" b="1" dirty="0" err="1">
                <a:solidFill>
                  <a:schemeClr val="tx2"/>
                </a:solidFill>
              </a:rPr>
              <a:t>AgglomerativeClustering</a:t>
            </a:r>
            <a:endParaRPr sz="1800" b="1" dirty="0">
              <a:solidFill>
                <a:schemeClr val="tx2"/>
              </a:solidFill>
            </a:endParaRPr>
          </a:p>
          <a:p>
            <a:pPr marL="400050" lvl="1" indent="0">
              <a:buNone/>
            </a:pPr>
            <a:r>
              <a:rPr sz="1800" b="1" dirty="0">
                <a:solidFill>
                  <a:schemeClr val="tx2"/>
                </a:solidFill>
              </a:rPr>
              <a:t>import </a:t>
            </a:r>
            <a:r>
              <a:rPr sz="1800" b="1" dirty="0" err="1">
                <a:solidFill>
                  <a:schemeClr val="tx2"/>
                </a:solidFill>
              </a:rPr>
              <a:t>scipy.cluster.hierarchy</a:t>
            </a:r>
            <a:r>
              <a:rPr sz="1800" b="1" dirty="0">
                <a:solidFill>
                  <a:schemeClr val="tx2"/>
                </a:solidFill>
              </a:rPr>
              <a:t> as sch</a:t>
            </a:r>
          </a:p>
          <a:p>
            <a:pPr marL="400050" lvl="1" indent="0">
              <a:buNone/>
            </a:pPr>
            <a:endParaRPr sz="1800" b="1" dirty="0">
              <a:solidFill>
                <a:schemeClr val="tx2"/>
              </a:solidFill>
            </a:endParaRPr>
          </a:p>
          <a:p>
            <a:pPr marL="400050" lvl="1" indent="0">
              <a:buNone/>
            </a:pPr>
            <a:r>
              <a:rPr sz="1800" b="1" dirty="0" err="1">
                <a:solidFill>
                  <a:schemeClr val="tx2"/>
                </a:solidFill>
              </a:rPr>
              <a:t>hc</a:t>
            </a:r>
            <a:r>
              <a:rPr sz="1800" b="1" dirty="0">
                <a:solidFill>
                  <a:schemeClr val="tx2"/>
                </a:solidFill>
              </a:rPr>
              <a:t> = </a:t>
            </a:r>
            <a:r>
              <a:rPr sz="1800" b="1" dirty="0" err="1">
                <a:solidFill>
                  <a:schemeClr val="tx2"/>
                </a:solidFill>
              </a:rPr>
              <a:t>AgglomerativeClustering</a:t>
            </a:r>
            <a:r>
              <a:rPr sz="1800" b="1" dirty="0">
                <a:solidFill>
                  <a:schemeClr val="tx2"/>
                </a:solidFill>
              </a:rPr>
              <a:t>(</a:t>
            </a:r>
            <a:r>
              <a:rPr sz="1800" b="1" dirty="0" err="1">
                <a:solidFill>
                  <a:schemeClr val="tx2"/>
                </a:solidFill>
              </a:rPr>
              <a:t>n_clusters</a:t>
            </a:r>
            <a:r>
              <a:rPr sz="1800" b="1" dirty="0">
                <a:solidFill>
                  <a:schemeClr val="tx2"/>
                </a:solidFill>
              </a:rPr>
              <a:t>=3)</a:t>
            </a:r>
          </a:p>
          <a:p>
            <a:pPr marL="400050" lvl="1" indent="0">
              <a:buNone/>
            </a:pPr>
            <a:r>
              <a:rPr sz="1800" b="1" dirty="0" err="1">
                <a:solidFill>
                  <a:schemeClr val="tx2"/>
                </a:solidFill>
              </a:rPr>
              <a:t>labels_hc</a:t>
            </a:r>
            <a:r>
              <a:rPr sz="1800" b="1" dirty="0">
                <a:solidFill>
                  <a:schemeClr val="tx2"/>
                </a:solidFill>
              </a:rPr>
              <a:t> = </a:t>
            </a:r>
            <a:r>
              <a:rPr sz="1800" b="1" dirty="0" err="1">
                <a:solidFill>
                  <a:schemeClr val="tx2"/>
                </a:solidFill>
              </a:rPr>
              <a:t>hc.fit_predict</a:t>
            </a:r>
            <a:r>
              <a:rPr sz="1800" b="1" dirty="0">
                <a:solidFill>
                  <a:schemeClr val="tx2"/>
                </a:solidFill>
              </a:rPr>
              <a:t>(X)</a:t>
            </a:r>
          </a:p>
          <a:p>
            <a:pPr marL="400050" lvl="1" indent="0">
              <a:buNone/>
            </a:pPr>
            <a:endParaRPr sz="1800" b="1" dirty="0">
              <a:solidFill>
                <a:schemeClr val="tx2"/>
              </a:solidFill>
            </a:endParaRPr>
          </a:p>
          <a:p>
            <a:pPr marL="400050" lvl="1" indent="0">
              <a:buNone/>
            </a:pPr>
            <a:r>
              <a:rPr sz="1800" b="1" dirty="0" err="1">
                <a:solidFill>
                  <a:schemeClr val="tx2"/>
                </a:solidFill>
              </a:rPr>
              <a:t>plt.figure</a:t>
            </a:r>
            <a:r>
              <a:rPr sz="1800" b="1" dirty="0">
                <a:solidFill>
                  <a:schemeClr val="tx2"/>
                </a:solidFill>
              </a:rPr>
              <a:t>(</a:t>
            </a:r>
            <a:r>
              <a:rPr sz="1800" b="1" dirty="0" err="1">
                <a:solidFill>
                  <a:schemeClr val="tx2"/>
                </a:solidFill>
              </a:rPr>
              <a:t>figsize</a:t>
            </a:r>
            <a:r>
              <a:rPr sz="1800" b="1" dirty="0">
                <a:solidFill>
                  <a:schemeClr val="tx2"/>
                </a:solidFill>
              </a:rPr>
              <a:t>=(8, 5))</a:t>
            </a:r>
          </a:p>
          <a:p>
            <a:pPr marL="400050" lvl="1" indent="0">
              <a:buNone/>
            </a:pPr>
            <a:r>
              <a:rPr sz="1800" b="1" dirty="0">
                <a:solidFill>
                  <a:schemeClr val="tx2"/>
                </a:solidFill>
              </a:rPr>
              <a:t>dendrogram = </a:t>
            </a:r>
            <a:r>
              <a:rPr sz="1800" b="1" dirty="0" err="1">
                <a:solidFill>
                  <a:schemeClr val="tx2"/>
                </a:solidFill>
              </a:rPr>
              <a:t>sch.dendrogram</a:t>
            </a:r>
            <a:r>
              <a:rPr sz="1800" b="1" dirty="0">
                <a:solidFill>
                  <a:schemeClr val="tx2"/>
                </a:solidFill>
              </a:rPr>
              <a:t>(</a:t>
            </a:r>
            <a:r>
              <a:rPr sz="1800" b="1" dirty="0" err="1">
                <a:solidFill>
                  <a:schemeClr val="tx2"/>
                </a:solidFill>
              </a:rPr>
              <a:t>sch.linkage</a:t>
            </a:r>
            <a:r>
              <a:rPr sz="1800" b="1" dirty="0">
                <a:solidFill>
                  <a:schemeClr val="tx2"/>
                </a:solidFill>
              </a:rPr>
              <a:t>(X, method='ward'))</a:t>
            </a:r>
          </a:p>
          <a:p>
            <a:pPr marL="400050" lvl="1" indent="0">
              <a:buNone/>
            </a:pPr>
            <a:r>
              <a:rPr sz="1800" b="1" dirty="0" err="1">
                <a:solidFill>
                  <a:schemeClr val="tx2"/>
                </a:solidFill>
              </a:rPr>
              <a:t>plt.show</a:t>
            </a:r>
            <a:r>
              <a:rPr sz="1800" b="1" dirty="0">
                <a:solidFill>
                  <a:schemeClr val="tx2"/>
                </a:solidFill>
              </a:rPr>
              <a:t>()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DBSCAN Clustering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sz="2400" dirty="0"/>
              <a:t>Groups dense regions and identifies noise points.</a:t>
            </a:r>
            <a:endParaRPr lang="en-GB" sz="2400" dirty="0"/>
          </a:p>
          <a:p>
            <a:pPr marL="0" indent="0">
              <a:buNone/>
            </a:pPr>
            <a:endParaRPr sz="2800" dirty="0"/>
          </a:p>
          <a:p>
            <a:pPr marL="0" indent="0">
              <a:buNone/>
            </a:pPr>
            <a:r>
              <a:rPr sz="2000" b="1" dirty="0">
                <a:solidFill>
                  <a:schemeClr val="tx2"/>
                </a:solidFill>
              </a:rPr>
              <a:t>from </a:t>
            </a:r>
            <a:r>
              <a:rPr sz="2000" b="1" dirty="0" err="1">
                <a:solidFill>
                  <a:schemeClr val="tx2"/>
                </a:solidFill>
              </a:rPr>
              <a:t>sklearn.cluster</a:t>
            </a:r>
            <a:r>
              <a:rPr sz="2000" b="1" dirty="0">
                <a:solidFill>
                  <a:schemeClr val="tx2"/>
                </a:solidFill>
              </a:rPr>
              <a:t> import DBSCAN</a:t>
            </a:r>
          </a:p>
          <a:p>
            <a:pPr marL="0" indent="0">
              <a:buNone/>
            </a:pPr>
            <a:endParaRPr sz="20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</a:rPr>
              <a:t>dbscan</a:t>
            </a:r>
            <a:r>
              <a:rPr sz="2000" b="1" dirty="0">
                <a:solidFill>
                  <a:schemeClr val="tx2"/>
                </a:solidFill>
              </a:rPr>
              <a:t> = DBSCAN(eps=0.5, </a:t>
            </a:r>
            <a:r>
              <a:rPr sz="2000" b="1" dirty="0" err="1">
                <a:solidFill>
                  <a:schemeClr val="tx2"/>
                </a:solidFill>
              </a:rPr>
              <a:t>min_samples</a:t>
            </a:r>
            <a:r>
              <a:rPr sz="2000" b="1" dirty="0">
                <a:solidFill>
                  <a:schemeClr val="tx2"/>
                </a:solidFill>
              </a:rPr>
              <a:t>=5)</a:t>
            </a: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</a:rPr>
              <a:t>labels_dbscan</a:t>
            </a:r>
            <a:r>
              <a:rPr sz="2000" b="1" dirty="0">
                <a:solidFill>
                  <a:schemeClr val="tx2"/>
                </a:solidFill>
              </a:rPr>
              <a:t> = </a:t>
            </a:r>
            <a:r>
              <a:rPr sz="2000" b="1" dirty="0" err="1">
                <a:solidFill>
                  <a:schemeClr val="tx2"/>
                </a:solidFill>
              </a:rPr>
              <a:t>dbscan.fit_predict</a:t>
            </a:r>
            <a:r>
              <a:rPr sz="2000" b="1" dirty="0">
                <a:solidFill>
                  <a:schemeClr val="tx2"/>
                </a:solidFill>
              </a:rPr>
              <a:t>(X)</a:t>
            </a:r>
          </a:p>
          <a:p>
            <a:pPr marL="0" indent="0">
              <a:buNone/>
            </a:pPr>
            <a:endParaRPr sz="20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</a:rPr>
              <a:t>plt.scatter</a:t>
            </a:r>
            <a:r>
              <a:rPr sz="2000" b="1" dirty="0">
                <a:solidFill>
                  <a:schemeClr val="tx2"/>
                </a:solidFill>
              </a:rPr>
              <a:t>(X[:, 0], X[:, 1], c=</a:t>
            </a:r>
            <a:r>
              <a:rPr sz="2000" b="1" dirty="0" err="1">
                <a:solidFill>
                  <a:schemeClr val="tx2"/>
                </a:solidFill>
              </a:rPr>
              <a:t>labels_dbscan</a:t>
            </a:r>
            <a:r>
              <a:rPr sz="2000" b="1" dirty="0">
                <a:solidFill>
                  <a:schemeClr val="tx2"/>
                </a:solidFill>
              </a:rPr>
              <a:t>, </a:t>
            </a:r>
            <a:r>
              <a:rPr sz="2000" b="1" dirty="0" err="1">
                <a:solidFill>
                  <a:schemeClr val="tx2"/>
                </a:solidFill>
              </a:rPr>
              <a:t>cmap</a:t>
            </a:r>
            <a:r>
              <a:rPr sz="2000" b="1" dirty="0">
                <a:solidFill>
                  <a:schemeClr val="tx2"/>
                </a:solidFill>
              </a:rPr>
              <a:t>='rainbow')</a:t>
            </a: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</a:rPr>
              <a:t>plt.show</a:t>
            </a:r>
            <a:r>
              <a:rPr sz="2000" b="1" dirty="0">
                <a:solidFill>
                  <a:schemeClr val="tx2"/>
                </a:solidFill>
              </a:rPr>
              <a:t>()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/>
              <a:t>Dimensionality Reduction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/>
              <a:t>Relates to </a:t>
            </a:r>
            <a:r>
              <a:rPr lang="en-GB" sz="2800" b="1" dirty="0"/>
              <a:t>Feature Selection!</a:t>
            </a:r>
          </a:p>
          <a:p>
            <a:r>
              <a:rPr sz="2800" b="1" dirty="0"/>
              <a:t>Principal Component Analysis (PCA): </a:t>
            </a:r>
            <a:r>
              <a:rPr sz="2800" dirty="0"/>
              <a:t>Converts high-dimensional data into fewer dimensions.</a:t>
            </a:r>
          </a:p>
          <a:p>
            <a:r>
              <a:rPr sz="2800" b="1" dirty="0"/>
              <a:t>t-SNE</a:t>
            </a:r>
            <a:r>
              <a:rPr sz="2800" dirty="0"/>
              <a:t> (t-Distributed Stochastic Neighbor Embedding): Non-linear technique for visualization.</a:t>
            </a:r>
          </a:p>
          <a:p>
            <a:r>
              <a:rPr sz="2800" b="1" dirty="0"/>
              <a:t>LDA </a:t>
            </a:r>
            <a:r>
              <a:rPr sz="2800" dirty="0"/>
              <a:t>(Linear Discriminant Analysis): Used for supervised dimensionality reduction.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PCA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9750" y="1417637"/>
            <a:ext cx="8491268" cy="4218287"/>
          </a:xfrm>
        </p:spPr>
        <p:txBody>
          <a:bodyPr/>
          <a:lstStyle/>
          <a:p>
            <a:pPr marL="0" indent="0">
              <a:buNone/>
            </a:pP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sklearn.decomposition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import PCA</a:t>
            </a:r>
          </a:p>
          <a:p>
            <a:pPr marL="0" indent="0">
              <a:buNone/>
            </a:pPr>
            <a:endParaRPr sz="20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pca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= PCA(</a:t>
            </a: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n_components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=2)</a:t>
            </a: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X_pca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pca.fit_transform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(X)</a:t>
            </a:r>
          </a:p>
          <a:p>
            <a:pPr marL="0" indent="0">
              <a:buNone/>
            </a:pPr>
            <a:endParaRPr sz="20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plt.scatter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X_pca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[:, 0], </a:t>
            </a: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X_pca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[:, 1], c=labels, </a:t>
            </a: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cmap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='</a:t>
            </a: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viridis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')</a:t>
            </a:r>
          </a:p>
          <a:p>
            <a:pPr marL="0" indent="0">
              <a:buNone/>
            </a:pPr>
            <a:r>
              <a:rPr sz="20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plt.show</a:t>
            </a:r>
            <a:r>
              <a:rPr sz="20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EB6EE-0193-CBDF-5020-E8C0C6478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/>
              <a:t>Association Rule Learning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DA6068-87F1-809E-7CE9-E29A814005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976" y="1297997"/>
            <a:ext cx="8443111" cy="4649876"/>
          </a:xfrm>
        </p:spPr>
        <p:txBody>
          <a:bodyPr/>
          <a:lstStyle/>
          <a:p>
            <a:pPr marL="0" indent="0">
              <a:buNone/>
            </a:pPr>
            <a:r>
              <a:rPr lang="en-US" sz="1800" b="1" dirty="0"/>
              <a:t>What is Association Rule Learning?</a:t>
            </a:r>
          </a:p>
          <a:p>
            <a:pPr marL="0" indent="0">
              <a:buNone/>
            </a:pPr>
            <a:r>
              <a:rPr lang="en-US" sz="1800" dirty="0"/>
              <a:t>A technique used to find relationships between variables in large datasets.</a:t>
            </a:r>
          </a:p>
          <a:p>
            <a:pPr marL="0" indent="0">
              <a:buNone/>
            </a:pPr>
            <a:r>
              <a:rPr lang="en-US" sz="1800" dirty="0"/>
              <a:t>Often used in </a:t>
            </a:r>
            <a:r>
              <a:rPr lang="en-US" sz="1800" b="1" dirty="0"/>
              <a:t>market basket analysis</a:t>
            </a:r>
            <a:r>
              <a:rPr lang="en-US" sz="1800" dirty="0"/>
              <a:t>, recommendation systems, and healthcare.</a:t>
            </a:r>
          </a:p>
          <a:p>
            <a:pPr marL="0" indent="0">
              <a:buNone/>
            </a:pPr>
            <a:r>
              <a:rPr lang="en-US" sz="1800" dirty="0"/>
              <a:t>Example: </a:t>
            </a:r>
            <a:r>
              <a:rPr lang="en-US" sz="1800" i="1" dirty="0"/>
              <a:t>"Customers who buy bread also tend to buy butter.“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Key Concepts:</a:t>
            </a:r>
          </a:p>
          <a:p>
            <a:r>
              <a:rPr lang="en-US" sz="1800" b="1" dirty="0"/>
              <a:t>Support</a:t>
            </a:r>
            <a:r>
              <a:rPr lang="en-US" sz="1800" dirty="0"/>
              <a:t>: Frequency of an itemset appearing in transactions.</a:t>
            </a:r>
          </a:p>
          <a:p>
            <a:r>
              <a:rPr lang="en-US" sz="1800" b="1" dirty="0"/>
              <a:t>Confidence</a:t>
            </a:r>
            <a:r>
              <a:rPr lang="en-US" sz="1800" dirty="0"/>
              <a:t>: Probability that when item A is bought, item B is also bought.</a:t>
            </a:r>
          </a:p>
          <a:p>
            <a:r>
              <a:rPr lang="en-US" sz="1800" b="1" dirty="0"/>
              <a:t>Lift</a:t>
            </a:r>
            <a:r>
              <a:rPr lang="en-US" sz="1800" dirty="0"/>
              <a:t>: Strength of a rule compared to random chance.</a:t>
            </a:r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b="1" dirty="0"/>
              <a:t>Common Algorithms:</a:t>
            </a:r>
          </a:p>
          <a:p>
            <a:r>
              <a:rPr lang="en-US" sz="1800" b="1" dirty="0" err="1"/>
              <a:t>Apriori</a:t>
            </a:r>
            <a:r>
              <a:rPr lang="en-US" sz="1800" b="1" dirty="0"/>
              <a:t> Algorithm</a:t>
            </a:r>
            <a:endParaRPr lang="en-US" sz="1800" dirty="0"/>
          </a:p>
          <a:p>
            <a:r>
              <a:rPr lang="en-US" sz="1800" b="1" dirty="0"/>
              <a:t>FP-Growth Algorithm</a:t>
            </a:r>
            <a:endParaRPr lang="en-US" sz="1800" dirty="0"/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1283983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E6C56-5561-D819-C756-D9E6E1F54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362060" cy="614125"/>
          </a:xfrm>
        </p:spPr>
        <p:txBody>
          <a:bodyPr/>
          <a:lstStyle/>
          <a:p>
            <a:r>
              <a:rPr lang="en-US" dirty="0"/>
              <a:t>Example: Market Basket Analysis using </a:t>
            </a:r>
            <a:r>
              <a:rPr lang="en-US" b="1" i="1" dirty="0" err="1"/>
              <a:t>mlxtend</a:t>
            </a:r>
            <a:endParaRPr lang="en-GB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AB4D8F-C9A3-A3D3-7107-00DEA2B7D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378" y="1123980"/>
            <a:ext cx="8985903" cy="4390401"/>
          </a:xfrm>
        </p:spPr>
        <p:txBody>
          <a:bodyPr/>
          <a:lstStyle/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import pandas as pd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mlxtend.frequent_patterns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import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apriori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association_rules</a:t>
            </a:r>
            <a:endParaRPr lang="en-GB"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# Sample dataset: Transactions with items bought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data = {'Milk': [1, 0, 1, 1, 0],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'Bread': [1, 1, 1, 0, 1],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       'Butter': [0, 1, 1, 1, 1]}</a:t>
            </a:r>
          </a:p>
          <a:p>
            <a:pPr marL="0" indent="0">
              <a:buNone/>
            </a:pP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df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pd.DataFrame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(data)</a:t>
            </a: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# Generate frequent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itemsets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with min support of 0.5</a:t>
            </a:r>
          </a:p>
          <a:p>
            <a:pPr marL="0" indent="0">
              <a:buNone/>
            </a:pP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frequent_itemsets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apriori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df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min_support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=0.5,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use_colnames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=True)</a:t>
            </a: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# Generate association rules with min confidence of 0.7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rules =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association_rules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(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frequent_itemsets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metric="confidence", </a:t>
            </a:r>
            <a:r>
              <a:rPr lang="en-GB" sz="1400" b="1" dirty="0" err="1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min_threshold</a:t>
            </a: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=0.7)</a:t>
            </a:r>
          </a:p>
          <a:p>
            <a:pPr marL="0" indent="0">
              <a:buNone/>
            </a:pPr>
            <a:endParaRPr lang="en-GB" sz="1400" b="1" dirty="0">
              <a:solidFill>
                <a:schemeClr val="tx2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# Display rules</a:t>
            </a:r>
          </a:p>
          <a:p>
            <a:pPr marL="0" indent="0">
              <a:buNone/>
            </a:pPr>
            <a:r>
              <a:rPr lang="en-GB" sz="1400" b="1" dirty="0">
                <a:solidFill>
                  <a:schemeClr val="tx2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print(rules[['antecedents', 'consequents', 'support', 'confidence', 'lift']])</a:t>
            </a:r>
          </a:p>
        </p:txBody>
      </p:sp>
    </p:spTree>
    <p:extLst>
      <p:ext uri="{BB962C8B-B14F-4D97-AF65-F5344CB8AC3E}">
        <p14:creationId xmlns:p14="http://schemas.microsoft.com/office/powerpoint/2010/main" val="4239227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sz="2800" dirty="0"/>
              <a:t>Unsupervised learning finds patterns in unlabeled data.</a:t>
            </a:r>
          </a:p>
          <a:p>
            <a:r>
              <a:rPr sz="2800" dirty="0"/>
              <a:t>Clustering algorithms (K-Means, Hierarchical, DBSCAN) help group similar data.</a:t>
            </a:r>
          </a:p>
          <a:p>
            <a:r>
              <a:rPr sz="2800" dirty="0"/>
              <a:t>Dimensionality reduction (PCA, t-SNE) simplifies complex datasets.</a:t>
            </a:r>
          </a:p>
          <a:p>
            <a:r>
              <a:rPr sz="2800" dirty="0"/>
              <a:t>Selecting the right technique depends on the dataset and use case.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Questions?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/>
              <a:t>Open discussion and hands-on implementation suggestions.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UWTSD_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Theme1" id="{A5D8390F-7E0A-45BE-B39C-0DFDE26FF461}" vid="{16500B77-7187-4C1B-A680-3D708B182E1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UWTSD_Theme1</Template>
  <TotalTime>0</TotalTime>
  <Words>869</Words>
  <Application>Microsoft Office PowerPoint</Application>
  <PresentationFormat>On-screen Show (4:3)</PresentationFormat>
  <Paragraphs>111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Courier New</vt:lpstr>
      <vt:lpstr>Myriad Pro</vt:lpstr>
      <vt:lpstr>UWTSD_Theme1</vt:lpstr>
      <vt:lpstr>ACCA7025 Machine Learning Workflow</vt:lpstr>
      <vt:lpstr>Learning Objectives</vt:lpstr>
      <vt:lpstr>What is Unsupervised Learning?</vt:lpstr>
      <vt:lpstr>Types of Unsupervised Learning</vt:lpstr>
      <vt:lpstr>Clustering Techniques</vt:lpstr>
      <vt:lpstr>How Good is the Clustering</vt:lpstr>
      <vt:lpstr>K-Means Clustering</vt:lpstr>
      <vt:lpstr>Hierarchical Clustering</vt:lpstr>
      <vt:lpstr>DBSCAN Clustering</vt:lpstr>
      <vt:lpstr>Dimensionality Reduction Techniques</vt:lpstr>
      <vt:lpstr>PCA Example</vt:lpstr>
      <vt:lpstr>Association Rule Learning</vt:lpstr>
      <vt:lpstr>Example: Market Basket Analysis using mlxtend</vt:lpstr>
      <vt:lpstr>Summary</vt:lpstr>
      <vt:lpstr>Questions?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Aliyu Sambo</cp:lastModifiedBy>
  <cp:revision>2</cp:revision>
  <dcterms:created xsi:type="dcterms:W3CDTF">2013-01-27T09:14:16Z</dcterms:created>
  <dcterms:modified xsi:type="dcterms:W3CDTF">2025-02-18T13:49:26Z</dcterms:modified>
  <cp:category/>
</cp:coreProperties>
</file>