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3896" autoAdjust="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F4B7FC-D330-436A-AF1F-D3A750094AFA}" type="datetimeFigureOut">
              <a:rPr lang="en-US" smtClean="0"/>
              <a:t>6/15/2024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190485-0E62-4C0C-8C7E-1D55356D484B}" type="slidenum">
              <a:rPr lang="en-US" smtClean="0"/>
              <a:t>‹#›</a:t>
            </a:fld>
            <a:endParaRPr lang="en-US"/>
          </a:p>
        </p:txBody>
      </p:sp>
    </p:spTree>
    <p:extLst>
      <p:ext uri="{BB962C8B-B14F-4D97-AF65-F5344CB8AC3E}">
        <p14:creationId xmlns:p14="http://schemas.microsoft.com/office/powerpoint/2010/main" val="2651416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Role of HR professionals </a:t>
            </a:r>
          </a:p>
          <a:p>
            <a:r>
              <a:rPr lang="en-US" b="1" dirty="0" smtClean="0"/>
              <a:t>Recruitment</a:t>
            </a:r>
          </a:p>
          <a:p>
            <a:r>
              <a:rPr lang="en-US" dirty="0" smtClean="0"/>
              <a:t>HR professionals utilize various recruitment strategies, from job postings on career websites to attending job fairs and utilizing social media platforms. They also play a crucial role in shaping the candidate's first impression of the company, making the recruitment process a vital component of the organization's reputation as an </a:t>
            </a:r>
            <a:r>
              <a:rPr lang="en-US" smtClean="0"/>
              <a:t>employer </a:t>
            </a:r>
          </a:p>
          <a:p>
            <a:endParaRPr lang="en-US" dirty="0" smtClean="0"/>
          </a:p>
          <a:p>
            <a:r>
              <a:rPr lang="en-US" b="1" dirty="0" smtClean="0"/>
              <a:t>Administration</a:t>
            </a:r>
          </a:p>
          <a:p>
            <a:r>
              <a:rPr lang="en-US" dirty="0" smtClean="0"/>
              <a:t>Administration is widely recognized as a core function of HR, primarily involving the meticulous management of documentation. This encompasses maintaining comprehensive records of employee attendance, leave, and other personal information. </a:t>
            </a:r>
            <a:endParaRPr lang="en-US" dirty="0"/>
          </a:p>
        </p:txBody>
      </p:sp>
      <p:sp>
        <p:nvSpPr>
          <p:cNvPr id="4" name="Slide Number Placeholder 3"/>
          <p:cNvSpPr>
            <a:spLocks noGrp="1"/>
          </p:cNvSpPr>
          <p:nvPr>
            <p:ph type="sldNum" sz="quarter" idx="10"/>
          </p:nvPr>
        </p:nvSpPr>
        <p:spPr/>
        <p:txBody>
          <a:bodyPr/>
          <a:lstStyle/>
          <a:p>
            <a:fld id="{55190485-0E62-4C0C-8C7E-1D55356D484B}" type="slidenum">
              <a:rPr lang="en-US" smtClean="0"/>
              <a:t>3</a:t>
            </a:fld>
            <a:endParaRPr lang="en-US"/>
          </a:p>
        </p:txBody>
      </p:sp>
    </p:spTree>
    <p:extLst>
      <p:ext uri="{BB962C8B-B14F-4D97-AF65-F5344CB8AC3E}">
        <p14:creationId xmlns:p14="http://schemas.microsoft.com/office/powerpoint/2010/main" val="795004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Compensation and benefits</a:t>
            </a:r>
          </a:p>
          <a:p>
            <a:r>
              <a:rPr lang="en-US" dirty="0" smtClean="0"/>
              <a:t>This could involve collaboration with the accounting department or external payroll services. Those in HR management positions often conduct analyses of the benefits provided by rival firms within the same region and sector. Such insights assist in guiding managerial decisions regarding the remuneration of both existing and prospective employees.</a:t>
            </a:r>
          </a:p>
          <a:p>
            <a:endParaRPr lang="en-US" dirty="0" smtClean="0"/>
          </a:p>
          <a:p>
            <a:r>
              <a:rPr lang="en-US" b="1" dirty="0" smtClean="0"/>
              <a:t>Training and Development</a:t>
            </a:r>
          </a:p>
          <a:p>
            <a:r>
              <a:rPr lang="en-US" dirty="0" smtClean="0"/>
              <a:t>Training and development domain is dedicated to maintaining and enhancing employee competencies, thereby boosting job performance. Crafting training programs internally or outsourcing them is crucial, and it is vital to maintain a list of available training and development options within the organization. </a:t>
            </a:r>
          </a:p>
          <a:p>
            <a:endParaRPr lang="en-US" dirty="0" smtClean="0"/>
          </a:p>
          <a:p>
            <a:r>
              <a:rPr lang="en-US" dirty="0" smtClean="0"/>
              <a:t>Employee relations and performance management </a:t>
            </a:r>
          </a:p>
          <a:p>
            <a:r>
              <a:rPr lang="en-US" dirty="0" smtClean="0"/>
              <a:t>It encompasses the organization’s efforts to apply a constructive work atmosphere and employee interactions. It involves engaging in dialogues regarding employee-centric, such as pays, work environment, and conflict resolution. </a:t>
            </a:r>
            <a:endParaRPr lang="en-US" dirty="0"/>
          </a:p>
        </p:txBody>
      </p:sp>
      <p:sp>
        <p:nvSpPr>
          <p:cNvPr id="4" name="Slide Number Placeholder 3"/>
          <p:cNvSpPr>
            <a:spLocks noGrp="1"/>
          </p:cNvSpPr>
          <p:nvPr>
            <p:ph type="sldNum" sz="quarter" idx="10"/>
          </p:nvPr>
        </p:nvSpPr>
        <p:spPr/>
        <p:txBody>
          <a:bodyPr/>
          <a:lstStyle/>
          <a:p>
            <a:fld id="{55190485-0E62-4C0C-8C7E-1D55356D484B}" type="slidenum">
              <a:rPr lang="en-US" smtClean="0"/>
              <a:t>4</a:t>
            </a:fld>
            <a:endParaRPr lang="en-US"/>
          </a:p>
        </p:txBody>
      </p:sp>
    </p:spTree>
    <p:extLst>
      <p:ext uri="{BB962C8B-B14F-4D97-AF65-F5344CB8AC3E}">
        <p14:creationId xmlns:p14="http://schemas.microsoft.com/office/powerpoint/2010/main" val="18917179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Expectations from the HR Manager</a:t>
            </a:r>
          </a:p>
          <a:p>
            <a:endParaRPr lang="en-US" b="1" dirty="0" smtClean="0"/>
          </a:p>
          <a:p>
            <a:r>
              <a:rPr lang="en-US" b="1" dirty="0" smtClean="0"/>
              <a:t>Strategic Partner </a:t>
            </a:r>
          </a:p>
          <a:p>
            <a:r>
              <a:rPr lang="en-US" dirty="0" smtClean="0"/>
              <a:t>HR professional are anticipated to be intricately aligned with the broader business strategy and goals of organization.</a:t>
            </a:r>
          </a:p>
          <a:p>
            <a:endParaRPr lang="en-US" dirty="0" smtClean="0"/>
          </a:p>
          <a:p>
            <a:r>
              <a:rPr lang="en-US" b="1" dirty="0" smtClean="0"/>
              <a:t>Employee advocate</a:t>
            </a:r>
          </a:p>
          <a:p>
            <a:r>
              <a:rPr lang="en-US" dirty="0" smtClean="0"/>
              <a:t>The responsibility of HR is to act as a proponent for employees, encompassing the comprehension of their needs and ambitions to foster motivation and productivity. HR is tasked with each employee's potential by establishing effective HR processes. </a:t>
            </a:r>
          </a:p>
          <a:p>
            <a:r>
              <a:rPr lang="en-US" dirty="0" smtClean="0"/>
              <a:t>(</a:t>
            </a:r>
            <a:r>
              <a:rPr lang="en-US" dirty="0" err="1" smtClean="0"/>
              <a:t>Korzynski</a:t>
            </a:r>
            <a:r>
              <a:rPr lang="en-US" baseline="0" dirty="0" smtClean="0"/>
              <a:t> </a:t>
            </a:r>
            <a:r>
              <a:rPr lang="en-US" dirty="0" smtClean="0"/>
              <a:t>et al., 2020).</a:t>
            </a:r>
          </a:p>
          <a:p>
            <a:endParaRPr lang="en-US" dirty="0" smtClean="0"/>
          </a:p>
          <a:p>
            <a:r>
              <a:rPr lang="en-US" sz="1200" b="1" kern="1200" dirty="0" smtClean="0">
                <a:solidFill>
                  <a:schemeClr val="tx1"/>
                </a:solidFill>
                <a:effectLst/>
                <a:latin typeface="+mn-lt"/>
                <a:ea typeface="+mn-ea"/>
                <a:cs typeface="+mn-cs"/>
              </a:rPr>
              <a:t>Change champion</a:t>
            </a:r>
          </a:p>
          <a:p>
            <a:r>
              <a:rPr lang="en-US" sz="1200" kern="1200" dirty="0" smtClean="0">
                <a:solidFill>
                  <a:schemeClr val="tx1"/>
                </a:solidFill>
                <a:effectLst/>
                <a:latin typeface="+mn-lt"/>
                <a:ea typeface="+mn-ea"/>
                <a:cs typeface="+mn-cs"/>
              </a:rPr>
              <a:t>Within the domain of organizational development and change management, HR professionals are expected to guide and manage the evolution, guiding both the workforce and the processes involved (</a:t>
            </a:r>
            <a:r>
              <a:rPr lang="en-US" sz="1200" kern="1200" dirty="0" err="1" smtClean="0">
                <a:solidFill>
                  <a:schemeClr val="tx1"/>
                </a:solidFill>
                <a:effectLst/>
                <a:latin typeface="+mn-lt"/>
                <a:ea typeface="+mn-ea"/>
                <a:cs typeface="+mn-cs"/>
              </a:rPr>
              <a:t>Baran</a:t>
            </a:r>
            <a:r>
              <a:rPr lang="en-US" sz="1200" kern="1200" dirty="0" smtClean="0">
                <a:solidFill>
                  <a:schemeClr val="tx1"/>
                </a:solidFill>
                <a:effectLst/>
                <a:latin typeface="+mn-lt"/>
                <a:ea typeface="+mn-ea"/>
                <a:cs typeface="+mn-cs"/>
              </a:rPr>
              <a:t>, et al., 2019).</a:t>
            </a:r>
          </a:p>
          <a:p>
            <a:endParaRPr lang="en-US" dirty="0" smtClean="0"/>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55190485-0E62-4C0C-8C7E-1D55356D484B}" type="slidenum">
              <a:rPr lang="en-US" smtClean="0"/>
              <a:t>5</a:t>
            </a:fld>
            <a:endParaRPr lang="en-US"/>
          </a:p>
        </p:txBody>
      </p:sp>
    </p:spTree>
    <p:extLst>
      <p:ext uri="{BB962C8B-B14F-4D97-AF65-F5344CB8AC3E}">
        <p14:creationId xmlns:p14="http://schemas.microsoft.com/office/powerpoint/2010/main" val="2238316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HR Management Factors Influencing a positive relationship between the employer and the employee</a:t>
            </a:r>
          </a:p>
          <a:p>
            <a:r>
              <a:rPr lang="en-US" sz="1200" kern="1200" dirty="0" smtClean="0">
                <a:solidFill>
                  <a:schemeClr val="tx1"/>
                </a:solidFill>
                <a:effectLst/>
                <a:latin typeface="+mn-lt"/>
                <a:ea typeface="+mn-ea"/>
                <a:cs typeface="+mn-cs"/>
              </a:rPr>
              <a:t>Human Resource Management is key in care for strong employee bonds. It can initiate programs that promote interaction among staff and management. Well-developed employee relations can greatly enhance organizational culture, allowing fellowship and lifting spirits. Team collaboration allows for skill-sharing, mutual encouragement, and cooperation. This positive setting motivates employees to attempt and realize their ambitions.</a:t>
            </a:r>
          </a:p>
          <a:p>
            <a:endParaRPr lang="en-US"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Encourage Social Interactions</a:t>
            </a:r>
          </a:p>
          <a:p>
            <a:r>
              <a:rPr lang="en-US" sz="1200" kern="1200" dirty="0" smtClean="0">
                <a:solidFill>
                  <a:schemeClr val="tx1"/>
                </a:solidFill>
                <a:effectLst/>
                <a:latin typeface="+mn-lt"/>
                <a:ea typeface="+mn-ea"/>
                <a:cs typeface="+mn-cs"/>
              </a:rPr>
              <a:t>Many spend their lunch breaks alone, browsing their phones. To transform colleagues from distant coworkers into familiar faces, companies can host shared lunches or gatherings, providing a relaxed setting for employees to connect and network with peers from various departments (</a:t>
            </a:r>
            <a:r>
              <a:rPr lang="en-US" sz="1200" kern="1200" dirty="0" err="1" smtClean="0">
                <a:solidFill>
                  <a:schemeClr val="tx1"/>
                </a:solidFill>
                <a:effectLst/>
                <a:latin typeface="+mn-lt"/>
                <a:ea typeface="+mn-ea"/>
                <a:cs typeface="+mn-cs"/>
              </a:rPr>
              <a:t>Bos-Nehles</a:t>
            </a:r>
            <a:r>
              <a:rPr lang="en-US" sz="1200" kern="1200" dirty="0" smtClean="0">
                <a:solidFill>
                  <a:schemeClr val="tx1"/>
                </a:solidFill>
                <a:effectLst/>
                <a:latin typeface="+mn-lt"/>
                <a:ea typeface="+mn-ea"/>
                <a:cs typeface="+mn-cs"/>
              </a:rPr>
              <a:t> &amp; </a:t>
            </a:r>
            <a:r>
              <a:rPr lang="en-US" sz="1200" kern="1200" dirty="0" err="1" smtClean="0">
                <a:solidFill>
                  <a:schemeClr val="tx1"/>
                </a:solidFill>
                <a:effectLst/>
                <a:latin typeface="+mn-lt"/>
                <a:ea typeface="+mn-ea"/>
                <a:cs typeface="+mn-cs"/>
              </a:rPr>
              <a:t>Veenendaal</a:t>
            </a:r>
            <a:r>
              <a:rPr lang="en-US" sz="1200" kern="1200" dirty="0" smtClean="0">
                <a:solidFill>
                  <a:schemeClr val="tx1"/>
                </a:solidFill>
                <a:effectLst/>
                <a:latin typeface="+mn-lt"/>
                <a:ea typeface="+mn-ea"/>
                <a:cs typeface="+mn-cs"/>
              </a:rPr>
              <a:t>, 2019).</a:t>
            </a:r>
          </a:p>
          <a:p>
            <a:endParaRPr lang="en-US"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Equip them with Communication Tools</a:t>
            </a:r>
          </a:p>
          <a:p>
            <a:r>
              <a:rPr lang="en-US" sz="1200" kern="1200" dirty="0" smtClean="0">
                <a:solidFill>
                  <a:schemeClr val="tx1"/>
                </a:solidFill>
                <a:effectLst/>
                <a:latin typeface="+mn-lt"/>
                <a:ea typeface="+mn-ea"/>
                <a:cs typeface="+mn-cs"/>
              </a:rPr>
              <a:t>Utilizing cloud-based platforms such as Skype or Slack, employees are allow to exchange messages, images, and documents, regardless of their global location or the time of day, ensuring that everyone stays informed and connected (</a:t>
            </a:r>
            <a:r>
              <a:rPr lang="en-US" sz="1200" kern="1200" dirty="0" err="1" smtClean="0">
                <a:solidFill>
                  <a:schemeClr val="tx1"/>
                </a:solidFill>
                <a:effectLst/>
                <a:latin typeface="+mn-lt"/>
                <a:ea typeface="+mn-ea"/>
                <a:cs typeface="+mn-cs"/>
              </a:rPr>
              <a:t>Gadzali</a:t>
            </a:r>
            <a:r>
              <a:rPr lang="en-US" sz="1200" kern="1200" dirty="0" smtClean="0">
                <a:solidFill>
                  <a:schemeClr val="tx1"/>
                </a:solidFill>
                <a:effectLst/>
                <a:latin typeface="+mn-lt"/>
                <a:ea typeface="+mn-ea"/>
                <a:cs typeface="+mn-cs"/>
              </a:rPr>
              <a:t> et al., 2023). Moreover, these tools become handy in communicating with different departments, this increases collaboration and leads the organization to the success. </a:t>
            </a:r>
          </a:p>
          <a:p>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5190485-0E62-4C0C-8C7E-1D55356D484B}" type="slidenum">
              <a:rPr lang="en-US" smtClean="0"/>
              <a:t>6</a:t>
            </a:fld>
            <a:endParaRPr lang="en-US"/>
          </a:p>
        </p:txBody>
      </p:sp>
    </p:spTree>
    <p:extLst>
      <p:ext uri="{BB962C8B-B14F-4D97-AF65-F5344CB8AC3E}">
        <p14:creationId xmlns:p14="http://schemas.microsoft.com/office/powerpoint/2010/main" val="30098086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Conduct Team Building Activities</a:t>
            </a:r>
          </a:p>
          <a:p>
            <a:r>
              <a:rPr lang="en-US" dirty="0" smtClean="0"/>
              <a:t>team-building activities are essential for creating and strengthening interpersonal relationships at work. Through collaboration, these activities establish the foundation for establishing trust, promote the exchange of ideas, and sharing different perspectives. Essentially, they are about merging together collective knowledge and expertise to achieve common objectives, thereby enhancing the professional experience for all involved.</a:t>
            </a:r>
          </a:p>
          <a:p>
            <a:endParaRPr lang="en-US" dirty="0" smtClean="0"/>
          </a:p>
          <a:p>
            <a:r>
              <a:rPr lang="en-US" sz="1200" b="1" kern="1200" dirty="0" smtClean="0">
                <a:solidFill>
                  <a:schemeClr val="tx1"/>
                </a:solidFill>
                <a:effectLst/>
                <a:latin typeface="+mn-lt"/>
                <a:ea typeface="+mn-ea"/>
                <a:cs typeface="+mn-cs"/>
              </a:rPr>
              <a:t>Workplace conflict management</a:t>
            </a:r>
          </a:p>
          <a:p>
            <a:r>
              <a:rPr lang="en-US" sz="1200" kern="1200" dirty="0" smtClean="0">
                <a:solidFill>
                  <a:schemeClr val="tx1"/>
                </a:solidFill>
                <a:effectLst/>
                <a:latin typeface="+mn-lt"/>
                <a:ea typeface="+mn-ea"/>
                <a:cs typeface="+mn-cs"/>
              </a:rPr>
              <a:t>An employer's dedication to promoting a positive work environment is essential when they take accusations or complains seriously, thoroughly investigating any claims of wrongdoing or harassment. This commitment is crucial for maintaining a supportive workplace where all employees feel valued and heard (John-Eke et al., 2020).</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55190485-0E62-4C0C-8C7E-1D55356D484B}" type="slidenum">
              <a:rPr lang="en-US" smtClean="0"/>
              <a:t>7</a:t>
            </a:fld>
            <a:endParaRPr lang="en-US"/>
          </a:p>
        </p:txBody>
      </p:sp>
    </p:spTree>
    <p:extLst>
      <p:ext uri="{BB962C8B-B14F-4D97-AF65-F5344CB8AC3E}">
        <p14:creationId xmlns:p14="http://schemas.microsoft.com/office/powerpoint/2010/main" val="15624004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0">
                      <a:schemeClr val="tx1"/>
                    </a:gs>
                    <a:gs pos="68000">
                      <a:srgbClr val="F1F1F1"/>
                    </a:gs>
                    <a:gs pos="100000">
                      <a:schemeClr val="bg1">
                        <a:lumMod val="11000"/>
                        <a:lumOff val="89000"/>
                      </a:schemeClr>
                    </a:gs>
                  </a:gsLst>
                  <a:lin ang="5400000" scaled="1"/>
                  <a:tileRect/>
                </a:gradFill>
                <a:effectLst>
                  <a:outerShdw blurRad="469900" dist="342900" dir="5400000" sy="-20000" rotWithShape="0">
                    <a:prstClr val="black">
                      <a:alpha val="66000"/>
                    </a:prstClr>
                  </a:outerShdw>
                </a:effectLst>
              </a:defRPr>
            </a:lvl1pPr>
          </a:lstStyle>
          <a:p>
            <a:pPr lvl="0" algn="r"/>
            <a:r>
              <a:rPr lang="en-US" smtClean="0"/>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vert="horz" lIns="91440" tIns="45720" rIns="91440" bIns="45720" rtlCol="0"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stStyle>
          <a:p>
            <a:pPr marL="0" lvl="0" indent="0" algn="r">
              <a:buNone/>
            </a:pPr>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t>6/15/2024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t>6/15/2024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32000"/>
                        <a:lumOff val="68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t>6/15/2024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t>6/15/2024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t>6/15/2024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t>6/15/2024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t>6/15/2024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t>6/15/2024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t>6/15/2024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t>6/15/2024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t>6/15/2024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t>6/15/2024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t>6/15/2024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t>6/15/2024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t>6/15/2024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t>6/15/2024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t>6/15/2024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1CF1133-3259-4C45-BABA-5B62D9C6F78D}" type="datetimeFigureOut">
              <a:rPr lang="en-US" dirty="0"/>
              <a:t>6/15/2024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13000"/>
                  <a:lumOff val="87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89784" y="2264188"/>
            <a:ext cx="8021132" cy="2677656"/>
          </a:xfrm>
          <a:prstGeom prst="rect">
            <a:avLst/>
          </a:prstGeom>
          <a:noFill/>
        </p:spPr>
        <p:txBody>
          <a:bodyPr wrap="square" rtlCol="0">
            <a:spAutoFit/>
          </a:bodyPr>
          <a:lstStyle/>
          <a:p>
            <a:pPr algn="ctr"/>
            <a:r>
              <a:rPr lang="en-US" sz="2800" dirty="0">
                <a:latin typeface="Times New Roman" panose="02020603050405020304" pitchFamily="18" charset="0"/>
                <a:cs typeface="Times New Roman" panose="02020603050405020304" pitchFamily="18" charset="0"/>
              </a:rPr>
              <a:t>Module </a:t>
            </a:r>
            <a:r>
              <a:rPr lang="en-US" sz="2800" dirty="0" smtClean="0">
                <a:latin typeface="Times New Roman" panose="02020603050405020304" pitchFamily="18" charset="0"/>
                <a:cs typeface="Times New Roman" panose="02020603050405020304" pitchFamily="18" charset="0"/>
              </a:rPr>
              <a:t>Code</a:t>
            </a:r>
            <a:r>
              <a:rPr lang="en-US" sz="2800" dirty="0">
                <a:latin typeface="Times New Roman" panose="02020603050405020304" pitchFamily="18" charset="0"/>
                <a:cs typeface="Times New Roman" panose="02020603050405020304" pitchFamily="18" charset="0"/>
              </a:rPr>
              <a:t>: LCBB-5004</a:t>
            </a:r>
          </a:p>
          <a:p>
            <a:pPr algn="ctr"/>
            <a:r>
              <a:rPr lang="en-US" sz="2800" dirty="0">
                <a:latin typeface="Times New Roman" panose="02020603050405020304" pitchFamily="18" charset="0"/>
                <a:cs typeface="Times New Roman" panose="02020603050405020304" pitchFamily="18" charset="0"/>
              </a:rPr>
              <a:t>Individual Assignment 1 </a:t>
            </a:r>
            <a:endParaRPr lang="en-US" sz="2800" dirty="0" smtClean="0">
              <a:latin typeface="Times New Roman" panose="02020603050405020304" pitchFamily="18" charset="0"/>
              <a:cs typeface="Times New Roman" panose="02020603050405020304" pitchFamily="18" charset="0"/>
            </a:endParaRPr>
          </a:p>
          <a:p>
            <a:pPr algn="ctr"/>
            <a:endParaRPr lang="en-US" sz="2800" dirty="0">
              <a:latin typeface="Times New Roman" panose="02020603050405020304" pitchFamily="18" charset="0"/>
              <a:cs typeface="Times New Roman" panose="02020603050405020304" pitchFamily="18" charset="0"/>
            </a:endParaRPr>
          </a:p>
          <a:p>
            <a:pPr algn="ctr"/>
            <a:r>
              <a:rPr lang="en-US" sz="2800" dirty="0" smtClean="0">
                <a:latin typeface="Times New Roman" panose="02020603050405020304" pitchFamily="18" charset="0"/>
                <a:cs typeface="Times New Roman" panose="02020603050405020304" pitchFamily="18" charset="0"/>
              </a:rPr>
              <a:t>Submitted By: Marius </a:t>
            </a:r>
            <a:r>
              <a:rPr lang="en-US" sz="2800" dirty="0" err="1" smtClean="0">
                <a:latin typeface="Times New Roman" panose="02020603050405020304" pitchFamily="18" charset="0"/>
                <a:cs typeface="Times New Roman" panose="02020603050405020304" pitchFamily="18" charset="0"/>
              </a:rPr>
              <a:t>Dinu</a:t>
            </a:r>
            <a:endParaRPr lang="en-US" sz="2800" dirty="0" smtClean="0">
              <a:latin typeface="Times New Roman" panose="02020603050405020304" pitchFamily="18" charset="0"/>
              <a:cs typeface="Times New Roman" panose="02020603050405020304" pitchFamily="18" charset="0"/>
            </a:endParaRPr>
          </a:p>
          <a:p>
            <a:pPr algn="ctr"/>
            <a:r>
              <a:rPr lang="en-US" sz="2800" dirty="0">
                <a:latin typeface="Times New Roman" panose="02020603050405020304" pitchFamily="18" charset="0"/>
                <a:cs typeface="Times New Roman" panose="02020603050405020304" pitchFamily="18" charset="0"/>
              </a:rPr>
              <a:t>Student number: 2244842 </a:t>
            </a:r>
          </a:p>
          <a:p>
            <a:endParaRPr lang="en-US" sz="28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50149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latin typeface="Times New Roman" panose="02020603050405020304" pitchFamily="18" charset="0"/>
                <a:cs typeface="Times New Roman" panose="02020603050405020304" pitchFamily="18" charset="0"/>
              </a:rPr>
              <a:t>Introduction </a:t>
            </a:r>
          </a:p>
        </p:txBody>
      </p:sp>
      <p:sp>
        <p:nvSpPr>
          <p:cNvPr id="3" name="Content Placeholder 2"/>
          <p:cNvSpPr>
            <a:spLocks noGrp="1"/>
          </p:cNvSpPr>
          <p:nvPr>
            <p:ph idx="1"/>
          </p:nvPr>
        </p:nvSpPr>
        <p:spPr>
          <a:xfrm>
            <a:off x="966221" y="1922508"/>
            <a:ext cx="7134590" cy="4351338"/>
          </a:xfrm>
        </p:spPr>
        <p:txBody>
          <a:bodyPr>
            <a:normAutofit fontScale="92500" lnSpcReduction="10000"/>
          </a:bodyPr>
          <a:lstStyle/>
          <a:p>
            <a:pPr marL="0" indent="0">
              <a:buNone/>
            </a:pPr>
            <a:r>
              <a:rPr lang="en-US" sz="2400" dirty="0">
                <a:latin typeface="Times New Roman" panose="02020603050405020304" pitchFamily="18" charset="0"/>
                <a:cs typeface="Times New Roman" panose="02020603050405020304" pitchFamily="18" charset="0"/>
              </a:rPr>
              <a:t>HR's job is to make sure employees are content at work. This keeps them motivated and less likely to leave. People work to improve their lives and their families'. HR looks after the workers, who are the company's most important asset. They make sure workers have what they need for their jobs and a good place to work, which helps keep good people around. HR handles everything from when someone applies for a job to when they leave. As business changes, so does HR. It used to be about making sure rules were followed, but now HR also helps plan the company's future and gives advice. This means HR has to understand both the company's and the workers' needs. This idea of this presentation is to clearly demonstrate and address motivation, employee engagement and leadership skills that should be used as the HR in managing the company’s employees. </a:t>
            </a:r>
          </a:p>
        </p:txBody>
      </p:sp>
      <p:pic>
        <p:nvPicPr>
          <p:cNvPr id="4" name="Picture 3"/>
          <p:cNvPicPr>
            <a:picLocks noChangeAspect="1"/>
          </p:cNvPicPr>
          <p:nvPr/>
        </p:nvPicPr>
        <p:blipFill>
          <a:blip r:embed="rId2"/>
          <a:stretch>
            <a:fillRect/>
          </a:stretch>
        </p:blipFill>
        <p:spPr>
          <a:xfrm>
            <a:off x="8296678" y="2200902"/>
            <a:ext cx="3429000" cy="3429000"/>
          </a:xfrm>
          <a:prstGeom prst="rect">
            <a:avLst/>
          </a:prstGeom>
        </p:spPr>
      </p:pic>
    </p:spTree>
    <p:extLst>
      <p:ext uri="{BB962C8B-B14F-4D97-AF65-F5344CB8AC3E}">
        <p14:creationId xmlns:p14="http://schemas.microsoft.com/office/powerpoint/2010/main" val="3053002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Role of HR </a:t>
            </a:r>
            <a:r>
              <a:rPr lang="en-US" dirty="0" smtClean="0">
                <a:latin typeface="Times New Roman" panose="02020603050405020304" pitchFamily="18" charset="0"/>
                <a:cs typeface="Times New Roman" panose="02020603050405020304" pitchFamily="18" charset="0"/>
              </a:rPr>
              <a:t>Professionals </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19999" y="1825625"/>
            <a:ext cx="6710355" cy="4351338"/>
          </a:xfrm>
        </p:spPr>
        <p:txBody>
          <a:bodyPr>
            <a:normAutofit fontScale="92500" lnSpcReduction="10000"/>
          </a:bodyPr>
          <a:lstStyle/>
          <a:p>
            <a:pPr>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Recruitment</a:t>
            </a:r>
          </a:p>
          <a:p>
            <a:pPr marL="0" indent="0">
              <a:buNone/>
            </a:pPr>
            <a:r>
              <a:rPr lang="en-US" sz="2000" dirty="0">
                <a:latin typeface="Times New Roman" panose="02020603050405020304" pitchFamily="18" charset="0"/>
                <a:cs typeface="Times New Roman" panose="02020603050405020304" pitchFamily="18" charset="0"/>
              </a:rPr>
              <a:t>Recruitment is a pivotal function of Human Resources (HR) that encompasses the strategic process of attracting, evaluating, and hiring qualified candidates for open positions within an organization. It's a comprehensive role that involves understanding the company's strategic goals, the specific requirements of each role, and the culture of the organization to ensure a harmonious </a:t>
            </a:r>
            <a:r>
              <a:rPr lang="en-US" sz="2000" dirty="0" smtClean="0">
                <a:latin typeface="Times New Roman" panose="02020603050405020304" pitchFamily="18" charset="0"/>
                <a:cs typeface="Times New Roman" panose="02020603050405020304" pitchFamily="18" charset="0"/>
              </a:rPr>
              <a:t>fit</a:t>
            </a:r>
            <a:r>
              <a:rPr lang="en-US" sz="2000" dirty="0">
                <a:latin typeface="Times New Roman" panose="02020603050405020304" pitchFamily="18" charset="0"/>
                <a:cs typeface="Times New Roman" panose="02020603050405020304" pitchFamily="18" charset="0"/>
              </a:rPr>
              <a:t> </a:t>
            </a:r>
            <a:r>
              <a:rPr lang="en-US" sz="2000" dirty="0" smtClean="0">
                <a:latin typeface="Times New Roman" panose="02020603050405020304" pitchFamily="18" charset="0"/>
                <a:cs typeface="Times New Roman" panose="02020603050405020304" pitchFamily="18" charset="0"/>
              </a:rPr>
              <a:t>(</a:t>
            </a:r>
            <a:r>
              <a:rPr lang="en-US" sz="2000" dirty="0" err="1" smtClean="0">
                <a:latin typeface="Times New Roman" panose="02020603050405020304" pitchFamily="18" charset="0"/>
                <a:cs typeface="Times New Roman" panose="02020603050405020304" pitchFamily="18" charset="0"/>
              </a:rPr>
              <a:t>Alzoubi</a:t>
            </a:r>
            <a:r>
              <a:rPr lang="en-US" sz="2000" dirty="0">
                <a:latin typeface="Times New Roman" panose="02020603050405020304" pitchFamily="18" charset="0"/>
                <a:cs typeface="Times New Roman" panose="02020603050405020304" pitchFamily="18" charset="0"/>
              </a:rPr>
              <a:t>, 2020</a:t>
            </a:r>
            <a:r>
              <a:rPr lang="en-US" sz="2000" dirty="0" smtClean="0">
                <a:latin typeface="Times New Roman" panose="02020603050405020304" pitchFamily="18" charset="0"/>
                <a:cs typeface="Times New Roman" panose="02020603050405020304" pitchFamily="18" charset="0"/>
              </a:rPr>
              <a:t>).</a:t>
            </a:r>
          </a:p>
          <a:p>
            <a:pPr marL="0" indent="0">
              <a:buNone/>
            </a:pPr>
            <a:endParaRPr lang="en-US" sz="20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2000" dirty="0" smtClean="0">
                <a:latin typeface="Times New Roman" panose="02020603050405020304" pitchFamily="18" charset="0"/>
                <a:cs typeface="Times New Roman" panose="02020603050405020304" pitchFamily="18" charset="0"/>
              </a:rPr>
              <a:t>Administration</a:t>
            </a:r>
          </a:p>
          <a:p>
            <a:pPr marL="0" indent="0">
              <a:buNone/>
            </a:pPr>
            <a:r>
              <a:rPr lang="en-US" sz="2000" dirty="0" smtClean="0">
                <a:latin typeface="Times New Roman" panose="02020603050405020304" pitchFamily="18" charset="0"/>
                <a:cs typeface="Times New Roman" panose="02020603050405020304" pitchFamily="18" charset="0"/>
              </a:rPr>
              <a:t>Administration includes the duty of record-keeping </a:t>
            </a:r>
            <a:r>
              <a:rPr lang="en-US" sz="2000" dirty="0">
                <a:latin typeface="Times New Roman" panose="02020603050405020304" pitchFamily="18" charset="0"/>
                <a:cs typeface="Times New Roman" panose="02020603050405020304" pitchFamily="18" charset="0"/>
              </a:rPr>
              <a:t>is helpful in verifying the organization's guidance to employees laws concerning work hours and conditions. Additionally, it is essential for the accurate calculation and distribution of employee compensation and benefits, which are determined by factors such as job classification, hours logged, and agreed-upon wages </a:t>
            </a:r>
          </a:p>
        </p:txBody>
      </p:sp>
      <p:pic>
        <p:nvPicPr>
          <p:cNvPr id="4" name="Picture 3"/>
          <p:cNvPicPr>
            <a:picLocks noChangeAspect="1"/>
          </p:cNvPicPr>
          <p:nvPr/>
        </p:nvPicPr>
        <p:blipFill>
          <a:blip r:embed="rId3"/>
          <a:stretch>
            <a:fillRect/>
          </a:stretch>
        </p:blipFill>
        <p:spPr>
          <a:xfrm>
            <a:off x="8366170" y="2830535"/>
            <a:ext cx="3096027" cy="270143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94619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4997" y="692284"/>
            <a:ext cx="8127031" cy="4755480"/>
          </a:xfrm>
        </p:spPr>
        <p:txBody>
          <a:bodyPr>
            <a:noAutofit/>
          </a:bodyPr>
          <a:lstStyle/>
          <a:p>
            <a:pPr>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Compensation and benefits</a:t>
            </a:r>
          </a:p>
          <a:p>
            <a:pPr marL="0" indent="0">
              <a:buNone/>
            </a:pPr>
            <a:r>
              <a:rPr lang="en-US" sz="1800" dirty="0">
                <a:latin typeface="Times New Roman" panose="02020603050405020304" pitchFamily="18" charset="0"/>
                <a:cs typeface="Times New Roman" panose="02020603050405020304" pitchFamily="18" charset="0"/>
              </a:rPr>
              <a:t>In compensation and benefits, HR involves guaranteeing that employees are well-compensated and receive a comprehensive benefits package that is both competitive and fulfilling. The role of an HR professional might encompass verifying that all staff members are remunerated fairly and have access to their desired benefits. </a:t>
            </a:r>
            <a:endParaRPr lang="en-US" sz="1800" dirty="0" smtClean="0">
              <a:latin typeface="Times New Roman" panose="02020603050405020304" pitchFamily="18" charset="0"/>
              <a:cs typeface="Times New Roman" panose="02020603050405020304" pitchFamily="18" charset="0"/>
            </a:endParaRPr>
          </a:p>
          <a:p>
            <a:pPr marL="0" indent="0">
              <a:buNone/>
            </a:pPr>
            <a:endParaRPr lang="en-US" sz="1800"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Training and </a:t>
            </a:r>
            <a:r>
              <a:rPr lang="en-US" sz="1800" dirty="0" smtClean="0">
                <a:latin typeface="Times New Roman" panose="02020603050405020304" pitchFamily="18" charset="0"/>
                <a:cs typeface="Times New Roman" panose="02020603050405020304" pitchFamily="18" charset="0"/>
              </a:rPr>
              <a:t>Development</a:t>
            </a:r>
          </a:p>
          <a:p>
            <a:pPr marL="0" indent="0">
              <a:buNone/>
            </a:pPr>
            <a:r>
              <a:rPr lang="en-US" sz="1800" dirty="0" smtClean="0">
                <a:latin typeface="Times New Roman" panose="02020603050405020304" pitchFamily="18" charset="0"/>
                <a:cs typeface="Times New Roman" panose="02020603050405020304" pitchFamily="18" charset="0"/>
              </a:rPr>
              <a:t>Training </a:t>
            </a:r>
            <a:r>
              <a:rPr lang="en-US" sz="1800" dirty="0">
                <a:latin typeface="Times New Roman" panose="02020603050405020304" pitchFamily="18" charset="0"/>
                <a:cs typeface="Times New Roman" panose="02020603050405020304" pitchFamily="18" charset="0"/>
              </a:rPr>
              <a:t>programs may also extend to external resources capable of providing available knowledge and skills. In applying such programs, it is important to differentiate between compulsory and elective training. Certain sessions, such as prevention of sexual harassment, may be legally mandated, while others might be tailored to support career aspirations or organizational objectives (Bashar et al., 2024). </a:t>
            </a:r>
            <a:endParaRPr lang="en-US" sz="1800" dirty="0" smtClean="0">
              <a:latin typeface="Times New Roman" panose="02020603050405020304" pitchFamily="18" charset="0"/>
              <a:cs typeface="Times New Roman" panose="02020603050405020304" pitchFamily="18" charset="0"/>
            </a:endParaRPr>
          </a:p>
          <a:p>
            <a:pPr marL="0" indent="0">
              <a:buNone/>
            </a:pPr>
            <a:endParaRPr lang="en-US" sz="1800"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Employee relations and performance management </a:t>
            </a:r>
          </a:p>
          <a:p>
            <a:pPr marL="0" indent="0">
              <a:buNone/>
            </a:pPr>
            <a:r>
              <a:rPr lang="en-US" sz="1800" dirty="0">
                <a:latin typeface="Times New Roman" panose="02020603050405020304" pitchFamily="18" charset="0"/>
                <a:cs typeface="Times New Roman" panose="02020603050405020304" pitchFamily="18" charset="0"/>
              </a:rPr>
              <a:t>HR positions serves as champions or company culture, collaborating with leadership to shape an organizational framework and ethos that align with strategic objectives. Additionally, they function as peace-maker between staff and management, facilitating effective communication across all levels (Jo et al., 2024). </a:t>
            </a:r>
          </a:p>
          <a:p>
            <a:pPr marL="0" indent="0">
              <a:buNone/>
            </a:pPr>
            <a:endParaRPr lang="en-US" sz="1800" dirty="0" smtClean="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822028" y="1417279"/>
            <a:ext cx="2918492" cy="19441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p:cNvPicPr>
            <a:picLocks noChangeAspect="1"/>
          </p:cNvPicPr>
          <p:nvPr/>
        </p:nvPicPr>
        <p:blipFill>
          <a:blip r:embed="rId4"/>
          <a:stretch>
            <a:fillRect/>
          </a:stretch>
        </p:blipFill>
        <p:spPr>
          <a:xfrm>
            <a:off x="8910838" y="3878621"/>
            <a:ext cx="2829682" cy="22517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04637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Expectations from the HR Manager</a:t>
            </a:r>
          </a:p>
        </p:txBody>
      </p:sp>
      <p:sp>
        <p:nvSpPr>
          <p:cNvPr id="3" name="Content Placeholder 2"/>
          <p:cNvSpPr>
            <a:spLocks noGrp="1"/>
          </p:cNvSpPr>
          <p:nvPr>
            <p:ph idx="1"/>
          </p:nvPr>
        </p:nvSpPr>
        <p:spPr>
          <a:xfrm>
            <a:off x="733634" y="1825625"/>
            <a:ext cx="7225510" cy="4351338"/>
          </a:xfrm>
        </p:spPr>
        <p:txBody>
          <a:bodyPr>
            <a:normAutofit fontScale="62500" lnSpcReduction="20000"/>
          </a:bodyPr>
          <a:lstStyle/>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Strategic Partner </a:t>
            </a:r>
          </a:p>
          <a:p>
            <a:pPr marL="0" indent="0">
              <a:buNone/>
            </a:pPr>
            <a:r>
              <a:rPr lang="en-US" dirty="0">
                <a:latin typeface="Times New Roman" panose="02020603050405020304" pitchFamily="18" charset="0"/>
                <a:cs typeface="Times New Roman" panose="02020603050405020304" pitchFamily="18" charset="0"/>
              </a:rPr>
              <a:t>HR </a:t>
            </a:r>
            <a:r>
              <a:rPr lang="en-US" dirty="0" smtClean="0">
                <a:latin typeface="Times New Roman" panose="02020603050405020304" pitchFamily="18" charset="0"/>
                <a:cs typeface="Times New Roman" panose="02020603050405020304" pitchFamily="18" charset="0"/>
              </a:rPr>
              <a:t>are required </a:t>
            </a:r>
            <a:r>
              <a:rPr lang="en-US" dirty="0">
                <a:latin typeface="Times New Roman" panose="02020603050405020304" pitchFamily="18" charset="0"/>
                <a:cs typeface="Times New Roman" panose="02020603050405020304" pitchFamily="18" charset="0"/>
              </a:rPr>
              <a:t>to possess an in depth comprehension of the business dynamics and adeptly convert these insight into the formulation, advancement and implementation of HR strategies (Suri &amp; </a:t>
            </a:r>
            <a:r>
              <a:rPr lang="en-US" dirty="0" err="1">
                <a:latin typeface="Times New Roman" panose="02020603050405020304" pitchFamily="18" charset="0"/>
                <a:cs typeface="Times New Roman" panose="02020603050405020304" pitchFamily="18" charset="0"/>
              </a:rPr>
              <a:t>Lakhanpal</a:t>
            </a:r>
            <a:r>
              <a:rPr lang="en-US" dirty="0">
                <a:latin typeface="Times New Roman" panose="02020603050405020304" pitchFamily="18" charset="0"/>
                <a:cs typeface="Times New Roman" panose="02020603050405020304" pitchFamily="18" charset="0"/>
              </a:rPr>
              <a:t>, 2024). </a:t>
            </a:r>
            <a:endParaRPr lang="en-US" dirty="0" smtClean="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Employee advocate</a:t>
            </a:r>
          </a:p>
          <a:p>
            <a:pPr marL="0" indent="0">
              <a:buNone/>
            </a:pPr>
            <a:r>
              <a:rPr lang="en-US" dirty="0" smtClean="0">
                <a:latin typeface="Times New Roman" panose="02020603050405020304" pitchFamily="18" charset="0"/>
                <a:cs typeface="Times New Roman" panose="02020603050405020304" pitchFamily="18" charset="0"/>
              </a:rPr>
              <a:t>This includes </a:t>
            </a:r>
            <a:r>
              <a:rPr lang="en-US" dirty="0">
                <a:latin typeface="Times New Roman" panose="02020603050405020304" pitchFamily="18" charset="0"/>
                <a:cs typeface="Times New Roman" panose="02020603050405020304" pitchFamily="18" charset="0"/>
              </a:rPr>
              <a:t>everything from enhancing employee engagement, facilitating learning and development, managing performance, hiring and retention, to structuring compensation and benefits, among other </a:t>
            </a:r>
            <a:r>
              <a:rPr lang="en-US" dirty="0" smtClean="0">
                <a:latin typeface="Times New Roman" panose="02020603050405020304" pitchFamily="18" charset="0"/>
                <a:cs typeface="Times New Roman" panose="02020603050405020304" pitchFamily="18" charset="0"/>
              </a:rPr>
              <a:t>functions.</a:t>
            </a:r>
          </a:p>
          <a:p>
            <a:pPr marL="0" indent="0">
              <a:buNone/>
            </a:pP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Change </a:t>
            </a:r>
            <a:r>
              <a:rPr lang="en-US" dirty="0" smtClean="0">
                <a:latin typeface="Times New Roman" panose="02020603050405020304" pitchFamily="18" charset="0"/>
                <a:cs typeface="Times New Roman" panose="02020603050405020304" pitchFamily="18" charset="0"/>
              </a:rPr>
              <a:t>champion</a:t>
            </a: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As organizations undergo significant transformations, HR is increasingly adopting a strategic role. Recognizing that change can be challenging for employees, it falls upon HR to lead the employees for change, ensuring a seamless and efficient transition. </a:t>
            </a:r>
            <a:endParaRPr lang="en-US" dirty="0" smtClean="0">
              <a:latin typeface="Times New Roman" panose="02020603050405020304" pitchFamily="18" charset="0"/>
              <a:cs typeface="Times New Roman" panose="02020603050405020304" pitchFamily="18" charset="0"/>
            </a:endParaRPr>
          </a:p>
          <a:p>
            <a:pPr marL="0" indent="0">
              <a:buNone/>
            </a:pPr>
            <a:endParaRPr lang="en-US" dirty="0"/>
          </a:p>
          <a:p>
            <a:endParaRPr lang="en-US" dirty="0"/>
          </a:p>
        </p:txBody>
      </p:sp>
      <p:pic>
        <p:nvPicPr>
          <p:cNvPr id="4" name="Picture 3"/>
          <p:cNvPicPr>
            <a:picLocks noChangeAspect="1"/>
          </p:cNvPicPr>
          <p:nvPr/>
        </p:nvPicPr>
        <p:blipFill>
          <a:blip r:embed="rId3"/>
          <a:stretch>
            <a:fillRect/>
          </a:stretch>
        </p:blipFill>
        <p:spPr>
          <a:xfrm>
            <a:off x="8332631" y="4001294"/>
            <a:ext cx="3527020" cy="198394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p:cNvPicPr>
            <a:picLocks noChangeAspect="1"/>
          </p:cNvPicPr>
          <p:nvPr/>
        </p:nvPicPr>
        <p:blipFill rotWithShape="1">
          <a:blip r:embed="rId4"/>
          <a:srcRect l="11555" t="1" r="9211" b="3849"/>
          <a:stretch/>
        </p:blipFill>
        <p:spPr>
          <a:xfrm>
            <a:off x="8487177" y="1690688"/>
            <a:ext cx="2962141" cy="198779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880148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2800" dirty="0">
                <a:latin typeface="Times New Roman" panose="02020603050405020304" pitchFamily="18" charset="0"/>
                <a:cs typeface="Times New Roman" panose="02020603050405020304" pitchFamily="18" charset="0"/>
              </a:rPr>
              <a:t>HR Management Factors Influencing a positive relationship between the employer and the employee</a:t>
            </a:r>
          </a:p>
        </p:txBody>
      </p:sp>
      <p:sp>
        <p:nvSpPr>
          <p:cNvPr id="3" name="Content Placeholder 2"/>
          <p:cNvSpPr>
            <a:spLocks noGrp="1"/>
          </p:cNvSpPr>
          <p:nvPr>
            <p:ph idx="1"/>
          </p:nvPr>
        </p:nvSpPr>
        <p:spPr>
          <a:xfrm>
            <a:off x="838200" y="1854600"/>
            <a:ext cx="7185800" cy="4500480"/>
          </a:xfrm>
        </p:spPr>
        <p:txBody>
          <a:bodyPr>
            <a:normAutofit fontScale="77500" lnSpcReduction="20000"/>
          </a:bodyPr>
          <a:lstStyle/>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Encourage Social Interactions</a:t>
            </a:r>
          </a:p>
          <a:p>
            <a:pPr marL="0" indent="0">
              <a:buNone/>
            </a:pPr>
            <a:r>
              <a:rPr lang="en-US" dirty="0">
                <a:latin typeface="Times New Roman" panose="02020603050405020304" pitchFamily="18" charset="0"/>
                <a:cs typeface="Times New Roman" panose="02020603050405020304" pitchFamily="18" charset="0"/>
              </a:rPr>
              <a:t>The simplest way to encourage interaction is through shared meals. Despite working in presence, employees often have limited conversations with one another, especially in larger corporations where loneliness is common. </a:t>
            </a:r>
            <a:endParaRPr lang="en-US" dirty="0" smtClean="0">
              <a:latin typeface="Times New Roman" panose="02020603050405020304" pitchFamily="18" charset="0"/>
              <a:cs typeface="Times New Roman" panose="02020603050405020304" pitchFamily="18" charset="0"/>
            </a:endParaRPr>
          </a:p>
          <a:p>
            <a:pPr marL="0" indent="0">
              <a:buNone/>
            </a:pP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Equip them with Communication Tools</a:t>
            </a:r>
          </a:p>
          <a:p>
            <a:pPr marL="0" indent="0">
              <a:buNone/>
            </a:pPr>
            <a:r>
              <a:rPr lang="en-US" dirty="0">
                <a:latin typeface="Times New Roman" panose="02020603050405020304" pitchFamily="18" charset="0"/>
                <a:cs typeface="Times New Roman" panose="02020603050405020304" pitchFamily="18" charset="0"/>
              </a:rPr>
              <a:t>In the modern workplace, applying and maintaining relationships on the ability to communicate effectively. When communication falters, it can lead to misunderstandings and potential conflicts. Given the pervasive impact of technology and the necessity for constant connectivity in today's world, it's essential for workplaces to adapt and provide similar resources for their employees. By equipping staff with advanced communication tools, organizations can facilitate a seamless flow of vital information. </a:t>
            </a:r>
          </a:p>
          <a:p>
            <a:pPr marL="0" indent="0">
              <a:buNone/>
            </a:pPr>
            <a:endParaRPr lang="en-US" dirty="0" smtClean="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246089" y="3012841"/>
            <a:ext cx="3229631" cy="18301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937904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35930" y="1030309"/>
            <a:ext cx="7830817" cy="5293217"/>
          </a:xfrm>
        </p:spPr>
        <p:txBody>
          <a:bodyPr>
            <a:normAutofit fontScale="77500" lnSpcReduction="20000"/>
          </a:bodyPr>
          <a:lstStyle/>
          <a:p>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Conduct Team Building Activities</a:t>
            </a:r>
          </a:p>
          <a:p>
            <a:pPr marL="0" indent="0">
              <a:buNone/>
            </a:pPr>
            <a:r>
              <a:rPr lang="en-US" dirty="0">
                <a:latin typeface="Times New Roman" panose="02020603050405020304" pitchFamily="18" charset="0"/>
                <a:cs typeface="Times New Roman" panose="02020603050405020304" pitchFamily="18" charset="0"/>
              </a:rPr>
              <a:t>The advantages of engaging in team building exercises are numerous and meaningful. They serve to enhance regular communication among colleagues, support problem-solving abilities, and refine decision-making capabilities. Incorporating activities such as a spirit week adds an element of enjoyment and humor to the office environment (Pappas, 2021).</a:t>
            </a:r>
          </a:p>
          <a:p>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dirty="0" smtClean="0">
                <a:latin typeface="Times New Roman" panose="02020603050405020304" pitchFamily="18" charset="0"/>
                <a:cs typeface="Times New Roman" panose="02020603050405020304" pitchFamily="18" charset="0"/>
              </a:rPr>
              <a:t>Workplace </a:t>
            </a:r>
            <a:r>
              <a:rPr lang="en-US" dirty="0">
                <a:latin typeface="Times New Roman" panose="02020603050405020304" pitchFamily="18" charset="0"/>
                <a:cs typeface="Times New Roman" panose="02020603050405020304" pitchFamily="18" charset="0"/>
              </a:rPr>
              <a:t>conflict management</a:t>
            </a:r>
          </a:p>
          <a:p>
            <a:pPr marL="0" indent="0">
              <a:buNone/>
            </a:pPr>
            <a:r>
              <a:rPr lang="en-US" dirty="0">
                <a:latin typeface="Times New Roman" panose="02020603050405020304" pitchFamily="18" charset="0"/>
                <a:cs typeface="Times New Roman" panose="02020603050405020304" pitchFamily="18" charset="0"/>
              </a:rPr>
              <a:t>Conflict is a common issue within employee relations, with managers dedicating over two hours weekly to address such disputes. However, a significant portion of the workforce, approximately one in four, perceives managerial conflict resolution skills. Establishing structured protocols and engaging Employee Relations (ER) experts to navigate these situations can prevent conflicts from intensifying and generating a negative atmosphere</a:t>
            </a:r>
            <a:r>
              <a:rPr lang="en-US" dirty="0" smtClean="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466747" y="1313644"/>
            <a:ext cx="3253523" cy="19382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p:cNvPicPr>
            <a:picLocks noChangeAspect="1"/>
          </p:cNvPicPr>
          <p:nvPr/>
        </p:nvPicPr>
        <p:blipFill rotWithShape="1">
          <a:blip r:embed="rId4"/>
          <a:srcRect l="5879" r="6463" b="2771"/>
          <a:stretch/>
        </p:blipFill>
        <p:spPr>
          <a:xfrm>
            <a:off x="8466747" y="3699455"/>
            <a:ext cx="3363058" cy="21765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64240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Example and Real Life </a:t>
            </a:r>
            <a:r>
              <a:rPr lang="en-US" dirty="0" smtClean="0">
                <a:latin typeface="Times New Roman" panose="02020603050405020304" pitchFamily="18" charset="0"/>
                <a:cs typeface="Times New Roman" panose="02020603050405020304" pitchFamily="18" charset="0"/>
              </a:rPr>
              <a:t>Experience</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10000"/>
          </a:bodyPr>
          <a:lstStyle/>
          <a:p>
            <a:pPr marL="0" indent="0">
              <a:buNone/>
            </a:pPr>
            <a:r>
              <a:rPr lang="en-US" dirty="0" smtClean="0">
                <a:latin typeface="Times New Roman" panose="02020603050405020304" pitchFamily="18" charset="0"/>
                <a:cs typeface="Times New Roman" panose="02020603050405020304" pitchFamily="18" charset="0"/>
              </a:rPr>
              <a:t>One </a:t>
            </a:r>
            <a:r>
              <a:rPr lang="en-US" dirty="0">
                <a:latin typeface="Times New Roman" panose="02020603050405020304" pitchFamily="18" charset="0"/>
                <a:cs typeface="Times New Roman" panose="02020603050405020304" pitchFamily="18" charset="0"/>
              </a:rPr>
              <a:t>example is when I was working in a writing company. In a creative writing office, the HR team has set up a friendly and professional atmosphere where everyone gets along like a well-written story. HR has introduced regular cross-departmental workshops where teams collaborate on projects, allowing a deeper understanding of each other’s roles. They have also established a mentorship program pairing employees from different departments, such as writers, editors, and proofreaders, which improves communication and encourages knowledge sharing. Additionally, HR organizes monthly innovation lunches, where employees from various departments and levels gather to discuss new ideas in an informal way. These initiatives improved the bond among employees and also led to more cohesive and efficient teamwork across the company. </a:t>
            </a:r>
          </a:p>
        </p:txBody>
      </p:sp>
    </p:spTree>
    <p:extLst>
      <p:ext uri="{BB962C8B-B14F-4D97-AF65-F5344CB8AC3E}">
        <p14:creationId xmlns:p14="http://schemas.microsoft.com/office/powerpoint/2010/main" val="42501763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smtClean="0">
                <a:latin typeface="Times New Roman" panose="02020603050405020304" pitchFamily="18" charset="0"/>
                <a:cs typeface="Times New Roman" panose="02020603050405020304" pitchFamily="18" charset="0"/>
              </a:rPr>
              <a:t>Conclusion</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10000"/>
          </a:bodyPr>
          <a:lstStyle/>
          <a:p>
            <a:pPr marL="0" indent="0">
              <a:buNone/>
            </a:pPr>
            <a:r>
              <a:rPr lang="en-US" dirty="0" smtClean="0">
                <a:latin typeface="Times New Roman" panose="02020603050405020304" pitchFamily="18" charset="0"/>
                <a:cs typeface="Times New Roman" panose="02020603050405020304" pitchFamily="18" charset="0"/>
              </a:rPr>
              <a:t>In </a:t>
            </a:r>
            <a:r>
              <a:rPr lang="en-US" dirty="0">
                <a:latin typeface="Times New Roman" panose="02020603050405020304" pitchFamily="18" charset="0"/>
                <a:cs typeface="Times New Roman" panose="02020603050405020304" pitchFamily="18" charset="0"/>
              </a:rPr>
              <a:t>summary, every business needs HR managers who can handle many tasks. They play a crucial role in inspiring employees, driving them to achieve their best through recognition and rewards. By allowing a culture of employee engagement, HR managers encourage staff to take an active role in the company's success, leading to higher job satisfaction and productivity. Leadership skills are equally important; HR managers must lead by example, demonstrating integrity, fairness, and a clear vision. They should be approachable, providing guidance and support to employees, while also being decisive and strategic in managing the workforce. With these qualities, an HR manager can significantly contribute to a positive and dynamic work environment where every employee feels valued and empowered to contribute to the company's goals.</a:t>
            </a:r>
          </a:p>
          <a:p>
            <a:endParaRPr lang="en-US" dirty="0"/>
          </a:p>
        </p:txBody>
      </p:sp>
    </p:spTree>
    <p:extLst>
      <p:ext uri="{BB962C8B-B14F-4D97-AF65-F5344CB8AC3E}">
        <p14:creationId xmlns:p14="http://schemas.microsoft.com/office/powerpoint/2010/main" val="2244305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Grp="1" noChangeArrowheads="1"/>
          </p:cNvSpPr>
          <p:nvPr>
            <p:ph idx="1"/>
          </p:nvPr>
        </p:nvSpPr>
        <p:spPr bwMode="auto">
          <a:xfrm>
            <a:off x="926817" y="526492"/>
            <a:ext cx="9749769" cy="59708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52352" rIns="0" bIns="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Alzoubi</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 I. A., 2020. The recruiting process in the human resource management.. </a:t>
            </a:r>
            <a:r>
              <a:rPr kumimoji="0" lang="en-US" altLang="en-US" sz="1400" b="0" i="1"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Recent Research in Social Sciences and Humanities , </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1(7), pp. 65-71.</a:t>
            </a:r>
            <a:endPar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Baran</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B. E., </a:t>
            </a: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Filipkowski</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J. N. &amp; </a:t>
            </a: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Stockwell</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 A., 2019. Organizational change: Perspectives from human resource management.. </a:t>
            </a:r>
            <a:r>
              <a:rPr kumimoji="0" lang="en-US" altLang="en-US" sz="1400" b="0" i="1"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Journal of Change Management , </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19(3), pp. 201-219..</a:t>
            </a:r>
            <a:endPar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Bashar, A. et al., 2024. The role of top management commitment, employee involvement, and training and development on employee performance: Evidence from the banking sector of an emerging economy. </a:t>
            </a:r>
            <a:r>
              <a:rPr kumimoji="0" lang="en-US" altLang="en-US" sz="1400" b="0" i="1"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Quality Management Journal , </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31(1), pp. 58-74.</a:t>
            </a:r>
            <a:endPar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Bos-Nehles</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C. &amp; </a:t>
            </a: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Veenendaal</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A., 2019. Perceptions of HR practices and innovative work behavior: The moderating effect of an innovative climate.. </a:t>
            </a:r>
            <a:r>
              <a:rPr kumimoji="0" lang="en-US" altLang="en-US" sz="1400" b="0" i="1"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International Journal of Human Resource Management, </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30(18), pp. 2661-2683.</a:t>
            </a:r>
            <a:endPar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Fenech</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 </a:t>
            </a: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Baguant</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 &amp; Ivanov, D., 2019. The changing role of human resource management in an era of digital transformation. </a:t>
            </a:r>
            <a:r>
              <a:rPr kumimoji="0" lang="en-US" altLang="en-US" sz="1400" b="0" i="1"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Entrepreneurship, </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22(2), pp. 166-175.</a:t>
            </a:r>
            <a:endPar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Gadzali</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S. et al., 2023. Human resource management strategy in </a:t>
            </a: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organisational</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digital transformation. </a:t>
            </a:r>
            <a:r>
              <a:rPr kumimoji="0" lang="en-US" altLang="en-US" sz="1400" b="0" i="1"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Jurnal</a:t>
            </a:r>
            <a:r>
              <a:rPr kumimoji="0" lang="en-US" altLang="en-US" sz="1400" b="0" i="1"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US" altLang="en-US" sz="1400" b="0" i="1"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Minfo</a:t>
            </a:r>
            <a:r>
              <a:rPr kumimoji="0" lang="en-US" altLang="en-US" sz="1400" b="0" i="1"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US" altLang="en-US" sz="1400" b="0" i="1"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Polgan</a:t>
            </a:r>
            <a:r>
              <a:rPr kumimoji="0" lang="en-US" altLang="en-US" sz="1400" b="0" i="1"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12(1), pp. 760-770.</a:t>
            </a:r>
            <a:endPar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John-Eke, Chika, E., </a:t>
            </a: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Akintokunbo</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&amp; </a:t>
            </a: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Odunayo</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 2020. Conflict management as a tool for increasing organizational effectiveness: A review of literature.. </a:t>
            </a:r>
            <a:r>
              <a:rPr kumimoji="0" lang="en-US" altLang="en-US" sz="1400" b="0" i="1"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Academic Research in Business and Social Sciences, </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10(5), pp. 299-311.</a:t>
            </a:r>
            <a:endPar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 J., Chadwick, C. &amp; Han, J. H., 2024. How the human resource (HR) function adds strategic value: A relational perspective of the HR function. </a:t>
            </a:r>
            <a:r>
              <a:rPr kumimoji="0" lang="en-US" altLang="en-US" sz="1400" b="0" i="1"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Human Resource Management , </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63(1), pp. 5-23.</a:t>
            </a:r>
            <a:endPar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Korzynski</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 </a:t>
            </a: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Mazurek</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G. &amp; </a:t>
            </a: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Haenlein</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2020. Leveraging employees as spokespeople in your HR strategy: How company-related employee posts on social media can help firms to attract new talent. </a:t>
            </a:r>
            <a:r>
              <a:rPr kumimoji="0" lang="en-US" altLang="en-US" sz="1400" b="0" i="1"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European Management Journal, </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38(1), pp. 204-212.</a:t>
            </a:r>
            <a:endPar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Pappas, C., 2021. </a:t>
            </a:r>
            <a:r>
              <a:rPr kumimoji="0" lang="en-US" altLang="en-US" sz="1400" b="0" i="1"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HR team building guide: Secrets to improve your team dynamics and boost employee morale. </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US" altLang="en-US" sz="1400" b="0" i="0" u="sng"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https://elearningindustry.com/hr-team-building-guide-secrets-to-improve-team-dynamics-and-boost-employee-morale</a:t>
            </a:r>
            <a:endPar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Silva, A. J., </a:t>
            </a: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Burgette</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R. &amp; Costa, J. F. d., 2024. Toward a sustainable world: Affective factors explain how emotional salary influences different performance indicators. </a:t>
            </a:r>
            <a:r>
              <a:rPr kumimoji="0" lang="en-US" altLang="en-US" sz="1400" b="0" i="1"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Sustainability, </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16(5), p. 2198.</a:t>
            </a:r>
            <a:endPar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Suri, N. &amp; </a:t>
            </a: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Lakhanpal</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 2024. People analytics enabling </a:t>
            </a:r>
            <a:r>
              <a:rPr kumimoji="0" lang="en-US" altLang="en-US" sz="140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hr</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strategic partnership: A review. </a:t>
            </a:r>
            <a:r>
              <a:rPr kumimoji="0" lang="en-US" altLang="en-US" sz="1400" b="0" i="1"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South Asian Journal of Human Resources Management, </a:t>
            </a:r>
            <a:r>
              <a:rPr kumimoji="0" lang="en-US" altLang="en-US" sz="14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11(1), pp. 130-164.</a:t>
            </a:r>
            <a:endPar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09415841"/>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B4B4B"/>
      </a:dk2>
      <a:lt2>
        <a:srgbClr val="8ED5C1"/>
      </a:lt2>
      <a:accent1>
        <a:srgbClr val="73CBB2"/>
      </a:accent1>
      <a:accent2>
        <a:srgbClr val="AACD5B"/>
      </a:accent2>
      <a:accent3>
        <a:srgbClr val="65A9E1"/>
      </a:accent3>
      <a:accent4>
        <a:srgbClr val="6274D8"/>
      </a:accent4>
      <a:accent5>
        <a:srgbClr val="AB54D7"/>
      </a:accent5>
      <a:accent6>
        <a:srgbClr val="D15B37"/>
      </a:accent6>
      <a:hlink>
        <a:srgbClr val="BFE962"/>
      </a:hlink>
      <a:folHlink>
        <a:srgbClr val="C0D591"/>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47428100-C732-4B2E-A30A-5273F581A0F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TM04033923[[fn=Depth]]</Template>
  <TotalTime>115</TotalTime>
  <Words>2228</Words>
  <Application>Microsoft Office PowerPoint</Application>
  <PresentationFormat>Widescreen</PresentationFormat>
  <Paragraphs>104</Paragraphs>
  <Slides>10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Corbel</vt:lpstr>
      <vt:lpstr>Times New Roman</vt:lpstr>
      <vt:lpstr>Wingdings</vt:lpstr>
      <vt:lpstr>Depth</vt:lpstr>
      <vt:lpstr>PowerPoint Presentation</vt:lpstr>
      <vt:lpstr>Introduction </vt:lpstr>
      <vt:lpstr>Role of HR Professionals </vt:lpstr>
      <vt:lpstr>PowerPoint Presentation</vt:lpstr>
      <vt:lpstr>Expectations from the HR Manager</vt:lpstr>
      <vt:lpstr>HR Management Factors Influencing a positive relationship between the employer and the employee</vt:lpstr>
      <vt:lpstr>PowerPoint Presentation</vt:lpstr>
      <vt:lpstr>Example and Real Life Experience</vt:lpstr>
      <vt:lpstr>Conclusion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DELL</cp:lastModifiedBy>
  <cp:revision>11</cp:revision>
  <dcterms:created xsi:type="dcterms:W3CDTF">2024-06-15T08:05:58Z</dcterms:created>
  <dcterms:modified xsi:type="dcterms:W3CDTF">2024-06-15T14:40:33Z</dcterms:modified>
</cp:coreProperties>
</file>