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60" r:id="rId2"/>
    <p:sldId id="270" r:id="rId3"/>
    <p:sldId id="271" r:id="rId4"/>
    <p:sldId id="266" r:id="rId5"/>
    <p:sldId id="261" r:id="rId6"/>
    <p:sldId id="263" r:id="rId7"/>
    <p:sldId id="264" r:id="rId8"/>
    <p:sldId id="265" r:id="rId9"/>
    <p:sldId id="267" r:id="rId10"/>
    <p:sldId id="268" r:id="rId11"/>
    <p:sldId id="272" r:id="rId12"/>
    <p:sldId id="273" r:id="rId13"/>
    <p:sldId id="274" r:id="rId14"/>
    <p:sldId id="275" r:id="rId15"/>
    <p:sldId id="27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1081" autoAdjust="0"/>
  </p:normalViewPr>
  <p:slideViewPr>
    <p:cSldViewPr snapToGrid="0">
      <p:cViewPr varScale="1">
        <p:scale>
          <a:sx n="70" d="100"/>
          <a:sy n="70" d="100"/>
        </p:scale>
        <p:origin x="117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1284F2-929D-4CA3-9024-25C2BBB2E3A0}" type="datetimeFigureOut">
              <a:rPr lang="en-GB" smtClean="0"/>
              <a:t>20/04/2021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8A76A4-EAEA-4EC4-876A-C26ED5F5F193}" type="slidenum">
              <a:rPr lang="en-GB" smtClean="0"/>
              <a:t>‹#›</a:t>
            </a:fld>
            <a:endParaRPr lang="en-GB"/>
          </a:p>
        </p:txBody>
      </p:sp>
    </p:spTree>
    <p:extLst>
      <p:ext uri="{BB962C8B-B14F-4D97-AF65-F5344CB8AC3E}">
        <p14:creationId xmlns:p14="http://schemas.microsoft.com/office/powerpoint/2010/main" val="6175753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8A76A4-EAEA-4EC4-876A-C26ED5F5F193}" type="slidenum">
              <a:rPr lang="en-GB" smtClean="0"/>
              <a:t>11</a:t>
            </a:fld>
            <a:endParaRPr lang="en-GB"/>
          </a:p>
        </p:txBody>
      </p:sp>
    </p:spTree>
    <p:extLst>
      <p:ext uri="{BB962C8B-B14F-4D97-AF65-F5344CB8AC3E}">
        <p14:creationId xmlns:p14="http://schemas.microsoft.com/office/powerpoint/2010/main" val="2802237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7"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7"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749B68C7-D731-43C2-8A9E-32231DF7CA63}" type="datetimeFigureOut">
              <a:rPr lang="en-GB" smtClean="0"/>
              <a:pPr>
                <a:defRPr/>
              </a:pPr>
              <a:t>20/04/2021</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3A690C4-03EF-4296-8CB7-A17A361C8349}" type="slidenum">
              <a:rPr lang="en-GB" smtClean="0"/>
              <a:pPr>
                <a:defRPr/>
              </a:pPr>
              <a:t>‹#›</a:t>
            </a:fld>
            <a:endParaRPr lang="en-GB" dirty="0"/>
          </a:p>
        </p:txBody>
      </p:sp>
      <p:cxnSp>
        <p:nvCxnSpPr>
          <p:cNvPr id="9" name="Straight Connector 8"/>
          <p:cNvCxnSpPr/>
          <p:nvPr/>
        </p:nvCxnSpPr>
        <p:spPr>
          <a:xfrm>
            <a:off x="1207659"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33248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A866137-0434-46A6-89CF-B320872F053E}" type="datetimeFigureOut">
              <a:rPr lang="en-GB" smtClean="0"/>
              <a:t>20/04/2021</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452380D1-1CC3-4891-9545-73DF3916C384}" type="slidenum">
              <a:rPr lang="en-GB" smtClean="0"/>
              <a:t>‹#›</a:t>
            </a:fld>
            <a:endParaRPr lang="en-GB"/>
          </a:p>
        </p:txBody>
      </p:sp>
    </p:spTree>
    <p:extLst>
      <p:ext uri="{BB962C8B-B14F-4D97-AF65-F5344CB8AC3E}">
        <p14:creationId xmlns:p14="http://schemas.microsoft.com/office/powerpoint/2010/main" val="2032153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7"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7"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29B6D5BE-0C76-4D2D-980C-7748CCDE32F4}" type="datetimeFigureOut">
              <a:rPr lang="en-GB" smtClean="0"/>
              <a:pPr>
                <a:defRPr/>
              </a:pPr>
              <a:t>20/04/2021</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45C7549-5D7D-47E2-8646-1067AD66F0F0}" type="slidenum">
              <a:rPr lang="en-GB" smtClean="0"/>
              <a:pPr>
                <a:defRPr/>
              </a:pPr>
              <a:t>‹#›</a:t>
            </a:fld>
            <a:endParaRPr lang="en-GB" dirty="0"/>
          </a:p>
        </p:txBody>
      </p:sp>
      <p:cxnSp>
        <p:nvCxnSpPr>
          <p:cNvPr id="9" name="Straight Connector 8"/>
          <p:cNvCxnSpPr/>
          <p:nvPr/>
        </p:nvCxnSpPr>
        <p:spPr>
          <a:xfrm>
            <a:off x="1207659"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6193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5"/>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80" y="1845734"/>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7"/>
            <a:ext cx="493776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DE87539E-4F13-43B2-A1E2-E71D1966FA10}" type="datetimeFigureOut">
              <a:rPr lang="en-GB" smtClean="0"/>
              <a:pPr>
                <a:defRPr/>
              </a:pPr>
              <a:t>20/04/2021</a:t>
            </a:fld>
            <a:endParaRPr lang="en-GB" dirty="0"/>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32C4E497-29EF-4C4D-BE44-0D033C5B57B6}" type="slidenum">
              <a:rPr lang="en-GB" smtClean="0"/>
              <a:pPr>
                <a:defRPr/>
              </a:pPr>
              <a:t>‹#›</a:t>
            </a:fld>
            <a:endParaRPr lang="en-GB" dirty="0"/>
          </a:p>
        </p:txBody>
      </p:sp>
    </p:spTree>
    <p:extLst>
      <p:ext uri="{BB962C8B-B14F-4D97-AF65-F5344CB8AC3E}">
        <p14:creationId xmlns:p14="http://schemas.microsoft.com/office/powerpoint/2010/main" val="2904317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5"/>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97280" y="2582334"/>
            <a:ext cx="493776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E3D10434-AB93-4F3A-9D38-AB13563B5BC8}" type="datetimeFigureOut">
              <a:rPr lang="en-GB" smtClean="0"/>
              <a:pPr>
                <a:defRPr/>
              </a:pPr>
              <a:t>20/04/2021</a:t>
            </a:fld>
            <a:endParaRPr lang="en-GB" dirty="0"/>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D4AB2841-62D8-4A78-9139-66B15027BC42}" type="slidenum">
              <a:rPr lang="en-GB" smtClean="0"/>
              <a:pPr>
                <a:defRPr/>
              </a:pPr>
              <a:t>‹#›</a:t>
            </a:fld>
            <a:endParaRPr lang="en-GB" dirty="0"/>
          </a:p>
        </p:txBody>
      </p:sp>
    </p:spTree>
    <p:extLst>
      <p:ext uri="{BB962C8B-B14F-4D97-AF65-F5344CB8AC3E}">
        <p14:creationId xmlns:p14="http://schemas.microsoft.com/office/powerpoint/2010/main" val="6539717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A866137-0434-46A6-89CF-B320872F053E}" type="datetimeFigureOut">
              <a:rPr lang="en-GB" smtClean="0"/>
              <a:t>20/04/2021</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452380D1-1CC3-4891-9545-73DF3916C384}" type="slidenum">
              <a:rPr lang="en-GB" smtClean="0"/>
              <a:t>‹#›</a:t>
            </a:fld>
            <a:endParaRPr lang="en-GB"/>
          </a:p>
        </p:txBody>
      </p:sp>
    </p:spTree>
    <p:extLst>
      <p:ext uri="{BB962C8B-B14F-4D97-AF65-F5344CB8AC3E}">
        <p14:creationId xmlns:p14="http://schemas.microsoft.com/office/powerpoint/2010/main" val="8799166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7"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7"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a:defRPr/>
            </a:pPr>
            <a:fld id="{1A73C20E-B3DF-4B4F-B4CA-3E01925B8CDC}" type="datetimeFigureOut">
              <a:rPr lang="en-GB" smtClean="0"/>
              <a:pPr>
                <a:defRPr/>
              </a:pPr>
              <a:t>20/04/2021</a:t>
            </a:fld>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pPr>
              <a:defRPr/>
            </a:pPr>
            <a:fld id="{3E8324FA-60AB-4751-918C-87A98AB120D6}" type="slidenum">
              <a:rPr lang="en-GB" smtClean="0"/>
              <a:pPr>
                <a:defRPr/>
              </a:pPr>
              <a:t>‹#›</a:t>
            </a:fld>
            <a:endParaRPr lang="en-GB" dirty="0"/>
          </a:p>
        </p:txBody>
      </p:sp>
    </p:spTree>
    <p:extLst>
      <p:ext uri="{BB962C8B-B14F-4D97-AF65-F5344CB8AC3E}">
        <p14:creationId xmlns:p14="http://schemas.microsoft.com/office/powerpoint/2010/main" val="3086483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8"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13650" y="731520"/>
            <a:ext cx="6679191"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465513" y="6459787"/>
            <a:ext cx="2618511" cy="365125"/>
          </a:xfrm>
        </p:spPr>
        <p:txBody>
          <a:bodyPr/>
          <a:lstStyle>
            <a:lvl1pPr algn="l">
              <a:defRPr/>
            </a:lvl1pPr>
          </a:lstStyle>
          <a:p>
            <a:pPr>
              <a:defRPr/>
            </a:pPr>
            <a:fld id="{991BA729-CED0-4DC5-B4E3-3362F89C3DA9}" type="datetimeFigureOut">
              <a:rPr lang="en-GB" smtClean="0"/>
              <a:pPr>
                <a:defRPr/>
              </a:pPr>
              <a:t>20/04/2021</a:t>
            </a:fld>
            <a:endParaRPr lang="en-GB" dirty="0"/>
          </a:p>
        </p:txBody>
      </p:sp>
      <p:sp>
        <p:nvSpPr>
          <p:cNvPr id="6" name="Footer Placeholder 5"/>
          <p:cNvSpPr>
            <a:spLocks noGrp="1"/>
          </p:cNvSpPr>
          <p:nvPr>
            <p:ph type="ftr" sz="quarter" idx="11"/>
          </p:nvPr>
        </p:nvSpPr>
        <p:spPr>
          <a:xfrm>
            <a:off x="4800600" y="6459787"/>
            <a:ext cx="4648200" cy="365125"/>
          </a:xfrm>
        </p:spPr>
        <p:txBody>
          <a:bodyPr/>
          <a:lstStyle>
            <a:lvl1pPr algn="l">
              <a:defRPr>
                <a:solidFill>
                  <a:schemeClr val="tx2"/>
                </a:solidFill>
              </a:defRPr>
            </a:lvl1pPr>
          </a:lstStyle>
          <a:p>
            <a:pPr>
              <a:defRPr/>
            </a:pPr>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pPr>
              <a:defRPr/>
            </a:pPr>
            <a:fld id="{E26D3F4A-7783-4A6B-8AC5-E3D4708733BC}" type="slidenum">
              <a:rPr lang="en-GB" smtClean="0"/>
              <a:pPr>
                <a:defRPr/>
              </a:pPr>
              <a:t>‹#›</a:t>
            </a:fld>
            <a:endParaRPr lang="en-GB" dirty="0"/>
          </a:p>
        </p:txBody>
      </p:sp>
    </p:spTree>
    <p:extLst>
      <p:ext uri="{BB962C8B-B14F-4D97-AF65-F5344CB8AC3E}">
        <p14:creationId xmlns:p14="http://schemas.microsoft.com/office/powerpoint/2010/main" val="3026643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1"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7"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936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7"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79" y="5907024"/>
            <a:ext cx="1011936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7B14D898-31F0-4C61-9DC7-819792D9E3E8}" type="datetimeFigureOut">
              <a:rPr lang="en-GB" smtClean="0"/>
              <a:pPr>
                <a:defRPr/>
              </a:pPr>
              <a:t>20/04/2021</a:t>
            </a:fld>
            <a:endParaRPr lang="en-GB" dirty="0"/>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B1E4BF97-D24B-471C-AA7C-5048795C318E}" type="slidenum">
              <a:rPr lang="en-GB" smtClean="0"/>
              <a:pPr>
                <a:defRPr/>
              </a:pPr>
              <a:t>‹#›</a:t>
            </a:fld>
            <a:endParaRPr lang="en-GB" dirty="0"/>
          </a:p>
        </p:txBody>
      </p:sp>
    </p:spTree>
    <p:extLst>
      <p:ext uri="{BB962C8B-B14F-4D97-AF65-F5344CB8AC3E}">
        <p14:creationId xmlns:p14="http://schemas.microsoft.com/office/powerpoint/2010/main" val="36092452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CE798A1C-9DEC-40AD-877D-BD4DC482305F}" type="datetimeFigureOut">
              <a:rPr lang="en-GB" smtClean="0"/>
              <a:pPr>
                <a:defRPr/>
              </a:pPr>
              <a:t>20/04/2021</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5628BA1-C42C-472D-AC73-B84EA4DD091F}" type="slidenum">
              <a:rPr lang="en-GB" smtClean="0"/>
              <a:pPr>
                <a:defRPr/>
              </a:pPr>
              <a:t>‹#›</a:t>
            </a:fld>
            <a:endParaRPr lang="en-GB" dirty="0"/>
          </a:p>
        </p:txBody>
      </p:sp>
    </p:spTree>
    <p:extLst>
      <p:ext uri="{BB962C8B-B14F-4D97-AF65-F5344CB8AC3E}">
        <p14:creationId xmlns:p14="http://schemas.microsoft.com/office/powerpoint/2010/main" val="28772181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7"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7"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1" y="414780"/>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1" y="414779"/>
            <a:ext cx="7734300"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24EB2AD9-51AF-4631-8862-6F1308D64595}" type="datetimeFigureOut">
              <a:rPr lang="en-GB" smtClean="0"/>
              <a:pPr>
                <a:defRPr/>
              </a:pPr>
              <a:t>20/04/2021</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9C7E55E-78CF-4411-8BF0-9A786BD4B75B}" type="slidenum">
              <a:rPr lang="en-GB" smtClean="0"/>
              <a:pPr>
                <a:defRPr/>
              </a:pPr>
              <a:t>‹#›</a:t>
            </a:fld>
            <a:endParaRPr lang="en-GB" dirty="0"/>
          </a:p>
        </p:txBody>
      </p:sp>
    </p:spTree>
    <p:extLst>
      <p:ext uri="{BB962C8B-B14F-4D97-AF65-F5344CB8AC3E}">
        <p14:creationId xmlns:p14="http://schemas.microsoft.com/office/powerpoint/2010/main" val="3390001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23435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 y="6334316"/>
            <a:ext cx="12192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5"/>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79" y="1845734"/>
            <a:ext cx="100584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2" y="6459787"/>
            <a:ext cx="2472271" cy="365125"/>
          </a:xfrm>
          <a:prstGeom prst="rect">
            <a:avLst/>
          </a:prstGeom>
        </p:spPr>
        <p:txBody>
          <a:bodyPr vert="horz" lIns="91440" tIns="45720" rIns="91440" bIns="45720" rtlCol="0" anchor="ctr"/>
          <a:lstStyle>
            <a:lvl1pPr algn="l">
              <a:defRPr sz="900">
                <a:solidFill>
                  <a:srgbClr val="FFFFFF"/>
                </a:solidFill>
              </a:defRPr>
            </a:lvl1pPr>
          </a:lstStyle>
          <a:p>
            <a:fld id="{BA866137-0434-46A6-89CF-B320872F053E}" type="datetimeFigureOut">
              <a:rPr lang="en-GB" smtClean="0"/>
              <a:t>20/04/2021</a:t>
            </a:fld>
            <a:endParaRPr lang="en-GB"/>
          </a:p>
        </p:txBody>
      </p:sp>
      <p:sp>
        <p:nvSpPr>
          <p:cNvPr id="5" name="Footer Placeholder 4"/>
          <p:cNvSpPr>
            <a:spLocks noGrp="1"/>
          </p:cNvSpPr>
          <p:nvPr>
            <p:ph type="ftr" sz="quarter" idx="3"/>
          </p:nvPr>
        </p:nvSpPr>
        <p:spPr>
          <a:xfrm>
            <a:off x="3686186" y="6459787"/>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pPr>
              <a:defRPr/>
            </a:pPr>
            <a:endParaRPr lang="en-GB"/>
          </a:p>
        </p:txBody>
      </p:sp>
      <p:sp>
        <p:nvSpPr>
          <p:cNvPr id="6" name="Slide Number Placeholder 5"/>
          <p:cNvSpPr>
            <a:spLocks noGrp="1"/>
          </p:cNvSpPr>
          <p:nvPr>
            <p:ph type="sldNum" sz="quarter" idx="4"/>
          </p:nvPr>
        </p:nvSpPr>
        <p:spPr>
          <a:xfrm>
            <a:off x="9900460" y="6459787"/>
            <a:ext cx="1312025" cy="365125"/>
          </a:xfrm>
          <a:prstGeom prst="rect">
            <a:avLst/>
          </a:prstGeom>
        </p:spPr>
        <p:txBody>
          <a:bodyPr vert="horz" lIns="91440" tIns="45720" rIns="91440" bIns="45720" rtlCol="0" anchor="ctr"/>
          <a:lstStyle>
            <a:lvl1pPr algn="r">
              <a:defRPr sz="1050">
                <a:solidFill>
                  <a:srgbClr val="FFFFFF"/>
                </a:solidFill>
              </a:defRPr>
            </a:lvl1pPr>
          </a:lstStyle>
          <a:p>
            <a:fld id="{452380D1-1CC3-4891-9545-73DF3916C384}"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74998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skillsyouneed.com/write/executive-summary.htm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DDE-Assignment  2</a:t>
            </a:r>
            <a:endParaRPr lang="en-GB" dirty="0"/>
          </a:p>
        </p:txBody>
      </p:sp>
      <p:sp>
        <p:nvSpPr>
          <p:cNvPr id="3" name="Subtitle 2"/>
          <p:cNvSpPr>
            <a:spLocks noGrp="1"/>
          </p:cNvSpPr>
          <p:nvPr>
            <p:ph type="subTitle" idx="1"/>
          </p:nvPr>
        </p:nvSpPr>
        <p:spPr/>
        <p:txBody>
          <a:bodyPr/>
          <a:lstStyle/>
          <a:p>
            <a:r>
              <a:rPr lang="en-GB" dirty="0" smtClean="0"/>
              <a:t>How to write a compelling business case</a:t>
            </a:r>
            <a:endParaRPr lang="en-GB" dirty="0"/>
          </a:p>
        </p:txBody>
      </p:sp>
    </p:spTree>
    <p:extLst>
      <p:ext uri="{BB962C8B-B14F-4D97-AF65-F5344CB8AC3E}">
        <p14:creationId xmlns:p14="http://schemas.microsoft.com/office/powerpoint/2010/main" val="412179672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Business Report Structure</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
            </a:pPr>
            <a:r>
              <a:rPr lang="en-GB" dirty="0" smtClean="0"/>
              <a:t> Cover Page</a:t>
            </a:r>
          </a:p>
          <a:p>
            <a:pPr>
              <a:buFont typeface="Wingdings" panose="05000000000000000000" pitchFamily="2" charset="2"/>
              <a:buChar char="§"/>
            </a:pPr>
            <a:r>
              <a:rPr lang="en-GB" dirty="0"/>
              <a:t> </a:t>
            </a:r>
            <a:r>
              <a:rPr lang="en-GB" dirty="0" smtClean="0"/>
              <a:t>Executive Summary</a:t>
            </a:r>
          </a:p>
          <a:p>
            <a:pPr>
              <a:buFont typeface="Wingdings" panose="05000000000000000000" pitchFamily="2" charset="2"/>
              <a:buChar char="§"/>
            </a:pPr>
            <a:r>
              <a:rPr lang="en-GB" dirty="0"/>
              <a:t> </a:t>
            </a:r>
            <a:r>
              <a:rPr lang="en-GB" dirty="0" smtClean="0"/>
              <a:t>Contents</a:t>
            </a:r>
          </a:p>
          <a:p>
            <a:pPr>
              <a:buFont typeface="Wingdings" panose="05000000000000000000" pitchFamily="2" charset="2"/>
              <a:buChar char="§"/>
            </a:pPr>
            <a:r>
              <a:rPr lang="en-GB" dirty="0"/>
              <a:t> </a:t>
            </a:r>
            <a:r>
              <a:rPr lang="en-GB" dirty="0" smtClean="0"/>
              <a:t>Introduction</a:t>
            </a:r>
          </a:p>
          <a:p>
            <a:pPr>
              <a:buFont typeface="Wingdings" panose="05000000000000000000" pitchFamily="2" charset="2"/>
              <a:buChar char="§"/>
            </a:pPr>
            <a:r>
              <a:rPr lang="en-GB" dirty="0"/>
              <a:t> </a:t>
            </a:r>
            <a:r>
              <a:rPr lang="en-GB" dirty="0" smtClean="0"/>
              <a:t>Literature Review</a:t>
            </a:r>
          </a:p>
          <a:p>
            <a:pPr>
              <a:buFont typeface="Wingdings" panose="05000000000000000000" pitchFamily="2" charset="2"/>
              <a:buChar char="§"/>
            </a:pPr>
            <a:r>
              <a:rPr lang="en-GB" dirty="0"/>
              <a:t> </a:t>
            </a:r>
            <a:r>
              <a:rPr lang="en-GB" dirty="0" smtClean="0"/>
              <a:t>Conclusion</a:t>
            </a:r>
          </a:p>
          <a:p>
            <a:pPr>
              <a:buFont typeface="Wingdings" panose="05000000000000000000" pitchFamily="2" charset="2"/>
              <a:buChar char="§"/>
            </a:pPr>
            <a:r>
              <a:rPr lang="en-GB" dirty="0"/>
              <a:t> </a:t>
            </a:r>
            <a:r>
              <a:rPr lang="en-GB" dirty="0" smtClean="0"/>
              <a:t>Recommendations</a:t>
            </a:r>
          </a:p>
          <a:p>
            <a:pPr>
              <a:buFont typeface="Wingdings" panose="05000000000000000000" pitchFamily="2" charset="2"/>
              <a:buChar char="§"/>
            </a:pPr>
            <a:r>
              <a:rPr lang="en-GB" dirty="0"/>
              <a:t> </a:t>
            </a:r>
            <a:r>
              <a:rPr lang="en-GB" dirty="0" smtClean="0"/>
              <a:t>References </a:t>
            </a:r>
          </a:p>
          <a:p>
            <a:pPr>
              <a:buFont typeface="Wingdings" panose="05000000000000000000" pitchFamily="2" charset="2"/>
              <a:buChar char="§"/>
            </a:pPr>
            <a:r>
              <a:rPr lang="en-GB" dirty="0"/>
              <a:t> </a:t>
            </a:r>
            <a:r>
              <a:rPr lang="en-GB" dirty="0" smtClean="0"/>
              <a:t>Any </a:t>
            </a:r>
            <a:r>
              <a:rPr lang="en-GB" dirty="0" err="1" smtClean="0"/>
              <a:t>Appendicies</a:t>
            </a:r>
            <a:endParaRPr lang="en-GB" dirty="0" smtClean="0"/>
          </a:p>
          <a:p>
            <a:pPr marL="0" indent="0">
              <a:buNone/>
            </a:pPr>
            <a:endParaRPr lang="en-GB" dirty="0"/>
          </a:p>
        </p:txBody>
      </p:sp>
    </p:spTree>
    <p:extLst>
      <p:ext uri="{BB962C8B-B14F-4D97-AF65-F5344CB8AC3E}">
        <p14:creationId xmlns:p14="http://schemas.microsoft.com/office/powerpoint/2010/main" val="20536411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Executive Summary</a:t>
            </a:r>
            <a:endParaRPr lang="en-GB" dirty="0"/>
          </a:p>
        </p:txBody>
      </p:sp>
      <p:sp>
        <p:nvSpPr>
          <p:cNvPr id="3" name="Content Placeholder 2"/>
          <p:cNvSpPr>
            <a:spLocks noGrp="1"/>
          </p:cNvSpPr>
          <p:nvPr>
            <p:ph idx="1"/>
          </p:nvPr>
        </p:nvSpPr>
        <p:spPr/>
        <p:txBody>
          <a:bodyPr/>
          <a:lstStyle/>
          <a:p>
            <a:pPr marL="0" indent="0">
              <a:buNone/>
            </a:pPr>
            <a:r>
              <a:rPr lang="en-GB" dirty="0" smtClean="0"/>
              <a:t>Your Executive Summary follows the title page and should: </a:t>
            </a:r>
          </a:p>
          <a:p>
            <a:pPr>
              <a:buFont typeface="Wingdings" panose="05000000000000000000" pitchFamily="2" charset="2"/>
              <a:buChar char="§"/>
            </a:pPr>
            <a:r>
              <a:rPr lang="en-GB" dirty="0" smtClean="0"/>
              <a:t>10% of the word count, but is not included in the word count allowance.</a:t>
            </a:r>
          </a:p>
          <a:p>
            <a:pPr>
              <a:buFont typeface="Wingdings" panose="05000000000000000000" pitchFamily="2" charset="2"/>
              <a:buChar char="§"/>
            </a:pPr>
            <a:r>
              <a:rPr lang="en-GB" dirty="0"/>
              <a:t> </a:t>
            </a:r>
            <a:r>
              <a:rPr lang="en-GB" dirty="0" smtClean="0"/>
              <a:t>succinctly summarise the key points of the whole report and not be treated as part of the introduction.</a:t>
            </a:r>
          </a:p>
          <a:p>
            <a:pPr>
              <a:buFont typeface="Wingdings" panose="05000000000000000000" pitchFamily="2" charset="2"/>
              <a:buChar char="§"/>
            </a:pPr>
            <a:r>
              <a:rPr lang="en-GB" dirty="0"/>
              <a:t> </a:t>
            </a:r>
            <a:r>
              <a:rPr lang="en-GB" dirty="0" smtClean="0"/>
              <a:t>be the last thing you write</a:t>
            </a:r>
          </a:p>
          <a:p>
            <a:pPr marL="0" indent="0">
              <a:buNone/>
            </a:pPr>
            <a:r>
              <a:rPr lang="en-GB" dirty="0" smtClean="0"/>
              <a:t>For further information on how to write and effective Executive Summary:</a:t>
            </a:r>
          </a:p>
          <a:p>
            <a:pPr marL="0" indent="0">
              <a:buNone/>
            </a:pPr>
            <a:r>
              <a:rPr lang="en-GB" dirty="0">
                <a:hlinkClick r:id="rId2"/>
              </a:rPr>
              <a:t>https://www.skillsyouneed.com/write/executive-summary.html</a:t>
            </a:r>
            <a:endParaRPr lang="en-GB" dirty="0" smtClean="0"/>
          </a:p>
          <a:p>
            <a:pPr>
              <a:buFont typeface="Wingdings" panose="05000000000000000000" pitchFamily="2" charset="2"/>
              <a:buChar char="§"/>
            </a:pPr>
            <a:endParaRPr lang="en-GB" dirty="0"/>
          </a:p>
        </p:txBody>
      </p:sp>
    </p:spTree>
    <p:extLst>
      <p:ext uri="{BB962C8B-B14F-4D97-AF65-F5344CB8AC3E}">
        <p14:creationId xmlns:p14="http://schemas.microsoft.com/office/powerpoint/2010/main" val="48417621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Compelling Introduction</a:t>
            </a:r>
            <a:endParaRPr lang="en-GB" dirty="0"/>
          </a:p>
        </p:txBody>
      </p:sp>
      <p:sp>
        <p:nvSpPr>
          <p:cNvPr id="3" name="Content Placeholder 2"/>
          <p:cNvSpPr>
            <a:spLocks noGrp="1"/>
          </p:cNvSpPr>
          <p:nvPr>
            <p:ph idx="1"/>
          </p:nvPr>
        </p:nvSpPr>
        <p:spPr/>
        <p:txBody>
          <a:bodyPr/>
          <a:lstStyle/>
          <a:p>
            <a:pPr marL="0" indent="0">
              <a:buNone/>
            </a:pPr>
            <a:r>
              <a:rPr lang="en-GB" dirty="0" smtClean="0"/>
              <a:t>10-15% of the word count allowance.</a:t>
            </a:r>
          </a:p>
          <a:p>
            <a:pPr marL="0" indent="0">
              <a:buNone/>
            </a:pPr>
            <a:r>
              <a:rPr lang="en-GB" dirty="0" smtClean="0"/>
              <a:t>What should you include in your introduction:</a:t>
            </a:r>
          </a:p>
          <a:p>
            <a:pPr>
              <a:buFont typeface="Wingdings" panose="05000000000000000000" pitchFamily="2" charset="2"/>
              <a:buChar char="§"/>
            </a:pPr>
            <a:r>
              <a:rPr lang="en-GB" dirty="0"/>
              <a:t> B</a:t>
            </a:r>
            <a:r>
              <a:rPr lang="en-GB" dirty="0" smtClean="0"/>
              <a:t>ackground and context (What is the current situation in the organisation that needs addressing and why?)</a:t>
            </a:r>
          </a:p>
          <a:p>
            <a:pPr>
              <a:buFont typeface="Wingdings" panose="05000000000000000000" pitchFamily="2" charset="2"/>
              <a:buChar char="§"/>
            </a:pPr>
            <a:r>
              <a:rPr lang="en-GB" dirty="0"/>
              <a:t> </a:t>
            </a:r>
            <a:r>
              <a:rPr lang="en-GB" dirty="0" smtClean="0"/>
              <a:t>Recognition of the stakeholders for whom the report is produced</a:t>
            </a:r>
          </a:p>
          <a:p>
            <a:pPr>
              <a:buFont typeface="Wingdings" panose="05000000000000000000" pitchFamily="2" charset="2"/>
              <a:buChar char="§"/>
            </a:pPr>
            <a:r>
              <a:rPr lang="en-GB" dirty="0"/>
              <a:t> </a:t>
            </a:r>
            <a:r>
              <a:rPr lang="en-GB" dirty="0" smtClean="0"/>
              <a:t>A rationale for the business case you are presenting (why should the business be interested in your recommendations – what benefits will be realised by them? Think cost, time, quality)</a:t>
            </a:r>
          </a:p>
          <a:p>
            <a:pPr>
              <a:buFont typeface="Wingdings" panose="05000000000000000000" pitchFamily="2" charset="2"/>
              <a:buChar char="§"/>
            </a:pPr>
            <a:r>
              <a:rPr lang="en-GB" dirty="0"/>
              <a:t> </a:t>
            </a:r>
            <a:r>
              <a:rPr lang="en-GB" dirty="0" smtClean="0"/>
              <a:t>The aims and objectives of the report</a:t>
            </a:r>
            <a:endParaRPr lang="en-GB" dirty="0"/>
          </a:p>
        </p:txBody>
      </p:sp>
    </p:spTree>
    <p:extLst>
      <p:ext uri="{BB962C8B-B14F-4D97-AF65-F5344CB8AC3E}">
        <p14:creationId xmlns:p14="http://schemas.microsoft.com/office/powerpoint/2010/main" val="22096998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Building a Rationale</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The rationale which should form part of your introduction. It is important as it makes clear why the stakeholders you are presenting to should be interested in your business case.</a:t>
            </a:r>
            <a:endParaRPr lang="en-GB" dirty="0"/>
          </a:p>
          <a:p>
            <a:pPr marL="0" indent="0">
              <a:buNone/>
            </a:pPr>
            <a:r>
              <a:rPr lang="en-GB" dirty="0" smtClean="0"/>
              <a:t>Why should the organisation you are working with be interested in the topic of performance management.</a:t>
            </a:r>
          </a:p>
          <a:p>
            <a:pPr>
              <a:buFont typeface="Wingdings" panose="05000000000000000000" pitchFamily="2" charset="2"/>
              <a:buChar char="§"/>
            </a:pPr>
            <a:r>
              <a:rPr lang="en-GB" dirty="0" smtClean="0"/>
              <a:t> What benefits will they realise?</a:t>
            </a:r>
          </a:p>
          <a:p>
            <a:pPr>
              <a:buFont typeface="Wingdings" panose="05000000000000000000" pitchFamily="2" charset="2"/>
              <a:buChar char="§"/>
            </a:pPr>
            <a:r>
              <a:rPr lang="en-GB" dirty="0" smtClean="0"/>
              <a:t>What might be the cost of doing nothing?</a:t>
            </a:r>
            <a:endParaRPr lang="en-GB" dirty="0"/>
          </a:p>
          <a:p>
            <a:pPr>
              <a:buFont typeface="Wingdings" panose="05000000000000000000" pitchFamily="2" charset="2"/>
              <a:buChar char="§"/>
            </a:pPr>
            <a:endParaRPr lang="en-GB" dirty="0"/>
          </a:p>
        </p:txBody>
      </p:sp>
    </p:spTree>
    <p:extLst>
      <p:ext uri="{BB962C8B-B14F-4D97-AF65-F5344CB8AC3E}">
        <p14:creationId xmlns:p14="http://schemas.microsoft.com/office/powerpoint/2010/main" val="42966317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Compiling Enough Literature</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
            </a:pPr>
            <a:r>
              <a:rPr lang="en-GB" dirty="0" smtClean="0"/>
              <a:t> You should have at least 1 reference for every 100 words, for this assignment this means at least 35 </a:t>
            </a:r>
            <a:r>
              <a:rPr lang="en-GB" b="1" dirty="0" smtClean="0">
                <a:solidFill>
                  <a:srgbClr val="FF0000"/>
                </a:solidFill>
              </a:rPr>
              <a:t>different</a:t>
            </a:r>
            <a:r>
              <a:rPr lang="en-GB" dirty="0" smtClean="0"/>
              <a:t> pieces of information which should come from at least 3 types of sources (Internet, textbooks and journals).</a:t>
            </a:r>
          </a:p>
          <a:p>
            <a:pPr>
              <a:buFont typeface="Wingdings" panose="05000000000000000000" pitchFamily="2" charset="2"/>
              <a:buChar char="§"/>
            </a:pPr>
            <a:r>
              <a:rPr lang="en-GB" dirty="0"/>
              <a:t> </a:t>
            </a:r>
            <a:r>
              <a:rPr lang="en-GB" dirty="0" smtClean="0"/>
              <a:t>For distinction level marks you should include more than this.</a:t>
            </a:r>
          </a:p>
          <a:p>
            <a:pPr>
              <a:buFont typeface="Wingdings" panose="05000000000000000000" pitchFamily="2" charset="2"/>
              <a:buChar char="§"/>
            </a:pPr>
            <a:r>
              <a:rPr lang="en-GB" dirty="0"/>
              <a:t> </a:t>
            </a:r>
            <a:r>
              <a:rPr lang="en-GB" dirty="0" smtClean="0"/>
              <a:t>To maximise the opportunities you have to include multiple </a:t>
            </a:r>
            <a:r>
              <a:rPr lang="en-GB" dirty="0" smtClean="0"/>
              <a:t>sources </a:t>
            </a:r>
            <a:r>
              <a:rPr lang="en-GB" dirty="0" smtClean="0"/>
              <a:t>of information you should </a:t>
            </a:r>
            <a:r>
              <a:rPr lang="en-GB" dirty="0" smtClean="0"/>
              <a:t>underpin key </a:t>
            </a:r>
            <a:r>
              <a:rPr lang="en-GB" dirty="0" smtClean="0"/>
              <a:t>claims you make with reference to multiple sources as in the example below:</a:t>
            </a:r>
          </a:p>
          <a:p>
            <a:pPr marL="0" indent="0">
              <a:buNone/>
            </a:pPr>
            <a:r>
              <a:rPr lang="en-GB" i="1" dirty="0"/>
              <a:t>Today, both scholars and practising managers understand organisations do not behave like machines but are Complex Adaptive Systems (CAS), plagued with uncertainty </a:t>
            </a:r>
            <a:r>
              <a:rPr lang="en-GB" b="1" i="1" dirty="0">
                <a:solidFill>
                  <a:srgbClr val="FF0000"/>
                </a:solidFill>
              </a:rPr>
              <a:t>(Clarke, 2013; Hammer, et al., 2012; Marion &amp; Uhl-Bien, 2011; McDaniel, 2007; Snowdon &amp; Boone, 2007). </a:t>
            </a:r>
          </a:p>
          <a:p>
            <a:pPr>
              <a:buFont typeface="Wingdings" panose="05000000000000000000" pitchFamily="2" charset="2"/>
              <a:buChar char="§"/>
            </a:pPr>
            <a:r>
              <a:rPr lang="en-GB" dirty="0" smtClean="0"/>
              <a:t> It is important to include recent literature to make a relevant business case; at least a third of your literature should come from the last 3-4 years. </a:t>
            </a:r>
            <a:endParaRPr lang="en-GB" dirty="0"/>
          </a:p>
        </p:txBody>
      </p:sp>
    </p:spTree>
    <p:extLst>
      <p:ext uri="{BB962C8B-B14F-4D97-AF65-F5344CB8AC3E}">
        <p14:creationId xmlns:p14="http://schemas.microsoft.com/office/powerpoint/2010/main" val="383378874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Writing</a:t>
            </a:r>
            <a:endParaRPr lang="en-GB" dirty="0"/>
          </a:p>
        </p:txBody>
      </p:sp>
      <p:sp>
        <p:nvSpPr>
          <p:cNvPr id="3" name="Content Placeholder 2"/>
          <p:cNvSpPr>
            <a:spLocks noGrp="1"/>
          </p:cNvSpPr>
          <p:nvPr>
            <p:ph idx="1"/>
          </p:nvPr>
        </p:nvSpPr>
        <p:spPr/>
        <p:txBody>
          <a:bodyPr/>
          <a:lstStyle/>
          <a:p>
            <a:r>
              <a:rPr lang="en-GB" dirty="0" smtClean="0"/>
              <a:t>Remember you are trying to get the business to buy into the implementation of a new L&amp;D intervention. Although you must be positive about this new approach it is also good practice to acknowledge any drawbacks you have identified and how you will overcome these. </a:t>
            </a:r>
          </a:p>
          <a:p>
            <a:r>
              <a:rPr lang="en-GB" dirty="0" smtClean="0"/>
              <a:t>Critical writing involves </a:t>
            </a:r>
          </a:p>
          <a:p>
            <a:pPr>
              <a:buFont typeface="Wingdings" panose="05000000000000000000" pitchFamily="2" charset="2"/>
              <a:buChar char="§"/>
            </a:pPr>
            <a:r>
              <a:rPr lang="en-GB" dirty="0"/>
              <a:t> </a:t>
            </a:r>
            <a:r>
              <a:rPr lang="en-GB" dirty="0" smtClean="0"/>
              <a:t>reviewing the credibility of the sources of material you choose</a:t>
            </a:r>
          </a:p>
          <a:p>
            <a:pPr>
              <a:buFont typeface="Wingdings" panose="05000000000000000000" pitchFamily="2" charset="2"/>
              <a:buChar char="§"/>
            </a:pPr>
            <a:r>
              <a:rPr lang="en-GB" dirty="0"/>
              <a:t> </a:t>
            </a:r>
            <a:r>
              <a:rPr lang="en-GB" dirty="0" smtClean="0"/>
              <a:t>ensuring you include multiple sources that look at the problem from different perspectives</a:t>
            </a:r>
          </a:p>
          <a:p>
            <a:pPr>
              <a:buFont typeface="Wingdings" panose="05000000000000000000" pitchFamily="2" charset="2"/>
              <a:buChar char="§"/>
            </a:pPr>
            <a:r>
              <a:rPr lang="en-GB" dirty="0"/>
              <a:t> </a:t>
            </a:r>
            <a:r>
              <a:rPr lang="en-GB" dirty="0" smtClean="0"/>
              <a:t>drawing evidence based conclusions</a:t>
            </a:r>
            <a:endParaRPr lang="en-GB" dirty="0"/>
          </a:p>
        </p:txBody>
      </p:sp>
    </p:spTree>
    <p:extLst>
      <p:ext uri="{BB962C8B-B14F-4D97-AF65-F5344CB8AC3E}">
        <p14:creationId xmlns:p14="http://schemas.microsoft.com/office/powerpoint/2010/main" val="112112262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Convincing Conclusions</a:t>
            </a:r>
            <a:endParaRPr lang="en-GB" dirty="0"/>
          </a:p>
        </p:txBody>
      </p:sp>
      <p:sp>
        <p:nvSpPr>
          <p:cNvPr id="3" name="Content Placeholder 2"/>
          <p:cNvSpPr>
            <a:spLocks noGrp="1"/>
          </p:cNvSpPr>
          <p:nvPr>
            <p:ph idx="1"/>
          </p:nvPr>
        </p:nvSpPr>
        <p:spPr/>
        <p:txBody>
          <a:bodyPr/>
          <a:lstStyle/>
          <a:p>
            <a:r>
              <a:rPr lang="en-GB" dirty="0" smtClean="0"/>
              <a:t>10% - 12% of the word count allowance.</a:t>
            </a:r>
          </a:p>
          <a:p>
            <a:r>
              <a:rPr lang="en-GB" dirty="0" smtClean="0"/>
              <a:t>Your conclusion should:</a:t>
            </a:r>
          </a:p>
          <a:p>
            <a:pPr>
              <a:buFont typeface="Wingdings" panose="05000000000000000000" pitchFamily="2" charset="2"/>
              <a:buChar char="§"/>
            </a:pPr>
            <a:r>
              <a:rPr lang="en-GB" dirty="0"/>
              <a:t> </a:t>
            </a:r>
            <a:r>
              <a:rPr lang="en-GB" dirty="0" smtClean="0"/>
              <a:t>Summarise the key findings of the literature review.  The reader should be able to find out everything they need to know from reading your introduction and conclusion.</a:t>
            </a:r>
          </a:p>
          <a:p>
            <a:pPr>
              <a:buFont typeface="Wingdings" panose="05000000000000000000" pitchFamily="2" charset="2"/>
              <a:buChar char="§"/>
            </a:pPr>
            <a:r>
              <a:rPr lang="en-GB" dirty="0"/>
              <a:t> </a:t>
            </a:r>
            <a:r>
              <a:rPr lang="en-GB" dirty="0" smtClean="0"/>
              <a:t>Only contain information you have already discussed – no new information should be presented in the conclusion.</a:t>
            </a:r>
            <a:endParaRPr lang="en-GB" dirty="0"/>
          </a:p>
        </p:txBody>
      </p:sp>
    </p:spTree>
    <p:extLst>
      <p:ext uri="{BB962C8B-B14F-4D97-AF65-F5344CB8AC3E}">
        <p14:creationId xmlns:p14="http://schemas.microsoft.com/office/powerpoint/2010/main" val="418893179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Viable Recommendations</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15% of the word count allowance.</a:t>
            </a:r>
          </a:p>
          <a:p>
            <a:pPr marL="0" indent="0">
              <a:buNone/>
            </a:pPr>
            <a:r>
              <a:rPr lang="en-GB" dirty="0" smtClean="0"/>
              <a:t>How will you present your recommendations so as they appear viable?</a:t>
            </a:r>
          </a:p>
          <a:p>
            <a:pPr>
              <a:buFont typeface="Wingdings" panose="05000000000000000000" pitchFamily="2" charset="2"/>
              <a:buChar char="§"/>
            </a:pPr>
            <a:r>
              <a:rPr lang="en-GB" dirty="0" smtClean="0"/>
              <a:t> What will the readers of the report be interested in </a:t>
            </a:r>
            <a:r>
              <a:rPr lang="en-GB" dirty="0" smtClean="0"/>
              <a:t>knowing, </a:t>
            </a:r>
            <a:r>
              <a:rPr lang="en-GB" dirty="0" smtClean="0"/>
              <a:t>about what you are recommending?</a:t>
            </a:r>
          </a:p>
          <a:p>
            <a:pPr marL="658368" lvl="3" indent="0">
              <a:buNone/>
            </a:pPr>
            <a:endParaRPr lang="en-GB" dirty="0"/>
          </a:p>
          <a:p>
            <a:pPr marL="944118" lvl="3" indent="-285750">
              <a:buFont typeface="Wingdings" panose="05000000000000000000" pitchFamily="2" charset="2"/>
              <a:buChar char="q"/>
            </a:pPr>
            <a:r>
              <a:rPr lang="en-GB" sz="2400" dirty="0" smtClean="0"/>
              <a:t>Who</a:t>
            </a:r>
          </a:p>
          <a:p>
            <a:pPr marL="944118" lvl="3" indent="-285750">
              <a:buFont typeface="Wingdings" panose="05000000000000000000" pitchFamily="2" charset="2"/>
              <a:buChar char="q"/>
            </a:pPr>
            <a:r>
              <a:rPr lang="en-GB" sz="2400" dirty="0" smtClean="0"/>
              <a:t>What</a:t>
            </a:r>
          </a:p>
          <a:p>
            <a:pPr marL="944118" lvl="3" indent="-285750">
              <a:buFont typeface="Wingdings" panose="05000000000000000000" pitchFamily="2" charset="2"/>
              <a:buChar char="q"/>
            </a:pPr>
            <a:r>
              <a:rPr lang="en-GB" sz="2400" dirty="0" smtClean="0"/>
              <a:t>When</a:t>
            </a:r>
          </a:p>
          <a:p>
            <a:pPr marL="944118" lvl="3" indent="-285750">
              <a:buFont typeface="Wingdings" panose="05000000000000000000" pitchFamily="2" charset="2"/>
              <a:buChar char="q"/>
            </a:pPr>
            <a:r>
              <a:rPr lang="en-GB" sz="2400" dirty="0" smtClean="0"/>
              <a:t>Where</a:t>
            </a:r>
          </a:p>
          <a:p>
            <a:pPr marL="944118" lvl="3" indent="-285750">
              <a:buFont typeface="Wingdings" panose="05000000000000000000" pitchFamily="2" charset="2"/>
              <a:buChar char="q"/>
            </a:pPr>
            <a:r>
              <a:rPr lang="en-GB" sz="2400" dirty="0" smtClean="0"/>
              <a:t>How</a:t>
            </a:r>
          </a:p>
          <a:p>
            <a:pPr marL="944118" lvl="3" indent="-285750">
              <a:buFont typeface="Wingdings" panose="05000000000000000000" pitchFamily="2" charset="2"/>
              <a:buChar char="q"/>
            </a:pPr>
            <a:r>
              <a:rPr lang="en-GB" sz="2400" dirty="0" smtClean="0"/>
              <a:t>How much/savings/cost of doing nothing</a:t>
            </a:r>
          </a:p>
          <a:p>
            <a:pPr marL="0" indent="0">
              <a:buNone/>
            </a:pPr>
            <a:endParaRPr lang="en-GB" dirty="0" smtClean="0"/>
          </a:p>
        </p:txBody>
      </p:sp>
    </p:spTree>
    <p:extLst>
      <p:ext uri="{BB962C8B-B14F-4D97-AF65-F5344CB8AC3E}">
        <p14:creationId xmlns:p14="http://schemas.microsoft.com/office/powerpoint/2010/main" val="318536558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r>
              <a:rPr lang="en-GB" dirty="0" smtClean="0"/>
              <a:t>Not included in the word count.</a:t>
            </a:r>
          </a:p>
          <a:p>
            <a:r>
              <a:rPr lang="en-GB" dirty="0" smtClean="0"/>
              <a:t>Use the UWTSD guide to ensure your reference list complies with the Harvard standard. It should be:</a:t>
            </a:r>
          </a:p>
          <a:p>
            <a:pPr>
              <a:buFont typeface="Wingdings" panose="05000000000000000000" pitchFamily="2" charset="2"/>
              <a:buChar char="§"/>
            </a:pPr>
            <a:r>
              <a:rPr lang="en-GB" dirty="0"/>
              <a:t> </a:t>
            </a:r>
            <a:r>
              <a:rPr lang="en-GB" dirty="0" smtClean="0"/>
              <a:t>In alphabetical order of author surname</a:t>
            </a:r>
          </a:p>
          <a:p>
            <a:pPr>
              <a:buFont typeface="Wingdings" panose="05000000000000000000" pitchFamily="2" charset="2"/>
              <a:buChar char="§"/>
            </a:pPr>
            <a:r>
              <a:rPr lang="en-GB" dirty="0"/>
              <a:t> </a:t>
            </a:r>
            <a:r>
              <a:rPr lang="en-GB" dirty="0" smtClean="0"/>
              <a:t>Contain only sources you have cited in the report</a:t>
            </a:r>
          </a:p>
          <a:p>
            <a:pPr marL="0" indent="0">
              <a:buNone/>
            </a:pPr>
            <a:endParaRPr lang="en-GB" dirty="0"/>
          </a:p>
        </p:txBody>
      </p:sp>
    </p:spTree>
    <p:extLst>
      <p:ext uri="{BB962C8B-B14F-4D97-AF65-F5344CB8AC3E}">
        <p14:creationId xmlns:p14="http://schemas.microsoft.com/office/powerpoint/2010/main" val="102692583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9026" y="286605"/>
            <a:ext cx="10058400" cy="1450757"/>
          </a:xfrm>
        </p:spPr>
        <p:txBody>
          <a:bodyPr/>
          <a:lstStyle/>
          <a:p>
            <a:r>
              <a:rPr lang="en-GB" dirty="0"/>
              <a:t>Engagement with </a:t>
            </a:r>
            <a:r>
              <a:rPr lang="en-GB" dirty="0" smtClean="0"/>
              <a:t>literature (15 Marks)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09141644"/>
              </p:ext>
            </p:extLst>
          </p:nvPr>
        </p:nvGraphicFramePr>
        <p:xfrm>
          <a:off x="869026" y="1737362"/>
          <a:ext cx="10709949" cy="4453259"/>
        </p:xfrm>
        <a:graphic>
          <a:graphicData uri="http://schemas.openxmlformats.org/drawingml/2006/table">
            <a:tbl>
              <a:tblPr firstRow="1" firstCol="1" bandRow="1">
                <a:tableStyleId>{5C22544A-7EE6-4342-B048-85BDC9FD1C3A}</a:tableStyleId>
              </a:tblPr>
              <a:tblGrid>
                <a:gridCol w="1338069">
                  <a:extLst>
                    <a:ext uri="{9D8B030D-6E8A-4147-A177-3AD203B41FA5}">
                      <a16:colId xmlns:a16="http://schemas.microsoft.com/office/drawing/2014/main" val="3052327789"/>
                    </a:ext>
                  </a:extLst>
                </a:gridCol>
                <a:gridCol w="1338840">
                  <a:extLst>
                    <a:ext uri="{9D8B030D-6E8A-4147-A177-3AD203B41FA5}">
                      <a16:colId xmlns:a16="http://schemas.microsoft.com/office/drawing/2014/main" val="2772918728"/>
                    </a:ext>
                  </a:extLst>
                </a:gridCol>
                <a:gridCol w="1338840">
                  <a:extLst>
                    <a:ext uri="{9D8B030D-6E8A-4147-A177-3AD203B41FA5}">
                      <a16:colId xmlns:a16="http://schemas.microsoft.com/office/drawing/2014/main" val="690389361"/>
                    </a:ext>
                  </a:extLst>
                </a:gridCol>
                <a:gridCol w="1338840">
                  <a:extLst>
                    <a:ext uri="{9D8B030D-6E8A-4147-A177-3AD203B41FA5}">
                      <a16:colId xmlns:a16="http://schemas.microsoft.com/office/drawing/2014/main" val="772842617"/>
                    </a:ext>
                  </a:extLst>
                </a:gridCol>
                <a:gridCol w="1338840">
                  <a:extLst>
                    <a:ext uri="{9D8B030D-6E8A-4147-A177-3AD203B41FA5}">
                      <a16:colId xmlns:a16="http://schemas.microsoft.com/office/drawing/2014/main" val="1642120371"/>
                    </a:ext>
                  </a:extLst>
                </a:gridCol>
                <a:gridCol w="1338840">
                  <a:extLst>
                    <a:ext uri="{9D8B030D-6E8A-4147-A177-3AD203B41FA5}">
                      <a16:colId xmlns:a16="http://schemas.microsoft.com/office/drawing/2014/main" val="3994405966"/>
                    </a:ext>
                  </a:extLst>
                </a:gridCol>
                <a:gridCol w="1338840">
                  <a:extLst>
                    <a:ext uri="{9D8B030D-6E8A-4147-A177-3AD203B41FA5}">
                      <a16:colId xmlns:a16="http://schemas.microsoft.com/office/drawing/2014/main" val="2671550247"/>
                    </a:ext>
                  </a:extLst>
                </a:gridCol>
                <a:gridCol w="1338840">
                  <a:extLst>
                    <a:ext uri="{9D8B030D-6E8A-4147-A177-3AD203B41FA5}">
                      <a16:colId xmlns:a16="http://schemas.microsoft.com/office/drawing/2014/main" val="2477340574"/>
                    </a:ext>
                  </a:extLst>
                </a:gridCol>
              </a:tblGrid>
              <a:tr h="610345">
                <a:tc>
                  <a:txBody>
                    <a:bodyPr/>
                    <a:lstStyle/>
                    <a:p>
                      <a:pPr>
                        <a:spcAft>
                          <a:spcPts val="0"/>
                        </a:spcAft>
                      </a:pPr>
                      <a:endParaRPr lang="en-GB" sz="13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300" dirty="0">
                          <a:effectLst/>
                        </a:rPr>
                        <a:t>FAIL</a:t>
                      </a:r>
                      <a:endParaRPr lang="en-GB" sz="13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1300">
                          <a:effectLst/>
                        </a:rPr>
                        <a:t>FAIL</a:t>
                      </a:r>
                      <a:endParaRPr lang="en-GB" sz="13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1300">
                          <a:effectLst/>
                        </a:rPr>
                        <a:t>MARGINAL FAIL</a:t>
                      </a:r>
                      <a:endParaRPr lang="en-GB" sz="13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1300">
                          <a:effectLst/>
                        </a:rPr>
                        <a:t>SATISFACTORY</a:t>
                      </a:r>
                    </a:p>
                    <a:p>
                      <a:pPr algn="ctr">
                        <a:spcAft>
                          <a:spcPts val="0"/>
                        </a:spcAft>
                      </a:pPr>
                      <a:r>
                        <a:rPr lang="en-GB" sz="1300">
                          <a:effectLst/>
                        </a:rPr>
                        <a:t>(Pass)</a:t>
                      </a:r>
                      <a:endParaRPr lang="en-GB" sz="13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1300" dirty="0">
                          <a:effectLst/>
                        </a:rPr>
                        <a:t>GOOD to VERY GOOD</a:t>
                      </a:r>
                    </a:p>
                    <a:p>
                      <a:pPr algn="ctr">
                        <a:spcAft>
                          <a:spcPts val="0"/>
                        </a:spcAft>
                      </a:pPr>
                      <a:r>
                        <a:rPr lang="en-GB" sz="1300" dirty="0">
                          <a:effectLst/>
                        </a:rPr>
                        <a:t>(Merit) </a:t>
                      </a:r>
                      <a:endParaRPr lang="en-GB" sz="13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1300" dirty="0">
                          <a:effectLst/>
                        </a:rPr>
                        <a:t>EXCELLENT</a:t>
                      </a:r>
                    </a:p>
                    <a:p>
                      <a:pPr algn="ctr">
                        <a:spcAft>
                          <a:spcPts val="0"/>
                        </a:spcAft>
                      </a:pPr>
                      <a:r>
                        <a:rPr lang="en-GB" sz="1300" dirty="0">
                          <a:effectLst/>
                        </a:rPr>
                        <a:t>(Distinction)</a:t>
                      </a:r>
                      <a:endParaRPr lang="en-GB" sz="13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1300">
                          <a:effectLst/>
                        </a:rPr>
                        <a:t>EXCEPTIONAL</a:t>
                      </a:r>
                    </a:p>
                    <a:p>
                      <a:pPr algn="ctr">
                        <a:spcAft>
                          <a:spcPts val="0"/>
                        </a:spcAft>
                      </a:pPr>
                      <a:r>
                        <a:rPr lang="en-GB" sz="1300">
                          <a:effectLst/>
                        </a:rPr>
                        <a:t>(Distinction)</a:t>
                      </a:r>
                      <a:endParaRPr lang="en-GB" sz="13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333500469"/>
                  </a:ext>
                </a:extLst>
              </a:tr>
              <a:tr h="226054">
                <a:tc>
                  <a:txBody>
                    <a:bodyPr/>
                    <a:lstStyle/>
                    <a:p>
                      <a:pPr marL="108585">
                        <a:spcAft>
                          <a:spcPts val="0"/>
                        </a:spcAft>
                      </a:pPr>
                      <a:r>
                        <a:rPr lang="en-GB" sz="1300">
                          <a:effectLst/>
                        </a:rPr>
                        <a:t>Category</a:t>
                      </a:r>
                      <a:endParaRPr lang="en-GB" sz="13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300" dirty="0">
                          <a:effectLst/>
                        </a:rPr>
                        <a:t>0-29%</a:t>
                      </a:r>
                      <a:endParaRPr lang="en-GB" sz="1300" dirty="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300" dirty="0">
                          <a:effectLst/>
                        </a:rPr>
                        <a:t>30-44%</a:t>
                      </a:r>
                      <a:endParaRPr lang="en-GB" sz="1300" dirty="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300" dirty="0">
                          <a:effectLst/>
                        </a:rPr>
                        <a:t>45-49%</a:t>
                      </a:r>
                      <a:endParaRPr lang="en-GB" sz="1300" dirty="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300" dirty="0">
                          <a:effectLst/>
                        </a:rPr>
                        <a:t>50-59%</a:t>
                      </a:r>
                      <a:endParaRPr lang="en-GB" sz="1300" dirty="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300" dirty="0">
                          <a:effectLst/>
                        </a:rPr>
                        <a:t>60-69%</a:t>
                      </a:r>
                      <a:endParaRPr lang="en-GB" sz="1300" dirty="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300" dirty="0">
                          <a:effectLst/>
                        </a:rPr>
                        <a:t>70-84%</a:t>
                      </a:r>
                      <a:endParaRPr lang="en-GB" sz="1300" dirty="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300" dirty="0">
                          <a:effectLst/>
                        </a:rPr>
                        <a:t>85-100%</a:t>
                      </a:r>
                      <a:endParaRPr lang="en-GB" sz="13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255964493"/>
                  </a:ext>
                </a:extLst>
              </a:tr>
              <a:tr h="3616860">
                <a:tc>
                  <a:txBody>
                    <a:bodyPr/>
                    <a:lstStyle/>
                    <a:p>
                      <a:pPr marL="68580">
                        <a:spcBef>
                          <a:spcPts val="170"/>
                        </a:spcBef>
                        <a:spcAft>
                          <a:spcPts val="0"/>
                        </a:spcAft>
                      </a:pPr>
                      <a:r>
                        <a:rPr lang="en-GB" sz="1300" dirty="0">
                          <a:effectLst/>
                        </a:rPr>
                        <a:t>Engagement with literature (including current research, referencing,</a:t>
                      </a:r>
                    </a:p>
                    <a:p>
                      <a:pPr marL="68580">
                        <a:spcBef>
                          <a:spcPts val="170"/>
                        </a:spcBef>
                        <a:spcAft>
                          <a:spcPts val="0"/>
                        </a:spcAft>
                      </a:pPr>
                      <a:r>
                        <a:rPr lang="en-GB" sz="1300" dirty="0">
                          <a:effectLst/>
                        </a:rPr>
                        <a:t>academic conventions and</a:t>
                      </a:r>
                    </a:p>
                    <a:p>
                      <a:pPr marL="68580">
                        <a:spcBef>
                          <a:spcPts val="170"/>
                        </a:spcBef>
                        <a:spcAft>
                          <a:spcPts val="0"/>
                        </a:spcAft>
                      </a:pPr>
                      <a:r>
                        <a:rPr lang="en-GB" sz="1300" dirty="0">
                          <a:effectLst/>
                        </a:rPr>
                        <a:t>academic honesty) </a:t>
                      </a:r>
                      <a:endParaRPr lang="en-GB" sz="13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spcAft>
                          <a:spcPts val="0"/>
                        </a:spcAft>
                      </a:pPr>
                      <a:r>
                        <a:rPr lang="en-GB" sz="1300" dirty="0">
                          <a:effectLst/>
                        </a:rPr>
                        <a:t>Little or no evidence of reading and/or reliance on inappropriate sources.</a:t>
                      </a:r>
                    </a:p>
                    <a:p>
                      <a:pPr>
                        <a:spcAft>
                          <a:spcPts val="0"/>
                        </a:spcAft>
                      </a:pPr>
                      <a:r>
                        <a:rPr lang="en-GB" sz="1300" dirty="0">
                          <a:effectLst/>
                        </a:rPr>
                        <a:t>Views and findings mostly unsupported and non-authoritative.</a:t>
                      </a:r>
                    </a:p>
                    <a:p>
                      <a:pPr>
                        <a:spcAft>
                          <a:spcPts val="0"/>
                        </a:spcAft>
                      </a:pPr>
                      <a:r>
                        <a:rPr lang="en-GB" sz="1300" dirty="0">
                          <a:effectLst/>
                        </a:rPr>
                        <a:t>Referencing conventions used incoherently or largely absent.</a:t>
                      </a:r>
                      <a:endParaRPr lang="en-GB" sz="13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spcAft>
                          <a:spcPts val="0"/>
                        </a:spcAft>
                      </a:pPr>
                      <a:r>
                        <a:rPr lang="en-GB" sz="1300" dirty="0">
                          <a:effectLst/>
                        </a:rPr>
                        <a:t>Poor engagement with essential reading. No evidence of wider reading. Reliance on inappropriate sources, and/or indiscriminate use of sources. Heavily reliant on information gained through class contact. Inconsistent and weak use of referencing.</a:t>
                      </a:r>
                      <a:endParaRPr lang="en-GB" sz="13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spcAft>
                          <a:spcPts val="0"/>
                        </a:spcAft>
                      </a:pPr>
                      <a:r>
                        <a:rPr lang="en-GB" sz="1300" dirty="0">
                          <a:effectLst/>
                        </a:rPr>
                        <a:t>Engagement with a very limited range of relevant and credible sources. Some omissions and minor errors.</a:t>
                      </a:r>
                    </a:p>
                    <a:p>
                      <a:pPr>
                        <a:spcAft>
                          <a:spcPts val="0"/>
                        </a:spcAft>
                      </a:pPr>
                      <a:r>
                        <a:rPr lang="en-GB" sz="1300" dirty="0">
                          <a:effectLst/>
                        </a:rPr>
                        <a:t>Referencing conventions evident though not always applied accurately or consistently.</a:t>
                      </a:r>
                      <a:endParaRPr lang="en-GB" sz="13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spcAft>
                          <a:spcPts val="0"/>
                        </a:spcAft>
                      </a:pPr>
                      <a:r>
                        <a:rPr lang="en-GB" sz="1300" dirty="0">
                          <a:effectLst/>
                        </a:rPr>
                        <a:t>Engagement with an appropriate range of research-informed literature, </a:t>
                      </a:r>
                      <a:r>
                        <a:rPr lang="en-GB" sz="1300" b="1" dirty="0">
                          <a:effectLst/>
                        </a:rPr>
                        <a:t>including sources retrieved independently. </a:t>
                      </a:r>
                      <a:r>
                        <a:rPr lang="en-GB" sz="1300" dirty="0">
                          <a:effectLst/>
                        </a:rPr>
                        <a:t>Some over-reliance on texts. Referencing may show minor inaccuracies or inconsistencies.</a:t>
                      </a:r>
                      <a:endParaRPr lang="en-GB" sz="13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spcAft>
                          <a:spcPts val="0"/>
                        </a:spcAft>
                      </a:pPr>
                      <a:r>
                        <a:rPr lang="en-GB" sz="1300" dirty="0">
                          <a:effectLst/>
                        </a:rPr>
                        <a:t>Engagement with a wide range of research-informed literature, including sources retrieved independently.</a:t>
                      </a:r>
                    </a:p>
                    <a:p>
                      <a:pPr>
                        <a:spcAft>
                          <a:spcPts val="0"/>
                        </a:spcAft>
                      </a:pPr>
                      <a:r>
                        <a:rPr lang="en-GB" sz="1300" b="1" dirty="0">
                          <a:effectLst/>
                        </a:rPr>
                        <a:t>Selection of relevant and credible sources</a:t>
                      </a:r>
                      <a:r>
                        <a:rPr lang="en-GB" sz="1300" dirty="0">
                          <a:effectLst/>
                        </a:rPr>
                        <a:t>.  Very good use of referencing, with no/very few inaccuracies or inconsistencies.</a:t>
                      </a:r>
                      <a:endParaRPr lang="en-GB" sz="13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spcAft>
                          <a:spcPts val="0"/>
                        </a:spcAft>
                      </a:pPr>
                      <a:r>
                        <a:rPr lang="en-GB" sz="1300" dirty="0">
                          <a:effectLst/>
                        </a:rPr>
                        <a:t>Engagement with an extensive range of relevant and credible literature, </a:t>
                      </a:r>
                      <a:r>
                        <a:rPr lang="en-GB" sz="1300" b="1" dirty="0">
                          <a:effectLst/>
                        </a:rPr>
                        <a:t>informed by the latest research. </a:t>
                      </a:r>
                      <a:r>
                        <a:rPr lang="en-GB" sz="1300" dirty="0">
                          <a:effectLst/>
                        </a:rPr>
                        <a:t>Consistently accurate application of referencing. </a:t>
                      </a:r>
                      <a:endParaRPr lang="en-GB" sz="13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spcAft>
                          <a:spcPts val="0"/>
                        </a:spcAft>
                      </a:pPr>
                      <a:r>
                        <a:rPr lang="en-GB" sz="1300" dirty="0">
                          <a:effectLst/>
                        </a:rPr>
                        <a:t>Exceptional engagement with an extensive range of relevant and credible literature, informed by the latest research. </a:t>
                      </a:r>
                      <a:r>
                        <a:rPr lang="en-GB" sz="1300" b="1" dirty="0">
                          <a:effectLst/>
                        </a:rPr>
                        <a:t>High-level referencing skills </a:t>
                      </a:r>
                      <a:r>
                        <a:rPr lang="en-GB" sz="1300" dirty="0">
                          <a:effectLst/>
                        </a:rPr>
                        <a:t>consistently and professionally applied.</a:t>
                      </a:r>
                      <a:endParaRPr lang="en-GB" sz="13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706622214"/>
                  </a:ext>
                </a:extLst>
              </a:tr>
            </a:tbl>
          </a:graphicData>
        </a:graphic>
      </p:graphicFrame>
    </p:spTree>
    <p:extLst>
      <p:ext uri="{BB962C8B-B14F-4D97-AF65-F5344CB8AC3E}">
        <p14:creationId xmlns:p14="http://schemas.microsoft.com/office/powerpoint/2010/main" val="273437007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5801" y="243242"/>
            <a:ext cx="11242215" cy="1450757"/>
          </a:xfrm>
        </p:spPr>
        <p:txBody>
          <a:bodyPr/>
          <a:lstStyle/>
          <a:p>
            <a:r>
              <a:rPr lang="en-GB" dirty="0"/>
              <a:t>Knowledge and </a:t>
            </a:r>
            <a:r>
              <a:rPr lang="en-GB" dirty="0" smtClean="0"/>
              <a:t>understanding (20 Marks) </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3544313048"/>
              </p:ext>
            </p:extLst>
          </p:nvPr>
        </p:nvGraphicFramePr>
        <p:xfrm>
          <a:off x="535802" y="1737362"/>
          <a:ext cx="11242215" cy="676741"/>
        </p:xfrm>
        <a:graphic>
          <a:graphicData uri="http://schemas.openxmlformats.org/drawingml/2006/table">
            <a:tbl>
              <a:tblPr firstRow="1" firstCol="1" bandRow="1">
                <a:tableStyleId>{5C22544A-7EE6-4342-B048-85BDC9FD1C3A}</a:tableStyleId>
              </a:tblPr>
              <a:tblGrid>
                <a:gridCol w="1404569">
                  <a:extLst>
                    <a:ext uri="{9D8B030D-6E8A-4147-A177-3AD203B41FA5}">
                      <a16:colId xmlns:a16="http://schemas.microsoft.com/office/drawing/2014/main" val="2191306601"/>
                    </a:ext>
                  </a:extLst>
                </a:gridCol>
                <a:gridCol w="1405378">
                  <a:extLst>
                    <a:ext uri="{9D8B030D-6E8A-4147-A177-3AD203B41FA5}">
                      <a16:colId xmlns:a16="http://schemas.microsoft.com/office/drawing/2014/main" val="3554727796"/>
                    </a:ext>
                  </a:extLst>
                </a:gridCol>
                <a:gridCol w="1405378">
                  <a:extLst>
                    <a:ext uri="{9D8B030D-6E8A-4147-A177-3AD203B41FA5}">
                      <a16:colId xmlns:a16="http://schemas.microsoft.com/office/drawing/2014/main" val="138477642"/>
                    </a:ext>
                  </a:extLst>
                </a:gridCol>
                <a:gridCol w="1405378">
                  <a:extLst>
                    <a:ext uri="{9D8B030D-6E8A-4147-A177-3AD203B41FA5}">
                      <a16:colId xmlns:a16="http://schemas.microsoft.com/office/drawing/2014/main" val="4012314527"/>
                    </a:ext>
                  </a:extLst>
                </a:gridCol>
                <a:gridCol w="1405378">
                  <a:extLst>
                    <a:ext uri="{9D8B030D-6E8A-4147-A177-3AD203B41FA5}">
                      <a16:colId xmlns:a16="http://schemas.microsoft.com/office/drawing/2014/main" val="99003757"/>
                    </a:ext>
                  </a:extLst>
                </a:gridCol>
                <a:gridCol w="1405378">
                  <a:extLst>
                    <a:ext uri="{9D8B030D-6E8A-4147-A177-3AD203B41FA5}">
                      <a16:colId xmlns:a16="http://schemas.microsoft.com/office/drawing/2014/main" val="2429615046"/>
                    </a:ext>
                  </a:extLst>
                </a:gridCol>
                <a:gridCol w="1405378">
                  <a:extLst>
                    <a:ext uri="{9D8B030D-6E8A-4147-A177-3AD203B41FA5}">
                      <a16:colId xmlns:a16="http://schemas.microsoft.com/office/drawing/2014/main" val="1591855959"/>
                    </a:ext>
                  </a:extLst>
                </a:gridCol>
                <a:gridCol w="1405378">
                  <a:extLst>
                    <a:ext uri="{9D8B030D-6E8A-4147-A177-3AD203B41FA5}">
                      <a16:colId xmlns:a16="http://schemas.microsoft.com/office/drawing/2014/main" val="3889773614"/>
                    </a:ext>
                  </a:extLst>
                </a:gridCol>
              </a:tblGrid>
              <a:tr h="493838">
                <a:tc>
                  <a:txBody>
                    <a:bodyPr/>
                    <a:lstStyle/>
                    <a:p>
                      <a:pPr>
                        <a:spcAft>
                          <a:spcPts val="0"/>
                        </a:spcAft>
                      </a:pPr>
                      <a:endParaRPr lang="en-GB" sz="10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900" dirty="0">
                          <a:effectLst/>
                        </a:rPr>
                        <a:t>FAIL</a:t>
                      </a:r>
                      <a:endParaRPr lang="en-GB" sz="10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900">
                          <a:effectLst/>
                        </a:rPr>
                        <a:t>FAIL</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900">
                          <a:effectLst/>
                        </a:rPr>
                        <a:t>MARGINAL FAIL</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900">
                          <a:effectLst/>
                        </a:rPr>
                        <a:t>SATISFACTORY</a:t>
                      </a:r>
                      <a:endParaRPr lang="en-GB" sz="1000">
                        <a:effectLst/>
                      </a:endParaRPr>
                    </a:p>
                    <a:p>
                      <a:pPr algn="ctr">
                        <a:spcAft>
                          <a:spcPts val="0"/>
                        </a:spcAft>
                      </a:pPr>
                      <a:r>
                        <a:rPr lang="en-GB" sz="900">
                          <a:effectLst/>
                        </a:rPr>
                        <a:t>(Pass)</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900" dirty="0">
                          <a:effectLst/>
                        </a:rPr>
                        <a:t>GOOD to VERY GOOD</a:t>
                      </a:r>
                      <a:endParaRPr lang="en-GB" sz="1000" dirty="0">
                        <a:effectLst/>
                      </a:endParaRPr>
                    </a:p>
                    <a:p>
                      <a:pPr algn="ctr">
                        <a:spcAft>
                          <a:spcPts val="0"/>
                        </a:spcAft>
                      </a:pPr>
                      <a:r>
                        <a:rPr lang="en-GB" sz="900" dirty="0">
                          <a:effectLst/>
                        </a:rPr>
                        <a:t>(Merit) </a:t>
                      </a:r>
                      <a:endParaRPr lang="en-GB" sz="10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900" dirty="0">
                          <a:effectLst/>
                        </a:rPr>
                        <a:t>EXCELLENT</a:t>
                      </a:r>
                      <a:endParaRPr lang="en-GB" sz="1000" dirty="0">
                        <a:effectLst/>
                      </a:endParaRPr>
                    </a:p>
                    <a:p>
                      <a:pPr algn="ctr">
                        <a:spcAft>
                          <a:spcPts val="0"/>
                        </a:spcAft>
                      </a:pPr>
                      <a:r>
                        <a:rPr lang="en-GB" sz="900" dirty="0">
                          <a:effectLst/>
                        </a:rPr>
                        <a:t>(Distinction)</a:t>
                      </a:r>
                      <a:endParaRPr lang="en-GB" sz="10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900">
                          <a:effectLst/>
                        </a:rPr>
                        <a:t>EXCEPTIONAL</a:t>
                      </a:r>
                      <a:endParaRPr lang="en-GB" sz="1000">
                        <a:effectLst/>
                      </a:endParaRPr>
                    </a:p>
                    <a:p>
                      <a:pPr algn="ctr">
                        <a:spcAft>
                          <a:spcPts val="0"/>
                        </a:spcAft>
                      </a:pPr>
                      <a:r>
                        <a:rPr lang="en-GB" sz="900">
                          <a:effectLst/>
                        </a:rPr>
                        <a:t>(Distinction)</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2812054935"/>
                  </a:ext>
                </a:extLst>
              </a:tr>
              <a:tr h="182903">
                <a:tc>
                  <a:txBody>
                    <a:bodyPr/>
                    <a:lstStyle/>
                    <a:p>
                      <a:pPr marL="108585">
                        <a:spcAft>
                          <a:spcPts val="0"/>
                        </a:spcAft>
                      </a:pPr>
                      <a:r>
                        <a:rPr lang="en-GB" sz="1000" dirty="0">
                          <a:effectLst/>
                        </a:rPr>
                        <a:t>Category</a:t>
                      </a:r>
                      <a:endParaRPr lang="en-GB" sz="10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900" dirty="0">
                          <a:effectLst/>
                        </a:rPr>
                        <a:t>0-29%</a:t>
                      </a:r>
                      <a:endParaRPr lang="en-GB" sz="1000" dirty="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900" dirty="0">
                          <a:effectLst/>
                        </a:rPr>
                        <a:t>30-44%</a:t>
                      </a:r>
                      <a:endParaRPr lang="en-GB" sz="1000" dirty="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900" dirty="0">
                          <a:effectLst/>
                        </a:rPr>
                        <a:t>45-49%</a:t>
                      </a:r>
                      <a:endParaRPr lang="en-GB" sz="1000" dirty="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900" dirty="0">
                          <a:effectLst/>
                        </a:rPr>
                        <a:t>50-59%</a:t>
                      </a:r>
                      <a:endParaRPr lang="en-GB" sz="1000" dirty="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900">
                          <a:effectLst/>
                        </a:rPr>
                        <a:t>60-69%</a:t>
                      </a:r>
                      <a:endParaRPr lang="en-GB" sz="10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900" dirty="0">
                          <a:effectLst/>
                        </a:rPr>
                        <a:t>70-84%</a:t>
                      </a:r>
                      <a:endParaRPr lang="en-GB" sz="1000" dirty="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900" dirty="0">
                          <a:effectLst/>
                        </a:rPr>
                        <a:t>85-100%</a:t>
                      </a:r>
                      <a:endParaRPr lang="en-GB" sz="10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955444917"/>
                  </a:ext>
                </a:extLst>
              </a:tr>
            </a:tbl>
          </a:graphicData>
        </a:graphic>
      </p:graphicFrame>
      <p:graphicFrame>
        <p:nvGraphicFramePr>
          <p:cNvPr id="3" name="Table 2"/>
          <p:cNvGraphicFramePr>
            <a:graphicFrameLocks noGrp="1"/>
          </p:cNvGraphicFramePr>
          <p:nvPr>
            <p:extLst>
              <p:ext uri="{D42A27DB-BD31-4B8C-83A1-F6EECF244321}">
                <p14:modId xmlns:p14="http://schemas.microsoft.com/office/powerpoint/2010/main" val="755711938"/>
              </p:ext>
            </p:extLst>
          </p:nvPr>
        </p:nvGraphicFramePr>
        <p:xfrm>
          <a:off x="535802" y="2424651"/>
          <a:ext cx="11242215" cy="4303695"/>
        </p:xfrm>
        <a:graphic>
          <a:graphicData uri="http://schemas.openxmlformats.org/drawingml/2006/table">
            <a:tbl>
              <a:tblPr firstRow="1" firstCol="1" bandRow="1">
                <a:tableStyleId>{5C22544A-7EE6-4342-B048-85BDC9FD1C3A}</a:tableStyleId>
              </a:tblPr>
              <a:tblGrid>
                <a:gridCol w="1404569">
                  <a:extLst>
                    <a:ext uri="{9D8B030D-6E8A-4147-A177-3AD203B41FA5}">
                      <a16:colId xmlns:a16="http://schemas.microsoft.com/office/drawing/2014/main" val="2417959419"/>
                    </a:ext>
                  </a:extLst>
                </a:gridCol>
                <a:gridCol w="1405378">
                  <a:extLst>
                    <a:ext uri="{9D8B030D-6E8A-4147-A177-3AD203B41FA5}">
                      <a16:colId xmlns:a16="http://schemas.microsoft.com/office/drawing/2014/main" val="4006641599"/>
                    </a:ext>
                  </a:extLst>
                </a:gridCol>
                <a:gridCol w="1405378">
                  <a:extLst>
                    <a:ext uri="{9D8B030D-6E8A-4147-A177-3AD203B41FA5}">
                      <a16:colId xmlns:a16="http://schemas.microsoft.com/office/drawing/2014/main" val="4147274654"/>
                    </a:ext>
                  </a:extLst>
                </a:gridCol>
                <a:gridCol w="1405378">
                  <a:extLst>
                    <a:ext uri="{9D8B030D-6E8A-4147-A177-3AD203B41FA5}">
                      <a16:colId xmlns:a16="http://schemas.microsoft.com/office/drawing/2014/main" val="700625872"/>
                    </a:ext>
                  </a:extLst>
                </a:gridCol>
                <a:gridCol w="1405378">
                  <a:extLst>
                    <a:ext uri="{9D8B030D-6E8A-4147-A177-3AD203B41FA5}">
                      <a16:colId xmlns:a16="http://schemas.microsoft.com/office/drawing/2014/main" val="3958155193"/>
                    </a:ext>
                  </a:extLst>
                </a:gridCol>
                <a:gridCol w="1405378">
                  <a:extLst>
                    <a:ext uri="{9D8B030D-6E8A-4147-A177-3AD203B41FA5}">
                      <a16:colId xmlns:a16="http://schemas.microsoft.com/office/drawing/2014/main" val="2130941123"/>
                    </a:ext>
                  </a:extLst>
                </a:gridCol>
                <a:gridCol w="1405378">
                  <a:extLst>
                    <a:ext uri="{9D8B030D-6E8A-4147-A177-3AD203B41FA5}">
                      <a16:colId xmlns:a16="http://schemas.microsoft.com/office/drawing/2014/main" val="1061485825"/>
                    </a:ext>
                  </a:extLst>
                </a:gridCol>
                <a:gridCol w="1405378">
                  <a:extLst>
                    <a:ext uri="{9D8B030D-6E8A-4147-A177-3AD203B41FA5}">
                      <a16:colId xmlns:a16="http://schemas.microsoft.com/office/drawing/2014/main" val="3596880064"/>
                    </a:ext>
                  </a:extLst>
                </a:gridCol>
              </a:tblGrid>
              <a:tr h="4303695">
                <a:tc>
                  <a:txBody>
                    <a:bodyPr/>
                    <a:lstStyle/>
                    <a:p>
                      <a:pPr marL="68580">
                        <a:spcBef>
                          <a:spcPts val="170"/>
                        </a:spcBef>
                        <a:spcAft>
                          <a:spcPts val="0"/>
                        </a:spcAft>
                      </a:pPr>
                      <a:r>
                        <a:rPr lang="en-GB" sz="1100" dirty="0">
                          <a:effectLst/>
                        </a:rPr>
                        <a:t>Knowledge and understanding (A systematic, conceptual understanding of knowledge, and a critical awareness of current problems and/or new insights, much of which is at, or informed by, the forefront of the discipline; a comprehensive understanding of techniques applicable to their own research)</a:t>
                      </a:r>
                    </a:p>
                    <a:p>
                      <a:pPr marL="68580">
                        <a:spcBef>
                          <a:spcPts val="170"/>
                        </a:spcBef>
                        <a:spcAft>
                          <a:spcPts val="0"/>
                        </a:spcAft>
                      </a:pPr>
                      <a:r>
                        <a:rPr lang="en-GB" sz="1100" dirty="0">
                          <a:effectLst/>
                        </a:rPr>
                        <a:t> </a:t>
                      </a:r>
                      <a:endParaRPr lang="en-GB" sz="1100" dirty="0">
                        <a:effectLst/>
                        <a:latin typeface="Times New Roman" panose="02020603050405020304" pitchFamily="18" charset="0"/>
                        <a:ea typeface="Times New Roman" panose="02020603050405020304" pitchFamily="18" charset="0"/>
                      </a:endParaRPr>
                    </a:p>
                  </a:txBody>
                  <a:tcPr marL="64651" marR="64651" marT="0" marB="0"/>
                </a:tc>
                <a:tc>
                  <a:txBody>
                    <a:bodyPr/>
                    <a:lstStyle/>
                    <a:p>
                      <a:pPr>
                        <a:spcAft>
                          <a:spcPts val="600"/>
                        </a:spcAft>
                      </a:pPr>
                      <a:r>
                        <a:rPr lang="en-GB" sz="1200" b="0" kern="1200" dirty="0">
                          <a:solidFill>
                            <a:schemeClr val="dk1"/>
                          </a:solidFill>
                          <a:effectLst/>
                          <a:latin typeface="+mn-lt"/>
                          <a:ea typeface="+mn-ea"/>
                          <a:cs typeface="+mn-cs"/>
                        </a:rPr>
                        <a:t>Major gaps in knowledge and understanding of the subject matter is not systematic. Substantial inaccuracies. No awareness of current problems, insights or the latest research and/or advanced scholarship within the discipline.</a:t>
                      </a:r>
                    </a:p>
                    <a:p>
                      <a:pPr>
                        <a:spcAft>
                          <a:spcPts val="600"/>
                        </a:spcAft>
                      </a:pPr>
                      <a:r>
                        <a:rPr lang="en-GB" sz="1200" b="0" kern="1200" dirty="0">
                          <a:solidFill>
                            <a:schemeClr val="dk1"/>
                          </a:solidFill>
                          <a:effectLst/>
                          <a:latin typeface="+mn-lt"/>
                          <a:ea typeface="+mn-ea"/>
                          <a:cs typeface="+mn-cs"/>
                        </a:rPr>
                        <a:t> </a:t>
                      </a:r>
                    </a:p>
                  </a:txBody>
                  <a:tcPr marL="64651" marR="64651" marT="0" marB="0">
                    <a:solidFill>
                      <a:schemeClr val="accent2">
                        <a:lumMod val="20000"/>
                        <a:lumOff val="80000"/>
                      </a:schemeClr>
                    </a:solidFill>
                  </a:tcPr>
                </a:tc>
                <a:tc>
                  <a:txBody>
                    <a:bodyPr/>
                    <a:lstStyle/>
                    <a:p>
                      <a:pPr>
                        <a:spcAft>
                          <a:spcPts val="600"/>
                        </a:spcAft>
                      </a:pPr>
                      <a:r>
                        <a:rPr lang="en-GB" sz="1200" b="0" kern="1200" dirty="0">
                          <a:solidFill>
                            <a:schemeClr val="dk1"/>
                          </a:solidFill>
                          <a:effectLst/>
                          <a:latin typeface="+mn-lt"/>
                          <a:ea typeface="+mn-ea"/>
                          <a:cs typeface="+mn-cs"/>
                        </a:rPr>
                        <a:t>Gaps in knowledge, with only superficial systematic understanding. Some significant inaccuracies and/or irrelevant material.  No critical awareness of current problems, insights, or latest research within the discipline.</a:t>
                      </a:r>
                    </a:p>
                  </a:txBody>
                  <a:tcPr marL="64651" marR="64651" marT="0" marB="0">
                    <a:solidFill>
                      <a:schemeClr val="accent2">
                        <a:lumMod val="20000"/>
                        <a:lumOff val="80000"/>
                      </a:schemeClr>
                    </a:solidFill>
                  </a:tcPr>
                </a:tc>
                <a:tc>
                  <a:txBody>
                    <a:bodyPr/>
                    <a:lstStyle/>
                    <a:p>
                      <a:pPr>
                        <a:spcAft>
                          <a:spcPts val="600"/>
                        </a:spcAft>
                      </a:pPr>
                      <a:r>
                        <a:rPr lang="en-GB" sz="1200" b="0" kern="1200" dirty="0">
                          <a:solidFill>
                            <a:schemeClr val="dk1"/>
                          </a:solidFill>
                          <a:effectLst/>
                          <a:latin typeface="+mn-lt"/>
                          <a:ea typeface="+mn-ea"/>
                          <a:cs typeface="+mn-cs"/>
                        </a:rPr>
                        <a:t>Limited knowledge and systematic understanding of the concepts and principles within the subject area, which to some marginal extent, is informed by current research and scholarship. Some critical awareness of current problems and/or new insights, but often under-developed.</a:t>
                      </a:r>
                    </a:p>
                  </a:txBody>
                  <a:tcPr marL="64651" marR="64651" marT="0" marB="0">
                    <a:solidFill>
                      <a:schemeClr val="accent2">
                        <a:lumMod val="20000"/>
                        <a:lumOff val="80000"/>
                      </a:schemeClr>
                    </a:solidFill>
                  </a:tcPr>
                </a:tc>
                <a:tc>
                  <a:txBody>
                    <a:bodyPr/>
                    <a:lstStyle/>
                    <a:p>
                      <a:pPr>
                        <a:spcAft>
                          <a:spcPts val="600"/>
                        </a:spcAft>
                      </a:pPr>
                      <a:r>
                        <a:rPr lang="en-GB" sz="1200" b="0" kern="1200" dirty="0">
                          <a:solidFill>
                            <a:schemeClr val="dk1"/>
                          </a:solidFill>
                          <a:effectLst/>
                          <a:latin typeface="+mn-lt"/>
                          <a:ea typeface="+mn-ea"/>
                          <a:cs typeface="+mn-cs"/>
                        </a:rPr>
                        <a:t>Knowledge is accurate and reasonably detailed. A systematic understanding of the field of study informed by, to some extent, current research and </a:t>
                      </a:r>
                      <a:r>
                        <a:rPr lang="en-GB" sz="1200" b="0" kern="1200" dirty="0" smtClean="0">
                          <a:solidFill>
                            <a:schemeClr val="dk1"/>
                          </a:solidFill>
                          <a:effectLst/>
                          <a:latin typeface="+mn-lt"/>
                          <a:ea typeface="+mn-ea"/>
                          <a:cs typeface="+mn-cs"/>
                        </a:rPr>
                        <a:t>scholarship. </a:t>
                      </a:r>
                      <a:r>
                        <a:rPr lang="en-GB" sz="1200" b="1" kern="1200" dirty="0">
                          <a:solidFill>
                            <a:schemeClr val="dk1"/>
                          </a:solidFill>
                          <a:effectLst/>
                          <a:latin typeface="+mn-lt"/>
                          <a:ea typeface="+mn-ea"/>
                          <a:cs typeface="+mn-cs"/>
                        </a:rPr>
                        <a:t>A critical awareness of current problems and/or new insights though this may be under-developed occasionally.  </a:t>
                      </a:r>
                    </a:p>
                  </a:txBody>
                  <a:tcPr marL="64651" marR="64651" marT="0" marB="0">
                    <a:solidFill>
                      <a:schemeClr val="accent2">
                        <a:lumMod val="20000"/>
                        <a:lumOff val="80000"/>
                      </a:schemeClr>
                    </a:solidFill>
                  </a:tcPr>
                </a:tc>
                <a:tc>
                  <a:txBody>
                    <a:bodyPr/>
                    <a:lstStyle/>
                    <a:p>
                      <a:pPr>
                        <a:spcAft>
                          <a:spcPts val="600"/>
                        </a:spcAft>
                      </a:pPr>
                      <a:r>
                        <a:rPr lang="en-GB" sz="1200" b="0" kern="1200" dirty="0">
                          <a:solidFill>
                            <a:schemeClr val="dk1"/>
                          </a:solidFill>
                          <a:effectLst/>
                          <a:latin typeface="+mn-lt"/>
                          <a:ea typeface="+mn-ea"/>
                          <a:cs typeface="+mn-cs"/>
                        </a:rPr>
                        <a:t>Knowledge has a well-defined focus, which is reasonably extensive, coherent and detailed, </a:t>
                      </a:r>
                      <a:r>
                        <a:rPr lang="en-GB" sz="1200" b="1" kern="1200" dirty="0">
                          <a:solidFill>
                            <a:schemeClr val="dk1"/>
                          </a:solidFill>
                          <a:effectLst/>
                          <a:latin typeface="+mn-lt"/>
                          <a:ea typeface="+mn-ea"/>
                          <a:cs typeface="+mn-cs"/>
                        </a:rPr>
                        <a:t>with a critical awareness of current problems and/or new insights.  Exhibits good understanding of the breadth and depth of contemporary and established views, and the work is, at least in part, well-informed by current research and scholarship.</a:t>
                      </a:r>
                      <a:r>
                        <a:rPr lang="en-GB" sz="1200" b="0" kern="1200" dirty="0">
                          <a:solidFill>
                            <a:schemeClr val="dk1"/>
                          </a:solidFill>
                          <a:effectLst/>
                          <a:latin typeface="+mn-lt"/>
                          <a:ea typeface="+mn-ea"/>
                          <a:cs typeface="+mn-cs"/>
                        </a:rPr>
                        <a:t> </a:t>
                      </a:r>
                    </a:p>
                  </a:txBody>
                  <a:tcPr marL="64651" marR="64651" marT="0" marB="0">
                    <a:solidFill>
                      <a:schemeClr val="accent2">
                        <a:lumMod val="20000"/>
                        <a:lumOff val="80000"/>
                      </a:schemeClr>
                    </a:solidFill>
                  </a:tcPr>
                </a:tc>
                <a:tc>
                  <a:txBody>
                    <a:bodyPr/>
                    <a:lstStyle/>
                    <a:p>
                      <a:pPr>
                        <a:spcAft>
                          <a:spcPts val="600"/>
                        </a:spcAft>
                      </a:pPr>
                      <a:r>
                        <a:rPr lang="en-GB" sz="1200" b="0" kern="1200" dirty="0">
                          <a:solidFill>
                            <a:schemeClr val="dk1"/>
                          </a:solidFill>
                          <a:effectLst/>
                          <a:latin typeface="+mn-lt"/>
                          <a:ea typeface="+mn-ea"/>
                          <a:cs typeface="+mn-cs"/>
                        </a:rPr>
                        <a:t>Excellent mastery of a complex and specialised area of knowledge</a:t>
                      </a:r>
                      <a:r>
                        <a:rPr lang="en-GB" sz="1200" b="1" kern="1200" dirty="0">
                          <a:solidFill>
                            <a:schemeClr val="dk1"/>
                          </a:solidFill>
                          <a:effectLst/>
                          <a:latin typeface="+mn-lt"/>
                          <a:ea typeface="+mn-ea"/>
                          <a:cs typeface="+mn-cs"/>
                        </a:rPr>
                        <a:t>. A systematic, excellent understanding of the concepts of the subject informed by current research and scholarship. </a:t>
                      </a:r>
                      <a:r>
                        <a:rPr lang="en-GB" sz="1200" b="0" kern="1200" dirty="0">
                          <a:solidFill>
                            <a:schemeClr val="dk1"/>
                          </a:solidFill>
                          <a:effectLst/>
                          <a:latin typeface="+mn-lt"/>
                          <a:ea typeface="+mn-ea"/>
                          <a:cs typeface="+mn-cs"/>
                        </a:rPr>
                        <a:t>Highly critical awareness of current problems and/or new insights. A critical, awareness of how the boundaries of knowledge are advanced through research.</a:t>
                      </a:r>
                    </a:p>
                    <a:p>
                      <a:pPr>
                        <a:spcAft>
                          <a:spcPts val="600"/>
                        </a:spcAft>
                      </a:pPr>
                      <a:r>
                        <a:rPr lang="en-GB" sz="1200" b="0" kern="1200" dirty="0">
                          <a:solidFill>
                            <a:schemeClr val="dk1"/>
                          </a:solidFill>
                          <a:effectLst/>
                          <a:latin typeface="+mn-lt"/>
                          <a:ea typeface="+mn-ea"/>
                          <a:cs typeface="+mn-cs"/>
                        </a:rPr>
                        <a:t> </a:t>
                      </a:r>
                    </a:p>
                  </a:txBody>
                  <a:tcPr marL="64651" marR="64651" marT="0" marB="0">
                    <a:solidFill>
                      <a:schemeClr val="accent2">
                        <a:lumMod val="20000"/>
                        <a:lumOff val="80000"/>
                      </a:schemeClr>
                    </a:solidFill>
                  </a:tcPr>
                </a:tc>
                <a:tc>
                  <a:txBody>
                    <a:bodyPr/>
                    <a:lstStyle/>
                    <a:p>
                      <a:pPr>
                        <a:spcAft>
                          <a:spcPts val="600"/>
                        </a:spcAft>
                      </a:pPr>
                      <a:r>
                        <a:rPr lang="en-GB" sz="1200" b="0" kern="1200" dirty="0">
                          <a:solidFill>
                            <a:schemeClr val="dk1"/>
                          </a:solidFill>
                          <a:effectLst/>
                          <a:latin typeface="+mn-lt"/>
                          <a:ea typeface="+mn-ea"/>
                          <a:cs typeface="+mn-cs"/>
                        </a:rPr>
                        <a:t>Exceptional mastery of a complex and specialised area of knowledge. An exceptionally critical awareness of current problems and/or new insights. </a:t>
                      </a:r>
                      <a:r>
                        <a:rPr lang="en-GB" sz="1200" b="1" kern="1200" dirty="0">
                          <a:solidFill>
                            <a:schemeClr val="dk1"/>
                          </a:solidFill>
                          <a:effectLst/>
                          <a:latin typeface="+mn-lt"/>
                          <a:ea typeface="+mn-ea"/>
                          <a:cs typeface="+mn-cs"/>
                        </a:rPr>
                        <a:t>An outstanding understanding of the concepts of the subject, well-informed by current research and scholarship</a:t>
                      </a:r>
                      <a:r>
                        <a:rPr lang="en-GB" sz="1200" b="0" kern="1200" dirty="0">
                          <a:solidFill>
                            <a:schemeClr val="dk1"/>
                          </a:solidFill>
                          <a:effectLst/>
                          <a:latin typeface="+mn-lt"/>
                          <a:ea typeface="+mn-ea"/>
                          <a:cs typeface="+mn-cs"/>
                        </a:rPr>
                        <a:t>. A critical, sophisticated and nuanced awareness of how the boundaries of knowledge are advanced through research.</a:t>
                      </a:r>
                    </a:p>
                  </a:txBody>
                  <a:tcPr marL="64651" marR="64651" marT="0" marB="0">
                    <a:solidFill>
                      <a:schemeClr val="accent2">
                        <a:lumMod val="20000"/>
                        <a:lumOff val="80000"/>
                      </a:schemeClr>
                    </a:solidFill>
                  </a:tcPr>
                </a:tc>
                <a:extLst>
                  <a:ext uri="{0D108BD9-81ED-4DB2-BD59-A6C34878D82A}">
                    <a16:rowId xmlns:a16="http://schemas.microsoft.com/office/drawing/2014/main" val="3130241882"/>
                  </a:ext>
                </a:extLst>
              </a:tr>
            </a:tbl>
          </a:graphicData>
        </a:graphic>
      </p:graphicFrame>
    </p:spTree>
    <p:extLst>
      <p:ext uri="{BB962C8B-B14F-4D97-AF65-F5344CB8AC3E}">
        <p14:creationId xmlns:p14="http://schemas.microsoft.com/office/powerpoint/2010/main" val="254280841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5802" y="286605"/>
            <a:ext cx="11242214" cy="1450757"/>
          </a:xfrm>
        </p:spPr>
        <p:txBody>
          <a:bodyPr/>
          <a:lstStyle/>
          <a:p>
            <a:r>
              <a:rPr lang="en-GB" dirty="0"/>
              <a:t>C</a:t>
            </a:r>
            <a:r>
              <a:rPr lang="en-GB" spc="5" dirty="0"/>
              <a:t>ogn</a:t>
            </a:r>
            <a:r>
              <a:rPr lang="en-GB" dirty="0"/>
              <a:t>i</a:t>
            </a:r>
            <a:r>
              <a:rPr lang="en-GB" spc="5" dirty="0"/>
              <a:t>t</a:t>
            </a:r>
            <a:r>
              <a:rPr lang="en-GB" dirty="0"/>
              <a:t>i</a:t>
            </a:r>
            <a:r>
              <a:rPr lang="en-GB" spc="10" dirty="0"/>
              <a:t>v</a:t>
            </a:r>
            <a:r>
              <a:rPr lang="en-GB" dirty="0"/>
              <a:t>e a</a:t>
            </a:r>
            <a:r>
              <a:rPr lang="en-GB" spc="5" dirty="0"/>
              <a:t>n</a:t>
            </a:r>
            <a:r>
              <a:rPr lang="en-GB" dirty="0"/>
              <a:t>d i</a:t>
            </a:r>
            <a:r>
              <a:rPr lang="en-GB" spc="5" dirty="0"/>
              <a:t>nt</a:t>
            </a:r>
            <a:r>
              <a:rPr lang="en-GB" dirty="0"/>
              <a:t>ellec</a:t>
            </a:r>
            <a:r>
              <a:rPr lang="en-GB" spc="5" dirty="0"/>
              <a:t>tu</a:t>
            </a:r>
            <a:r>
              <a:rPr lang="en-GB" dirty="0"/>
              <a:t>al </a:t>
            </a:r>
            <a:r>
              <a:rPr lang="en-GB" dirty="0" smtClean="0"/>
              <a:t>skil</a:t>
            </a:r>
            <a:r>
              <a:rPr lang="en-GB" spc="10" dirty="0" smtClean="0"/>
              <a:t>l</a:t>
            </a:r>
            <a:r>
              <a:rPr lang="en-GB" dirty="0" smtClean="0"/>
              <a:t>s </a:t>
            </a:r>
            <a:r>
              <a:rPr lang="en-GB" dirty="0"/>
              <a:t>(20 Marks) </a:t>
            </a:r>
            <a:r>
              <a:rPr lang="en-GB" dirty="0" smtClean="0"/>
              <a:t> </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45195334"/>
              </p:ext>
            </p:extLst>
          </p:nvPr>
        </p:nvGraphicFramePr>
        <p:xfrm>
          <a:off x="535802" y="1737362"/>
          <a:ext cx="11242215" cy="676741"/>
        </p:xfrm>
        <a:graphic>
          <a:graphicData uri="http://schemas.openxmlformats.org/drawingml/2006/table">
            <a:tbl>
              <a:tblPr firstRow="1" firstCol="1" bandRow="1">
                <a:tableStyleId>{5C22544A-7EE6-4342-B048-85BDC9FD1C3A}</a:tableStyleId>
              </a:tblPr>
              <a:tblGrid>
                <a:gridCol w="1404569">
                  <a:extLst>
                    <a:ext uri="{9D8B030D-6E8A-4147-A177-3AD203B41FA5}">
                      <a16:colId xmlns:a16="http://schemas.microsoft.com/office/drawing/2014/main" val="2191306601"/>
                    </a:ext>
                  </a:extLst>
                </a:gridCol>
                <a:gridCol w="1405378">
                  <a:extLst>
                    <a:ext uri="{9D8B030D-6E8A-4147-A177-3AD203B41FA5}">
                      <a16:colId xmlns:a16="http://schemas.microsoft.com/office/drawing/2014/main" val="3554727796"/>
                    </a:ext>
                  </a:extLst>
                </a:gridCol>
                <a:gridCol w="1405378">
                  <a:extLst>
                    <a:ext uri="{9D8B030D-6E8A-4147-A177-3AD203B41FA5}">
                      <a16:colId xmlns:a16="http://schemas.microsoft.com/office/drawing/2014/main" val="138477642"/>
                    </a:ext>
                  </a:extLst>
                </a:gridCol>
                <a:gridCol w="1405378">
                  <a:extLst>
                    <a:ext uri="{9D8B030D-6E8A-4147-A177-3AD203B41FA5}">
                      <a16:colId xmlns:a16="http://schemas.microsoft.com/office/drawing/2014/main" val="4012314527"/>
                    </a:ext>
                  </a:extLst>
                </a:gridCol>
                <a:gridCol w="1405378">
                  <a:extLst>
                    <a:ext uri="{9D8B030D-6E8A-4147-A177-3AD203B41FA5}">
                      <a16:colId xmlns:a16="http://schemas.microsoft.com/office/drawing/2014/main" val="99003757"/>
                    </a:ext>
                  </a:extLst>
                </a:gridCol>
                <a:gridCol w="1405378">
                  <a:extLst>
                    <a:ext uri="{9D8B030D-6E8A-4147-A177-3AD203B41FA5}">
                      <a16:colId xmlns:a16="http://schemas.microsoft.com/office/drawing/2014/main" val="2429615046"/>
                    </a:ext>
                  </a:extLst>
                </a:gridCol>
                <a:gridCol w="1405378">
                  <a:extLst>
                    <a:ext uri="{9D8B030D-6E8A-4147-A177-3AD203B41FA5}">
                      <a16:colId xmlns:a16="http://schemas.microsoft.com/office/drawing/2014/main" val="1591855959"/>
                    </a:ext>
                  </a:extLst>
                </a:gridCol>
                <a:gridCol w="1405378">
                  <a:extLst>
                    <a:ext uri="{9D8B030D-6E8A-4147-A177-3AD203B41FA5}">
                      <a16:colId xmlns:a16="http://schemas.microsoft.com/office/drawing/2014/main" val="3889773614"/>
                    </a:ext>
                  </a:extLst>
                </a:gridCol>
              </a:tblGrid>
              <a:tr h="493838">
                <a:tc>
                  <a:txBody>
                    <a:bodyPr/>
                    <a:lstStyle/>
                    <a:p>
                      <a:pPr>
                        <a:spcAft>
                          <a:spcPts val="0"/>
                        </a:spcAft>
                      </a:pPr>
                      <a:endParaRPr lang="en-GB" sz="10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900" dirty="0">
                          <a:effectLst/>
                        </a:rPr>
                        <a:t>FAIL</a:t>
                      </a:r>
                      <a:endParaRPr lang="en-GB" sz="10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900">
                          <a:effectLst/>
                        </a:rPr>
                        <a:t>FAIL</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900">
                          <a:effectLst/>
                        </a:rPr>
                        <a:t>MARGINAL FAIL</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900">
                          <a:effectLst/>
                        </a:rPr>
                        <a:t>SATISFACTORY</a:t>
                      </a:r>
                      <a:endParaRPr lang="en-GB" sz="1000">
                        <a:effectLst/>
                      </a:endParaRPr>
                    </a:p>
                    <a:p>
                      <a:pPr algn="ctr">
                        <a:spcAft>
                          <a:spcPts val="0"/>
                        </a:spcAft>
                      </a:pPr>
                      <a:r>
                        <a:rPr lang="en-GB" sz="900">
                          <a:effectLst/>
                        </a:rPr>
                        <a:t>(Pass)</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900" dirty="0">
                          <a:effectLst/>
                        </a:rPr>
                        <a:t>GOOD to VERY GOOD</a:t>
                      </a:r>
                      <a:endParaRPr lang="en-GB" sz="1000" dirty="0">
                        <a:effectLst/>
                      </a:endParaRPr>
                    </a:p>
                    <a:p>
                      <a:pPr algn="ctr">
                        <a:spcAft>
                          <a:spcPts val="0"/>
                        </a:spcAft>
                      </a:pPr>
                      <a:r>
                        <a:rPr lang="en-GB" sz="900" dirty="0">
                          <a:effectLst/>
                        </a:rPr>
                        <a:t>(Merit) </a:t>
                      </a:r>
                      <a:endParaRPr lang="en-GB" sz="10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900" dirty="0">
                          <a:effectLst/>
                        </a:rPr>
                        <a:t>EXCELLENT</a:t>
                      </a:r>
                      <a:endParaRPr lang="en-GB" sz="1000" dirty="0">
                        <a:effectLst/>
                      </a:endParaRPr>
                    </a:p>
                    <a:p>
                      <a:pPr algn="ctr">
                        <a:spcAft>
                          <a:spcPts val="0"/>
                        </a:spcAft>
                      </a:pPr>
                      <a:r>
                        <a:rPr lang="en-GB" sz="900" dirty="0">
                          <a:effectLst/>
                        </a:rPr>
                        <a:t>(Distinction)</a:t>
                      </a:r>
                      <a:endParaRPr lang="en-GB" sz="10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900">
                          <a:effectLst/>
                        </a:rPr>
                        <a:t>EXCEPTIONAL</a:t>
                      </a:r>
                      <a:endParaRPr lang="en-GB" sz="1000">
                        <a:effectLst/>
                      </a:endParaRPr>
                    </a:p>
                    <a:p>
                      <a:pPr algn="ctr">
                        <a:spcAft>
                          <a:spcPts val="0"/>
                        </a:spcAft>
                      </a:pPr>
                      <a:r>
                        <a:rPr lang="en-GB" sz="900">
                          <a:effectLst/>
                        </a:rPr>
                        <a:t>(Distinction)</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2812054935"/>
                  </a:ext>
                </a:extLst>
              </a:tr>
              <a:tr h="182903">
                <a:tc>
                  <a:txBody>
                    <a:bodyPr/>
                    <a:lstStyle/>
                    <a:p>
                      <a:pPr marL="108585">
                        <a:spcAft>
                          <a:spcPts val="0"/>
                        </a:spcAft>
                      </a:pPr>
                      <a:r>
                        <a:rPr lang="en-GB" sz="1000" dirty="0">
                          <a:effectLst/>
                        </a:rPr>
                        <a:t>Category</a:t>
                      </a:r>
                      <a:endParaRPr lang="en-GB" sz="10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900" dirty="0">
                          <a:effectLst/>
                        </a:rPr>
                        <a:t>0-29%</a:t>
                      </a:r>
                      <a:endParaRPr lang="en-GB" sz="1000" dirty="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900" dirty="0">
                          <a:effectLst/>
                        </a:rPr>
                        <a:t>30-44%</a:t>
                      </a:r>
                      <a:endParaRPr lang="en-GB" sz="1000" dirty="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900" dirty="0">
                          <a:effectLst/>
                        </a:rPr>
                        <a:t>45-49%</a:t>
                      </a:r>
                      <a:endParaRPr lang="en-GB" sz="1000" dirty="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900" dirty="0">
                          <a:effectLst/>
                        </a:rPr>
                        <a:t>50-59%</a:t>
                      </a:r>
                      <a:endParaRPr lang="en-GB" sz="1000" dirty="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900">
                          <a:effectLst/>
                        </a:rPr>
                        <a:t>60-69%</a:t>
                      </a:r>
                      <a:endParaRPr lang="en-GB" sz="10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900" dirty="0">
                          <a:effectLst/>
                        </a:rPr>
                        <a:t>70-84%</a:t>
                      </a:r>
                      <a:endParaRPr lang="en-GB" sz="1000" dirty="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900" dirty="0">
                          <a:effectLst/>
                        </a:rPr>
                        <a:t>85-100%</a:t>
                      </a:r>
                      <a:endParaRPr lang="en-GB" sz="10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955444917"/>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3339227841"/>
              </p:ext>
            </p:extLst>
          </p:nvPr>
        </p:nvGraphicFramePr>
        <p:xfrm>
          <a:off x="535802" y="2414103"/>
          <a:ext cx="11242214" cy="4022725"/>
        </p:xfrm>
        <a:graphic>
          <a:graphicData uri="http://schemas.openxmlformats.org/drawingml/2006/table">
            <a:tbl>
              <a:tblPr firstRow="1" firstCol="1" bandRow="1">
                <a:tableStyleId>{5C22544A-7EE6-4342-B048-85BDC9FD1C3A}</a:tableStyleId>
              </a:tblPr>
              <a:tblGrid>
                <a:gridCol w="1404568">
                  <a:extLst>
                    <a:ext uri="{9D8B030D-6E8A-4147-A177-3AD203B41FA5}">
                      <a16:colId xmlns:a16="http://schemas.microsoft.com/office/drawing/2014/main" val="3454063953"/>
                    </a:ext>
                  </a:extLst>
                </a:gridCol>
                <a:gridCol w="1405378">
                  <a:extLst>
                    <a:ext uri="{9D8B030D-6E8A-4147-A177-3AD203B41FA5}">
                      <a16:colId xmlns:a16="http://schemas.microsoft.com/office/drawing/2014/main" val="1060843402"/>
                    </a:ext>
                  </a:extLst>
                </a:gridCol>
                <a:gridCol w="1405378">
                  <a:extLst>
                    <a:ext uri="{9D8B030D-6E8A-4147-A177-3AD203B41FA5}">
                      <a16:colId xmlns:a16="http://schemas.microsoft.com/office/drawing/2014/main" val="2451752820"/>
                    </a:ext>
                  </a:extLst>
                </a:gridCol>
                <a:gridCol w="1405378">
                  <a:extLst>
                    <a:ext uri="{9D8B030D-6E8A-4147-A177-3AD203B41FA5}">
                      <a16:colId xmlns:a16="http://schemas.microsoft.com/office/drawing/2014/main" val="3533735918"/>
                    </a:ext>
                  </a:extLst>
                </a:gridCol>
                <a:gridCol w="1405378">
                  <a:extLst>
                    <a:ext uri="{9D8B030D-6E8A-4147-A177-3AD203B41FA5}">
                      <a16:colId xmlns:a16="http://schemas.microsoft.com/office/drawing/2014/main" val="457139269"/>
                    </a:ext>
                  </a:extLst>
                </a:gridCol>
                <a:gridCol w="1405378">
                  <a:extLst>
                    <a:ext uri="{9D8B030D-6E8A-4147-A177-3AD203B41FA5}">
                      <a16:colId xmlns:a16="http://schemas.microsoft.com/office/drawing/2014/main" val="2859133548"/>
                    </a:ext>
                  </a:extLst>
                </a:gridCol>
                <a:gridCol w="1405378">
                  <a:extLst>
                    <a:ext uri="{9D8B030D-6E8A-4147-A177-3AD203B41FA5}">
                      <a16:colId xmlns:a16="http://schemas.microsoft.com/office/drawing/2014/main" val="3089647508"/>
                    </a:ext>
                  </a:extLst>
                </a:gridCol>
                <a:gridCol w="1405378">
                  <a:extLst>
                    <a:ext uri="{9D8B030D-6E8A-4147-A177-3AD203B41FA5}">
                      <a16:colId xmlns:a16="http://schemas.microsoft.com/office/drawing/2014/main" val="1863577431"/>
                    </a:ext>
                  </a:extLst>
                </a:gridCol>
              </a:tblGrid>
              <a:tr h="4022725">
                <a:tc>
                  <a:txBody>
                    <a:bodyPr/>
                    <a:lstStyle/>
                    <a:p>
                      <a:pPr marL="68580">
                        <a:lnSpc>
                          <a:spcPct val="99000"/>
                        </a:lnSpc>
                        <a:spcBef>
                          <a:spcPts val="170"/>
                        </a:spcBef>
                        <a:spcAft>
                          <a:spcPts val="0"/>
                        </a:spcAft>
                      </a:pPr>
                      <a:r>
                        <a:rPr lang="en-GB" sz="1100" dirty="0">
                          <a:effectLst/>
                        </a:rPr>
                        <a:t>C</a:t>
                      </a:r>
                      <a:r>
                        <a:rPr lang="en-GB" sz="1100" spc="5" dirty="0">
                          <a:effectLst/>
                        </a:rPr>
                        <a:t>ogn</a:t>
                      </a:r>
                      <a:r>
                        <a:rPr lang="en-GB" sz="1100" dirty="0">
                          <a:effectLst/>
                        </a:rPr>
                        <a:t>i</a:t>
                      </a:r>
                      <a:r>
                        <a:rPr lang="en-GB" sz="1100" spc="5" dirty="0">
                          <a:effectLst/>
                        </a:rPr>
                        <a:t>t</a:t>
                      </a:r>
                      <a:r>
                        <a:rPr lang="en-GB" sz="1100" dirty="0">
                          <a:effectLst/>
                        </a:rPr>
                        <a:t>i</a:t>
                      </a:r>
                      <a:r>
                        <a:rPr lang="en-GB" sz="1100" spc="10" dirty="0">
                          <a:effectLst/>
                        </a:rPr>
                        <a:t>v</a:t>
                      </a:r>
                      <a:r>
                        <a:rPr lang="en-GB" sz="1100" dirty="0">
                          <a:effectLst/>
                        </a:rPr>
                        <a:t>e</a:t>
                      </a:r>
                      <a:r>
                        <a:rPr lang="en-GB" sz="1100" spc="-50" dirty="0">
                          <a:effectLst/>
                        </a:rPr>
                        <a:t> </a:t>
                      </a:r>
                      <a:r>
                        <a:rPr lang="en-GB" sz="1100" dirty="0">
                          <a:effectLst/>
                        </a:rPr>
                        <a:t>a</a:t>
                      </a:r>
                      <a:r>
                        <a:rPr lang="en-GB" sz="1100" spc="5" dirty="0">
                          <a:effectLst/>
                        </a:rPr>
                        <a:t>n</a:t>
                      </a:r>
                      <a:r>
                        <a:rPr lang="en-GB" sz="1100" dirty="0">
                          <a:effectLst/>
                        </a:rPr>
                        <a:t>d i</a:t>
                      </a:r>
                      <a:r>
                        <a:rPr lang="en-GB" sz="1100" spc="5" dirty="0">
                          <a:effectLst/>
                        </a:rPr>
                        <a:t>nt</a:t>
                      </a:r>
                      <a:r>
                        <a:rPr lang="en-GB" sz="1100" dirty="0">
                          <a:effectLst/>
                        </a:rPr>
                        <a:t>ellec</a:t>
                      </a:r>
                      <a:r>
                        <a:rPr lang="en-GB" sz="1100" spc="5" dirty="0">
                          <a:effectLst/>
                        </a:rPr>
                        <a:t>tu</a:t>
                      </a:r>
                      <a:r>
                        <a:rPr lang="en-GB" sz="1100" dirty="0">
                          <a:effectLst/>
                        </a:rPr>
                        <a:t>al skil</a:t>
                      </a:r>
                      <a:r>
                        <a:rPr lang="en-GB" sz="1100" spc="10" dirty="0">
                          <a:effectLst/>
                        </a:rPr>
                        <a:t>l</a:t>
                      </a:r>
                      <a:r>
                        <a:rPr lang="en-GB" sz="1100" dirty="0">
                          <a:effectLst/>
                        </a:rPr>
                        <a:t>s </a:t>
                      </a:r>
                    </a:p>
                    <a:p>
                      <a:pPr marL="68580">
                        <a:lnSpc>
                          <a:spcPct val="99000"/>
                        </a:lnSpc>
                        <a:spcBef>
                          <a:spcPts val="170"/>
                        </a:spcBef>
                        <a:spcAft>
                          <a:spcPts val="0"/>
                        </a:spcAft>
                      </a:pPr>
                      <a:r>
                        <a:rPr lang="en-GB" sz="1050" dirty="0">
                          <a:effectLst/>
                        </a:rPr>
                        <a:t>(Critical evaluation of current research and methodologies and develop critiques of them and, where appropriate, to propose new hypotheses; make sound judgements in the absence of complete data.) </a:t>
                      </a:r>
                      <a:endParaRPr lang="en-GB" sz="1100" dirty="0">
                        <a:effectLst/>
                        <a:latin typeface="Times New Roman" panose="02020603050405020304" pitchFamily="18" charset="0"/>
                        <a:ea typeface="Times New Roman" panose="02020603050405020304" pitchFamily="18" charset="0"/>
                      </a:endParaRPr>
                    </a:p>
                  </a:txBody>
                  <a:tcPr marL="54855" marR="54855" marT="0" marB="0"/>
                </a:tc>
                <a:tc>
                  <a:txBody>
                    <a:bodyPr/>
                    <a:lstStyle/>
                    <a:p>
                      <a:pPr>
                        <a:spcAft>
                          <a:spcPts val="0"/>
                        </a:spcAft>
                      </a:pPr>
                      <a:r>
                        <a:rPr lang="en-GB" sz="1100" b="0" dirty="0">
                          <a:solidFill>
                            <a:schemeClr val="tx1"/>
                          </a:solidFill>
                          <a:effectLst/>
                        </a:rPr>
                        <a:t>Wholly or almost wholly descriptive work. Little or no evaluation or critique or attempt at a systematic approach.</a:t>
                      </a:r>
                    </a:p>
                    <a:p>
                      <a:pPr>
                        <a:spcAft>
                          <a:spcPts val="0"/>
                        </a:spcAft>
                      </a:pPr>
                      <a:r>
                        <a:rPr lang="en-GB" sz="1100" b="0" dirty="0">
                          <a:solidFill>
                            <a:schemeClr val="tx1"/>
                          </a:solidFill>
                          <a:effectLst/>
                        </a:rPr>
                        <a:t>Failure to develop arguments, leading to illogical or invalid judgements. Unsubstantiated generalisations, made without use of credible evidence.</a:t>
                      </a:r>
                    </a:p>
                    <a:p>
                      <a:pPr>
                        <a:spcAft>
                          <a:spcPts val="0"/>
                        </a:spcAft>
                      </a:pPr>
                      <a:r>
                        <a:rPr lang="en-GB" sz="1100" b="0" dirty="0">
                          <a:solidFill>
                            <a:schemeClr val="tx1"/>
                          </a:solidFill>
                          <a:effectLst/>
                        </a:rPr>
                        <a:t> </a:t>
                      </a:r>
                      <a:endParaRPr lang="en-GB" sz="1100" b="0" dirty="0">
                        <a:solidFill>
                          <a:schemeClr val="tx1"/>
                        </a:solidFill>
                        <a:effectLst/>
                        <a:latin typeface="Times New Roman" panose="02020603050405020304" pitchFamily="18" charset="0"/>
                        <a:ea typeface="Times New Roman" panose="02020603050405020304" pitchFamily="18" charset="0"/>
                      </a:endParaRPr>
                    </a:p>
                  </a:txBody>
                  <a:tcPr marL="54855" marR="54855" marT="0" marB="0">
                    <a:solidFill>
                      <a:schemeClr val="accent2">
                        <a:lumMod val="20000"/>
                        <a:lumOff val="80000"/>
                      </a:schemeClr>
                    </a:solidFill>
                  </a:tcPr>
                </a:tc>
                <a:tc>
                  <a:txBody>
                    <a:bodyPr/>
                    <a:lstStyle/>
                    <a:p>
                      <a:pPr>
                        <a:spcAft>
                          <a:spcPts val="0"/>
                        </a:spcAft>
                      </a:pPr>
                      <a:r>
                        <a:rPr lang="en-GB" sz="1100" b="0" dirty="0">
                          <a:solidFill>
                            <a:schemeClr val="tx1"/>
                          </a:solidFill>
                          <a:effectLst/>
                        </a:rPr>
                        <a:t>Largely descriptive work, with superficial use of critical evaluation of research and methodologies. Absent or weak development of hypotheses and judgements. Information accepted uncritically, uses generalised statements made with scant evidence and unsubstantiated opinions. Ideas sometimes illogical and contradictory.</a:t>
                      </a:r>
                      <a:endParaRPr lang="en-GB" sz="1100" b="0" dirty="0">
                        <a:solidFill>
                          <a:schemeClr val="tx1"/>
                        </a:solidFill>
                        <a:effectLst/>
                        <a:latin typeface="Times New Roman" panose="02020603050405020304" pitchFamily="18" charset="0"/>
                        <a:ea typeface="Times New Roman" panose="02020603050405020304" pitchFamily="18" charset="0"/>
                      </a:endParaRPr>
                    </a:p>
                  </a:txBody>
                  <a:tcPr marL="54855" marR="54855" marT="0" marB="0">
                    <a:solidFill>
                      <a:schemeClr val="accent2">
                        <a:lumMod val="20000"/>
                        <a:lumOff val="80000"/>
                      </a:schemeClr>
                    </a:solidFill>
                  </a:tcPr>
                </a:tc>
                <a:tc>
                  <a:txBody>
                    <a:bodyPr/>
                    <a:lstStyle/>
                    <a:p>
                      <a:pPr>
                        <a:spcAft>
                          <a:spcPts val="0"/>
                        </a:spcAft>
                      </a:pPr>
                      <a:r>
                        <a:rPr lang="en-GB" sz="1100" b="0" dirty="0">
                          <a:solidFill>
                            <a:schemeClr val="tx1"/>
                          </a:solidFill>
                          <a:effectLst/>
                        </a:rPr>
                        <a:t>Limited attempt at critical evaluation/ critique of current research and methodologies, tending towards description.</a:t>
                      </a:r>
                    </a:p>
                    <a:p>
                      <a:pPr>
                        <a:spcAft>
                          <a:spcPts val="0"/>
                        </a:spcAft>
                      </a:pPr>
                      <a:r>
                        <a:rPr lang="en-GB" sz="1100" b="0" dirty="0">
                          <a:solidFill>
                            <a:schemeClr val="tx1"/>
                          </a:solidFill>
                          <a:effectLst/>
                        </a:rPr>
                        <a:t>Limited attempt to propose new hypotheses. Can deal with complex issues but not systematically or creatively. Some evidence to support emerging judgements but these may be underdeveloped or with a little inconsistency / </a:t>
                      </a:r>
                      <a:r>
                        <a:rPr lang="en-GB" sz="1100" b="0" dirty="0" err="1">
                          <a:solidFill>
                            <a:schemeClr val="tx1"/>
                          </a:solidFill>
                          <a:effectLst/>
                        </a:rPr>
                        <a:t>mis</a:t>
                      </a:r>
                      <a:r>
                        <a:rPr lang="en-GB" sz="1100" b="0" dirty="0">
                          <a:solidFill>
                            <a:schemeClr val="tx1"/>
                          </a:solidFill>
                          <a:effectLst/>
                        </a:rPr>
                        <a:t>-interpretation.</a:t>
                      </a:r>
                    </a:p>
                    <a:p>
                      <a:pPr>
                        <a:spcAft>
                          <a:spcPts val="0"/>
                        </a:spcAft>
                      </a:pPr>
                      <a:r>
                        <a:rPr lang="en-GB" sz="1100" b="0" dirty="0">
                          <a:solidFill>
                            <a:schemeClr val="tx1"/>
                          </a:solidFill>
                          <a:effectLst/>
                        </a:rPr>
                        <a:t>May assert rather than argue a case.</a:t>
                      </a:r>
                    </a:p>
                    <a:p>
                      <a:pPr>
                        <a:spcAft>
                          <a:spcPts val="0"/>
                        </a:spcAft>
                      </a:pPr>
                      <a:r>
                        <a:rPr lang="en-GB" sz="1100" b="0" dirty="0">
                          <a:solidFill>
                            <a:schemeClr val="tx1"/>
                          </a:solidFill>
                          <a:effectLst/>
                        </a:rPr>
                        <a:t> </a:t>
                      </a:r>
                      <a:endParaRPr lang="en-GB" sz="1100" b="0" dirty="0">
                        <a:solidFill>
                          <a:schemeClr val="tx1"/>
                        </a:solidFill>
                        <a:effectLst/>
                        <a:latin typeface="Times New Roman" panose="02020603050405020304" pitchFamily="18" charset="0"/>
                        <a:ea typeface="Times New Roman" panose="02020603050405020304" pitchFamily="18" charset="0"/>
                      </a:endParaRPr>
                    </a:p>
                  </a:txBody>
                  <a:tcPr marL="54855" marR="54855" marT="0" marB="0">
                    <a:solidFill>
                      <a:schemeClr val="accent2">
                        <a:lumMod val="20000"/>
                        <a:lumOff val="80000"/>
                      </a:schemeClr>
                    </a:solidFill>
                  </a:tcPr>
                </a:tc>
                <a:tc>
                  <a:txBody>
                    <a:bodyPr/>
                    <a:lstStyle/>
                    <a:p>
                      <a:pPr>
                        <a:spcAft>
                          <a:spcPts val="0"/>
                        </a:spcAft>
                      </a:pPr>
                      <a:r>
                        <a:rPr lang="en-GB" sz="1100" b="0" dirty="0">
                          <a:solidFill>
                            <a:schemeClr val="tx1"/>
                          </a:solidFill>
                          <a:effectLst/>
                        </a:rPr>
                        <a:t>Some critical evaluation/ critique of current research and methodologies, though slightly underdeveloped in places, Proposes adequate but limited new hypotheses, where relevant. </a:t>
                      </a:r>
                      <a:r>
                        <a:rPr lang="en-GB" sz="1100" b="1" dirty="0">
                          <a:solidFill>
                            <a:schemeClr val="tx1"/>
                          </a:solidFill>
                          <a:effectLst/>
                        </a:rPr>
                        <a:t>Can deal with complex issues but not fully systematically or creatively. Ability to make judgements based on data (that may be incomplete) but with some tendency to assert/state opinion rather than argue on the basis of reason and evidence</a:t>
                      </a:r>
                      <a:r>
                        <a:rPr lang="en-GB" sz="1100" b="0" dirty="0">
                          <a:solidFill>
                            <a:schemeClr val="tx1"/>
                          </a:solidFill>
                          <a:effectLst/>
                        </a:rPr>
                        <a:t>.</a:t>
                      </a:r>
                      <a:endParaRPr lang="en-GB" sz="1100" b="0" dirty="0">
                        <a:solidFill>
                          <a:schemeClr val="tx1"/>
                        </a:solidFill>
                        <a:effectLst/>
                        <a:latin typeface="Times New Roman" panose="02020603050405020304" pitchFamily="18" charset="0"/>
                        <a:ea typeface="Times New Roman" panose="02020603050405020304" pitchFamily="18" charset="0"/>
                      </a:endParaRPr>
                    </a:p>
                  </a:txBody>
                  <a:tcPr marL="54855" marR="54855" marT="0" marB="0">
                    <a:solidFill>
                      <a:schemeClr val="accent2">
                        <a:lumMod val="20000"/>
                        <a:lumOff val="80000"/>
                      </a:schemeClr>
                    </a:solidFill>
                  </a:tcPr>
                </a:tc>
                <a:tc>
                  <a:txBody>
                    <a:bodyPr/>
                    <a:lstStyle/>
                    <a:p>
                      <a:pPr>
                        <a:spcAft>
                          <a:spcPts val="0"/>
                        </a:spcAft>
                      </a:pPr>
                      <a:r>
                        <a:rPr lang="en-GB" sz="1100" b="0" dirty="0">
                          <a:solidFill>
                            <a:schemeClr val="tx1"/>
                          </a:solidFill>
                          <a:effectLst/>
                        </a:rPr>
                        <a:t>Sound critical evaluation/ critique of current research and methodologies, Proposes new hypotheses, where appropriate. </a:t>
                      </a:r>
                      <a:r>
                        <a:rPr lang="en-GB" sz="1100" b="1" dirty="0">
                          <a:solidFill>
                            <a:schemeClr val="tx1"/>
                          </a:solidFill>
                          <a:effectLst/>
                        </a:rPr>
                        <a:t>Can deal with complex issues systematically and with some creativity</a:t>
                      </a:r>
                      <a:r>
                        <a:rPr lang="en-GB" sz="1100" b="0" dirty="0">
                          <a:solidFill>
                            <a:schemeClr val="tx1"/>
                          </a:solidFill>
                          <a:effectLst/>
                        </a:rPr>
                        <a:t>. </a:t>
                      </a:r>
                      <a:r>
                        <a:rPr lang="en-GB" sz="1100" b="1" dirty="0">
                          <a:solidFill>
                            <a:schemeClr val="tx1"/>
                          </a:solidFill>
                          <a:effectLst/>
                        </a:rPr>
                        <a:t>Ability to make sound judgements based on data (that may be incomplete) </a:t>
                      </a:r>
                    </a:p>
                    <a:p>
                      <a:pPr>
                        <a:spcAft>
                          <a:spcPts val="0"/>
                        </a:spcAft>
                      </a:pPr>
                      <a:r>
                        <a:rPr lang="en-GB" sz="1100" b="1" dirty="0">
                          <a:solidFill>
                            <a:schemeClr val="tx1"/>
                          </a:solidFill>
                          <a:effectLst/>
                        </a:rPr>
                        <a:t> </a:t>
                      </a:r>
                    </a:p>
                    <a:p>
                      <a:pPr>
                        <a:spcAft>
                          <a:spcPts val="0"/>
                        </a:spcAft>
                      </a:pPr>
                      <a:r>
                        <a:rPr lang="en-GB" sz="1100" b="0" dirty="0">
                          <a:solidFill>
                            <a:schemeClr val="tx1"/>
                          </a:solidFill>
                          <a:effectLst/>
                        </a:rPr>
                        <a:t> </a:t>
                      </a:r>
                      <a:endParaRPr lang="en-GB" sz="1100" b="0" dirty="0">
                        <a:solidFill>
                          <a:schemeClr val="tx1"/>
                        </a:solidFill>
                        <a:effectLst/>
                        <a:latin typeface="Times New Roman" panose="02020603050405020304" pitchFamily="18" charset="0"/>
                        <a:ea typeface="Times New Roman" panose="02020603050405020304" pitchFamily="18" charset="0"/>
                      </a:endParaRPr>
                    </a:p>
                  </a:txBody>
                  <a:tcPr marL="54855" marR="54855" marT="0" marB="0">
                    <a:solidFill>
                      <a:schemeClr val="accent2">
                        <a:lumMod val="20000"/>
                        <a:lumOff val="80000"/>
                      </a:schemeClr>
                    </a:solidFill>
                  </a:tcPr>
                </a:tc>
                <a:tc>
                  <a:txBody>
                    <a:bodyPr/>
                    <a:lstStyle/>
                    <a:p>
                      <a:pPr>
                        <a:spcAft>
                          <a:spcPts val="0"/>
                        </a:spcAft>
                      </a:pPr>
                      <a:r>
                        <a:rPr lang="en-GB" sz="1100" b="0" dirty="0">
                          <a:solidFill>
                            <a:schemeClr val="tx1"/>
                          </a:solidFill>
                          <a:effectLst/>
                        </a:rPr>
                        <a:t>Excellent critical evaluation/ critique of current research and methodologies, Proposes innovative hypotheses, where appropriate. </a:t>
                      </a:r>
                      <a:r>
                        <a:rPr lang="en-GB" sz="1100" b="1" dirty="0">
                          <a:solidFill>
                            <a:schemeClr val="tx1"/>
                          </a:solidFill>
                          <a:effectLst/>
                        </a:rPr>
                        <a:t>Can synthesise complex issues systematically and creatively. Ability to investigate contradictory or incomplete information and make strong, persuasive, arguments and sophisticated judgements. </a:t>
                      </a:r>
                    </a:p>
                    <a:p>
                      <a:pPr>
                        <a:spcAft>
                          <a:spcPts val="0"/>
                        </a:spcAft>
                      </a:pPr>
                      <a:r>
                        <a:rPr lang="en-GB" sz="1100" b="0" dirty="0">
                          <a:solidFill>
                            <a:schemeClr val="tx1"/>
                          </a:solidFill>
                          <a:effectLst/>
                        </a:rPr>
                        <a:t> </a:t>
                      </a:r>
                      <a:endParaRPr lang="en-GB" sz="1100" b="0" dirty="0">
                        <a:solidFill>
                          <a:schemeClr val="tx1"/>
                        </a:solidFill>
                        <a:effectLst/>
                        <a:latin typeface="Times New Roman" panose="02020603050405020304" pitchFamily="18" charset="0"/>
                        <a:ea typeface="Times New Roman" panose="02020603050405020304" pitchFamily="18" charset="0"/>
                      </a:endParaRPr>
                    </a:p>
                  </a:txBody>
                  <a:tcPr marL="54855" marR="54855" marT="0" marB="0">
                    <a:solidFill>
                      <a:schemeClr val="accent2">
                        <a:lumMod val="20000"/>
                        <a:lumOff val="80000"/>
                      </a:schemeClr>
                    </a:solidFill>
                  </a:tcPr>
                </a:tc>
                <a:tc>
                  <a:txBody>
                    <a:bodyPr/>
                    <a:lstStyle/>
                    <a:p>
                      <a:pPr>
                        <a:spcAft>
                          <a:spcPts val="0"/>
                        </a:spcAft>
                      </a:pPr>
                      <a:r>
                        <a:rPr lang="en-GB" sz="1100" b="0" dirty="0">
                          <a:solidFill>
                            <a:schemeClr val="tx1"/>
                          </a:solidFill>
                          <a:effectLst/>
                        </a:rPr>
                        <a:t>Exceptional critical evaluation/ critique of current research and methodologies, Proposes innovative hypotheses, where appropriate. </a:t>
                      </a:r>
                      <a:r>
                        <a:rPr lang="en-GB" sz="1100" b="1" dirty="0">
                          <a:solidFill>
                            <a:schemeClr val="tx1"/>
                          </a:solidFill>
                          <a:effectLst/>
                        </a:rPr>
                        <a:t>Exemplary systematic and creative synthesis of complex issues.  </a:t>
                      </a:r>
                    </a:p>
                    <a:p>
                      <a:pPr>
                        <a:spcAft>
                          <a:spcPts val="0"/>
                        </a:spcAft>
                      </a:pPr>
                      <a:r>
                        <a:rPr lang="en-GB" sz="1100" b="1" dirty="0">
                          <a:solidFill>
                            <a:schemeClr val="tx1"/>
                          </a:solidFill>
                          <a:effectLst/>
                        </a:rPr>
                        <a:t>Ability to investigate contradictory or incomplete information and make strong, persuasive, arguments and sophisticated, nuanced, judgements</a:t>
                      </a:r>
                      <a:r>
                        <a:rPr lang="en-GB" sz="1100" b="0" dirty="0">
                          <a:solidFill>
                            <a:schemeClr val="tx1"/>
                          </a:solidFill>
                          <a:effectLst/>
                        </a:rPr>
                        <a:t>. Potential for journal publication or doctoral research.</a:t>
                      </a:r>
                      <a:endParaRPr lang="en-GB" sz="1100" b="0" dirty="0">
                        <a:solidFill>
                          <a:schemeClr val="tx1"/>
                        </a:solidFill>
                        <a:effectLst/>
                        <a:latin typeface="Times New Roman" panose="02020603050405020304" pitchFamily="18" charset="0"/>
                        <a:ea typeface="Times New Roman" panose="02020603050405020304" pitchFamily="18" charset="0"/>
                      </a:endParaRPr>
                    </a:p>
                  </a:txBody>
                  <a:tcPr marL="54855" marR="54855" marT="0" marB="0">
                    <a:solidFill>
                      <a:schemeClr val="accent2">
                        <a:lumMod val="20000"/>
                        <a:lumOff val="80000"/>
                      </a:schemeClr>
                    </a:solidFill>
                  </a:tcPr>
                </a:tc>
                <a:extLst>
                  <a:ext uri="{0D108BD9-81ED-4DB2-BD59-A6C34878D82A}">
                    <a16:rowId xmlns:a16="http://schemas.microsoft.com/office/drawing/2014/main" val="4035415081"/>
                  </a:ext>
                </a:extLst>
              </a:tr>
            </a:tbl>
          </a:graphicData>
        </a:graphic>
      </p:graphicFrame>
    </p:spTree>
    <p:extLst>
      <p:ext uri="{BB962C8B-B14F-4D97-AF65-F5344CB8AC3E}">
        <p14:creationId xmlns:p14="http://schemas.microsoft.com/office/powerpoint/2010/main" val="413030585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5802" y="286605"/>
            <a:ext cx="10058400" cy="1450757"/>
          </a:xfrm>
        </p:spPr>
        <p:txBody>
          <a:bodyPr/>
          <a:lstStyle/>
          <a:p>
            <a:r>
              <a:rPr lang="en-GB" dirty="0"/>
              <a:t>Practical </a:t>
            </a:r>
            <a:r>
              <a:rPr lang="en-GB" dirty="0" smtClean="0"/>
              <a:t>skills </a:t>
            </a:r>
            <a:r>
              <a:rPr lang="en-GB" dirty="0"/>
              <a:t>(</a:t>
            </a:r>
            <a:r>
              <a:rPr lang="en-GB" dirty="0" smtClean="0"/>
              <a:t>25 </a:t>
            </a:r>
            <a:r>
              <a:rPr lang="en-GB" dirty="0"/>
              <a:t>Marks) </a:t>
            </a:r>
          </a:p>
        </p:txBody>
      </p:sp>
      <p:graphicFrame>
        <p:nvGraphicFramePr>
          <p:cNvPr id="4" name="Table 3"/>
          <p:cNvGraphicFramePr>
            <a:graphicFrameLocks noGrp="1"/>
          </p:cNvGraphicFramePr>
          <p:nvPr>
            <p:extLst>
              <p:ext uri="{D42A27DB-BD31-4B8C-83A1-F6EECF244321}">
                <p14:modId xmlns:p14="http://schemas.microsoft.com/office/powerpoint/2010/main" val="45195334"/>
              </p:ext>
            </p:extLst>
          </p:nvPr>
        </p:nvGraphicFramePr>
        <p:xfrm>
          <a:off x="535802" y="1737362"/>
          <a:ext cx="11242215" cy="676741"/>
        </p:xfrm>
        <a:graphic>
          <a:graphicData uri="http://schemas.openxmlformats.org/drawingml/2006/table">
            <a:tbl>
              <a:tblPr firstRow="1" firstCol="1" bandRow="1">
                <a:tableStyleId>{5C22544A-7EE6-4342-B048-85BDC9FD1C3A}</a:tableStyleId>
              </a:tblPr>
              <a:tblGrid>
                <a:gridCol w="1404569">
                  <a:extLst>
                    <a:ext uri="{9D8B030D-6E8A-4147-A177-3AD203B41FA5}">
                      <a16:colId xmlns:a16="http://schemas.microsoft.com/office/drawing/2014/main" val="2191306601"/>
                    </a:ext>
                  </a:extLst>
                </a:gridCol>
                <a:gridCol w="1405378">
                  <a:extLst>
                    <a:ext uri="{9D8B030D-6E8A-4147-A177-3AD203B41FA5}">
                      <a16:colId xmlns:a16="http://schemas.microsoft.com/office/drawing/2014/main" val="3554727796"/>
                    </a:ext>
                  </a:extLst>
                </a:gridCol>
                <a:gridCol w="1405378">
                  <a:extLst>
                    <a:ext uri="{9D8B030D-6E8A-4147-A177-3AD203B41FA5}">
                      <a16:colId xmlns:a16="http://schemas.microsoft.com/office/drawing/2014/main" val="138477642"/>
                    </a:ext>
                  </a:extLst>
                </a:gridCol>
                <a:gridCol w="1405378">
                  <a:extLst>
                    <a:ext uri="{9D8B030D-6E8A-4147-A177-3AD203B41FA5}">
                      <a16:colId xmlns:a16="http://schemas.microsoft.com/office/drawing/2014/main" val="4012314527"/>
                    </a:ext>
                  </a:extLst>
                </a:gridCol>
                <a:gridCol w="1405378">
                  <a:extLst>
                    <a:ext uri="{9D8B030D-6E8A-4147-A177-3AD203B41FA5}">
                      <a16:colId xmlns:a16="http://schemas.microsoft.com/office/drawing/2014/main" val="99003757"/>
                    </a:ext>
                  </a:extLst>
                </a:gridCol>
                <a:gridCol w="1405378">
                  <a:extLst>
                    <a:ext uri="{9D8B030D-6E8A-4147-A177-3AD203B41FA5}">
                      <a16:colId xmlns:a16="http://schemas.microsoft.com/office/drawing/2014/main" val="2429615046"/>
                    </a:ext>
                  </a:extLst>
                </a:gridCol>
                <a:gridCol w="1405378">
                  <a:extLst>
                    <a:ext uri="{9D8B030D-6E8A-4147-A177-3AD203B41FA5}">
                      <a16:colId xmlns:a16="http://schemas.microsoft.com/office/drawing/2014/main" val="1591855959"/>
                    </a:ext>
                  </a:extLst>
                </a:gridCol>
                <a:gridCol w="1405378">
                  <a:extLst>
                    <a:ext uri="{9D8B030D-6E8A-4147-A177-3AD203B41FA5}">
                      <a16:colId xmlns:a16="http://schemas.microsoft.com/office/drawing/2014/main" val="3889773614"/>
                    </a:ext>
                  </a:extLst>
                </a:gridCol>
              </a:tblGrid>
              <a:tr h="493838">
                <a:tc>
                  <a:txBody>
                    <a:bodyPr/>
                    <a:lstStyle/>
                    <a:p>
                      <a:pPr>
                        <a:spcAft>
                          <a:spcPts val="0"/>
                        </a:spcAft>
                      </a:pPr>
                      <a:endParaRPr lang="en-GB" sz="10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900" dirty="0">
                          <a:effectLst/>
                        </a:rPr>
                        <a:t>FAIL</a:t>
                      </a:r>
                      <a:endParaRPr lang="en-GB" sz="10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900">
                          <a:effectLst/>
                        </a:rPr>
                        <a:t>FAIL</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900">
                          <a:effectLst/>
                        </a:rPr>
                        <a:t>MARGINAL FAIL</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900">
                          <a:effectLst/>
                        </a:rPr>
                        <a:t>SATISFACTORY</a:t>
                      </a:r>
                      <a:endParaRPr lang="en-GB" sz="1000">
                        <a:effectLst/>
                      </a:endParaRPr>
                    </a:p>
                    <a:p>
                      <a:pPr algn="ctr">
                        <a:spcAft>
                          <a:spcPts val="0"/>
                        </a:spcAft>
                      </a:pPr>
                      <a:r>
                        <a:rPr lang="en-GB" sz="900">
                          <a:effectLst/>
                        </a:rPr>
                        <a:t>(Pass)</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900" dirty="0">
                          <a:effectLst/>
                        </a:rPr>
                        <a:t>GOOD to VERY GOOD</a:t>
                      </a:r>
                      <a:endParaRPr lang="en-GB" sz="1000" dirty="0">
                        <a:effectLst/>
                      </a:endParaRPr>
                    </a:p>
                    <a:p>
                      <a:pPr algn="ctr">
                        <a:spcAft>
                          <a:spcPts val="0"/>
                        </a:spcAft>
                      </a:pPr>
                      <a:r>
                        <a:rPr lang="en-GB" sz="900" dirty="0">
                          <a:effectLst/>
                        </a:rPr>
                        <a:t>(Merit) </a:t>
                      </a:r>
                      <a:endParaRPr lang="en-GB" sz="10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900" dirty="0">
                          <a:effectLst/>
                        </a:rPr>
                        <a:t>EXCELLENT</a:t>
                      </a:r>
                      <a:endParaRPr lang="en-GB" sz="1000" dirty="0">
                        <a:effectLst/>
                      </a:endParaRPr>
                    </a:p>
                    <a:p>
                      <a:pPr algn="ctr">
                        <a:spcAft>
                          <a:spcPts val="0"/>
                        </a:spcAft>
                      </a:pPr>
                      <a:r>
                        <a:rPr lang="en-GB" sz="900" dirty="0">
                          <a:effectLst/>
                        </a:rPr>
                        <a:t>(Distinction)</a:t>
                      </a:r>
                      <a:endParaRPr lang="en-GB" sz="10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900">
                          <a:effectLst/>
                        </a:rPr>
                        <a:t>EXCEPTIONAL</a:t>
                      </a:r>
                      <a:endParaRPr lang="en-GB" sz="1000">
                        <a:effectLst/>
                      </a:endParaRPr>
                    </a:p>
                    <a:p>
                      <a:pPr algn="ctr">
                        <a:spcAft>
                          <a:spcPts val="0"/>
                        </a:spcAft>
                      </a:pPr>
                      <a:r>
                        <a:rPr lang="en-GB" sz="900">
                          <a:effectLst/>
                        </a:rPr>
                        <a:t>(Distinction)</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2812054935"/>
                  </a:ext>
                </a:extLst>
              </a:tr>
              <a:tr h="182903">
                <a:tc>
                  <a:txBody>
                    <a:bodyPr/>
                    <a:lstStyle/>
                    <a:p>
                      <a:pPr marL="108585">
                        <a:spcAft>
                          <a:spcPts val="0"/>
                        </a:spcAft>
                      </a:pPr>
                      <a:r>
                        <a:rPr lang="en-GB" sz="1000" dirty="0">
                          <a:effectLst/>
                        </a:rPr>
                        <a:t>Category</a:t>
                      </a:r>
                      <a:endParaRPr lang="en-GB" sz="10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900" dirty="0">
                          <a:effectLst/>
                        </a:rPr>
                        <a:t>0-29%</a:t>
                      </a:r>
                      <a:endParaRPr lang="en-GB" sz="1000" dirty="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900" dirty="0">
                          <a:effectLst/>
                        </a:rPr>
                        <a:t>30-44%</a:t>
                      </a:r>
                      <a:endParaRPr lang="en-GB" sz="1000" dirty="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900" dirty="0">
                          <a:effectLst/>
                        </a:rPr>
                        <a:t>45-49%</a:t>
                      </a:r>
                      <a:endParaRPr lang="en-GB" sz="1000" dirty="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900" dirty="0">
                          <a:effectLst/>
                        </a:rPr>
                        <a:t>50-59%</a:t>
                      </a:r>
                      <a:endParaRPr lang="en-GB" sz="1000" dirty="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900">
                          <a:effectLst/>
                        </a:rPr>
                        <a:t>60-69%</a:t>
                      </a:r>
                      <a:endParaRPr lang="en-GB" sz="10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900" dirty="0">
                          <a:effectLst/>
                        </a:rPr>
                        <a:t>70-84%</a:t>
                      </a:r>
                      <a:endParaRPr lang="en-GB" sz="1000" dirty="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900" dirty="0">
                          <a:effectLst/>
                        </a:rPr>
                        <a:t>85-100%</a:t>
                      </a:r>
                      <a:endParaRPr lang="en-GB" sz="10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955444917"/>
                  </a:ext>
                </a:extLst>
              </a:tr>
            </a:tbl>
          </a:graphicData>
        </a:graphic>
      </p:graphicFrame>
      <p:graphicFrame>
        <p:nvGraphicFramePr>
          <p:cNvPr id="3" name="Table 2"/>
          <p:cNvGraphicFramePr>
            <a:graphicFrameLocks noGrp="1"/>
          </p:cNvGraphicFramePr>
          <p:nvPr>
            <p:extLst>
              <p:ext uri="{D42A27DB-BD31-4B8C-83A1-F6EECF244321}">
                <p14:modId xmlns:p14="http://schemas.microsoft.com/office/powerpoint/2010/main" val="1734949656"/>
              </p:ext>
            </p:extLst>
          </p:nvPr>
        </p:nvGraphicFramePr>
        <p:xfrm>
          <a:off x="535802" y="2414103"/>
          <a:ext cx="11242214" cy="4114800"/>
        </p:xfrm>
        <a:graphic>
          <a:graphicData uri="http://schemas.openxmlformats.org/drawingml/2006/table">
            <a:tbl>
              <a:tblPr firstRow="1" firstCol="1" bandRow="1">
                <a:tableStyleId>{5C22544A-7EE6-4342-B048-85BDC9FD1C3A}</a:tableStyleId>
              </a:tblPr>
              <a:tblGrid>
                <a:gridCol w="1404568">
                  <a:extLst>
                    <a:ext uri="{9D8B030D-6E8A-4147-A177-3AD203B41FA5}">
                      <a16:colId xmlns:a16="http://schemas.microsoft.com/office/drawing/2014/main" val="3778430793"/>
                    </a:ext>
                  </a:extLst>
                </a:gridCol>
                <a:gridCol w="1405378">
                  <a:extLst>
                    <a:ext uri="{9D8B030D-6E8A-4147-A177-3AD203B41FA5}">
                      <a16:colId xmlns:a16="http://schemas.microsoft.com/office/drawing/2014/main" val="474553103"/>
                    </a:ext>
                  </a:extLst>
                </a:gridCol>
                <a:gridCol w="1405378">
                  <a:extLst>
                    <a:ext uri="{9D8B030D-6E8A-4147-A177-3AD203B41FA5}">
                      <a16:colId xmlns:a16="http://schemas.microsoft.com/office/drawing/2014/main" val="2784087484"/>
                    </a:ext>
                  </a:extLst>
                </a:gridCol>
                <a:gridCol w="1405378">
                  <a:extLst>
                    <a:ext uri="{9D8B030D-6E8A-4147-A177-3AD203B41FA5}">
                      <a16:colId xmlns:a16="http://schemas.microsoft.com/office/drawing/2014/main" val="207495826"/>
                    </a:ext>
                  </a:extLst>
                </a:gridCol>
                <a:gridCol w="1405378">
                  <a:extLst>
                    <a:ext uri="{9D8B030D-6E8A-4147-A177-3AD203B41FA5}">
                      <a16:colId xmlns:a16="http://schemas.microsoft.com/office/drawing/2014/main" val="2503625641"/>
                    </a:ext>
                  </a:extLst>
                </a:gridCol>
                <a:gridCol w="1405378">
                  <a:extLst>
                    <a:ext uri="{9D8B030D-6E8A-4147-A177-3AD203B41FA5}">
                      <a16:colId xmlns:a16="http://schemas.microsoft.com/office/drawing/2014/main" val="1455176611"/>
                    </a:ext>
                  </a:extLst>
                </a:gridCol>
                <a:gridCol w="1405378">
                  <a:extLst>
                    <a:ext uri="{9D8B030D-6E8A-4147-A177-3AD203B41FA5}">
                      <a16:colId xmlns:a16="http://schemas.microsoft.com/office/drawing/2014/main" val="1091389796"/>
                    </a:ext>
                  </a:extLst>
                </a:gridCol>
                <a:gridCol w="1405378">
                  <a:extLst>
                    <a:ext uri="{9D8B030D-6E8A-4147-A177-3AD203B41FA5}">
                      <a16:colId xmlns:a16="http://schemas.microsoft.com/office/drawing/2014/main" val="2080157128"/>
                    </a:ext>
                  </a:extLst>
                </a:gridCol>
              </a:tblGrid>
              <a:tr h="4022725">
                <a:tc>
                  <a:txBody>
                    <a:bodyPr/>
                    <a:lstStyle/>
                    <a:p>
                      <a:pPr marL="68580">
                        <a:lnSpc>
                          <a:spcPct val="99000"/>
                        </a:lnSpc>
                        <a:spcBef>
                          <a:spcPts val="170"/>
                        </a:spcBef>
                        <a:spcAft>
                          <a:spcPts val="0"/>
                        </a:spcAft>
                      </a:pPr>
                      <a:r>
                        <a:rPr lang="en-GB" sz="1000" dirty="0">
                          <a:effectLst/>
                        </a:rPr>
                        <a:t>Practical skills</a:t>
                      </a:r>
                    </a:p>
                    <a:p>
                      <a:pPr marL="68580">
                        <a:lnSpc>
                          <a:spcPct val="99000"/>
                        </a:lnSpc>
                        <a:spcBef>
                          <a:spcPts val="170"/>
                        </a:spcBef>
                        <a:spcAft>
                          <a:spcPts val="0"/>
                        </a:spcAft>
                      </a:pPr>
                      <a:r>
                        <a:rPr lang="en-GB" sz="900" dirty="0">
                          <a:effectLst/>
                        </a:rPr>
                        <a:t>(Originality / creativity in the application of knowledge, tools and techniques and in tackling and solving problems in complex and unpredictable professional situations; practical use of established techniques of research and enquiry to create and interpret knowledge in the discipline.)</a:t>
                      </a:r>
                      <a:endParaRPr lang="en-GB" sz="1000" dirty="0">
                        <a:effectLst/>
                        <a:latin typeface="Times New Roman" panose="02020603050405020304" pitchFamily="18" charset="0"/>
                        <a:ea typeface="Times New Roman" panose="02020603050405020304" pitchFamily="18" charset="0"/>
                      </a:endParaRPr>
                    </a:p>
                  </a:txBody>
                  <a:tcPr marL="46416" marR="46416" marT="0" marB="0"/>
                </a:tc>
                <a:tc>
                  <a:txBody>
                    <a:bodyPr/>
                    <a:lstStyle/>
                    <a:p>
                      <a:pPr>
                        <a:spcAft>
                          <a:spcPts val="0"/>
                        </a:spcAft>
                      </a:pPr>
                      <a:r>
                        <a:rPr lang="en-GB" sz="1000" b="0" dirty="0">
                          <a:solidFill>
                            <a:schemeClr val="tx1"/>
                          </a:solidFill>
                          <a:effectLst/>
                        </a:rPr>
                        <a:t>Limited or no use of methods, materials, tools and/or techniques.</a:t>
                      </a:r>
                    </a:p>
                    <a:p>
                      <a:pPr>
                        <a:spcAft>
                          <a:spcPts val="0"/>
                        </a:spcAft>
                      </a:pPr>
                      <a:r>
                        <a:rPr lang="en-GB" sz="1000" b="0" dirty="0">
                          <a:solidFill>
                            <a:schemeClr val="tx1"/>
                          </a:solidFill>
                          <a:effectLst/>
                        </a:rPr>
                        <a:t>Little or no appreciation of the context of the application.</a:t>
                      </a:r>
                    </a:p>
                    <a:p>
                      <a:pPr>
                        <a:spcAft>
                          <a:spcPts val="0"/>
                        </a:spcAft>
                      </a:pPr>
                      <a:r>
                        <a:rPr lang="en-GB" sz="1000" b="0" dirty="0">
                          <a:solidFill>
                            <a:schemeClr val="tx1"/>
                          </a:solidFill>
                          <a:effectLst/>
                        </a:rPr>
                        <a:t>Limited understanding of the application of theory to practice or making appropriate links between the two.</a:t>
                      </a:r>
                    </a:p>
                    <a:p>
                      <a:pPr>
                        <a:spcAft>
                          <a:spcPts val="0"/>
                        </a:spcAft>
                      </a:pPr>
                      <a:r>
                        <a:rPr lang="en-GB" sz="1000" b="0" dirty="0">
                          <a:solidFill>
                            <a:schemeClr val="tx1"/>
                          </a:solidFill>
                          <a:effectLst/>
                        </a:rPr>
                        <a:t>Very weak problem-solving skills in complex and unpredictable contexts. </a:t>
                      </a:r>
                      <a:endParaRPr lang="en-GB" sz="1000" b="0" dirty="0">
                        <a:solidFill>
                          <a:schemeClr val="tx1"/>
                        </a:solidFill>
                        <a:effectLst/>
                        <a:latin typeface="Times New Roman" panose="02020603050405020304" pitchFamily="18" charset="0"/>
                        <a:ea typeface="Times New Roman" panose="02020603050405020304" pitchFamily="18" charset="0"/>
                      </a:endParaRPr>
                    </a:p>
                  </a:txBody>
                  <a:tcPr marL="46416" marR="46416" marT="0" marB="0">
                    <a:solidFill>
                      <a:schemeClr val="accent2">
                        <a:lumMod val="20000"/>
                        <a:lumOff val="80000"/>
                      </a:schemeClr>
                    </a:solidFill>
                  </a:tcPr>
                </a:tc>
                <a:tc>
                  <a:txBody>
                    <a:bodyPr/>
                    <a:lstStyle/>
                    <a:p>
                      <a:pPr>
                        <a:spcAft>
                          <a:spcPts val="0"/>
                        </a:spcAft>
                      </a:pPr>
                      <a:r>
                        <a:rPr lang="en-GB" sz="1000" b="0" dirty="0">
                          <a:solidFill>
                            <a:schemeClr val="tx1"/>
                          </a:solidFill>
                          <a:effectLst/>
                        </a:rPr>
                        <a:t>Rudimentary application of methods, materials, tools and/or techniques but without consideration and competence. Flawed appreciation of the context of the application.</a:t>
                      </a:r>
                    </a:p>
                    <a:p>
                      <a:pPr>
                        <a:spcAft>
                          <a:spcPts val="0"/>
                        </a:spcAft>
                      </a:pPr>
                      <a:r>
                        <a:rPr lang="en-GB" sz="1000" b="0" dirty="0">
                          <a:solidFill>
                            <a:schemeClr val="tx1"/>
                          </a:solidFill>
                          <a:effectLst/>
                        </a:rPr>
                        <a:t>Weak understanding of the application of theory to practice, with only occasional evidence of making appropriate links between the two. Weak problem-solving skills in complex and unpredictable contexts. </a:t>
                      </a:r>
                    </a:p>
                    <a:p>
                      <a:pPr>
                        <a:spcAft>
                          <a:spcPts val="0"/>
                        </a:spcAft>
                      </a:pPr>
                      <a:r>
                        <a:rPr lang="en-GB" sz="1000" b="0" dirty="0">
                          <a:solidFill>
                            <a:schemeClr val="tx1"/>
                          </a:solidFill>
                          <a:effectLst/>
                        </a:rPr>
                        <a:t> </a:t>
                      </a:r>
                    </a:p>
                    <a:p>
                      <a:pPr>
                        <a:spcAft>
                          <a:spcPts val="0"/>
                        </a:spcAft>
                      </a:pPr>
                      <a:r>
                        <a:rPr lang="en-GB" sz="1000" b="0" dirty="0">
                          <a:solidFill>
                            <a:schemeClr val="tx1"/>
                          </a:solidFill>
                          <a:effectLst/>
                        </a:rPr>
                        <a:t> </a:t>
                      </a:r>
                      <a:endParaRPr lang="en-GB" sz="1000" b="0" dirty="0">
                        <a:solidFill>
                          <a:schemeClr val="tx1"/>
                        </a:solidFill>
                        <a:effectLst/>
                        <a:latin typeface="Times New Roman" panose="02020603050405020304" pitchFamily="18" charset="0"/>
                        <a:ea typeface="Times New Roman" panose="02020603050405020304" pitchFamily="18" charset="0"/>
                      </a:endParaRPr>
                    </a:p>
                  </a:txBody>
                  <a:tcPr marL="46416" marR="46416" marT="0" marB="0">
                    <a:solidFill>
                      <a:schemeClr val="accent2">
                        <a:lumMod val="20000"/>
                        <a:lumOff val="80000"/>
                      </a:schemeClr>
                    </a:solidFill>
                  </a:tcPr>
                </a:tc>
                <a:tc>
                  <a:txBody>
                    <a:bodyPr/>
                    <a:lstStyle/>
                    <a:p>
                      <a:pPr>
                        <a:spcAft>
                          <a:spcPts val="0"/>
                        </a:spcAft>
                      </a:pPr>
                      <a:r>
                        <a:rPr lang="en-GB" sz="1000" b="0" dirty="0">
                          <a:solidFill>
                            <a:schemeClr val="tx1"/>
                          </a:solidFill>
                          <a:effectLst/>
                        </a:rPr>
                        <a:t>An awareness and mostly appropriate application of well-established methods, materials, tools and/or techniques, with occasional errors.</a:t>
                      </a:r>
                    </a:p>
                    <a:p>
                      <a:pPr>
                        <a:spcAft>
                          <a:spcPts val="0"/>
                        </a:spcAft>
                      </a:pPr>
                      <a:r>
                        <a:rPr lang="en-GB" sz="1000" b="0" dirty="0">
                          <a:solidFill>
                            <a:schemeClr val="tx1"/>
                          </a:solidFill>
                          <a:effectLst/>
                        </a:rPr>
                        <a:t>Basic appreciation of the context of the application. Theoretical knowledge and understanding applied in practice, but not always making logical links between the two.</a:t>
                      </a:r>
                    </a:p>
                    <a:p>
                      <a:pPr>
                        <a:spcAft>
                          <a:spcPts val="0"/>
                        </a:spcAft>
                      </a:pPr>
                      <a:r>
                        <a:rPr lang="en-GB" sz="1000" b="0" dirty="0">
                          <a:solidFill>
                            <a:schemeClr val="tx1"/>
                          </a:solidFill>
                          <a:effectLst/>
                        </a:rPr>
                        <a:t>Can identify problems and propose basic solutions without fully appreciating the complexity of unpredictable contexts. </a:t>
                      </a:r>
                      <a:endParaRPr lang="en-GB" sz="1000" b="0" dirty="0">
                        <a:solidFill>
                          <a:schemeClr val="tx1"/>
                        </a:solidFill>
                        <a:effectLst/>
                        <a:latin typeface="Times New Roman" panose="02020603050405020304" pitchFamily="18" charset="0"/>
                        <a:ea typeface="Times New Roman" panose="02020603050405020304" pitchFamily="18" charset="0"/>
                      </a:endParaRPr>
                    </a:p>
                  </a:txBody>
                  <a:tcPr marL="46416" marR="46416" marT="0" marB="0">
                    <a:solidFill>
                      <a:schemeClr val="accent2">
                        <a:lumMod val="20000"/>
                        <a:lumOff val="80000"/>
                      </a:schemeClr>
                    </a:solidFill>
                  </a:tcPr>
                </a:tc>
                <a:tc>
                  <a:txBody>
                    <a:bodyPr/>
                    <a:lstStyle/>
                    <a:p>
                      <a:pPr>
                        <a:spcAft>
                          <a:spcPts val="0"/>
                        </a:spcAft>
                      </a:pPr>
                      <a:r>
                        <a:rPr lang="en-GB" sz="1000" b="0" dirty="0">
                          <a:solidFill>
                            <a:schemeClr val="tx1"/>
                          </a:solidFill>
                          <a:effectLst/>
                        </a:rPr>
                        <a:t>An appropriate application of standard methods, materials, tools and/or techniques.</a:t>
                      </a:r>
                    </a:p>
                    <a:p>
                      <a:pPr>
                        <a:spcAft>
                          <a:spcPts val="0"/>
                        </a:spcAft>
                      </a:pPr>
                      <a:r>
                        <a:rPr lang="en-GB" sz="1000" b="1" dirty="0">
                          <a:solidFill>
                            <a:schemeClr val="tx1"/>
                          </a:solidFill>
                          <a:effectLst/>
                        </a:rPr>
                        <a:t>Clear appreciation of the context of the application. Mainly consistent, accurate and logical application of theory to practice, making appropriate links between the two.</a:t>
                      </a:r>
                    </a:p>
                    <a:p>
                      <a:pPr>
                        <a:spcAft>
                          <a:spcPts val="0"/>
                        </a:spcAft>
                      </a:pPr>
                      <a:r>
                        <a:rPr lang="en-GB" sz="1000" b="0" dirty="0">
                          <a:solidFill>
                            <a:schemeClr val="tx1"/>
                          </a:solidFill>
                          <a:effectLst/>
                        </a:rPr>
                        <a:t>Can identify problems and propose mostly appropriate solutions in complex and unpredictable contexts, with elements of originality.</a:t>
                      </a:r>
                      <a:endParaRPr lang="en-GB" sz="1000" b="0" dirty="0">
                        <a:solidFill>
                          <a:schemeClr val="tx1"/>
                        </a:solidFill>
                        <a:effectLst/>
                        <a:latin typeface="Times New Roman" panose="02020603050405020304" pitchFamily="18" charset="0"/>
                        <a:ea typeface="Times New Roman" panose="02020603050405020304" pitchFamily="18" charset="0"/>
                      </a:endParaRPr>
                    </a:p>
                  </a:txBody>
                  <a:tcPr marL="46416" marR="46416" marT="0" marB="0">
                    <a:solidFill>
                      <a:schemeClr val="accent2">
                        <a:lumMod val="20000"/>
                        <a:lumOff val="80000"/>
                      </a:schemeClr>
                    </a:solidFill>
                  </a:tcPr>
                </a:tc>
                <a:tc>
                  <a:txBody>
                    <a:bodyPr/>
                    <a:lstStyle/>
                    <a:p>
                      <a:pPr>
                        <a:spcAft>
                          <a:spcPts val="0"/>
                        </a:spcAft>
                      </a:pPr>
                      <a:r>
                        <a:rPr lang="en-GB" sz="1000" b="0" dirty="0">
                          <a:solidFill>
                            <a:schemeClr val="tx1"/>
                          </a:solidFill>
                          <a:effectLst/>
                        </a:rPr>
                        <a:t>A very good application of a range of methods, materials, tools and/or techniques.</a:t>
                      </a:r>
                    </a:p>
                    <a:p>
                      <a:pPr>
                        <a:spcAft>
                          <a:spcPts val="0"/>
                        </a:spcAft>
                      </a:pPr>
                      <a:r>
                        <a:rPr lang="en-GB" sz="1000" b="1" dirty="0">
                          <a:solidFill>
                            <a:schemeClr val="tx1"/>
                          </a:solidFill>
                          <a:effectLst/>
                        </a:rPr>
                        <a:t>Very good consideration of the context of the application, with perceptive insights. Can identify problems and propose appropriate solutions in complex and unpredictable contexts</a:t>
                      </a:r>
                      <a:r>
                        <a:rPr lang="en-GB" sz="1000" b="0" dirty="0">
                          <a:solidFill>
                            <a:schemeClr val="tx1"/>
                          </a:solidFill>
                          <a:effectLst/>
                        </a:rPr>
                        <a:t>.</a:t>
                      </a:r>
                    </a:p>
                    <a:p>
                      <a:pPr>
                        <a:spcAft>
                          <a:spcPts val="0"/>
                        </a:spcAft>
                      </a:pPr>
                      <a:r>
                        <a:rPr lang="en-GB" sz="1000" b="0" dirty="0">
                          <a:solidFill>
                            <a:schemeClr val="tx1"/>
                          </a:solidFill>
                          <a:effectLst/>
                        </a:rPr>
                        <a:t>Evidence of originality and creativity. </a:t>
                      </a:r>
                      <a:endParaRPr lang="en-GB" sz="1000" b="0" dirty="0">
                        <a:solidFill>
                          <a:schemeClr val="tx1"/>
                        </a:solidFill>
                        <a:effectLst/>
                        <a:latin typeface="Times New Roman" panose="02020603050405020304" pitchFamily="18" charset="0"/>
                        <a:ea typeface="Times New Roman" panose="02020603050405020304" pitchFamily="18" charset="0"/>
                      </a:endParaRPr>
                    </a:p>
                  </a:txBody>
                  <a:tcPr marL="46416" marR="46416" marT="0" marB="0">
                    <a:solidFill>
                      <a:schemeClr val="accent2">
                        <a:lumMod val="20000"/>
                        <a:lumOff val="80000"/>
                      </a:schemeClr>
                    </a:solidFill>
                  </a:tcPr>
                </a:tc>
                <a:tc>
                  <a:txBody>
                    <a:bodyPr/>
                    <a:lstStyle/>
                    <a:p>
                      <a:pPr>
                        <a:spcAft>
                          <a:spcPts val="0"/>
                        </a:spcAft>
                      </a:pPr>
                      <a:r>
                        <a:rPr lang="en-GB" sz="1000" b="0" dirty="0">
                          <a:solidFill>
                            <a:schemeClr val="tx1"/>
                          </a:solidFill>
                          <a:effectLst/>
                        </a:rPr>
                        <a:t>An advanced application of knowledge, methods, materials, tools and/or techniques.</a:t>
                      </a:r>
                    </a:p>
                    <a:p>
                      <a:pPr>
                        <a:spcAft>
                          <a:spcPts val="0"/>
                        </a:spcAft>
                      </a:pPr>
                      <a:r>
                        <a:rPr lang="en-GB" sz="1000" b="1" dirty="0">
                          <a:solidFill>
                            <a:schemeClr val="tx1"/>
                          </a:solidFill>
                          <a:effectLst/>
                        </a:rPr>
                        <a:t>The context of the application is well considered, and insightful.</a:t>
                      </a:r>
                    </a:p>
                    <a:p>
                      <a:pPr>
                        <a:spcAft>
                          <a:spcPts val="0"/>
                        </a:spcAft>
                      </a:pPr>
                      <a:r>
                        <a:rPr lang="en-GB" sz="1000" b="1" dirty="0">
                          <a:solidFill>
                            <a:schemeClr val="tx1"/>
                          </a:solidFill>
                          <a:effectLst/>
                        </a:rPr>
                        <a:t>Can identify complex problems and propose excellent solutions</a:t>
                      </a:r>
                      <a:r>
                        <a:rPr lang="en-GB" sz="1000" b="0" dirty="0">
                          <a:solidFill>
                            <a:schemeClr val="tx1"/>
                          </a:solidFill>
                          <a:effectLst/>
                        </a:rPr>
                        <a:t>. An excellent grasp of techniques applicable to own research or advanced scholarship.</a:t>
                      </a:r>
                    </a:p>
                    <a:p>
                      <a:pPr>
                        <a:spcAft>
                          <a:spcPts val="0"/>
                        </a:spcAft>
                      </a:pPr>
                      <a:r>
                        <a:rPr lang="en-GB" sz="1000" b="1" dirty="0">
                          <a:solidFill>
                            <a:schemeClr val="tx1"/>
                          </a:solidFill>
                          <a:effectLst/>
                        </a:rPr>
                        <a:t>Shows originality in application of knowledge and techniques</a:t>
                      </a:r>
                      <a:r>
                        <a:rPr lang="en-GB" sz="1000" b="0" dirty="0">
                          <a:solidFill>
                            <a:schemeClr val="tx1"/>
                          </a:solidFill>
                          <a:effectLst/>
                        </a:rPr>
                        <a:t>, and of how established techniques of enquiry create and interpret knowledge in the discipline.</a:t>
                      </a:r>
                      <a:endParaRPr lang="en-GB" sz="1000" b="0" dirty="0">
                        <a:solidFill>
                          <a:schemeClr val="tx1"/>
                        </a:solidFill>
                        <a:effectLst/>
                        <a:latin typeface="Times New Roman" panose="02020603050405020304" pitchFamily="18" charset="0"/>
                        <a:ea typeface="Times New Roman" panose="02020603050405020304" pitchFamily="18" charset="0"/>
                      </a:endParaRPr>
                    </a:p>
                  </a:txBody>
                  <a:tcPr marL="46416" marR="46416" marT="0" marB="0">
                    <a:solidFill>
                      <a:schemeClr val="accent2">
                        <a:lumMod val="20000"/>
                        <a:lumOff val="80000"/>
                      </a:schemeClr>
                    </a:solidFill>
                  </a:tcPr>
                </a:tc>
                <a:tc>
                  <a:txBody>
                    <a:bodyPr/>
                    <a:lstStyle/>
                    <a:p>
                      <a:pPr>
                        <a:spcAft>
                          <a:spcPts val="0"/>
                        </a:spcAft>
                      </a:pPr>
                      <a:r>
                        <a:rPr lang="en-GB" sz="1000" b="0" dirty="0">
                          <a:solidFill>
                            <a:schemeClr val="tx1"/>
                          </a:solidFill>
                          <a:effectLst/>
                        </a:rPr>
                        <a:t>Exceptional application skills in complex, unpredictable, contexts, drawing skilfully on the latest research within the discipline. </a:t>
                      </a:r>
                      <a:r>
                        <a:rPr lang="en-GB" sz="1000" b="1" dirty="0">
                          <a:solidFill>
                            <a:schemeClr val="tx1"/>
                          </a:solidFill>
                          <a:effectLst/>
                        </a:rPr>
                        <a:t>Can identify complex problems and propose sophisticated, original solutions. </a:t>
                      </a:r>
                    </a:p>
                    <a:p>
                      <a:pPr>
                        <a:spcAft>
                          <a:spcPts val="0"/>
                        </a:spcAft>
                      </a:pPr>
                      <a:r>
                        <a:rPr lang="en-GB" sz="1000" b="0" dirty="0">
                          <a:solidFill>
                            <a:schemeClr val="tx1"/>
                          </a:solidFill>
                          <a:effectLst/>
                        </a:rPr>
                        <a:t>An outstanding application of techniques applicable to own research or advanced scholarship.</a:t>
                      </a:r>
                    </a:p>
                    <a:p>
                      <a:pPr>
                        <a:spcAft>
                          <a:spcPts val="0"/>
                        </a:spcAft>
                      </a:pPr>
                      <a:r>
                        <a:rPr lang="en-GB" sz="1000" b="1" dirty="0">
                          <a:solidFill>
                            <a:schemeClr val="tx1"/>
                          </a:solidFill>
                          <a:effectLst/>
                        </a:rPr>
                        <a:t>Shows originality in application of knowledge </a:t>
                      </a:r>
                      <a:r>
                        <a:rPr lang="en-GB" sz="1000" b="0" dirty="0">
                          <a:solidFill>
                            <a:schemeClr val="tx1"/>
                          </a:solidFill>
                          <a:effectLst/>
                        </a:rPr>
                        <a:t>and techniques, and of how established techniques of enquiry create and interpret knowledge in the discipline with assimilation and development of </a:t>
                      </a:r>
                      <a:r>
                        <a:rPr lang="en-GB" sz="1000" b="1" dirty="0">
                          <a:solidFill>
                            <a:schemeClr val="tx1"/>
                          </a:solidFill>
                          <a:effectLst/>
                        </a:rPr>
                        <a:t>cutting edge processes and techniques.</a:t>
                      </a:r>
                      <a:endParaRPr lang="en-GB" sz="1000" b="1" dirty="0">
                        <a:solidFill>
                          <a:schemeClr val="tx1"/>
                        </a:solidFill>
                        <a:effectLst/>
                        <a:latin typeface="Times New Roman" panose="02020603050405020304" pitchFamily="18" charset="0"/>
                        <a:ea typeface="Times New Roman" panose="02020603050405020304" pitchFamily="18" charset="0"/>
                      </a:endParaRPr>
                    </a:p>
                  </a:txBody>
                  <a:tcPr marL="46416" marR="46416" marT="0" marB="0">
                    <a:solidFill>
                      <a:schemeClr val="accent2">
                        <a:lumMod val="20000"/>
                        <a:lumOff val="80000"/>
                      </a:schemeClr>
                    </a:solidFill>
                  </a:tcPr>
                </a:tc>
                <a:extLst>
                  <a:ext uri="{0D108BD9-81ED-4DB2-BD59-A6C34878D82A}">
                    <a16:rowId xmlns:a16="http://schemas.microsoft.com/office/drawing/2014/main" val="80049025"/>
                  </a:ext>
                </a:extLst>
              </a:tr>
            </a:tbl>
          </a:graphicData>
        </a:graphic>
      </p:graphicFrame>
    </p:spTree>
    <p:extLst>
      <p:ext uri="{BB962C8B-B14F-4D97-AF65-F5344CB8AC3E}">
        <p14:creationId xmlns:p14="http://schemas.microsoft.com/office/powerpoint/2010/main" val="179555123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5802" y="274138"/>
            <a:ext cx="11242214" cy="1450757"/>
          </a:xfrm>
        </p:spPr>
        <p:txBody>
          <a:bodyPr>
            <a:normAutofit fontScale="90000"/>
          </a:bodyPr>
          <a:lstStyle/>
          <a:p>
            <a:r>
              <a:rPr lang="en-GB" dirty="0"/>
              <a:t>Transferable skills for life and professional </a:t>
            </a:r>
            <a:r>
              <a:rPr lang="en-GB" dirty="0" smtClean="0"/>
              <a:t>practice (20 Marks, including 10 for participation)</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45195334"/>
              </p:ext>
            </p:extLst>
          </p:nvPr>
        </p:nvGraphicFramePr>
        <p:xfrm>
          <a:off x="535802" y="1737362"/>
          <a:ext cx="11242215" cy="676741"/>
        </p:xfrm>
        <a:graphic>
          <a:graphicData uri="http://schemas.openxmlformats.org/drawingml/2006/table">
            <a:tbl>
              <a:tblPr firstRow="1" firstCol="1" bandRow="1">
                <a:tableStyleId>{5C22544A-7EE6-4342-B048-85BDC9FD1C3A}</a:tableStyleId>
              </a:tblPr>
              <a:tblGrid>
                <a:gridCol w="1404569">
                  <a:extLst>
                    <a:ext uri="{9D8B030D-6E8A-4147-A177-3AD203B41FA5}">
                      <a16:colId xmlns:a16="http://schemas.microsoft.com/office/drawing/2014/main" val="2191306601"/>
                    </a:ext>
                  </a:extLst>
                </a:gridCol>
                <a:gridCol w="1405378">
                  <a:extLst>
                    <a:ext uri="{9D8B030D-6E8A-4147-A177-3AD203B41FA5}">
                      <a16:colId xmlns:a16="http://schemas.microsoft.com/office/drawing/2014/main" val="3554727796"/>
                    </a:ext>
                  </a:extLst>
                </a:gridCol>
                <a:gridCol w="1405378">
                  <a:extLst>
                    <a:ext uri="{9D8B030D-6E8A-4147-A177-3AD203B41FA5}">
                      <a16:colId xmlns:a16="http://schemas.microsoft.com/office/drawing/2014/main" val="138477642"/>
                    </a:ext>
                  </a:extLst>
                </a:gridCol>
                <a:gridCol w="1405378">
                  <a:extLst>
                    <a:ext uri="{9D8B030D-6E8A-4147-A177-3AD203B41FA5}">
                      <a16:colId xmlns:a16="http://schemas.microsoft.com/office/drawing/2014/main" val="4012314527"/>
                    </a:ext>
                  </a:extLst>
                </a:gridCol>
                <a:gridCol w="1405378">
                  <a:extLst>
                    <a:ext uri="{9D8B030D-6E8A-4147-A177-3AD203B41FA5}">
                      <a16:colId xmlns:a16="http://schemas.microsoft.com/office/drawing/2014/main" val="99003757"/>
                    </a:ext>
                  </a:extLst>
                </a:gridCol>
                <a:gridCol w="1405378">
                  <a:extLst>
                    <a:ext uri="{9D8B030D-6E8A-4147-A177-3AD203B41FA5}">
                      <a16:colId xmlns:a16="http://schemas.microsoft.com/office/drawing/2014/main" val="2429615046"/>
                    </a:ext>
                  </a:extLst>
                </a:gridCol>
                <a:gridCol w="1405378">
                  <a:extLst>
                    <a:ext uri="{9D8B030D-6E8A-4147-A177-3AD203B41FA5}">
                      <a16:colId xmlns:a16="http://schemas.microsoft.com/office/drawing/2014/main" val="1591855959"/>
                    </a:ext>
                  </a:extLst>
                </a:gridCol>
                <a:gridCol w="1405378">
                  <a:extLst>
                    <a:ext uri="{9D8B030D-6E8A-4147-A177-3AD203B41FA5}">
                      <a16:colId xmlns:a16="http://schemas.microsoft.com/office/drawing/2014/main" val="3889773614"/>
                    </a:ext>
                  </a:extLst>
                </a:gridCol>
              </a:tblGrid>
              <a:tr h="493838">
                <a:tc>
                  <a:txBody>
                    <a:bodyPr/>
                    <a:lstStyle/>
                    <a:p>
                      <a:pPr>
                        <a:spcAft>
                          <a:spcPts val="0"/>
                        </a:spcAft>
                      </a:pPr>
                      <a:endParaRPr lang="en-GB" sz="10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900" dirty="0">
                          <a:effectLst/>
                        </a:rPr>
                        <a:t>FAIL</a:t>
                      </a:r>
                      <a:endParaRPr lang="en-GB" sz="10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900">
                          <a:effectLst/>
                        </a:rPr>
                        <a:t>FAIL</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900">
                          <a:effectLst/>
                        </a:rPr>
                        <a:t>MARGINAL FAIL</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900">
                          <a:effectLst/>
                        </a:rPr>
                        <a:t>SATISFACTORY</a:t>
                      </a:r>
                      <a:endParaRPr lang="en-GB" sz="1000">
                        <a:effectLst/>
                      </a:endParaRPr>
                    </a:p>
                    <a:p>
                      <a:pPr algn="ctr">
                        <a:spcAft>
                          <a:spcPts val="0"/>
                        </a:spcAft>
                      </a:pPr>
                      <a:r>
                        <a:rPr lang="en-GB" sz="900">
                          <a:effectLst/>
                        </a:rPr>
                        <a:t>(Pass)</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900" dirty="0">
                          <a:effectLst/>
                        </a:rPr>
                        <a:t>GOOD to VERY GOOD</a:t>
                      </a:r>
                      <a:endParaRPr lang="en-GB" sz="1000" dirty="0">
                        <a:effectLst/>
                      </a:endParaRPr>
                    </a:p>
                    <a:p>
                      <a:pPr algn="ctr">
                        <a:spcAft>
                          <a:spcPts val="0"/>
                        </a:spcAft>
                      </a:pPr>
                      <a:r>
                        <a:rPr lang="en-GB" sz="900" dirty="0">
                          <a:effectLst/>
                        </a:rPr>
                        <a:t>(Merit) </a:t>
                      </a:r>
                      <a:endParaRPr lang="en-GB" sz="10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900" dirty="0">
                          <a:effectLst/>
                        </a:rPr>
                        <a:t>EXCELLENT</a:t>
                      </a:r>
                      <a:endParaRPr lang="en-GB" sz="1000" dirty="0">
                        <a:effectLst/>
                      </a:endParaRPr>
                    </a:p>
                    <a:p>
                      <a:pPr algn="ctr">
                        <a:spcAft>
                          <a:spcPts val="0"/>
                        </a:spcAft>
                      </a:pPr>
                      <a:r>
                        <a:rPr lang="en-GB" sz="900" dirty="0">
                          <a:effectLst/>
                        </a:rPr>
                        <a:t>(Distinction)</a:t>
                      </a:r>
                      <a:endParaRPr lang="en-GB" sz="10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spcAft>
                          <a:spcPts val="0"/>
                        </a:spcAft>
                      </a:pPr>
                      <a:r>
                        <a:rPr lang="en-GB" sz="900">
                          <a:effectLst/>
                        </a:rPr>
                        <a:t>EXCEPTIONAL</a:t>
                      </a:r>
                      <a:endParaRPr lang="en-GB" sz="1000">
                        <a:effectLst/>
                      </a:endParaRPr>
                    </a:p>
                    <a:p>
                      <a:pPr algn="ctr">
                        <a:spcAft>
                          <a:spcPts val="0"/>
                        </a:spcAft>
                      </a:pPr>
                      <a:r>
                        <a:rPr lang="en-GB" sz="900">
                          <a:effectLst/>
                        </a:rPr>
                        <a:t>(Distinction)</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2812054935"/>
                  </a:ext>
                </a:extLst>
              </a:tr>
              <a:tr h="182903">
                <a:tc>
                  <a:txBody>
                    <a:bodyPr/>
                    <a:lstStyle/>
                    <a:p>
                      <a:pPr marL="108585">
                        <a:spcAft>
                          <a:spcPts val="0"/>
                        </a:spcAft>
                      </a:pPr>
                      <a:r>
                        <a:rPr lang="en-GB" sz="1000" dirty="0">
                          <a:effectLst/>
                        </a:rPr>
                        <a:t>Category</a:t>
                      </a:r>
                      <a:endParaRPr lang="en-GB" sz="10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900" dirty="0">
                          <a:effectLst/>
                        </a:rPr>
                        <a:t>0-29%</a:t>
                      </a:r>
                      <a:endParaRPr lang="en-GB" sz="1000" dirty="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900" dirty="0">
                          <a:effectLst/>
                        </a:rPr>
                        <a:t>30-44%</a:t>
                      </a:r>
                      <a:endParaRPr lang="en-GB" sz="1000" dirty="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900" dirty="0">
                          <a:effectLst/>
                        </a:rPr>
                        <a:t>45-49%</a:t>
                      </a:r>
                      <a:endParaRPr lang="en-GB" sz="1000" dirty="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900" dirty="0">
                          <a:effectLst/>
                        </a:rPr>
                        <a:t>50-59%</a:t>
                      </a:r>
                      <a:endParaRPr lang="en-GB" sz="1000" dirty="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900">
                          <a:effectLst/>
                        </a:rPr>
                        <a:t>60-69%</a:t>
                      </a:r>
                      <a:endParaRPr lang="en-GB" sz="10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900" dirty="0">
                          <a:effectLst/>
                        </a:rPr>
                        <a:t>70-84%</a:t>
                      </a:r>
                      <a:endParaRPr lang="en-GB" sz="1000" dirty="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900" dirty="0">
                          <a:effectLst/>
                        </a:rPr>
                        <a:t>85-100%</a:t>
                      </a:r>
                      <a:endParaRPr lang="en-GB" sz="10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955444917"/>
                  </a:ext>
                </a:extLst>
              </a:tr>
            </a:tbl>
          </a:graphicData>
        </a:graphic>
      </p:graphicFrame>
      <p:graphicFrame>
        <p:nvGraphicFramePr>
          <p:cNvPr id="3" name="Table 2"/>
          <p:cNvGraphicFramePr>
            <a:graphicFrameLocks noGrp="1"/>
          </p:cNvGraphicFramePr>
          <p:nvPr>
            <p:extLst>
              <p:ext uri="{D42A27DB-BD31-4B8C-83A1-F6EECF244321}">
                <p14:modId xmlns:p14="http://schemas.microsoft.com/office/powerpoint/2010/main" val="1654863148"/>
              </p:ext>
            </p:extLst>
          </p:nvPr>
        </p:nvGraphicFramePr>
        <p:xfrm>
          <a:off x="535802" y="2431847"/>
          <a:ext cx="11242214" cy="4191000"/>
        </p:xfrm>
        <a:graphic>
          <a:graphicData uri="http://schemas.openxmlformats.org/drawingml/2006/table">
            <a:tbl>
              <a:tblPr firstRow="1" firstCol="1" bandRow="1">
                <a:tableStyleId>{5C22544A-7EE6-4342-B048-85BDC9FD1C3A}</a:tableStyleId>
              </a:tblPr>
              <a:tblGrid>
                <a:gridCol w="1404568">
                  <a:extLst>
                    <a:ext uri="{9D8B030D-6E8A-4147-A177-3AD203B41FA5}">
                      <a16:colId xmlns:a16="http://schemas.microsoft.com/office/drawing/2014/main" val="3656592811"/>
                    </a:ext>
                  </a:extLst>
                </a:gridCol>
                <a:gridCol w="1405378">
                  <a:extLst>
                    <a:ext uri="{9D8B030D-6E8A-4147-A177-3AD203B41FA5}">
                      <a16:colId xmlns:a16="http://schemas.microsoft.com/office/drawing/2014/main" val="722154828"/>
                    </a:ext>
                  </a:extLst>
                </a:gridCol>
                <a:gridCol w="1405378">
                  <a:extLst>
                    <a:ext uri="{9D8B030D-6E8A-4147-A177-3AD203B41FA5}">
                      <a16:colId xmlns:a16="http://schemas.microsoft.com/office/drawing/2014/main" val="3136154237"/>
                    </a:ext>
                  </a:extLst>
                </a:gridCol>
                <a:gridCol w="1405378">
                  <a:extLst>
                    <a:ext uri="{9D8B030D-6E8A-4147-A177-3AD203B41FA5}">
                      <a16:colId xmlns:a16="http://schemas.microsoft.com/office/drawing/2014/main" val="2416299205"/>
                    </a:ext>
                  </a:extLst>
                </a:gridCol>
                <a:gridCol w="1405378">
                  <a:extLst>
                    <a:ext uri="{9D8B030D-6E8A-4147-A177-3AD203B41FA5}">
                      <a16:colId xmlns:a16="http://schemas.microsoft.com/office/drawing/2014/main" val="3688972841"/>
                    </a:ext>
                  </a:extLst>
                </a:gridCol>
                <a:gridCol w="1405378">
                  <a:extLst>
                    <a:ext uri="{9D8B030D-6E8A-4147-A177-3AD203B41FA5}">
                      <a16:colId xmlns:a16="http://schemas.microsoft.com/office/drawing/2014/main" val="1394569886"/>
                    </a:ext>
                  </a:extLst>
                </a:gridCol>
                <a:gridCol w="1405378">
                  <a:extLst>
                    <a:ext uri="{9D8B030D-6E8A-4147-A177-3AD203B41FA5}">
                      <a16:colId xmlns:a16="http://schemas.microsoft.com/office/drawing/2014/main" val="1377456898"/>
                    </a:ext>
                  </a:extLst>
                </a:gridCol>
                <a:gridCol w="1405378">
                  <a:extLst>
                    <a:ext uri="{9D8B030D-6E8A-4147-A177-3AD203B41FA5}">
                      <a16:colId xmlns:a16="http://schemas.microsoft.com/office/drawing/2014/main" val="3844451407"/>
                    </a:ext>
                  </a:extLst>
                </a:gridCol>
              </a:tblGrid>
              <a:tr h="4022725">
                <a:tc>
                  <a:txBody>
                    <a:bodyPr/>
                    <a:lstStyle/>
                    <a:p>
                      <a:pPr marL="68580">
                        <a:lnSpc>
                          <a:spcPct val="99000"/>
                        </a:lnSpc>
                        <a:spcBef>
                          <a:spcPts val="170"/>
                        </a:spcBef>
                        <a:spcAft>
                          <a:spcPts val="0"/>
                        </a:spcAft>
                      </a:pPr>
                      <a:r>
                        <a:rPr lang="en-GB" sz="1100" dirty="0">
                          <a:effectLst/>
                        </a:rPr>
                        <a:t>Transferable skills for life and professional practice</a:t>
                      </a:r>
                    </a:p>
                    <a:p>
                      <a:pPr marL="68580">
                        <a:lnSpc>
                          <a:spcPct val="99000"/>
                        </a:lnSpc>
                        <a:spcBef>
                          <a:spcPts val="170"/>
                        </a:spcBef>
                        <a:spcAft>
                          <a:spcPts val="0"/>
                        </a:spcAft>
                      </a:pPr>
                      <a:r>
                        <a:rPr lang="en-GB" sz="1050" dirty="0">
                          <a:effectLst/>
                        </a:rPr>
                        <a:t>(Exercise of self-direction, autonomy and personal responsibility; plan and implement tasks at a professional level; independent learning; use appropriate media to communicate effectively</a:t>
                      </a:r>
                      <a:r>
                        <a:rPr lang="en-GB" sz="1100" dirty="0">
                          <a:effectLst/>
                        </a:rPr>
                        <a:t> </a:t>
                      </a:r>
                      <a:r>
                        <a:rPr lang="en-GB" sz="1050" dirty="0">
                          <a:effectLst/>
                        </a:rPr>
                        <a:t>and professionally to a variety of audiences; fluency of expression; systematic approach; clarity and effectiveness in presentation and organisation.)</a:t>
                      </a:r>
                      <a:endParaRPr lang="en-GB" sz="1100" dirty="0">
                        <a:effectLst/>
                        <a:latin typeface="Times New Roman" panose="02020603050405020304" pitchFamily="18" charset="0"/>
                        <a:ea typeface="Times New Roman" panose="02020603050405020304" pitchFamily="18" charset="0"/>
                      </a:endParaRPr>
                    </a:p>
                  </a:txBody>
                  <a:tcPr marL="51721" marR="51721" marT="0" marB="0"/>
                </a:tc>
                <a:tc>
                  <a:txBody>
                    <a:bodyPr/>
                    <a:lstStyle/>
                    <a:p>
                      <a:pPr>
                        <a:spcAft>
                          <a:spcPts val="0"/>
                        </a:spcAft>
                      </a:pPr>
                      <a:r>
                        <a:rPr lang="en-GB" sz="1100" b="0" dirty="0">
                          <a:solidFill>
                            <a:schemeClr val="tx1"/>
                          </a:solidFill>
                          <a:effectLst/>
                        </a:rPr>
                        <a:t>Communication medium is inappropriate or misapplied.</a:t>
                      </a:r>
                    </a:p>
                    <a:p>
                      <a:pPr>
                        <a:spcAft>
                          <a:spcPts val="0"/>
                        </a:spcAft>
                      </a:pPr>
                      <a:r>
                        <a:rPr lang="en-GB" sz="1100" b="0" dirty="0">
                          <a:solidFill>
                            <a:schemeClr val="tx1"/>
                          </a:solidFill>
                          <a:effectLst/>
                        </a:rPr>
                        <a:t>Work is poorly structured, disorganised and/or confusingly expressed. Very weak use of language and/or very inappropriate style. Little or no evidence of autonomy (or collaboration, where relevant) in the completion of tasks. Little or no evidence of the skills required in professional, postgraduate employment.</a:t>
                      </a:r>
                    </a:p>
                    <a:p>
                      <a:pPr>
                        <a:spcAft>
                          <a:spcPts val="0"/>
                        </a:spcAft>
                      </a:pPr>
                      <a:r>
                        <a:rPr lang="en-GB" sz="1100" b="0" dirty="0">
                          <a:solidFill>
                            <a:schemeClr val="tx1"/>
                          </a:solidFill>
                          <a:effectLst/>
                        </a:rPr>
                        <a:t> </a:t>
                      </a:r>
                    </a:p>
                    <a:p>
                      <a:pPr>
                        <a:spcAft>
                          <a:spcPts val="0"/>
                        </a:spcAft>
                      </a:pPr>
                      <a:r>
                        <a:rPr lang="en-GB" sz="1100" b="0" dirty="0">
                          <a:solidFill>
                            <a:schemeClr val="tx1"/>
                          </a:solidFill>
                          <a:effectLst/>
                        </a:rPr>
                        <a:t> </a:t>
                      </a:r>
                      <a:endParaRPr lang="en-GB" sz="1100" b="0" dirty="0">
                        <a:solidFill>
                          <a:schemeClr val="tx1"/>
                        </a:solidFill>
                        <a:effectLst/>
                        <a:latin typeface="Times New Roman" panose="02020603050405020304" pitchFamily="18" charset="0"/>
                        <a:ea typeface="Times New Roman" panose="02020603050405020304" pitchFamily="18" charset="0"/>
                      </a:endParaRPr>
                    </a:p>
                  </a:txBody>
                  <a:tcPr marL="51721" marR="51721" marT="0" marB="0">
                    <a:solidFill>
                      <a:schemeClr val="accent2">
                        <a:lumMod val="20000"/>
                        <a:lumOff val="80000"/>
                      </a:schemeClr>
                    </a:solidFill>
                  </a:tcPr>
                </a:tc>
                <a:tc>
                  <a:txBody>
                    <a:bodyPr/>
                    <a:lstStyle/>
                    <a:p>
                      <a:pPr>
                        <a:spcAft>
                          <a:spcPts val="0"/>
                        </a:spcAft>
                      </a:pPr>
                      <a:r>
                        <a:rPr lang="en-GB" sz="1100" b="0" dirty="0">
                          <a:solidFill>
                            <a:schemeClr val="tx1"/>
                          </a:solidFill>
                          <a:effectLst/>
                        </a:rPr>
                        <a:t>Communication medium is poorly designed and/or not suitable for the audience. </a:t>
                      </a:r>
                    </a:p>
                    <a:p>
                      <a:pPr>
                        <a:spcAft>
                          <a:spcPts val="0"/>
                        </a:spcAft>
                      </a:pPr>
                      <a:r>
                        <a:rPr lang="en-GB" sz="1100" b="0" dirty="0">
                          <a:solidFill>
                            <a:schemeClr val="tx1"/>
                          </a:solidFill>
                          <a:effectLst/>
                        </a:rPr>
                        <a:t>Work is poorly presented in a disjointed manner. It is loosely, and at times incoherently, structured, with information and ideas often poorly expressed. Weak use of language and/or inappropriate style. Weak independent initiative (or collaboration, if relevant). Limited evidence of the skills required in professional, postgraduate employment.</a:t>
                      </a:r>
                      <a:endParaRPr lang="en-GB" sz="1100" b="0" dirty="0">
                        <a:solidFill>
                          <a:schemeClr val="tx1"/>
                        </a:solidFill>
                        <a:effectLst/>
                        <a:latin typeface="Times New Roman" panose="02020603050405020304" pitchFamily="18" charset="0"/>
                        <a:ea typeface="Times New Roman" panose="02020603050405020304" pitchFamily="18" charset="0"/>
                      </a:endParaRPr>
                    </a:p>
                  </a:txBody>
                  <a:tcPr marL="51721" marR="51721" marT="0" marB="0">
                    <a:solidFill>
                      <a:schemeClr val="accent2">
                        <a:lumMod val="20000"/>
                        <a:lumOff val="80000"/>
                      </a:schemeClr>
                    </a:solidFill>
                  </a:tcPr>
                </a:tc>
                <a:tc>
                  <a:txBody>
                    <a:bodyPr/>
                    <a:lstStyle/>
                    <a:p>
                      <a:pPr>
                        <a:spcAft>
                          <a:spcPts val="0"/>
                        </a:spcAft>
                      </a:pPr>
                      <a:r>
                        <a:rPr lang="en-GB" sz="1100" b="0" dirty="0">
                          <a:solidFill>
                            <a:schemeClr val="tx1"/>
                          </a:solidFill>
                          <a:effectLst/>
                        </a:rPr>
                        <a:t>Can communicate in a suitable medium but with some room for improvement. </a:t>
                      </a:r>
                    </a:p>
                    <a:p>
                      <a:pPr>
                        <a:spcAft>
                          <a:spcPts val="0"/>
                        </a:spcAft>
                      </a:pPr>
                      <a:r>
                        <a:rPr lang="en-GB" sz="1100" b="0" dirty="0">
                          <a:solidFill>
                            <a:schemeClr val="tx1"/>
                          </a:solidFill>
                          <a:effectLst/>
                        </a:rPr>
                        <a:t>Mostly ordered presentation and structure in which relevant ideas / concepts are reasonably expressed. Work may lack coherence in places. Can work as part of a team, but with limited involvement in group activities. </a:t>
                      </a:r>
                    </a:p>
                    <a:p>
                      <a:pPr>
                        <a:spcAft>
                          <a:spcPts val="0"/>
                        </a:spcAft>
                      </a:pPr>
                      <a:r>
                        <a:rPr lang="en-GB" sz="1100" b="0" dirty="0">
                          <a:solidFill>
                            <a:schemeClr val="tx1"/>
                          </a:solidFill>
                          <a:effectLst/>
                        </a:rPr>
                        <a:t>Demonstrates some but not all of the basic skills required in professional, postgraduate employment, with some areas of minor weakness.</a:t>
                      </a:r>
                      <a:endParaRPr lang="en-GB" sz="1100" b="0" dirty="0">
                        <a:solidFill>
                          <a:schemeClr val="tx1"/>
                        </a:solidFill>
                        <a:effectLst/>
                        <a:latin typeface="Times New Roman" panose="02020603050405020304" pitchFamily="18" charset="0"/>
                        <a:ea typeface="Times New Roman" panose="02020603050405020304" pitchFamily="18" charset="0"/>
                      </a:endParaRPr>
                    </a:p>
                  </a:txBody>
                  <a:tcPr marL="51721" marR="51721" marT="0" marB="0">
                    <a:solidFill>
                      <a:schemeClr val="accent2">
                        <a:lumMod val="20000"/>
                        <a:lumOff val="80000"/>
                      </a:schemeClr>
                    </a:solidFill>
                  </a:tcPr>
                </a:tc>
                <a:tc>
                  <a:txBody>
                    <a:bodyPr/>
                    <a:lstStyle/>
                    <a:p>
                      <a:pPr>
                        <a:spcAft>
                          <a:spcPts val="0"/>
                        </a:spcAft>
                      </a:pPr>
                      <a:r>
                        <a:rPr lang="en-GB" sz="1100" b="0" dirty="0">
                          <a:solidFill>
                            <a:schemeClr val="tx1"/>
                          </a:solidFill>
                          <a:effectLst/>
                        </a:rPr>
                        <a:t>Can communicate effectively in a suitable format, but may have minor errors.</a:t>
                      </a:r>
                    </a:p>
                    <a:p>
                      <a:pPr>
                        <a:spcAft>
                          <a:spcPts val="0"/>
                        </a:spcAft>
                      </a:pPr>
                      <a:r>
                        <a:rPr lang="en-GB" sz="1100" b="0" dirty="0">
                          <a:solidFill>
                            <a:schemeClr val="tx1"/>
                          </a:solidFill>
                          <a:effectLst/>
                        </a:rPr>
                        <a:t>Mostly coherent, organised work, in a suitable structure and is for the most part clearly expressed. Can work effectively independently and/or as part of a team, with clear contribution to group activities. </a:t>
                      </a:r>
                    </a:p>
                    <a:p>
                      <a:pPr>
                        <a:spcAft>
                          <a:spcPts val="0"/>
                        </a:spcAft>
                      </a:pPr>
                      <a:r>
                        <a:rPr lang="en-GB" sz="1100" b="0" dirty="0">
                          <a:solidFill>
                            <a:schemeClr val="tx1"/>
                          </a:solidFill>
                          <a:effectLst/>
                        </a:rPr>
                        <a:t>Demonstrates the skills required in professional, postgraduate employment, with some areas of strength and some of minor weakness.</a:t>
                      </a:r>
                      <a:endParaRPr lang="en-GB" sz="1100" b="0" dirty="0">
                        <a:solidFill>
                          <a:schemeClr val="tx1"/>
                        </a:solidFill>
                        <a:effectLst/>
                        <a:latin typeface="Times New Roman" panose="02020603050405020304" pitchFamily="18" charset="0"/>
                        <a:ea typeface="Times New Roman" panose="02020603050405020304" pitchFamily="18" charset="0"/>
                      </a:endParaRPr>
                    </a:p>
                  </a:txBody>
                  <a:tcPr marL="51721" marR="51721" marT="0" marB="0">
                    <a:solidFill>
                      <a:schemeClr val="accent2">
                        <a:lumMod val="20000"/>
                        <a:lumOff val="80000"/>
                      </a:schemeClr>
                    </a:solidFill>
                  </a:tcPr>
                </a:tc>
                <a:tc>
                  <a:txBody>
                    <a:bodyPr/>
                    <a:lstStyle/>
                    <a:p>
                      <a:pPr>
                        <a:spcAft>
                          <a:spcPts val="0"/>
                        </a:spcAft>
                      </a:pPr>
                      <a:r>
                        <a:rPr lang="en-GB" sz="1100" b="0" dirty="0">
                          <a:solidFill>
                            <a:schemeClr val="tx1"/>
                          </a:solidFill>
                          <a:effectLst/>
                        </a:rPr>
                        <a:t>Can communicate well, confidently and consistently in a suitable format.</a:t>
                      </a:r>
                    </a:p>
                    <a:p>
                      <a:pPr>
                        <a:spcAft>
                          <a:spcPts val="0"/>
                        </a:spcAft>
                      </a:pPr>
                      <a:r>
                        <a:rPr lang="en-GB" sz="1100" b="0" dirty="0">
                          <a:solidFill>
                            <a:schemeClr val="tx1"/>
                          </a:solidFill>
                          <a:effectLst/>
                        </a:rPr>
                        <a:t>Work is coherent, fluent, well-structured and organised. Can work very well autonomously and/or as part of a team, with a good contribution to group activities. </a:t>
                      </a:r>
                    </a:p>
                    <a:p>
                      <a:pPr>
                        <a:spcAft>
                          <a:spcPts val="0"/>
                        </a:spcAft>
                      </a:pPr>
                      <a:r>
                        <a:rPr lang="en-GB" sz="1100" b="0" dirty="0">
                          <a:solidFill>
                            <a:schemeClr val="tx1"/>
                          </a:solidFill>
                          <a:effectLst/>
                        </a:rPr>
                        <a:t>Demonstrates comprehensive professional, postgraduate employment skills.</a:t>
                      </a:r>
                      <a:endParaRPr lang="en-GB" sz="1100" b="0" dirty="0">
                        <a:solidFill>
                          <a:schemeClr val="tx1"/>
                        </a:solidFill>
                        <a:effectLst/>
                        <a:latin typeface="Times New Roman" panose="02020603050405020304" pitchFamily="18" charset="0"/>
                        <a:ea typeface="Times New Roman" panose="02020603050405020304" pitchFamily="18" charset="0"/>
                      </a:endParaRPr>
                    </a:p>
                  </a:txBody>
                  <a:tcPr marL="51721" marR="51721" marT="0" marB="0">
                    <a:solidFill>
                      <a:schemeClr val="accent2">
                        <a:lumMod val="20000"/>
                        <a:lumOff val="80000"/>
                      </a:schemeClr>
                    </a:solidFill>
                  </a:tcPr>
                </a:tc>
                <a:tc>
                  <a:txBody>
                    <a:bodyPr/>
                    <a:lstStyle/>
                    <a:p>
                      <a:pPr>
                        <a:spcAft>
                          <a:spcPts val="0"/>
                        </a:spcAft>
                      </a:pPr>
                      <a:r>
                        <a:rPr lang="en-GB" sz="1100" b="0" dirty="0">
                          <a:solidFill>
                            <a:schemeClr val="tx1"/>
                          </a:solidFill>
                          <a:effectLst/>
                        </a:rPr>
                        <a:t>Can communicate professionally confidently and consistently in a suitable format.</a:t>
                      </a:r>
                    </a:p>
                    <a:p>
                      <a:pPr>
                        <a:spcAft>
                          <a:spcPts val="0"/>
                        </a:spcAft>
                      </a:pPr>
                      <a:r>
                        <a:rPr lang="en-GB" sz="1100" b="0" dirty="0">
                          <a:solidFill>
                            <a:schemeClr val="tx1"/>
                          </a:solidFill>
                          <a:effectLst/>
                        </a:rPr>
                        <a:t>Work is coherent, very fluent and is presented professionally. Can work autonomously with initiative. Where relevant can work professionally within a team, showing leadership skills as appropriate, managing conflict and meeting obligations. Demonstrates excellent professional, postgraduate employment skills and a strong appetite for further development.</a:t>
                      </a:r>
                    </a:p>
                    <a:p>
                      <a:pPr>
                        <a:spcAft>
                          <a:spcPts val="0"/>
                        </a:spcAft>
                      </a:pPr>
                      <a:r>
                        <a:rPr lang="en-GB" sz="1100" b="0" dirty="0">
                          <a:solidFill>
                            <a:schemeClr val="tx1"/>
                          </a:solidFill>
                          <a:effectLst/>
                        </a:rPr>
                        <a:t> </a:t>
                      </a:r>
                      <a:endParaRPr lang="en-GB" sz="1100" b="0" dirty="0">
                        <a:solidFill>
                          <a:schemeClr val="tx1"/>
                        </a:solidFill>
                        <a:effectLst/>
                        <a:latin typeface="Times New Roman" panose="02020603050405020304" pitchFamily="18" charset="0"/>
                        <a:ea typeface="Times New Roman" panose="02020603050405020304" pitchFamily="18" charset="0"/>
                      </a:endParaRPr>
                    </a:p>
                  </a:txBody>
                  <a:tcPr marL="51721" marR="51721" marT="0" marB="0">
                    <a:solidFill>
                      <a:schemeClr val="accent2">
                        <a:lumMod val="20000"/>
                        <a:lumOff val="80000"/>
                      </a:schemeClr>
                    </a:solidFill>
                  </a:tcPr>
                </a:tc>
                <a:tc>
                  <a:txBody>
                    <a:bodyPr/>
                    <a:lstStyle/>
                    <a:p>
                      <a:pPr>
                        <a:spcAft>
                          <a:spcPts val="0"/>
                        </a:spcAft>
                      </a:pPr>
                      <a:r>
                        <a:rPr lang="en-GB" sz="1100" b="0" dirty="0">
                          <a:solidFill>
                            <a:schemeClr val="tx1"/>
                          </a:solidFill>
                          <a:effectLst/>
                        </a:rPr>
                        <a:t>Can communicate with an exceptionally high level of professionalism. </a:t>
                      </a:r>
                    </a:p>
                    <a:p>
                      <a:pPr>
                        <a:spcAft>
                          <a:spcPts val="0"/>
                        </a:spcAft>
                      </a:pPr>
                      <a:r>
                        <a:rPr lang="en-GB" sz="1100" b="0" dirty="0">
                          <a:solidFill>
                            <a:schemeClr val="tx1"/>
                          </a:solidFill>
                          <a:effectLst/>
                        </a:rPr>
                        <a:t>Work is remarkably coherent, very fluent and is presented professionally. Can work outstandingly well and professionally within a team, showing advanced leadership skills. Demonstrates exemplary professional, postgraduate employment skills and a strong appetite for further development.</a:t>
                      </a:r>
                      <a:endParaRPr lang="en-GB" sz="1100" b="0" dirty="0">
                        <a:solidFill>
                          <a:schemeClr val="tx1"/>
                        </a:solidFill>
                        <a:effectLst/>
                        <a:latin typeface="Times New Roman" panose="02020603050405020304" pitchFamily="18" charset="0"/>
                        <a:ea typeface="Times New Roman" panose="02020603050405020304" pitchFamily="18" charset="0"/>
                      </a:endParaRPr>
                    </a:p>
                  </a:txBody>
                  <a:tcPr marL="51721" marR="51721" marT="0" marB="0">
                    <a:solidFill>
                      <a:schemeClr val="accent2">
                        <a:lumMod val="20000"/>
                        <a:lumOff val="80000"/>
                      </a:schemeClr>
                    </a:solidFill>
                  </a:tcPr>
                </a:tc>
                <a:extLst>
                  <a:ext uri="{0D108BD9-81ED-4DB2-BD59-A6C34878D82A}">
                    <a16:rowId xmlns:a16="http://schemas.microsoft.com/office/drawing/2014/main" val="728160982"/>
                  </a:ext>
                </a:extLst>
              </a:tr>
            </a:tbl>
          </a:graphicData>
        </a:graphic>
      </p:graphicFrame>
    </p:spTree>
    <p:extLst>
      <p:ext uri="{BB962C8B-B14F-4D97-AF65-F5344CB8AC3E}">
        <p14:creationId xmlns:p14="http://schemas.microsoft.com/office/powerpoint/2010/main" val="1116977744"/>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392</TotalTime>
  <Words>2896</Words>
  <Application>Microsoft Office PowerPoint</Application>
  <PresentationFormat>Widescreen</PresentationFormat>
  <Paragraphs>256</Paragraphs>
  <Slides>15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Calibri</vt:lpstr>
      <vt:lpstr>Calibri Light</vt:lpstr>
      <vt:lpstr>Times New Roman</vt:lpstr>
      <vt:lpstr>Wingdings</vt:lpstr>
      <vt:lpstr>Retrospect</vt:lpstr>
      <vt:lpstr>DDE-Assignment  2</vt:lpstr>
      <vt:lpstr>Business Report Structure</vt:lpstr>
      <vt:lpstr>Executive Summary</vt:lpstr>
      <vt:lpstr>A Compelling Introduction</vt:lpstr>
      <vt:lpstr>Building a Rationale</vt:lpstr>
      <vt:lpstr>Compiling Enough Literature</vt:lpstr>
      <vt:lpstr>Critical Writing</vt:lpstr>
      <vt:lpstr>Convincing Conclusions</vt:lpstr>
      <vt:lpstr>Viable Recommendations</vt:lpstr>
      <vt:lpstr>References</vt:lpstr>
      <vt:lpstr>Engagement with literature (15 Marks) </vt:lpstr>
      <vt:lpstr>Knowledge and understanding (20 Marks) </vt:lpstr>
      <vt:lpstr>Cognitive and intellectual skills (20 Marks)  </vt:lpstr>
      <vt:lpstr>Practical skills (25 Marks) </vt:lpstr>
      <vt:lpstr>Transferable skills for life and professional practice (20 Marks, including 10 for participation)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Making a Business Case</dc:title>
  <dc:creator>Julie Hayward</dc:creator>
  <cp:lastModifiedBy>Julie Hayward</cp:lastModifiedBy>
  <cp:revision>21</cp:revision>
  <dcterms:created xsi:type="dcterms:W3CDTF">2019-03-14T20:11:05Z</dcterms:created>
  <dcterms:modified xsi:type="dcterms:W3CDTF">2021-04-20T16:35:39Z</dcterms:modified>
</cp:coreProperties>
</file>