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5122525" cy="10693400"/>
  <p:notesSz cx="6858000" cy="9144000"/>
  <p:defaultTextStyle>
    <a:defPPr>
      <a:defRPr lang="en-US"/>
    </a:defPPr>
    <a:lvl1pPr marL="0" algn="l" defTabSz="1239103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19552" algn="l" defTabSz="1239103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39103" algn="l" defTabSz="1239103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58655" algn="l" defTabSz="1239103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78207" algn="l" defTabSz="1239103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97759" algn="l" defTabSz="1239103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717310" algn="l" defTabSz="1239103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336862" algn="l" defTabSz="1239103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956414" algn="l" defTabSz="1239103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368">
          <p15:clr>
            <a:srgbClr val="A4A3A4"/>
          </p15:clr>
        </p15:guide>
        <p15:guide id="2" pos="4763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191" autoAdjust="0"/>
    <p:restoredTop sz="94660"/>
  </p:normalViewPr>
  <p:slideViewPr>
    <p:cSldViewPr snapToGrid="0">
      <p:cViewPr varScale="1">
        <p:scale>
          <a:sx n="45" d="100"/>
          <a:sy n="45" d="100"/>
        </p:scale>
        <p:origin x="1524" y="54"/>
      </p:cViewPr>
      <p:guideLst>
        <p:guide orient="horz" pos="3368"/>
        <p:guide pos="4763"/>
      </p:guideLst>
    </p:cSldViewPr>
  </p:slideViewPr>
  <p:notesTextViewPr>
    <p:cViewPr>
      <p:scale>
        <a:sx n="300" d="100"/>
        <a:sy n="3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arsha Sidharthan" userId="57ee77c7c3660a23" providerId="LiveId" clId="{C0223A55-838C-4F8D-A57C-2E700FA89E4C}"/>
    <pc:docChg chg="undo custSel modSld">
      <pc:chgData name="Aarsha Sidharthan" userId="57ee77c7c3660a23" providerId="LiveId" clId="{C0223A55-838C-4F8D-A57C-2E700FA89E4C}" dt="2025-07-15T09:22:05.365" v="8" actId="20577"/>
      <pc:docMkLst>
        <pc:docMk/>
      </pc:docMkLst>
      <pc:sldChg chg="modSp mod">
        <pc:chgData name="Aarsha Sidharthan" userId="57ee77c7c3660a23" providerId="LiveId" clId="{C0223A55-838C-4F8D-A57C-2E700FA89E4C}" dt="2025-07-15T09:22:05.365" v="8" actId="20577"/>
        <pc:sldMkLst>
          <pc:docMk/>
          <pc:sldMk cId="3821856739" sldId="257"/>
        </pc:sldMkLst>
        <pc:spChg chg="mod">
          <ac:chgData name="Aarsha Sidharthan" userId="57ee77c7c3660a23" providerId="LiveId" clId="{C0223A55-838C-4F8D-A57C-2E700FA89E4C}" dt="2025-07-15T09:22:05.365" v="8" actId="20577"/>
          <ac:spMkLst>
            <pc:docMk/>
            <pc:sldMk cId="3821856739" sldId="257"/>
            <ac:spMk id="2" creationId="{0DBCF257-E1DE-03DF-8CE4-1D1C8912706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67C55-1DBC-005E-3789-D29F1804B3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90316" y="1750055"/>
            <a:ext cx="11341894" cy="3722887"/>
          </a:xfrm>
        </p:spPr>
        <p:txBody>
          <a:bodyPr anchor="b"/>
          <a:lstStyle>
            <a:lvl1pPr algn="ctr">
              <a:defRPr sz="81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95D36D-4ECE-9E4E-FF3B-F3435E610C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90316" y="5616511"/>
            <a:ext cx="11341894" cy="2581762"/>
          </a:xfrm>
        </p:spPr>
        <p:txBody>
          <a:bodyPr/>
          <a:lstStyle>
            <a:lvl1pPr marL="0" indent="0" algn="ctr">
              <a:buNone/>
              <a:defRPr sz="3300"/>
            </a:lvl1pPr>
            <a:lvl2pPr marL="619552" indent="0" algn="ctr">
              <a:buNone/>
              <a:defRPr sz="2700"/>
            </a:lvl2pPr>
            <a:lvl3pPr marL="1239103" indent="0" algn="ctr">
              <a:buNone/>
              <a:defRPr sz="2400"/>
            </a:lvl3pPr>
            <a:lvl4pPr marL="1858655" indent="0" algn="ctr">
              <a:buNone/>
              <a:defRPr sz="2200"/>
            </a:lvl4pPr>
            <a:lvl5pPr marL="2478207" indent="0" algn="ctr">
              <a:buNone/>
              <a:defRPr sz="2200"/>
            </a:lvl5pPr>
            <a:lvl6pPr marL="3097759" indent="0" algn="ctr">
              <a:buNone/>
              <a:defRPr sz="2200"/>
            </a:lvl6pPr>
            <a:lvl7pPr marL="3717310" indent="0" algn="ctr">
              <a:buNone/>
              <a:defRPr sz="2200"/>
            </a:lvl7pPr>
            <a:lvl8pPr marL="4336862" indent="0" algn="ctr">
              <a:buNone/>
              <a:defRPr sz="2200"/>
            </a:lvl8pPr>
            <a:lvl9pPr marL="4956414" indent="0" algn="ctr">
              <a:buNone/>
              <a:defRPr sz="2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6A53F8-2257-7134-F102-419B6D7DA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18685-F078-4046-8DFE-C6ECFAE94A36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E39114-11E6-527F-CAA8-29EBF5F0FE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53B2FC-642E-8D1C-FC99-FE54E9CEBE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E4E33-F26E-4793-94E0-75C4A1CCD4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4917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6A167C-8FF3-98D1-F637-3930AC299D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C2BF56-31BA-BB27-2D94-B918205DB3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9B4DD-8CD6-2699-8469-B6D50261F7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18685-F078-4046-8DFE-C6ECFAE94A36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C2A3A8-8A87-CDE2-AFD6-8406599D6B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887E8D-CBF7-D1D0-E90C-1D58C2C9D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E4E33-F26E-4793-94E0-75C4A1CCD4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977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44EF9-16A7-FDCC-970A-D0B9BBF19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1797" y="2665925"/>
            <a:ext cx="13043178" cy="4448157"/>
          </a:xfrm>
        </p:spPr>
        <p:txBody>
          <a:bodyPr anchor="b"/>
          <a:lstStyle>
            <a:lvl1pPr>
              <a:defRPr sz="81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E1B36D-6BA5-1382-733C-51C8271469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1797" y="7156164"/>
            <a:ext cx="13043178" cy="2339180"/>
          </a:xfrm>
        </p:spPr>
        <p:txBody>
          <a:bodyPr/>
          <a:lstStyle>
            <a:lvl1pPr marL="0" indent="0">
              <a:buNone/>
              <a:defRPr sz="3300">
                <a:solidFill>
                  <a:schemeClr val="tx1">
                    <a:tint val="75000"/>
                  </a:schemeClr>
                </a:solidFill>
              </a:defRPr>
            </a:lvl1pPr>
            <a:lvl2pPr marL="619552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23910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1858655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4pPr>
            <a:lvl5pPr marL="2478207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5pPr>
            <a:lvl6pPr marL="3097759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6pPr>
            <a:lvl7pPr marL="371731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7pPr>
            <a:lvl8pPr marL="4336862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8pPr>
            <a:lvl9pPr marL="4956414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239315-6C0C-AF62-CC5A-7E462DCD2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18685-F078-4046-8DFE-C6ECFAE94A36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0191B9-C852-8EEC-B0D4-4539952D5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F5A44C-7B60-0A27-070F-AAB2076A52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E4E33-F26E-4793-94E0-75C4A1CCD4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892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960D7-FDCC-85AD-9CCD-C34AEE33D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844ED6-CD34-F129-B1F1-B4850CFE31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39674" y="2846623"/>
            <a:ext cx="6427073" cy="678486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101E17-50A6-6030-FCB0-40C69A5533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55778" y="2846623"/>
            <a:ext cx="6427073" cy="678486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9CB66D-7578-58E1-2D69-7B3D2F1F5F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18685-F078-4046-8DFE-C6ECFAE94A36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B9DACE-8CD7-5851-1EC3-1BD661049D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9BF3D6-6432-861B-A771-12083F484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E4E33-F26E-4793-94E0-75C4A1CCD4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449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EA4A0-65EB-6137-A4EA-072A09987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643" y="569326"/>
            <a:ext cx="13043178" cy="2066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B84C02-4E23-70FF-71A5-AF916B0C93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41644" y="2621369"/>
            <a:ext cx="6397536" cy="1284692"/>
          </a:xfrm>
        </p:spPr>
        <p:txBody>
          <a:bodyPr anchor="b"/>
          <a:lstStyle>
            <a:lvl1pPr marL="0" indent="0">
              <a:buNone/>
              <a:defRPr sz="3300" b="1"/>
            </a:lvl1pPr>
            <a:lvl2pPr marL="619552" indent="0">
              <a:buNone/>
              <a:defRPr sz="2700" b="1"/>
            </a:lvl2pPr>
            <a:lvl3pPr marL="1239103" indent="0">
              <a:buNone/>
              <a:defRPr sz="2400" b="1"/>
            </a:lvl3pPr>
            <a:lvl4pPr marL="1858655" indent="0">
              <a:buNone/>
              <a:defRPr sz="2200" b="1"/>
            </a:lvl4pPr>
            <a:lvl5pPr marL="2478207" indent="0">
              <a:buNone/>
              <a:defRPr sz="2200" b="1"/>
            </a:lvl5pPr>
            <a:lvl6pPr marL="3097759" indent="0">
              <a:buNone/>
              <a:defRPr sz="2200" b="1"/>
            </a:lvl6pPr>
            <a:lvl7pPr marL="3717310" indent="0">
              <a:buNone/>
              <a:defRPr sz="2200" b="1"/>
            </a:lvl7pPr>
            <a:lvl8pPr marL="4336862" indent="0">
              <a:buNone/>
              <a:defRPr sz="2200" b="1"/>
            </a:lvl8pPr>
            <a:lvl9pPr marL="4956414" indent="0">
              <a:buNone/>
              <a:defRPr sz="2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ADDC42-9A63-99B7-FF6A-717F085206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41644" y="3906061"/>
            <a:ext cx="6397536" cy="57452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C05667C-EE90-B642-F224-F073AFD139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655778" y="2621369"/>
            <a:ext cx="6429043" cy="1284692"/>
          </a:xfrm>
        </p:spPr>
        <p:txBody>
          <a:bodyPr anchor="b"/>
          <a:lstStyle>
            <a:lvl1pPr marL="0" indent="0">
              <a:buNone/>
              <a:defRPr sz="3300" b="1"/>
            </a:lvl1pPr>
            <a:lvl2pPr marL="619552" indent="0">
              <a:buNone/>
              <a:defRPr sz="2700" b="1"/>
            </a:lvl2pPr>
            <a:lvl3pPr marL="1239103" indent="0">
              <a:buNone/>
              <a:defRPr sz="2400" b="1"/>
            </a:lvl3pPr>
            <a:lvl4pPr marL="1858655" indent="0">
              <a:buNone/>
              <a:defRPr sz="2200" b="1"/>
            </a:lvl4pPr>
            <a:lvl5pPr marL="2478207" indent="0">
              <a:buNone/>
              <a:defRPr sz="2200" b="1"/>
            </a:lvl5pPr>
            <a:lvl6pPr marL="3097759" indent="0">
              <a:buNone/>
              <a:defRPr sz="2200" b="1"/>
            </a:lvl6pPr>
            <a:lvl7pPr marL="3717310" indent="0">
              <a:buNone/>
              <a:defRPr sz="2200" b="1"/>
            </a:lvl7pPr>
            <a:lvl8pPr marL="4336862" indent="0">
              <a:buNone/>
              <a:defRPr sz="2200" b="1"/>
            </a:lvl8pPr>
            <a:lvl9pPr marL="4956414" indent="0">
              <a:buNone/>
              <a:defRPr sz="2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CD6849-9EAC-B29C-9A35-65DCCC1FB7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655778" y="3906061"/>
            <a:ext cx="6429043" cy="57452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AA0BE78-DED3-A937-148C-0B599377C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18685-F078-4046-8DFE-C6ECFAE94A36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D371B8-99CF-0E12-A87C-A7D8E68F6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8CA993-3A27-EBF0-24FF-B3F0F35E06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E4E33-F26E-4793-94E0-75C4A1CCD4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408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A92A4-F483-2DD6-7EAC-AF56359307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ACE7D9-1556-6B25-0B49-D4B90402DC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18685-F078-4046-8DFE-C6ECFAE94A36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B5D196-3D44-F774-84A8-486E49022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8A605C-A662-D380-8F53-A8A4D2F9ED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E4E33-F26E-4793-94E0-75C4A1CCD4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2833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43FF33-C61D-B46F-A4BE-3A21ADE937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18685-F078-4046-8DFE-C6ECFAE94A36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981F7E5-C1E4-2E94-6A90-FD9E07238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DB6A0D-77EA-BA40-A112-B28EF5FE3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E4E33-F26E-4793-94E0-75C4A1CCD4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4493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0A05E-3E3F-3AF0-B207-370440535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644" y="712893"/>
            <a:ext cx="4877408" cy="2495127"/>
          </a:xfrm>
        </p:spPr>
        <p:txBody>
          <a:bodyPr anchor="b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4F0DD3-D82F-7C39-7721-EDD70AFE4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9043" y="1539652"/>
            <a:ext cx="7655778" cy="7599245"/>
          </a:xfrm>
        </p:spPr>
        <p:txBody>
          <a:bodyPr/>
          <a:lstStyle>
            <a:lvl1pPr>
              <a:defRPr sz="4300"/>
            </a:lvl1pPr>
            <a:lvl2pPr>
              <a:defRPr sz="3800"/>
            </a:lvl2pPr>
            <a:lvl3pPr>
              <a:defRPr sz="33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02A48B-D7F8-9BEE-5CEE-FE919A3426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41644" y="3208020"/>
            <a:ext cx="4877408" cy="5943254"/>
          </a:xfrm>
        </p:spPr>
        <p:txBody>
          <a:bodyPr/>
          <a:lstStyle>
            <a:lvl1pPr marL="0" indent="0">
              <a:buNone/>
              <a:defRPr sz="2200"/>
            </a:lvl1pPr>
            <a:lvl2pPr marL="619552" indent="0">
              <a:buNone/>
              <a:defRPr sz="1900"/>
            </a:lvl2pPr>
            <a:lvl3pPr marL="1239103" indent="0">
              <a:buNone/>
              <a:defRPr sz="1600"/>
            </a:lvl3pPr>
            <a:lvl4pPr marL="1858655" indent="0">
              <a:buNone/>
              <a:defRPr sz="1400"/>
            </a:lvl4pPr>
            <a:lvl5pPr marL="2478207" indent="0">
              <a:buNone/>
              <a:defRPr sz="1400"/>
            </a:lvl5pPr>
            <a:lvl6pPr marL="3097759" indent="0">
              <a:buNone/>
              <a:defRPr sz="1400"/>
            </a:lvl6pPr>
            <a:lvl7pPr marL="3717310" indent="0">
              <a:buNone/>
              <a:defRPr sz="1400"/>
            </a:lvl7pPr>
            <a:lvl8pPr marL="4336862" indent="0">
              <a:buNone/>
              <a:defRPr sz="1400"/>
            </a:lvl8pPr>
            <a:lvl9pPr marL="4956414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E0DFC2-1F54-35CF-1578-A420E4621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18685-F078-4046-8DFE-C6ECFAE94A36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58C275-DB93-D380-C752-FFBBB14674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281366-1245-C04C-F570-D10763D426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E4E33-F26E-4793-94E0-75C4A1CCD4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94736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823F0-B4C8-75FA-B7E3-B5BC2AE06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644" y="712893"/>
            <a:ext cx="4877408" cy="2495127"/>
          </a:xfrm>
        </p:spPr>
        <p:txBody>
          <a:bodyPr anchor="b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713646F-72E8-6A02-E0C6-B5E1A7E29C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429043" y="1539652"/>
            <a:ext cx="7655778" cy="7599245"/>
          </a:xfrm>
        </p:spPr>
        <p:txBody>
          <a:bodyPr/>
          <a:lstStyle>
            <a:lvl1pPr marL="0" indent="0">
              <a:buNone/>
              <a:defRPr sz="4300"/>
            </a:lvl1pPr>
            <a:lvl2pPr marL="619552" indent="0">
              <a:buNone/>
              <a:defRPr sz="3800"/>
            </a:lvl2pPr>
            <a:lvl3pPr marL="1239103" indent="0">
              <a:buNone/>
              <a:defRPr sz="3300"/>
            </a:lvl3pPr>
            <a:lvl4pPr marL="1858655" indent="0">
              <a:buNone/>
              <a:defRPr sz="2700"/>
            </a:lvl4pPr>
            <a:lvl5pPr marL="2478207" indent="0">
              <a:buNone/>
              <a:defRPr sz="2700"/>
            </a:lvl5pPr>
            <a:lvl6pPr marL="3097759" indent="0">
              <a:buNone/>
              <a:defRPr sz="2700"/>
            </a:lvl6pPr>
            <a:lvl7pPr marL="3717310" indent="0">
              <a:buNone/>
              <a:defRPr sz="2700"/>
            </a:lvl7pPr>
            <a:lvl8pPr marL="4336862" indent="0">
              <a:buNone/>
              <a:defRPr sz="2700"/>
            </a:lvl8pPr>
            <a:lvl9pPr marL="4956414" indent="0">
              <a:buNone/>
              <a:defRPr sz="27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896CA0-CF47-4D97-6D7E-E3BD8B2EB8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41644" y="3208020"/>
            <a:ext cx="4877408" cy="5943254"/>
          </a:xfrm>
        </p:spPr>
        <p:txBody>
          <a:bodyPr/>
          <a:lstStyle>
            <a:lvl1pPr marL="0" indent="0">
              <a:buNone/>
              <a:defRPr sz="2200"/>
            </a:lvl1pPr>
            <a:lvl2pPr marL="619552" indent="0">
              <a:buNone/>
              <a:defRPr sz="1900"/>
            </a:lvl2pPr>
            <a:lvl3pPr marL="1239103" indent="0">
              <a:buNone/>
              <a:defRPr sz="1600"/>
            </a:lvl3pPr>
            <a:lvl4pPr marL="1858655" indent="0">
              <a:buNone/>
              <a:defRPr sz="1400"/>
            </a:lvl4pPr>
            <a:lvl5pPr marL="2478207" indent="0">
              <a:buNone/>
              <a:defRPr sz="1400"/>
            </a:lvl5pPr>
            <a:lvl6pPr marL="3097759" indent="0">
              <a:buNone/>
              <a:defRPr sz="1400"/>
            </a:lvl6pPr>
            <a:lvl7pPr marL="3717310" indent="0">
              <a:buNone/>
              <a:defRPr sz="1400"/>
            </a:lvl7pPr>
            <a:lvl8pPr marL="4336862" indent="0">
              <a:buNone/>
              <a:defRPr sz="1400"/>
            </a:lvl8pPr>
            <a:lvl9pPr marL="4956414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D3DBDE-CAD1-D725-B211-5C583E2E6B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18685-F078-4046-8DFE-C6ECFAE94A36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C9D161-3D53-6D55-2B0C-4E31D75A34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992C6E-FD4A-4C30-66BB-1C828B1C0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E4E33-F26E-4793-94E0-75C4A1CCD4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51099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F5659-E5DF-4B3C-9118-F0470FC9D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BB8E45-4167-AC54-D049-A6DE5DB8AA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64FACB-E47E-B109-D8CC-D2C8FE01B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18685-F078-4046-8DFE-C6ECFAE94A36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131147-6694-B8A2-CC0B-B171F8F695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30FEB5-33BC-944F-D93F-DDFF686084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E4E33-F26E-4793-94E0-75C4A1CCD4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8541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6A1094B-5962-198B-170B-B0BBB99BF8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0822057" y="569325"/>
            <a:ext cx="3260794" cy="90621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4A8B90-99E1-A948-0AF5-1355A050BA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39673" y="569325"/>
            <a:ext cx="9593352" cy="90621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F2866-77B4-D272-4B3F-1C39304954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18685-F078-4046-8DFE-C6ECFAE94A36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2D1624-7E7A-F8BD-40C0-E9948CAD4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A0C80F-1651-6AAF-C40A-B3CD444C81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E4E33-F26E-4793-94E0-75C4A1CCD4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0629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E9893C-0902-D768-2242-8BDC5F3C5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9674" y="569326"/>
            <a:ext cx="13043178" cy="2066896"/>
          </a:xfrm>
          <a:prstGeom prst="rect">
            <a:avLst/>
          </a:prstGeom>
        </p:spPr>
        <p:txBody>
          <a:bodyPr vert="horz" lIns="123910" tIns="61955" rIns="123910" bIns="61955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BAA1D6-D449-8397-5DE1-BCFBBF3D9E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9674" y="2846623"/>
            <a:ext cx="13043178" cy="6784864"/>
          </a:xfrm>
          <a:prstGeom prst="rect">
            <a:avLst/>
          </a:prstGeom>
        </p:spPr>
        <p:txBody>
          <a:bodyPr vert="horz" lIns="123910" tIns="61955" rIns="123910" bIns="61955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AFF97D-24E3-9A88-65C6-A0420D3D172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39674" y="9911198"/>
            <a:ext cx="3402568" cy="569325"/>
          </a:xfrm>
          <a:prstGeom prst="rect">
            <a:avLst/>
          </a:prstGeom>
        </p:spPr>
        <p:txBody>
          <a:bodyPr vert="horz" lIns="123910" tIns="61955" rIns="123910" bIns="61955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B18685-F078-4046-8DFE-C6ECFAE94A36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D8978F-8B06-C7C4-D691-2F4E7F7F83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009337" y="9911198"/>
            <a:ext cx="5103852" cy="569325"/>
          </a:xfrm>
          <a:prstGeom prst="rect">
            <a:avLst/>
          </a:prstGeom>
        </p:spPr>
        <p:txBody>
          <a:bodyPr vert="horz" lIns="123910" tIns="61955" rIns="123910" bIns="61955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68A2B3-0722-726C-EAFF-F4A795C1B3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80283" y="9911198"/>
            <a:ext cx="3402568" cy="569325"/>
          </a:xfrm>
          <a:prstGeom prst="rect">
            <a:avLst/>
          </a:prstGeom>
        </p:spPr>
        <p:txBody>
          <a:bodyPr vert="horz" lIns="123910" tIns="61955" rIns="123910" bIns="61955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6E4E33-F26E-4793-94E0-75C4A1CCD4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9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1239103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9776" indent="-309776" algn="l" defTabSz="1239103" rtl="0" eaLnBrk="1" latinLnBrk="0" hangingPunct="1">
        <a:lnSpc>
          <a:spcPct val="90000"/>
        </a:lnSpc>
        <a:spcBef>
          <a:spcPts val="1355"/>
        </a:spcBef>
        <a:buFont typeface="Arial" panose="020B0604020202020204" pitchFamily="34" charset="0"/>
        <a:buChar char="•"/>
        <a:defRPr sz="3800" kern="1200">
          <a:solidFill>
            <a:schemeClr val="tx1"/>
          </a:solidFill>
          <a:latin typeface="+mn-lt"/>
          <a:ea typeface="+mn-ea"/>
          <a:cs typeface="+mn-cs"/>
        </a:defRPr>
      </a:lvl1pPr>
      <a:lvl2pPr marL="929328" indent="-309776" algn="l" defTabSz="1239103" rtl="0" eaLnBrk="1" latinLnBrk="0" hangingPunct="1">
        <a:lnSpc>
          <a:spcPct val="90000"/>
        </a:lnSpc>
        <a:spcBef>
          <a:spcPts val="678"/>
        </a:spcBef>
        <a:buFont typeface="Arial" panose="020B0604020202020204" pitchFamily="34" charset="0"/>
        <a:buChar char="•"/>
        <a:defRPr sz="3300" kern="1200">
          <a:solidFill>
            <a:schemeClr val="tx1"/>
          </a:solidFill>
          <a:latin typeface="+mn-lt"/>
          <a:ea typeface="+mn-ea"/>
          <a:cs typeface="+mn-cs"/>
        </a:defRPr>
      </a:lvl2pPr>
      <a:lvl3pPr marL="1548879" indent="-309776" algn="l" defTabSz="1239103" rtl="0" eaLnBrk="1" latinLnBrk="0" hangingPunct="1">
        <a:lnSpc>
          <a:spcPct val="90000"/>
        </a:lnSpc>
        <a:spcBef>
          <a:spcPts val="678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168431" indent="-309776" algn="l" defTabSz="1239103" rtl="0" eaLnBrk="1" latinLnBrk="0" hangingPunct="1">
        <a:lnSpc>
          <a:spcPct val="90000"/>
        </a:lnSpc>
        <a:spcBef>
          <a:spcPts val="678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787983" indent="-309776" algn="l" defTabSz="1239103" rtl="0" eaLnBrk="1" latinLnBrk="0" hangingPunct="1">
        <a:lnSpc>
          <a:spcPct val="90000"/>
        </a:lnSpc>
        <a:spcBef>
          <a:spcPts val="678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407534" indent="-309776" algn="l" defTabSz="1239103" rtl="0" eaLnBrk="1" latinLnBrk="0" hangingPunct="1">
        <a:lnSpc>
          <a:spcPct val="90000"/>
        </a:lnSpc>
        <a:spcBef>
          <a:spcPts val="678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4027086" indent="-309776" algn="l" defTabSz="1239103" rtl="0" eaLnBrk="1" latinLnBrk="0" hangingPunct="1">
        <a:lnSpc>
          <a:spcPct val="90000"/>
        </a:lnSpc>
        <a:spcBef>
          <a:spcPts val="678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646638" indent="-309776" algn="l" defTabSz="1239103" rtl="0" eaLnBrk="1" latinLnBrk="0" hangingPunct="1">
        <a:lnSpc>
          <a:spcPct val="90000"/>
        </a:lnSpc>
        <a:spcBef>
          <a:spcPts val="678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5266190" indent="-309776" algn="l" defTabSz="1239103" rtl="0" eaLnBrk="1" latinLnBrk="0" hangingPunct="1">
        <a:lnSpc>
          <a:spcPct val="90000"/>
        </a:lnSpc>
        <a:spcBef>
          <a:spcPts val="678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39103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19552" algn="l" defTabSz="1239103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39103" algn="l" defTabSz="1239103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58655" algn="l" defTabSz="1239103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78207" algn="l" defTabSz="1239103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97759" algn="l" defTabSz="1239103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717310" algn="l" defTabSz="1239103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336862" algn="l" defTabSz="1239103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956414" algn="l" defTabSz="1239103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anchester.ac.uk/discover/news/download/1139877/rho-rapid-review-final-report-v.7.pdf" TargetMode="External"/><Relationship Id="rId13" Type="http://schemas.openxmlformats.org/officeDocument/2006/relationships/hyperlink" Target="https://www.ethnicity-facts-figures.service.gov.uk/health/mental-health/adults-using-nhs-funded-mental-health-and-learning-disability-services/latest/?utm_source" TargetMode="External"/><Relationship Id="rId3" Type="http://schemas.openxmlformats.org/officeDocument/2006/relationships/hyperlink" Target="https://doi.org/10.1007/s40615-022-01352-0" TargetMode="External"/><Relationship Id="rId7" Type="http://schemas.openxmlformats.org/officeDocument/2006/relationships/hyperlink" Target="https://doi.org/10.1007/s00127-019-01758-y" TargetMode="External"/><Relationship Id="rId12" Type="http://schemas.openxmlformats.org/officeDocument/2006/relationships/hyperlink" Target="https://www.longtermplan.nhs.uk/" TargetMode="External"/><Relationship Id="rId2" Type="http://schemas.openxmlformats.org/officeDocument/2006/relationships/hyperlink" Target="https://arc-sl.nihr.ac.uk/" TargetMode="Externa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iser.essex.ac.uk/misoc/explainers/prevalence-and-mental-health-consequences-of-ethnic-and-racial-harassment-a-briefing-for-the-iopc" TargetMode="External"/><Relationship Id="rId11" Type="http://schemas.openxmlformats.org/officeDocument/2006/relationships/hyperlink" Target="https://mentalhealth-uk.org/" TargetMode="External"/><Relationship Id="rId5" Type="http://schemas.openxmlformats.org/officeDocument/2006/relationships/hyperlink" Target="https://www.ethnicity-facts-figures.service.gov.uk/" TargetMode="External"/><Relationship Id="rId15" Type="http://schemas.openxmlformats.org/officeDocument/2006/relationships/hyperlink" Target="https://www.kingsfund.org.uk/" TargetMode="External"/><Relationship Id="rId10" Type="http://schemas.openxmlformats.org/officeDocument/2006/relationships/hyperlink" Target="https://www.mentalhealth.org.uk/" TargetMode="External"/><Relationship Id="rId4" Type="http://schemas.openxmlformats.org/officeDocument/2006/relationships/hyperlink" Target="https://www.equalityhumanrights.com/" TargetMode="External"/><Relationship Id="rId9" Type="http://schemas.openxmlformats.org/officeDocument/2006/relationships/hyperlink" Target="https://doi.org/10.1186/s12939-025-02644-7" TargetMode="External"/><Relationship Id="rId14" Type="http://schemas.openxmlformats.org/officeDocument/2006/relationships/hyperlink" Target="https://raceequalityfoundation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DBCF257-E1DE-03DF-8CE4-1D1C8912706E}"/>
              </a:ext>
            </a:extLst>
          </p:cNvPr>
          <p:cNvSpPr/>
          <p:nvPr/>
        </p:nvSpPr>
        <p:spPr>
          <a:xfrm>
            <a:off x="1" y="-34638"/>
            <a:ext cx="15122524" cy="765544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lumMod val="50000"/>
              </a:schemeClr>
            </a:solidFill>
            <a:prstDash val="soli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123910" tIns="61955" rIns="123910" bIns="61955" rtlCol="0" anchor="ctr"/>
          <a:lstStyle/>
          <a:p>
            <a:pPr algn="ctr"/>
            <a:r>
              <a:rPr lang="en-US" b="1" dirty="0" smtClean="0">
                <a:solidFill>
                  <a:schemeClr val="accent1">
                    <a:lumMod val="50000"/>
                  </a:schemeClr>
                </a:solidFill>
              </a:rPr>
              <a:t>Exploring Mental Health and Well-Being Among Black African Populations in the UK: A Systematic Review</a:t>
            </a:r>
            <a:endParaRPr lang="en-US" sz="20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ctr"/>
            <a:r>
              <a:rPr lang="en-US" sz="2000" dirty="0" smtClean="0"/>
              <a:t>(</a:t>
            </a:r>
            <a:r>
              <a:rPr lang="en-US" sz="2000" dirty="0" err="1" smtClean="0"/>
              <a:t>Iqdad</a:t>
            </a:r>
            <a:r>
              <a:rPr lang="en-US" sz="2000" dirty="0" smtClean="0"/>
              <a:t> Ali </a:t>
            </a:r>
            <a:r>
              <a:rPr lang="en-US" sz="2000" smtClean="0"/>
              <a:t>, </a:t>
            </a:r>
            <a:r>
              <a:rPr lang="en-US" sz="2000" smtClean="0"/>
              <a:t>2428690@uwtsd.ac.uk</a:t>
            </a:r>
            <a:r>
              <a:rPr lang="en-US" sz="2000" dirty="0"/>
              <a:t>, </a:t>
            </a:r>
            <a:r>
              <a:rPr lang="en-US" sz="2000" dirty="0" err="1"/>
              <a:t>Msc</a:t>
            </a:r>
            <a:r>
              <a:rPr lang="en-US" sz="2000" dirty="0"/>
              <a:t> public health and social care in practice, </a:t>
            </a:r>
            <a:r>
              <a:rPr lang="en-IN" sz="2000" dirty="0"/>
              <a:t>Dr </a:t>
            </a:r>
            <a:r>
              <a:rPr lang="en-IN" sz="2000" dirty="0" err="1"/>
              <a:t>Diola</a:t>
            </a:r>
            <a:r>
              <a:rPr lang="en-IN" sz="2000" dirty="0"/>
              <a:t> </a:t>
            </a:r>
            <a:r>
              <a:rPr lang="en-IN" sz="2000" dirty="0" err="1"/>
              <a:t>Bijlhout</a:t>
            </a:r>
            <a:r>
              <a:rPr lang="en-US" sz="2000" dirty="0"/>
              <a:t>)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D122E4-C49A-1B11-2B73-9A3714FC2A0B}"/>
              </a:ext>
            </a:extLst>
          </p:cNvPr>
          <p:cNvSpPr txBox="1"/>
          <p:nvPr/>
        </p:nvSpPr>
        <p:spPr>
          <a:xfrm>
            <a:off x="125830" y="874283"/>
            <a:ext cx="4364969" cy="2387278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square" lIns="123910" tIns="61955" rIns="123910" bIns="61955" rtlCol="0">
            <a:spAutoFit/>
          </a:bodyPr>
          <a:lstStyle/>
          <a:p>
            <a:pPr algn="just"/>
            <a:r>
              <a:rPr lang="en-US" sz="15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Introduction/Research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Mental Health inequalities remain a significant public health challenge in the UK, particularly affecting Black African Population  (Mental Health Foundation, 2024).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Many individuals experience stress, discrimination and socio economic disadvantage that worsen mental well-being (The King’s Fund, 2023).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Stigma and the lack of culturally sensitive services further limit access to appropriate mental health support (Race Equality Foundation, 2022)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The study explore how social and cultural factors shape mental health among Black African communities, supporting more inclusive NHS policies (NHS England, 2019).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E2AFB8-6CD1-9C96-7B73-6D30262006B0}"/>
              </a:ext>
            </a:extLst>
          </p:cNvPr>
          <p:cNvSpPr txBox="1"/>
          <p:nvPr/>
        </p:nvSpPr>
        <p:spPr>
          <a:xfrm>
            <a:off x="4954130" y="826384"/>
            <a:ext cx="4348402" cy="3910772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square" lIns="123910" tIns="61955" rIns="123910" bIns="61955" rtlCol="0">
            <a:spAutoFit/>
          </a:bodyPr>
          <a:lstStyle/>
          <a:p>
            <a:r>
              <a:rPr lang="en-US" sz="1500" b="1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Prevalence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NHS data (2023) shows that people of mixed ethnicity accessed secondary mental health services at 7,499 per 100,000 compared with 7,820 per 100,000 for White groups (Ethnicity Facts &amp; Figures,2024).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Black Caribbean individuals remain nearly four times more likely to be detained under the Mental Health Act than White British peers (Equality &amp; Human Right Commision,2023).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Studies report that Black African populations face a fourfold higher risk of non-affective psychosis compared to White British peer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Halvorsrud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et al., 2019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Survey reveal higher levels of depression and psychological distress among South Asian women than the national average (Institute for Social &amp; Economic Research,2024).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Evidence shows that Black African Caribbean and Black mixed population in the UK face persistent inequalities in mental health diagnosis access and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outcomes (Devonport et al., 2022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Recent evidence also shows that young Black are disproportionately represented in compulsory psychiatric admissions and experience longer impatient stays (Kapadia  et al., 2022).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D7FA61-858B-CD35-08EF-3A71F2085CC9}"/>
              </a:ext>
            </a:extLst>
          </p:cNvPr>
          <p:cNvSpPr txBox="1"/>
          <p:nvPr/>
        </p:nvSpPr>
        <p:spPr>
          <a:xfrm>
            <a:off x="9804400" y="887344"/>
            <a:ext cx="4982646" cy="3587606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 lIns="123910" tIns="61955" rIns="123910" bIns="61955" rtlCol="0">
            <a:spAutoFit/>
          </a:bodyPr>
          <a:lstStyle/>
          <a:p>
            <a:r>
              <a:rPr lang="en-US" sz="15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Impact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Policy initiatives like the NHS Long Term Plan recommend culturally informed care and better collection of ethnicity data (NHS England, 2019).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Evaluation studies suggest community-led and co-produced interventions improve engagement and treatment adherence (ARC South London, 2025).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Continued research has increased awareness of structural racism’s role in mental health outcomes and promoted equity- based approaches across health policy (Mental Health Foundation, 2024).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However, sustained investment and rigorous outcome evaluation are still required to achieve long-term improvement (The King’s Fund,2023).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Studies show that community led, co-produced interventions, improve engagement and treatment adherence among minority groups( Powell et al., 2024).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Growing research demonstrate how structural racism drives disparities in mental health outcomes , prompting equity-focused health policies (</a:t>
            </a:r>
            <a:r>
              <a:rPr lang="en-US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Kisa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US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Kisa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endParaRPr lang="en-US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CD9A087-AAEA-D059-7F84-D28D8F39A8E7}"/>
              </a:ext>
            </a:extLst>
          </p:cNvPr>
          <p:cNvSpPr txBox="1"/>
          <p:nvPr/>
        </p:nvSpPr>
        <p:spPr>
          <a:xfrm>
            <a:off x="125830" y="9546021"/>
            <a:ext cx="4828299" cy="67911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lIns="123910" tIns="61955" rIns="123910" bIns="61955" rtlCol="0">
            <a:spAutoFit/>
          </a:bodyPr>
          <a:lstStyle/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Figure 1: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Number of adults per 100,000 from five ethnic categories using NHS mental health, learning disability, and autism services.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Gov.UK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2024)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512363E-64A5-13D7-96F4-A59A18714B2F}"/>
              </a:ext>
            </a:extLst>
          </p:cNvPr>
          <p:cNvSpPr txBox="1"/>
          <p:nvPr/>
        </p:nvSpPr>
        <p:spPr>
          <a:xfrm>
            <a:off x="5228626" y="6143461"/>
            <a:ext cx="9672720" cy="4203160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square" lIns="123910" tIns="61955" rIns="123910" bIns="61955" rtlCol="0">
            <a:spAutoFit/>
          </a:bodyPr>
          <a:lstStyle/>
          <a:p>
            <a:r>
              <a:rPr lang="en-US" sz="15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ARC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South London, 2025. Improving access to mental health services for minority ethnic communities. Available at: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arc-sl.nihr.ac.uk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[Accessed 1 Nov 2025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].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Devonport, T.J. et al. (2022) 'A Systematic review of inequalities in the mental health experiences of Black African, Black Caribbean and Black-mixed UK populations: Implications for action,' Journal of Racial and Ethnic Health Disparities, 10(4), pp. 1669–1681.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https://doi.org/10.1007/s40615-022-01352-0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Equality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and Human Rights Commission, 2023. Equality and Human Rights Monitor: Large Print Edition. Available at: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www.equalityhumanrights.com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[Accessed 1 Nov 2025].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Ethnicity Facts &amp; Figures, 2024. Use of NHS mental health, learning disability and autism services – by ethnicity. 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https://www.ethnicity-facts-figures.service.gov.uk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   [Accessed 1 Nov 2025].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Institute for Social &amp; Economic Research (ISER), 2024. Prevalence and mental health consequences of ethnic and racial harassment: briefing. University of Essex. Available at: 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https://www.iser.essex.ac.uk/misoc/explainers/prevalence-and-mental-health-consequences-of-ethnic-and-racial-harassment-a-briefing-for-the-iopc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Halvorsrud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K. et al. (2019b) 'Ethnic inequalities in the incidence of diagnosis of severe mental illness in England: a systematic review and new meta-analyses for non-affective and affective psychoses,' Social Psychiatry and Psychiatric Epidemiology, 54(11), pp. 1311–1323.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https://doi.org/10.1007/s00127-019-01758-y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Kapadia, D. et al. (2022) Ethnic Inequalities in Healthcare: A rapid evidence review.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https://www.manchester.ac.uk/discover/news/download/1139877/rho-rapid-review-final-report-v.7.pdf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Kisa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A. and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Kisa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S. (2025) 'Structural racism as a fundamental cause of health inequities: a scoping review,' International Journal for Equity in Health, 24(1), p. 257.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https://doi.org/10.1186/s12939-025-02644-7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Mental Health Foundation, 2024. Inequalities and mental health: our policy perspective. 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https://www.mentalhealth.org.uk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   [Accessed 1 Nov 2025].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Mental Health UK, 2024. Black, Asian and Minority Ethnic mental health. 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https://mentalhealth-uk.org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  [Accessed 1 Nov 2025].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NHS England, 2019. The NHS Long Term Plan. 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https://www.longtermplan.nhs.uk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  [Accessed 1 Nov 2025].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Powell, N. et al. (2024) 'Co-creating community wellbeing initiatives: what is the evidence and how do they work?,' International Journal of Mental Health Systems, 18(1), p. 28. https://doi.org/10.1186/s13033-024-00645-7.</a:t>
            </a:r>
            <a:endParaRPr lang="en-US" sz="1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Use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of NHS mental health, learning disability and autism services (2024b).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https://www.ethnicity-facts-figures.service.gov.uk/health/mental-health/adults-using-nhs-funded-mental-health-and-learning-disability-services/latest/?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utm_source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[Accessed 1 Nov 2025].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Race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Equality Foundation, 2022. Racial disparities in mental health: evidence and recommendations.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raceequalityfoundation.org.uk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  [Accessed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1 Nov 2025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].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King’s Fund, 2023. The health of people from ethnic minority groups in England: long read.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www.kingsfund.org.uk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[Accessed 1 Nov 2025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].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8879153-3EEB-37FB-9CE9-4AFC8CFC2FCC}"/>
              </a:ext>
            </a:extLst>
          </p:cNvPr>
          <p:cNvSpPr txBox="1"/>
          <p:nvPr/>
        </p:nvSpPr>
        <p:spPr>
          <a:xfrm>
            <a:off x="4799277" y="4960941"/>
            <a:ext cx="4348402" cy="863784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txBody>
          <a:bodyPr wrap="square" lIns="123910" tIns="61955" rIns="123910" bIns="61955" rtlCol="0">
            <a:spAutoFit/>
          </a:bodyPr>
          <a:lstStyle/>
          <a:p>
            <a:pPr algn="ctr"/>
            <a:r>
              <a:rPr lang="en-US" sz="15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Aim</a:t>
            </a:r>
          </a:p>
          <a:p>
            <a:pPr algn="just"/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The study aims to investigate the factors that affect minority group’s mental health and well-being in the UK by conducting a secondary evaluation of reports, literature and public health data..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92F4617-90F5-AA1A-A9FB-74EE3950EC0C}"/>
              </a:ext>
            </a:extLst>
          </p:cNvPr>
          <p:cNvSpPr txBox="1"/>
          <p:nvPr/>
        </p:nvSpPr>
        <p:spPr>
          <a:xfrm>
            <a:off x="9804400" y="4611956"/>
            <a:ext cx="4982646" cy="1371615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123910" tIns="61955" rIns="123910" bIns="61955" rtlCol="0">
            <a:spAutoFit/>
          </a:bodyPr>
          <a:lstStyle/>
          <a:p>
            <a:r>
              <a:rPr lang="en-US" sz="15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Objectives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To examine the data currently available regarding the frequency and trends of mental health problems within UK minority communities.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To determine the economic, social, and cultural factors affecting these communities' mental health.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To provide suggestions for enhancing culturally relevant mental health care and lowering disparities. 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0" y="10448924"/>
            <a:ext cx="15122525" cy="2381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EC0DA4-F9A0-156A-8B1C-033ED8AB8B33}"/>
              </a:ext>
            </a:extLst>
          </p:cNvPr>
          <p:cNvSpPr txBox="1"/>
          <p:nvPr/>
        </p:nvSpPr>
        <p:spPr>
          <a:xfrm>
            <a:off x="125829" y="3404938"/>
            <a:ext cx="4364969" cy="1892826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15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Questions</a:t>
            </a:r>
          </a:p>
          <a:p>
            <a:pPr marL="228600" indent="-228600" algn="just">
              <a:buAutoNum type="arabicPeriod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What are the key factors affecting mental health of minority groups in the UK?</a:t>
            </a:r>
          </a:p>
          <a:p>
            <a:pPr algn="just"/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Sub questions: </a:t>
            </a:r>
          </a:p>
          <a:p>
            <a:pPr marL="228600" indent="-228600" algn="just">
              <a:buAutoNum type="arabicPeriod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What are the barriers to accessing mental health care among minority communities?</a:t>
            </a:r>
          </a:p>
          <a:p>
            <a:pPr marL="228600" indent="-228600" algn="just">
              <a:buAutoNum type="arabicPeriod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How do sociocultural and economic factors contribute to mental health disparities?</a:t>
            </a:r>
          </a:p>
          <a:p>
            <a:pPr marL="228600" indent="-228600" algn="just">
              <a:buAutoNum type="arabicPeriod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What policy and practice recommendation can improve health outcomes for these groups?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830" y="6391275"/>
            <a:ext cx="4828299" cy="304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8567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Marquee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418AB3"/>
      </a:accent1>
      <a:accent2>
        <a:srgbClr val="A6B727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426</TotalTime>
  <Words>1064</Words>
  <Application>Microsoft Office PowerPoint</Application>
  <PresentationFormat>Custom</PresentationFormat>
  <Paragraphs>51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Aarsha sidharthan</dc:creator>
  <cp:lastModifiedBy>User</cp:lastModifiedBy>
  <cp:revision>96</cp:revision>
  <dcterms:created xsi:type="dcterms:W3CDTF">2025-07-06T05:01:46Z</dcterms:created>
  <dcterms:modified xsi:type="dcterms:W3CDTF">2025-11-04T07:29:32Z</dcterms:modified>
</cp:coreProperties>
</file>