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70" r:id="rId12"/>
    <p:sldId id="271" r:id="rId13"/>
    <p:sldId id="267" r:id="rId14"/>
    <p:sldId id="272" r:id="rId15"/>
    <p:sldId id="273" r:id="rId16"/>
    <p:sldId id="274" r:id="rId17"/>
    <p:sldId id="269" r:id="rId18"/>
    <p:sldId id="268" r:id="rId19"/>
    <p:sldId id="275" r:id="rId20"/>
    <p:sldId id="276" r:id="rId21"/>
    <p:sldId id="277" r:id="rId22"/>
    <p:sldId id="278" r:id="rId23"/>
    <p:sldId id="296"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4" r:id="rId55"/>
    <p:sldId id="315" r:id="rId56"/>
    <p:sldId id="316" r:id="rId57"/>
    <p:sldId id="317" r:id="rId58"/>
    <p:sldId id="318" r:id="rId59"/>
    <p:sldId id="319" r:id="rId60"/>
    <p:sldId id="320" r:id="rId61"/>
    <p:sldId id="321" r:id="rId62"/>
    <p:sldId id="322" r:id="rId63"/>
    <p:sldId id="323" r:id="rId64"/>
    <p:sldId id="330" r:id="rId65"/>
    <p:sldId id="324" r:id="rId66"/>
    <p:sldId id="325" r:id="rId67"/>
    <p:sldId id="326" r:id="rId68"/>
    <p:sldId id="310" r:id="rId69"/>
    <p:sldId id="311" r:id="rId70"/>
    <p:sldId id="313" r:id="rId7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1E0651-1B3D-4C11-88AC-DEE229B443EB}"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785337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1E0651-1B3D-4C11-88AC-DEE229B443EB}"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3350829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1E0651-1B3D-4C11-88AC-DEE229B443EB}"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3900982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1E0651-1B3D-4C11-88AC-DEE229B443EB}" type="datetimeFigureOut">
              <a:rPr lang="en-GB" smtClean="0"/>
              <a:t>22/11/2016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2370480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1E0651-1B3D-4C11-88AC-DEE229B443EB}" type="datetimeFigureOut">
              <a:rPr lang="en-GB" smtClean="0"/>
              <a:t>22/11/2016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1505010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1E0651-1B3D-4C11-88AC-DEE229B443EB}" type="datetimeFigureOut">
              <a:rPr lang="en-GB" smtClean="0"/>
              <a:t>22/11/2016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2798439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1E0651-1B3D-4C11-88AC-DEE229B443EB}" type="datetimeFigureOut">
              <a:rPr lang="en-GB" smtClean="0"/>
              <a:t>22/11/2016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1884275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1E0651-1B3D-4C11-88AC-DEE229B443EB}" type="datetimeFigureOut">
              <a:rPr lang="en-GB" smtClean="0"/>
              <a:t>22/11/2016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3984518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1E0651-1B3D-4C11-88AC-DEE229B443EB}" type="datetimeFigureOut">
              <a:rPr lang="en-GB" smtClean="0"/>
              <a:t>22/11/2016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2098174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1E0651-1B3D-4C11-88AC-DEE229B443EB}"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2969811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1E0651-1B3D-4C11-88AC-DEE229B443EB}" type="datetimeFigureOut">
              <a:rPr lang="en-GB" smtClean="0"/>
              <a:t>22/11/2016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B8A25E-0A99-42B0-82E9-32AB5EF96572}" type="slidenum">
              <a:rPr lang="en-GB" smtClean="0"/>
              <a:t>‹#›</a:t>
            </a:fld>
            <a:endParaRPr lang="en-GB"/>
          </a:p>
        </p:txBody>
      </p:sp>
    </p:spTree>
    <p:extLst>
      <p:ext uri="{BB962C8B-B14F-4D97-AF65-F5344CB8AC3E}">
        <p14:creationId xmlns:p14="http://schemas.microsoft.com/office/powerpoint/2010/main" val="1897352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1E0651-1B3D-4C11-88AC-DEE229B443EB}" type="datetimeFigureOut">
              <a:rPr lang="en-GB" smtClean="0"/>
              <a:t>22/11/2016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B8A25E-0A99-42B0-82E9-32AB5EF96572}" type="slidenum">
              <a:rPr lang="en-GB" smtClean="0"/>
              <a:t>‹#›</a:t>
            </a:fld>
            <a:endParaRPr lang="en-GB"/>
          </a:p>
        </p:txBody>
      </p:sp>
    </p:spTree>
    <p:extLst>
      <p:ext uri="{BB962C8B-B14F-4D97-AF65-F5344CB8AC3E}">
        <p14:creationId xmlns:p14="http://schemas.microsoft.com/office/powerpoint/2010/main" val="27627163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wirthresearch.com/news/what-does-a-formula-one-racing-car-have-in-common-with-an-eddie-stobart-logistics-truck.html"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wired.com/wp-content/uploads/2014/11/F1_Image_L_014.jpg" TargetMode="External"/><Relationship Id="rId1" Type="http://schemas.openxmlformats.org/officeDocument/2006/relationships/slideLayout" Target="../slideLayouts/slideLayout7.xml"/><Relationship Id="rId4" Type="http://schemas.openxmlformats.org/officeDocument/2006/relationships/hyperlink" Target="https://www.wired.com/2014/11/ship-f1-car-across-globe-36-hour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www.absolutetaste.com/about/mclaren/" TargetMode="External"/><Relationship Id="rId2" Type="http://schemas.openxmlformats.org/officeDocument/2006/relationships/hyperlink" Target="http://www.absolutetaste.com/performance-sports/mclaren-f1-team"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f1scarlet.com/logistics_in_formula_1.html"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hyperlink" Target="https://www.formula1.com/en/championship/inside-f1/understanding-f1-racing/Logistics.html"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s://prezi.com/wod2ygrdiwny/formula-1-precision-logistics/" TargetMode="External"/><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fiaformulae.com/" TargetMode="Externa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hyperlink" Target="http://www.fiaformulae.com/en"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youtube.com/watch?v=wkOWtyom4e8" TargetMode="Externa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hyperlink" Target="http://www.electricautosport.com/author/tim-biesbrouck/" TargetMode="Externa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hyperlink" Target="http://www.electricautosport.com/wp-ontent/uploads/2015/10/DHL_Formula_E_Beijing_facts_2.jpeg" TargetMode="External"/><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hyperlink" Target="http://www.fiaformulae.com/" TargetMode="External"/><Relationship Id="rId2" Type="http://schemas.openxmlformats.org/officeDocument/2006/relationships/hyperlink" Target="http://www.fiaformulae.com/en/news/2016/july/insight-how-dhl-transports-formula-e-across-the-world/" TargetMode="Externa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www.brightpartnerships.com/work/dhl-formula-e/" TargetMode="Externa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www.google.co.uk/url?sa=i&amp;rct=j&amp;q=&amp;esrc=s&amp;source=images&amp;cd=&amp;cad=rja&amp;uact=8&amp;ved=0ahUKEwig25O4tLzQAhUKExoKHdMfAP8QjRwIBw&amp;url=http%3A%2F%2Fwww.victorytracts.co.uk%2Fthey_think_it__039_s_all_over.php&amp;psig=AFQjCNHsjg4tn66-xilC41aWvRCuBnh7Gg&amp;ust=1479905678153660" TargetMode="Externa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www.google.co.uk/url?sa=i&amp;rct=j&amp;q=&amp;esrc=s&amp;source=images&amp;cd=&amp;cad=rja&amp;uact=8&amp;ved=0ahUKEwidj-LOtLzQAhULWxoKHaBbDv4QjRwIBw&amp;url=http%3A%2F%2Fwww.quotehd.com%2Fquotes%2Fkenneth-wolstenholme-quote-they-think-its-all-over-it-is-now&amp;psig=AFQjCNHsjg4tn66-xilC41aWvRCuBnh7Gg&amp;ust=1479905678153660" TargetMode="External"/><Relationship Id="rId1" Type="http://schemas.openxmlformats.org/officeDocument/2006/relationships/slideLayout" Target="../slideLayouts/slideLayout7.xml"/><Relationship Id="rId4" Type="http://schemas.openxmlformats.org/officeDocument/2006/relationships/hyperlink" Target="https://www.google.co.uk/search?hl=en&amp;site=imghp&amp;tbm=isch&amp;source=hp&amp;biw=1438&amp;bih=619&amp;q=and+they+think+its+all+over&amp;oq=and+they+think+its+all+over&amp;gs_"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Logistics</a:t>
            </a:r>
            <a:endParaRPr lang="en-GB" dirty="0"/>
          </a:p>
        </p:txBody>
      </p:sp>
      <p:sp>
        <p:nvSpPr>
          <p:cNvPr id="3" name="Subtitle 2"/>
          <p:cNvSpPr>
            <a:spLocks noGrp="1"/>
          </p:cNvSpPr>
          <p:nvPr>
            <p:ph type="subTitle" idx="1"/>
          </p:nvPr>
        </p:nvSpPr>
        <p:spPr/>
        <p:txBody>
          <a:bodyPr/>
          <a:lstStyle/>
          <a:p>
            <a:r>
              <a:rPr lang="en-GB" dirty="0" smtClean="0"/>
              <a:t>Formula 1 and Formula E</a:t>
            </a:r>
            <a:endParaRPr lang="en-GB" dirty="0"/>
          </a:p>
        </p:txBody>
      </p:sp>
    </p:spTree>
    <p:extLst>
      <p:ext uri="{BB962C8B-B14F-4D97-AF65-F5344CB8AC3E}">
        <p14:creationId xmlns:p14="http://schemas.microsoft.com/office/powerpoint/2010/main" val="40137527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wirthresearch.com/images/281/1/1_WR_Aerokit_Eddie_Stobart_HPD_ARX-03a.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476672"/>
            <a:ext cx="7704856" cy="4320480"/>
          </a:xfrm>
          <a:prstGeom prst="rect">
            <a:avLst/>
          </a:prstGeom>
          <a:noFill/>
          <a:ln>
            <a:noFill/>
          </a:ln>
        </p:spPr>
      </p:pic>
      <p:sp>
        <p:nvSpPr>
          <p:cNvPr id="3" name="TextBox 2"/>
          <p:cNvSpPr txBox="1"/>
          <p:nvPr/>
        </p:nvSpPr>
        <p:spPr>
          <a:xfrm>
            <a:off x="611560" y="6021288"/>
            <a:ext cx="8136904" cy="646331"/>
          </a:xfrm>
          <a:prstGeom prst="rect">
            <a:avLst/>
          </a:prstGeom>
          <a:noFill/>
        </p:spPr>
        <p:txBody>
          <a:bodyPr wrap="square" rtlCol="0">
            <a:spAutoFit/>
          </a:bodyPr>
          <a:lstStyle/>
          <a:p>
            <a:r>
              <a:rPr lang="en-GB" u="sng" dirty="0">
                <a:hlinkClick r:id="rId3"/>
              </a:rPr>
              <a:t>http://www.wirthresearch.com/news/what-does-a-formula-one-racing-car-have-in-common-with-an-eddie-stobart-logistics-truck.html</a:t>
            </a:r>
            <a:endParaRPr lang="en-GB" dirty="0"/>
          </a:p>
        </p:txBody>
      </p:sp>
    </p:spTree>
    <p:extLst>
      <p:ext uri="{BB962C8B-B14F-4D97-AF65-F5344CB8AC3E}">
        <p14:creationId xmlns:p14="http://schemas.microsoft.com/office/powerpoint/2010/main" val="3394394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8208912" cy="5163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7" y="6165304"/>
            <a:ext cx="6336704" cy="576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9045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260648"/>
            <a:ext cx="7560839"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03213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404664"/>
            <a:ext cx="8352928"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33720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8280920"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1505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04664"/>
            <a:ext cx="5602932" cy="4267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0" y="4221088"/>
            <a:ext cx="2677988"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76850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620689"/>
            <a:ext cx="8568952" cy="3775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6088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21" y="116633"/>
            <a:ext cx="5816423" cy="3672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4210608"/>
            <a:ext cx="2808312" cy="116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210608"/>
            <a:ext cx="5621213" cy="209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5089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HL TV Commercial, UK">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692696"/>
            <a:ext cx="5904656" cy="3244939"/>
          </a:xfrm>
          <a:prstGeom prst="rect">
            <a:avLst/>
          </a:prstGeom>
          <a:noFill/>
          <a:ln>
            <a:noFill/>
          </a:ln>
        </p:spPr>
      </p:pic>
      <p:sp>
        <p:nvSpPr>
          <p:cNvPr id="3" name="TextBox 2"/>
          <p:cNvSpPr txBox="1"/>
          <p:nvPr/>
        </p:nvSpPr>
        <p:spPr>
          <a:xfrm>
            <a:off x="467544" y="4437112"/>
            <a:ext cx="7560840" cy="369332"/>
          </a:xfrm>
          <a:prstGeom prst="rect">
            <a:avLst/>
          </a:prstGeom>
          <a:noFill/>
        </p:spPr>
        <p:txBody>
          <a:bodyPr wrap="square" rtlCol="0">
            <a:spAutoFit/>
          </a:bodyPr>
          <a:lstStyle/>
          <a:p>
            <a:r>
              <a:rPr lang="en-US" b="1" dirty="0"/>
              <a:t>This Is How You Ship an F1 Car Across the Globe in 36 Hours</a:t>
            </a:r>
            <a:endParaRPr lang="en-GB" dirty="0"/>
          </a:p>
        </p:txBody>
      </p:sp>
      <p:sp>
        <p:nvSpPr>
          <p:cNvPr id="4" name="TextBox 3"/>
          <p:cNvSpPr txBox="1"/>
          <p:nvPr/>
        </p:nvSpPr>
        <p:spPr>
          <a:xfrm>
            <a:off x="467544" y="6381328"/>
            <a:ext cx="7776864" cy="369332"/>
          </a:xfrm>
          <a:prstGeom prst="rect">
            <a:avLst/>
          </a:prstGeom>
          <a:noFill/>
        </p:spPr>
        <p:txBody>
          <a:bodyPr wrap="square" rtlCol="0">
            <a:spAutoFit/>
          </a:bodyPr>
          <a:lstStyle/>
          <a:p>
            <a:r>
              <a:rPr lang="en-GB" dirty="0" smtClean="0">
                <a:hlinkClick r:id="rId4"/>
              </a:rPr>
              <a:t>https://www.wired.com/2014/11/ship-f1-car-across-globe-36-hours/</a:t>
            </a:r>
            <a:r>
              <a:rPr lang="en-GB" dirty="0" smtClean="0"/>
              <a:t> </a:t>
            </a:r>
            <a:endParaRPr lang="en-GB" dirty="0"/>
          </a:p>
        </p:txBody>
      </p:sp>
    </p:spTree>
    <p:extLst>
      <p:ext uri="{BB962C8B-B14F-4D97-AF65-F5344CB8AC3E}">
        <p14:creationId xmlns:p14="http://schemas.microsoft.com/office/powerpoint/2010/main" val="3280160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43841"/>
            <a:ext cx="7920880" cy="3970318"/>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Formula 1 is many things: an elaborate show, an engineering extravaganza and a logistical nightmare.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There </a:t>
            </a:r>
            <a:r>
              <a:rPr lang="en-US" dirty="0">
                <a:latin typeface="Arial" panose="020B0604020202020204" pitchFamily="34" charset="0"/>
                <a:cs typeface="Arial" panose="020B0604020202020204" pitchFamily="34" charset="0"/>
              </a:rPr>
              <a:t>are 19 races held over eight months on six continents. The turnaround from one race to the next can be as short as one week.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Each </a:t>
            </a:r>
            <a:r>
              <a:rPr lang="en-US" dirty="0">
                <a:latin typeface="Arial" panose="020B0604020202020204" pitchFamily="34" charset="0"/>
                <a:cs typeface="Arial" panose="020B0604020202020204" pitchFamily="34" charset="0"/>
              </a:rPr>
              <a:t>of the 11 teams will travel about 62,000 miles during the season, bringing with it two cars and roughly </a:t>
            </a:r>
            <a:r>
              <a:rPr lang="en-US" i="1" dirty="0">
                <a:latin typeface="Arial" panose="020B0604020202020204" pitchFamily="34" charset="0"/>
                <a:cs typeface="Arial" panose="020B0604020202020204" pitchFamily="34" charset="0"/>
              </a:rPr>
              <a:t>50 tons</a:t>
            </a:r>
            <a:r>
              <a:rPr lang="en-US" dirty="0">
                <a:latin typeface="Arial" panose="020B0604020202020204" pitchFamily="34" charset="0"/>
                <a:cs typeface="Arial" panose="020B0604020202020204" pitchFamily="34" charset="0"/>
              </a:rPr>
              <a:t> of stuff.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You </a:t>
            </a:r>
            <a:r>
              <a:rPr lang="en-US" dirty="0">
                <a:latin typeface="Arial" panose="020B0604020202020204" pitchFamily="34" charset="0"/>
                <a:cs typeface="Arial" panose="020B0604020202020204" pitchFamily="34" charset="0"/>
              </a:rPr>
              <a:t>name it and they’re probably hauling it, from spare parts to the pots and pans used in the catering trailers.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It’s </a:t>
            </a:r>
            <a:r>
              <a:rPr lang="en-US" dirty="0">
                <a:latin typeface="Arial" panose="020B0604020202020204" pitchFamily="34" charset="0"/>
                <a:cs typeface="Arial" panose="020B0604020202020204" pitchFamily="34" charset="0"/>
              </a:rPr>
              <a:t>enough to fill six Boeing 747 jumbo jets, and it keeps an army of people on the road for as many as 200 days a year.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5821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74345"/>
            <a:ext cx="8640960" cy="5909310"/>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 work starts about three hours after the checkered flag falls.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Once </a:t>
            </a:r>
            <a:r>
              <a:rPr lang="en-US" dirty="0">
                <a:latin typeface="Arial" panose="020B0604020202020204" pitchFamily="34" charset="0"/>
                <a:cs typeface="Arial" panose="020B0604020202020204" pitchFamily="34" charset="0"/>
              </a:rPr>
              <a:t>the cars have been through the post-race inspection (to ensure teams haven’t done anything illegal to gain a competitive edge), team mechanics strip it to the last component.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engine and gearbox are removed, along with the front and rear wings, mirrors and suspension parts.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Each </a:t>
            </a:r>
            <a:r>
              <a:rPr lang="en-US" dirty="0">
                <a:latin typeface="Arial" panose="020B0604020202020204" pitchFamily="34" charset="0"/>
                <a:cs typeface="Arial" panose="020B0604020202020204" pitchFamily="34" charset="0"/>
              </a:rPr>
              <a:t>is placed within its own foam-slotted box. But sometimes custom-fitted foam and an anvil-tough case isn’t enough, says McLaren’s Alan Field, the team’s trackside support manager. In that case,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McLaren </a:t>
            </a:r>
            <a:r>
              <a:rPr lang="en-US" dirty="0">
                <a:latin typeface="Arial" panose="020B0604020202020204" pitchFamily="34" charset="0"/>
                <a:cs typeface="Arial" panose="020B0604020202020204" pitchFamily="34" charset="0"/>
              </a:rPr>
              <a:t>turns to another tool: humble but steadfast bubble wrap. It’s especially good for protecting painted surfaces, which is a prime concern because no one wants to see that glorious silvery-chrome paint or a sponsor’s logo scuffed.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chassis is protected by its own custom-made cover, and placed within its own case. “You wouldn’t recognize it if you saw it packed </a:t>
            </a:r>
            <a:r>
              <a:rPr lang="en-US" dirty="0" smtClean="0">
                <a:latin typeface="Arial" panose="020B0604020202020204" pitchFamily="34" charset="0"/>
                <a:cs typeface="Arial" panose="020B0604020202020204" pitchFamily="34" charset="0"/>
              </a:rPr>
              <a:t>up.</a:t>
            </a:r>
          </a:p>
          <a:p>
            <a:pPr algn="just"/>
            <a:endParaRPr lang="en-US"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3569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620688"/>
            <a:ext cx="7632848"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28562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889844"/>
            <a:ext cx="8784976" cy="5078313"/>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Before anything goes on a plane, it’s specially packed—sometimes in bubble </a:t>
            </a:r>
            <a:r>
              <a:rPr lang="en-US" dirty="0" smtClean="0">
                <a:latin typeface="Arial" panose="020B0604020202020204" pitchFamily="34" charset="0"/>
                <a:cs typeface="Arial" panose="020B0604020202020204" pitchFamily="34" charset="0"/>
              </a:rPr>
              <a:t>wrap.</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All of this happens come hell or high water (literally). The show must go on, as the saying goes, and F1 is no exception.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can be a headache if the next race is the following weekend (F1 typically schedules races at least two weeks apart, there are four back-to-back grands prix weekends on the 2014 calendar).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In </a:t>
            </a:r>
            <a:r>
              <a:rPr lang="en-US" dirty="0">
                <a:latin typeface="Arial" panose="020B0604020202020204" pitchFamily="34" charset="0"/>
                <a:cs typeface="Arial" panose="020B0604020202020204" pitchFamily="34" charset="0"/>
              </a:rPr>
              <a:t>those cases, everything has to be at the next track within 36 hours so teams have enough time to reassemble the cars and get everything sorted before practice begins Friday.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can require moving everything from, say, Malaysia to Bahrain in a matter of days.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Depending </a:t>
            </a:r>
            <a:r>
              <a:rPr lang="en-US" dirty="0">
                <a:latin typeface="Arial" panose="020B0604020202020204" pitchFamily="34" charset="0"/>
                <a:cs typeface="Arial" panose="020B0604020202020204" pitchFamily="34" charset="0"/>
              </a:rPr>
              <a:t>on which way everyone and everything is headed, time zones can relax or tighten the schedule by several hours.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5367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028343"/>
            <a:ext cx="8280920" cy="4524315"/>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Invariably, something comes up. Sometimes it’s a small inconvenience, but sometimes it’s a colossal nightmare like Typhoon Phanfone, which clobbered Japan during the Japanese Grand Prix</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Everyone </a:t>
            </a:r>
            <a:r>
              <a:rPr lang="en-US" dirty="0">
                <a:latin typeface="Arial" panose="020B0604020202020204" pitchFamily="34" charset="0"/>
                <a:cs typeface="Arial" panose="020B0604020202020204" pitchFamily="34" charset="0"/>
              </a:rPr>
              <a:t>was working under miserable conditions—strong winds, torrential rain and poor visibility—but with the inaugural Russian Grand Prix just one week away in Sochi, they had to buckle down and suck it up.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You can’t just stop what you’re doing because of the weather,” Field says. “You’ve just got to crack on</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Nonetheless, delays happen, and sometimes teams are left with less time than usual to get everything ready for the next race.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That </a:t>
            </a:r>
            <a:r>
              <a:rPr lang="en-US" dirty="0">
                <a:latin typeface="Arial" panose="020B0604020202020204" pitchFamily="34" charset="0"/>
                <a:cs typeface="Arial" panose="020B0604020202020204" pitchFamily="34" charset="0"/>
              </a:rPr>
              <a:t>means longer hours, and sometimes bringing in extra help from the factory back home</a:t>
            </a:r>
            <a:r>
              <a:rPr lang="en-US" dirty="0"/>
              <a:t>.</a:t>
            </a:r>
            <a:endParaRPr lang="en-GB" dirty="0"/>
          </a:p>
        </p:txBody>
      </p:sp>
    </p:spTree>
    <p:extLst>
      <p:ext uri="{BB962C8B-B14F-4D97-AF65-F5344CB8AC3E}">
        <p14:creationId xmlns:p14="http://schemas.microsoft.com/office/powerpoint/2010/main" val="37547346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582341"/>
            <a:ext cx="8064896" cy="3416320"/>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 cars may get the most care, but there are several dozen tons of equipment to be packed and shipped.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Each </a:t>
            </a:r>
            <a:r>
              <a:rPr lang="en-US" dirty="0">
                <a:latin typeface="Arial" panose="020B0604020202020204" pitchFamily="34" charset="0"/>
                <a:cs typeface="Arial" panose="020B0604020202020204" pitchFamily="34" charset="0"/>
              </a:rPr>
              <a:t>team carries enough spare parts to rebuild their cars, 40 sets of </a:t>
            </a:r>
            <a:r>
              <a:rPr lang="en-US" dirty="0" smtClean="0">
                <a:latin typeface="Arial" panose="020B0604020202020204" pitchFamily="34" charset="0"/>
                <a:cs typeface="Arial" panose="020B0604020202020204" pitchFamily="34" charset="0"/>
              </a:rPr>
              <a:t>tyres, </a:t>
            </a:r>
            <a:r>
              <a:rPr lang="en-US" dirty="0">
                <a:latin typeface="Arial" panose="020B0604020202020204" pitchFamily="34" charset="0"/>
                <a:cs typeface="Arial" panose="020B0604020202020204" pitchFamily="34" charset="0"/>
              </a:rPr>
              <a:t>2,500 liters of fuel, 200 liters of motor oil and 90 liters of coolant.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And </a:t>
            </a:r>
            <a:r>
              <a:rPr lang="en-US" dirty="0">
                <a:latin typeface="Arial" panose="020B0604020202020204" pitchFamily="34" charset="0"/>
                <a:cs typeface="Arial" panose="020B0604020202020204" pitchFamily="34" charset="0"/>
              </a:rPr>
              <a:t>then there are the tools. And the computers. And enough food to make as many as 200 meals, plus all the stuff needed to prepare those meals</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And… and… the list goes on. All told, the biggest teams may be hauling as much as 50 tons of gear, and even the smallest outfits are schlepping 30 tons of stuff.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2810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04664"/>
            <a:ext cx="7776864" cy="5616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7443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476672"/>
            <a:ext cx="7704855" cy="5688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1781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92696"/>
            <a:ext cx="8496944" cy="3693319"/>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It takes between three and six hours for the teams to pack it all up.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Then </a:t>
            </a:r>
            <a:r>
              <a:rPr lang="en-US" dirty="0">
                <a:latin typeface="Arial" panose="020B0604020202020204" pitchFamily="34" charset="0"/>
                <a:cs typeface="Arial" panose="020B0604020202020204" pitchFamily="34" charset="0"/>
              </a:rPr>
              <a:t>it’s all handed over to DHL, which has to get everything to the next city. That’s no less complicated.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 </a:t>
            </a:r>
            <a:r>
              <a:rPr lang="en-US" dirty="0">
                <a:latin typeface="Arial" panose="020B0604020202020204" pitchFamily="34" charset="0"/>
                <a:cs typeface="Arial" panose="020B0604020202020204" pitchFamily="34" charset="0"/>
              </a:rPr>
              <a:t>fleet of seven jumbo jets does the bulk of the work, flying stuff, in some cases, halfway around the world.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 </a:t>
            </a:r>
            <a:r>
              <a:rPr lang="en-US" dirty="0">
                <a:latin typeface="Arial" panose="020B0604020202020204" pitchFamily="34" charset="0"/>
                <a:cs typeface="Arial" panose="020B0604020202020204" pitchFamily="34" charset="0"/>
              </a:rPr>
              <a:t>fleet of trucks hauls it all from the airport to the track, which can be a matter of minutes in the case of Malaysia or a few hours in the case of Brazil</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When </a:t>
            </a:r>
            <a:r>
              <a:rPr lang="en-US" dirty="0">
                <a:latin typeface="Arial" panose="020B0604020202020204" pitchFamily="34" charset="0"/>
                <a:cs typeface="Arial" panose="020B0604020202020204" pitchFamily="34" charset="0"/>
              </a:rPr>
              <a:t>the action is in Europe, where there are shorter distances between tracks, DHL will truck stuff instead.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53917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064896" cy="3139321"/>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The key to making it all go smoothly is planning, planning, and more planning.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Preparations </a:t>
            </a:r>
            <a:r>
              <a:rPr lang="en-US" dirty="0">
                <a:latin typeface="Arial" panose="020B0604020202020204" pitchFamily="34" charset="0"/>
                <a:cs typeface="Arial" panose="020B0604020202020204" pitchFamily="34" charset="0"/>
              </a:rPr>
              <a:t>begin a year ahead of time, and extra attention is paid to new venues like the Sochi Autodrom that hosted the inaugural Russian Grand Prix this year.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Ferrari </a:t>
            </a:r>
            <a:r>
              <a:rPr lang="en-US" dirty="0">
                <a:latin typeface="Arial" panose="020B0604020202020204" pitchFamily="34" charset="0"/>
                <a:cs typeface="Arial" panose="020B0604020202020204" pitchFamily="34" charset="0"/>
              </a:rPr>
              <a:t>says his team of roughly 80 people needs the long lead time to nail down every last detail, from what the roads are like to how to negotiate the customs bureaucracy.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There </a:t>
            </a:r>
            <a:r>
              <a:rPr lang="en-US" dirty="0">
                <a:latin typeface="Arial" panose="020B0604020202020204" pitchFamily="34" charset="0"/>
                <a:cs typeface="Arial" panose="020B0604020202020204" pitchFamily="34" charset="0"/>
              </a:rPr>
              <a:t>can be a monumental amount of red tape.</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323528" y="4077072"/>
            <a:ext cx="8208912" cy="2308324"/>
          </a:xfrm>
          <a:prstGeom prst="rect">
            <a:avLst/>
          </a:prstGeom>
          <a:noFill/>
        </p:spPr>
        <p:txBody>
          <a:bodyPr wrap="square" rtlCol="0">
            <a:spAutoFit/>
          </a:bodyPr>
          <a:lstStyle/>
          <a:p>
            <a:r>
              <a:rPr lang="en-GB" dirty="0" smtClean="0">
                <a:latin typeface="Arial" panose="020B0604020202020204" pitchFamily="34" charset="0"/>
                <a:cs typeface="Arial" panose="020B0604020202020204" pitchFamily="34" charset="0"/>
              </a:rPr>
              <a:t>P.	Proper</a:t>
            </a:r>
          </a:p>
          <a:p>
            <a:r>
              <a:rPr lang="en-GB" dirty="0" smtClean="0">
                <a:latin typeface="Arial" panose="020B0604020202020204" pitchFamily="34" charset="0"/>
                <a:cs typeface="Arial" panose="020B0604020202020204" pitchFamily="34" charset="0"/>
              </a:rPr>
              <a:t>P.	Preparation &amp;</a:t>
            </a:r>
          </a:p>
          <a:p>
            <a:r>
              <a:rPr lang="en-GB" dirty="0" smtClean="0">
                <a:latin typeface="Arial" panose="020B0604020202020204" pitchFamily="34" charset="0"/>
                <a:cs typeface="Arial" panose="020B0604020202020204" pitchFamily="34" charset="0"/>
              </a:rPr>
              <a:t>P.	Planning</a:t>
            </a:r>
          </a:p>
          <a:p>
            <a:r>
              <a:rPr lang="en-GB" dirty="0" smtClean="0">
                <a:latin typeface="Arial" panose="020B0604020202020204" pitchFamily="34" charset="0"/>
                <a:cs typeface="Arial" panose="020B0604020202020204" pitchFamily="34" charset="0"/>
              </a:rPr>
              <a:t>P.	Prevents</a:t>
            </a:r>
          </a:p>
          <a:p>
            <a:r>
              <a:rPr lang="en-GB" dirty="0" smtClean="0">
                <a:latin typeface="Arial" panose="020B0604020202020204" pitchFamily="34" charset="0"/>
                <a:cs typeface="Arial" panose="020B0604020202020204" pitchFamily="34" charset="0"/>
              </a:rPr>
              <a:t>P.	Piss</a:t>
            </a:r>
          </a:p>
          <a:p>
            <a:r>
              <a:rPr lang="en-GB" dirty="0" smtClean="0">
                <a:latin typeface="Arial" panose="020B0604020202020204" pitchFamily="34" charset="0"/>
                <a:cs typeface="Arial" panose="020B0604020202020204" pitchFamily="34" charset="0"/>
              </a:rPr>
              <a:t>P.	Poor</a:t>
            </a:r>
          </a:p>
          <a:p>
            <a:r>
              <a:rPr lang="en-GB" dirty="0" smtClean="0">
                <a:latin typeface="Arial" panose="020B0604020202020204" pitchFamily="34" charset="0"/>
                <a:cs typeface="Arial" panose="020B0604020202020204" pitchFamily="34" charset="0"/>
              </a:rPr>
              <a:t>P.	Performance</a:t>
            </a:r>
          </a:p>
          <a:p>
            <a:endParaRPr lang="en-GB" dirty="0"/>
          </a:p>
        </p:txBody>
      </p:sp>
    </p:spTree>
    <p:extLst>
      <p:ext uri="{BB962C8B-B14F-4D97-AF65-F5344CB8AC3E}">
        <p14:creationId xmlns:p14="http://schemas.microsoft.com/office/powerpoint/2010/main" val="3191999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136339"/>
            <a:ext cx="8136904" cy="2031325"/>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“Some countries are more closed, more difficult,” he says. Any food taken into China, Malaysia, or Singapore, for example, must first be fumigated and certified to ensure to ensure invasive species or other creatures aren’t hitching a ride</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It’s a hassle, yes, but not insurmountable given enough advance notice. “Our timing, our schedules do not allow us not to be prepared,” Ferrari says.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2562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 name="Rectangle 3"/>
          <p:cNvSpPr>
            <a:spLocks noChangeArrowheads="1"/>
          </p:cNvSpPr>
          <p:nvPr/>
        </p:nvSpPr>
        <p:spPr bwMode="auto">
          <a:xfrm>
            <a:off x="395536" y="234426"/>
            <a:ext cx="820891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Before a car is packed, it’s fully stripped down. </a:t>
            </a:r>
          </a:p>
          <a:p>
            <a:pPr marL="0" marR="0" lvl="0" indent="0" algn="just" defTabSz="914400" rtl="0" eaLnBrk="1" fontAlgn="base" latinLnBrk="0" hangingPunct="1">
              <a:lnSpc>
                <a:spcPct val="100000"/>
              </a:lnSpc>
              <a:spcBef>
                <a:spcPct val="0"/>
              </a:spcBef>
              <a:spcAft>
                <a:spcPct val="0"/>
              </a:spcAft>
              <a:buClrTx/>
              <a:buSzTx/>
              <a:buFontTx/>
              <a:buNone/>
              <a:tabLst/>
            </a:pPr>
            <a:endParaRPr lang="en-US" altLang="en-US" dirty="0">
              <a:latin typeface="Arial" panose="020B0604020202020204" pitchFamily="34" charset="0"/>
              <a:ea typeface="Times New Roman" pitchFamily="18" charset="0"/>
              <a:cs typeface="Arial" panose="020B0604020202020204"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Not everything goes by air. Teams typically have five or six sets of common parts—things like work benches, tool trolleys and the like, along with stuff like PR and marketing material—and send them by sea.</a:t>
            </a:r>
          </a:p>
          <a:p>
            <a:pPr marL="0" marR="0" lvl="0" indent="0" algn="just" defTabSz="914400" rtl="0" eaLnBrk="1" fontAlgn="base" latinLnBrk="0" hangingPunct="1">
              <a:lnSpc>
                <a:spcPct val="100000"/>
              </a:lnSpc>
              <a:spcBef>
                <a:spcPct val="0"/>
              </a:spcBef>
              <a:spcAft>
                <a:spcPct val="0"/>
              </a:spcAft>
              <a:buClrTx/>
              <a:buSzTx/>
              <a:buFontTx/>
              <a:buNone/>
              <a:tabLst/>
            </a:pPr>
            <a:endParaRPr lang="en-US" altLang="en-US" dirty="0">
              <a:latin typeface="Arial" panose="020B0604020202020204" pitchFamily="34" charset="0"/>
              <a:ea typeface="Times New Roman" pitchFamily="18" charset="0"/>
              <a:cs typeface="Arial" panose="020B0604020202020204"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It’s slower, but given enough sets, the teams can send them weeks in advance so they arrive in plenty of time.</a:t>
            </a: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542750"/>
            <a:ext cx="7920880" cy="4198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0761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5"/>
            <a:ext cx="8568952" cy="4524315"/>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But the nature of Formula One makes perfect planning impossible.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As </a:t>
            </a:r>
            <a:r>
              <a:rPr lang="en-US" dirty="0">
                <a:latin typeface="Arial" panose="020B0604020202020204" pitchFamily="34" charset="0"/>
                <a:cs typeface="Arial" panose="020B0604020202020204" pitchFamily="34" charset="0"/>
              </a:rPr>
              <a:t>race day approaches, teams inevitably make changes to their cars, or find themselves in need of a spare part left at their home base.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Something </a:t>
            </a:r>
            <a:r>
              <a:rPr lang="en-US" dirty="0">
                <a:latin typeface="Arial" panose="020B0604020202020204" pitchFamily="34" charset="0"/>
                <a:cs typeface="Arial" panose="020B0604020202020204" pitchFamily="34" charset="0"/>
              </a:rPr>
              <a:t>always comes up at the last minute, and “we have to be prepared as usual,” Ferrari says.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moment an order comes in, DHL dispatches someone to fulfill it and get it on the next plane out</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Even </a:t>
            </a:r>
            <a:r>
              <a:rPr lang="en-US" dirty="0">
                <a:latin typeface="Arial" panose="020B0604020202020204" pitchFamily="34" charset="0"/>
                <a:cs typeface="Arial" panose="020B0604020202020204" pitchFamily="34" charset="0"/>
              </a:rPr>
              <a:t>last-minute requests can be delivered to the track within 24 to 36 hours.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But </a:t>
            </a:r>
            <a:r>
              <a:rPr lang="en-US" dirty="0">
                <a:latin typeface="Arial" panose="020B0604020202020204" pitchFamily="34" charset="0"/>
                <a:cs typeface="Arial" panose="020B0604020202020204" pitchFamily="34" charset="0"/>
              </a:rPr>
              <a:t>in F1, where everything is measured in thousandths of a second, Ferrari’s crew is always looking for ways to save time</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24191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784976" cy="203132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At the Formula One Paddock Club™ everything is created around you and your VIP guests.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From </a:t>
            </a:r>
            <a:r>
              <a:rPr lang="en-GB" dirty="0">
                <a:latin typeface="Arial" panose="020B0604020202020204" pitchFamily="34" charset="0"/>
                <a:cs typeface="Arial" panose="020B0604020202020204" pitchFamily="34" charset="0"/>
              </a:rPr>
              <a:t>a prime location you can watch the race unfold with all the drama that Formula One™ offers on and off track.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2016 F1™ Grand Prix season is packed with excitement and action.</a:t>
            </a:r>
          </a:p>
        </p:txBody>
      </p:sp>
      <p:pic>
        <p:nvPicPr>
          <p:cNvPr id="3" name="Picture 2" descr="https://www.grandprixevents.com/assets/uploads/x1394464452Paddock_Club_Official_Distributor_6.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504" y="2420888"/>
            <a:ext cx="8784976" cy="4320480"/>
          </a:xfrm>
          <a:prstGeom prst="rect">
            <a:avLst/>
          </a:prstGeom>
          <a:noFill/>
          <a:ln>
            <a:noFill/>
          </a:ln>
        </p:spPr>
      </p:pic>
    </p:spTree>
    <p:extLst>
      <p:ext uri="{BB962C8B-B14F-4D97-AF65-F5344CB8AC3E}">
        <p14:creationId xmlns:p14="http://schemas.microsoft.com/office/powerpoint/2010/main" val="31841791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720840"/>
            <a:ext cx="8064896" cy="3693319"/>
          </a:xfrm>
          <a:prstGeom prst="rect">
            <a:avLst/>
          </a:prstGeom>
        </p:spPr>
        <p:txBody>
          <a:bodyPr wrap="square">
            <a:spAutoFit/>
          </a:bodyPr>
          <a:lstStyle/>
          <a:p>
            <a:r>
              <a:rPr lang="en-GB" b="1" dirty="0"/>
              <a:t> </a:t>
            </a:r>
            <a:endParaRPr lang="en-GB" dirty="0"/>
          </a:p>
          <a:p>
            <a:pPr algn="just"/>
            <a:r>
              <a:rPr lang="en-GB" b="1" dirty="0">
                <a:latin typeface="Arial" panose="020B0604020202020204" pitchFamily="34" charset="0"/>
                <a:cs typeface="Arial" panose="020B0604020202020204" pitchFamily="34" charset="0"/>
              </a:rPr>
              <a:t>21 race events - a packed F1 calendar with the new addition of Baku in Azerbaijan</a:t>
            </a:r>
            <a:r>
              <a:rPr lang="en-GB" b="1" dirty="0" smtClean="0">
                <a:latin typeface="Arial" panose="020B0604020202020204" pitchFamily="34" charset="0"/>
                <a:cs typeface="Arial" panose="020B0604020202020204" pitchFamily="34" charset="0"/>
              </a:rPr>
              <a:t>.</a:t>
            </a:r>
          </a:p>
          <a:p>
            <a:pPr algn="just"/>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F1 Paddock Club is at home on top of the pit lane in a prime viewing position across the world.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Whether </a:t>
            </a:r>
            <a:r>
              <a:rPr lang="en-GB" dirty="0">
                <a:latin typeface="Arial" panose="020B0604020202020204" pitchFamily="34" charset="0"/>
                <a:cs typeface="Arial" panose="020B0604020202020204" pitchFamily="34" charset="0"/>
              </a:rPr>
              <a:t>in buzzing Monte Carlo, booming Shanghai or surrounded by tradition-rich Silverstone: a visit to the Paddock Club ensures every Formula One™ grand prix remains a very special occasion mostly hosted above the F1 team pit garages and right above the action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59765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76672"/>
            <a:ext cx="8784976" cy="5632311"/>
          </a:xfrm>
          <a:prstGeom prst="rect">
            <a:avLst/>
          </a:prstGeom>
        </p:spPr>
        <p:txBody>
          <a:bodyPr wrap="square">
            <a:spAutoFit/>
          </a:bodyPr>
          <a:lstStyle/>
          <a:p>
            <a:pPr algn="just"/>
            <a:r>
              <a:rPr lang="en-GB" b="1" u="sng" dirty="0"/>
              <a:t>VIP BENEFITS INCLUDED:</a:t>
            </a:r>
            <a:endParaRPr lang="en-GB" dirty="0"/>
          </a:p>
          <a:p>
            <a:pPr algn="just"/>
            <a:r>
              <a:rPr lang="en-GB" dirty="0"/>
              <a:t>VIP access to the circuit.     Coffee, tea, croissants and pastries     Open bar with MUMM </a:t>
            </a:r>
            <a:r>
              <a:rPr lang="en-GB" dirty="0" smtClean="0"/>
              <a:t>Champagne.</a:t>
            </a:r>
          </a:p>
          <a:p>
            <a:pPr algn="just"/>
            <a:endParaRPr lang="en-GB" dirty="0"/>
          </a:p>
          <a:p>
            <a:pPr algn="just"/>
            <a:r>
              <a:rPr lang="en-GB" dirty="0"/>
              <a:t>Four course gourmet meals prepared with local produce on-site by Master Chefs </a:t>
            </a:r>
            <a:r>
              <a:rPr lang="en-GB" dirty="0" smtClean="0"/>
              <a:t>.</a:t>
            </a:r>
          </a:p>
          <a:p>
            <a:pPr algn="just"/>
            <a:endParaRPr lang="en-GB" dirty="0"/>
          </a:p>
          <a:p>
            <a:pPr algn="just"/>
            <a:r>
              <a:rPr lang="en-GB" b="1" dirty="0"/>
              <a:t>Pit lane walkabout(s) at specially allotted times      Access to the Support Race Paddock</a:t>
            </a:r>
            <a:endParaRPr lang="en-GB" dirty="0"/>
          </a:p>
          <a:p>
            <a:pPr algn="just"/>
            <a:r>
              <a:rPr lang="en-GB" dirty="0"/>
              <a:t>Official Programme and a pair of ear plugs </a:t>
            </a:r>
            <a:r>
              <a:rPr lang="en-GB" dirty="0" smtClean="0"/>
              <a:t>.</a:t>
            </a:r>
          </a:p>
          <a:p>
            <a:pPr algn="just"/>
            <a:endParaRPr lang="en-GB" dirty="0"/>
          </a:p>
          <a:p>
            <a:pPr algn="just"/>
            <a:r>
              <a:rPr lang="en-GB" dirty="0" smtClean="0"/>
              <a:t>Entertainment</a:t>
            </a:r>
            <a:r>
              <a:rPr lang="en-GB" dirty="0"/>
              <a:t>, Driver Interviews,      Celebrity Appearances     Privileged viewing position above the pit garages     One VIP car parking pass for every three guests     Private suites with branding and entertainment to fit your every need* </a:t>
            </a:r>
          </a:p>
          <a:p>
            <a:pPr algn="just"/>
            <a:r>
              <a:rPr lang="en-GB" dirty="0"/>
              <a:t> </a:t>
            </a:r>
          </a:p>
          <a:p>
            <a:pPr algn="just"/>
            <a:r>
              <a:rPr lang="en-GB" dirty="0"/>
              <a:t>Experience the thrill as the competitors for the 2016 FIA Formula One World Championship™ emerge, the crowd rises, and from the ground exudes an indescribable energy and anticipation</a:t>
            </a:r>
            <a:r>
              <a:rPr lang="en-GB" dirty="0" smtClean="0"/>
              <a:t>.</a:t>
            </a:r>
          </a:p>
          <a:p>
            <a:pPr algn="just"/>
            <a:endParaRPr lang="en-GB" dirty="0"/>
          </a:p>
          <a:p>
            <a:pPr algn="just"/>
            <a:r>
              <a:rPr lang="en-GB" dirty="0" smtClean="0"/>
              <a:t>Experience </a:t>
            </a:r>
            <a:r>
              <a:rPr lang="en-GB" dirty="0"/>
              <a:t>it as a guest or invite important clients and entertain in style. Highest levels of corporate hospitality and attention to detail in hosting VIPs guaranteed</a:t>
            </a:r>
            <a:r>
              <a:rPr lang="en-GB" dirty="0" smtClean="0"/>
              <a:t>.</a:t>
            </a:r>
          </a:p>
          <a:p>
            <a:pPr algn="just"/>
            <a:endParaRPr lang="en-GB" dirty="0"/>
          </a:p>
        </p:txBody>
      </p:sp>
    </p:spTree>
    <p:extLst>
      <p:ext uri="{BB962C8B-B14F-4D97-AF65-F5344CB8AC3E}">
        <p14:creationId xmlns:p14="http://schemas.microsoft.com/office/powerpoint/2010/main" val="28468981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ina Paddock Club"/>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8352928" cy="5976664"/>
          </a:xfrm>
          <a:prstGeom prst="rect">
            <a:avLst/>
          </a:prstGeom>
          <a:noFill/>
          <a:ln>
            <a:noFill/>
          </a:ln>
        </p:spPr>
      </p:pic>
    </p:spTree>
    <p:extLst>
      <p:ext uri="{BB962C8B-B14F-4D97-AF65-F5344CB8AC3E}">
        <p14:creationId xmlns:p14="http://schemas.microsoft.com/office/powerpoint/2010/main" val="2813092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featured_image" descr="http://www.absolutetaste.com/wp-content/uploads/2010/10/Mclaren-Absolute-Taste-top-banner1.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404664"/>
            <a:ext cx="8568952" cy="5976663"/>
          </a:xfrm>
          <a:prstGeom prst="rect">
            <a:avLst/>
          </a:prstGeom>
          <a:noFill/>
          <a:ln>
            <a:noFill/>
          </a:ln>
        </p:spPr>
      </p:pic>
    </p:spTree>
    <p:extLst>
      <p:ext uri="{BB962C8B-B14F-4D97-AF65-F5344CB8AC3E}">
        <p14:creationId xmlns:p14="http://schemas.microsoft.com/office/powerpoint/2010/main" val="4142673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5846"/>
            <a:ext cx="8568952" cy="535531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Back in 1997 Lyndy Redding and Ron Dennis formed Absolute Taste in order to provide hospitality to the McLaren F1 team.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Nearly </a:t>
            </a:r>
            <a:r>
              <a:rPr lang="en-GB" dirty="0">
                <a:latin typeface="Arial" panose="020B0604020202020204" pitchFamily="34" charset="0"/>
                <a:cs typeface="Arial" panose="020B0604020202020204" pitchFamily="34" charset="0"/>
              </a:rPr>
              <a:t>20 years on, the Absolute Taste team still travel the world providing fresh food and VIP hospitality to the </a:t>
            </a:r>
            <a:r>
              <a:rPr lang="en-GB" dirty="0">
                <a:latin typeface="Arial" panose="020B0604020202020204" pitchFamily="34" charset="0"/>
                <a:cs typeface="Arial" panose="020B0604020202020204" pitchFamily="34" charset="0"/>
                <a:hlinkClick r:id="rId2" tooltip="RACE &amp; TEST"/>
              </a:rPr>
              <a:t>McLaren Honda Formula 1 Team</a:t>
            </a:r>
            <a:r>
              <a:rPr lang="en-GB" dirty="0">
                <a:latin typeface="Arial" panose="020B0604020202020204" pitchFamily="34" charset="0"/>
                <a:cs typeface="Arial" panose="020B0604020202020204" pitchFamily="34" charset="0"/>
              </a:rPr>
              <a:t>, its partners and guests throughout the grand prix season.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are </a:t>
            </a:r>
            <a:r>
              <a:rPr lang="en-GB" dirty="0">
                <a:latin typeface="Arial" panose="020B0604020202020204" pitchFamily="34" charset="0"/>
                <a:cs typeface="Arial" panose="020B0604020202020204" pitchFamily="34" charset="0"/>
              </a:rPr>
              <a:t>also contracted to supply the exclusive catering for the employees of McLaren Technology Group LTD at their head office in Woking, including all corporate hospitality and events for clients, sponsors and business partners.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feed up to 2,500 staff per day in the restaurant on site which is open 7 days a week for breakfast, lunch and afternoon tea</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have also </a:t>
            </a:r>
            <a:r>
              <a:rPr lang="en-GB" dirty="0">
                <a:latin typeface="Arial" panose="020B0604020202020204" pitchFamily="34" charset="0"/>
                <a:cs typeface="Arial" panose="020B0604020202020204" pitchFamily="34" charset="0"/>
              </a:rPr>
              <a:t>been providing in-flight catering and concierge services to executive jets from our London base since 2003.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Now </a:t>
            </a:r>
            <a:r>
              <a:rPr lang="en-GB" dirty="0">
                <a:latin typeface="Arial" panose="020B0604020202020204" pitchFamily="34" charset="0"/>
                <a:cs typeface="Arial" panose="020B0604020202020204" pitchFamily="34" charset="0"/>
              </a:rPr>
              <a:t>with two further Inflight kitchens in Geneva and Farnborough, </a:t>
            </a:r>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can extend </a:t>
            </a:r>
            <a:r>
              <a:rPr lang="en-GB" dirty="0" smtClean="0">
                <a:latin typeface="Arial" panose="020B0604020202020204" pitchFamily="34" charset="0"/>
                <a:cs typeface="Arial" panose="020B0604020202020204" pitchFamily="34" charset="0"/>
              </a:rPr>
              <a:t>their </a:t>
            </a:r>
            <a:r>
              <a:rPr lang="en-GB" dirty="0">
                <a:latin typeface="Arial" panose="020B0604020202020204" pitchFamily="34" charset="0"/>
                <a:cs typeface="Arial" panose="020B0604020202020204" pitchFamily="34" charset="0"/>
              </a:rPr>
              <a:t>unrivalled menus and service.</a:t>
            </a:r>
          </a:p>
        </p:txBody>
      </p:sp>
      <p:sp>
        <p:nvSpPr>
          <p:cNvPr id="3" name="TextBox 2"/>
          <p:cNvSpPr txBox="1"/>
          <p:nvPr/>
        </p:nvSpPr>
        <p:spPr>
          <a:xfrm>
            <a:off x="251520" y="5949280"/>
            <a:ext cx="8568952" cy="369332"/>
          </a:xfrm>
          <a:prstGeom prst="rect">
            <a:avLst/>
          </a:prstGeom>
          <a:noFill/>
        </p:spPr>
        <p:txBody>
          <a:bodyPr wrap="square" rtlCol="0">
            <a:spAutoFit/>
          </a:bodyPr>
          <a:lstStyle/>
          <a:p>
            <a:r>
              <a:rPr lang="en-GB" u="sng" dirty="0">
                <a:hlinkClick r:id="rId3"/>
              </a:rPr>
              <a:t>http://www.absolutetaste.com/about/mclaren/</a:t>
            </a:r>
            <a:endParaRPr lang="en-GB" dirty="0"/>
          </a:p>
        </p:txBody>
      </p:sp>
    </p:spTree>
    <p:extLst>
      <p:ext uri="{BB962C8B-B14F-4D97-AF65-F5344CB8AC3E}">
        <p14:creationId xmlns:p14="http://schemas.microsoft.com/office/powerpoint/2010/main" val="42585931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551837"/>
            <a:ext cx="8496944" cy="120032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All Absolute Taste deliveries are made in refrigerated vehicles, delivered to your aircraft or handling agent by our professional and knowledgeable team, keen to assist with any last minute requests.  Absolute Taste are a DFT approved supplier. </a:t>
            </a:r>
          </a:p>
        </p:txBody>
      </p:sp>
    </p:spTree>
    <p:extLst>
      <p:ext uri="{BB962C8B-B14F-4D97-AF65-F5344CB8AC3E}">
        <p14:creationId xmlns:p14="http://schemas.microsoft.com/office/powerpoint/2010/main" val="34778161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323528" y="332657"/>
            <a:ext cx="4896544" cy="1440159"/>
          </a:xfrm>
          <a:prstGeom prst="rect">
            <a:avLst/>
          </a:prstGeom>
        </p:spPr>
      </p:pic>
      <p:sp>
        <p:nvSpPr>
          <p:cNvPr id="3" name="TextBox 2"/>
          <p:cNvSpPr txBox="1"/>
          <p:nvPr/>
        </p:nvSpPr>
        <p:spPr>
          <a:xfrm>
            <a:off x="323528" y="6237312"/>
            <a:ext cx="7560840" cy="369332"/>
          </a:xfrm>
          <a:prstGeom prst="rect">
            <a:avLst/>
          </a:prstGeom>
          <a:noFill/>
        </p:spPr>
        <p:txBody>
          <a:bodyPr wrap="square" rtlCol="0">
            <a:spAutoFit/>
          </a:bodyPr>
          <a:lstStyle/>
          <a:p>
            <a:r>
              <a:rPr lang="en-US" u="sng" dirty="0">
                <a:hlinkClick r:id="rId3"/>
              </a:rPr>
              <a:t>http://www.f1scarlet.com/logistics_in_formula_1.html</a:t>
            </a:r>
            <a:endParaRPr lang="en-GB" dirty="0"/>
          </a:p>
        </p:txBody>
      </p:sp>
      <p:sp>
        <p:nvSpPr>
          <p:cNvPr id="4" name="Rectangle 3"/>
          <p:cNvSpPr/>
          <p:nvPr/>
        </p:nvSpPr>
        <p:spPr>
          <a:xfrm>
            <a:off x="323528" y="2060848"/>
            <a:ext cx="8568952" cy="2954655"/>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Logistics in Formula </a:t>
            </a:r>
            <a:r>
              <a:rPr lang="en-GB" sz="2400" b="1" dirty="0" smtClean="0">
                <a:latin typeface="Arial" panose="020B0604020202020204" pitchFamily="34" charset="0"/>
                <a:cs typeface="Arial" panose="020B0604020202020204" pitchFamily="34" charset="0"/>
              </a:rPr>
              <a:t>1</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Anyone who wants to celebrate victories in Formula 1 first needs to ensure, they get off to a winning start. Being in the right place at the right time with 32 tonnes of material and always knowing which box contains which of about 10,000 </a:t>
            </a:r>
            <a:r>
              <a:rPr lang="en-GB" dirty="0" smtClean="0">
                <a:latin typeface="Arial" panose="020B0604020202020204" pitchFamily="34" charset="0"/>
                <a:cs typeface="Arial" panose="020B0604020202020204" pitchFamily="34" charset="0"/>
              </a:rPr>
              <a:t>individual parts. .</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This is the challenge facing the logistics experts of the teams. They hit top form when they travel to an overseas race like the Canadian Grand </a:t>
            </a:r>
            <a:r>
              <a:rPr lang="en-GB" dirty="0" smtClean="0">
                <a:latin typeface="Arial" panose="020B0604020202020204" pitchFamily="34" charset="0"/>
                <a:cs typeface="Arial" panose="020B0604020202020204" pitchFamily="34" charset="0"/>
              </a:rPr>
              <a:t>Prix.</a:t>
            </a: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2165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443841"/>
            <a:ext cx="7848872" cy="369331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grand prix circus travels with a lot of luggage.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Roughly </a:t>
            </a:r>
            <a:r>
              <a:rPr lang="en-GB" dirty="0">
                <a:latin typeface="Arial" panose="020B0604020202020204" pitchFamily="34" charset="0"/>
                <a:cs typeface="Arial" panose="020B0604020202020204" pitchFamily="34" charset="0"/>
              </a:rPr>
              <a:t>120 crates and containers are dispatched from the </a:t>
            </a:r>
            <a:r>
              <a:rPr lang="en-GB" dirty="0" smtClean="0">
                <a:latin typeface="Arial" panose="020B0604020202020204" pitchFamily="34" charset="0"/>
                <a:cs typeface="Arial" panose="020B0604020202020204" pitchFamily="34" charset="0"/>
              </a:rPr>
              <a:t>Williams F1 </a:t>
            </a:r>
            <a:r>
              <a:rPr lang="en-GB" dirty="0">
                <a:latin typeface="Arial" panose="020B0604020202020204" pitchFamily="34" charset="0"/>
                <a:cs typeface="Arial" panose="020B0604020202020204" pitchFamily="34" charset="0"/>
              </a:rPr>
              <a:t>Team headquarters in Grove, England on the journey across the Atlantic</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During </a:t>
            </a:r>
            <a:r>
              <a:rPr lang="en-GB" dirty="0">
                <a:latin typeface="Arial" panose="020B0604020202020204" pitchFamily="34" charset="0"/>
                <a:cs typeface="Arial" panose="020B0604020202020204" pitchFamily="34" charset="0"/>
              </a:rPr>
              <a:t>the packing, Paul Singlehurst, who is responsible for the logistics, is always extremely careful to take as little as possible – but also as much as necessary: a difficult balancing act.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make sure nothing is forgotten, he meticulously produces a list of more than 80 pages showing everything that needs to be put in the crates – from the race cars and spare engines to the paper serviettes for the hospitality service.</a:t>
            </a:r>
          </a:p>
        </p:txBody>
      </p:sp>
    </p:spTree>
    <p:extLst>
      <p:ext uri="{BB962C8B-B14F-4D97-AF65-F5344CB8AC3E}">
        <p14:creationId xmlns:p14="http://schemas.microsoft.com/office/powerpoint/2010/main" val="2497934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028343"/>
            <a:ext cx="8208912"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While the </a:t>
            </a:r>
            <a:r>
              <a:rPr lang="en-GB" dirty="0" smtClean="0">
                <a:latin typeface="Arial" panose="020B0604020202020204" pitchFamily="34" charset="0"/>
                <a:cs typeface="Arial" panose="020B0604020202020204" pitchFamily="34" charset="0"/>
              </a:rPr>
              <a:t>Williams F1 </a:t>
            </a:r>
            <a:r>
              <a:rPr lang="en-GB" dirty="0">
                <a:latin typeface="Arial" panose="020B0604020202020204" pitchFamily="34" charset="0"/>
                <a:cs typeface="Arial" panose="020B0604020202020204" pitchFamily="34" charset="0"/>
              </a:rPr>
              <a:t>Team is packing everything together after the British Grand Prix, 50 crates with a total weight of about six tonnes are already on their way by sea to Montréal.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Because </a:t>
            </a:r>
            <a:r>
              <a:rPr lang="en-GB" dirty="0">
                <a:latin typeface="Arial" panose="020B0604020202020204" pitchFamily="34" charset="0"/>
                <a:cs typeface="Arial" panose="020B0604020202020204" pitchFamily="34" charset="0"/>
              </a:rPr>
              <a:t>it is cheaper by sea than by air, they were sent on their way immediately after the previous race in Imola.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Williams F1 </a:t>
            </a:r>
            <a:r>
              <a:rPr lang="en-GB" dirty="0">
                <a:latin typeface="Arial" panose="020B0604020202020204" pitchFamily="34" charset="0"/>
                <a:cs typeface="Arial" panose="020B0604020202020204" pitchFamily="34" charset="0"/>
              </a:rPr>
              <a:t>Team trucks drive from Silverstone back to Grove, where the race cars are dismantled down to their individual parts on the Monday morning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t>
            </a:r>
            <a:r>
              <a:rPr lang="en-GB" dirty="0">
                <a:latin typeface="Arial" panose="020B0604020202020204" pitchFamily="34" charset="0"/>
                <a:cs typeface="Arial" panose="020B0604020202020204" pitchFamily="34" charset="0"/>
              </a:rPr>
              <a:t>the same time, the HGVs are unloaded and everything that is not urgently needed for assembling the cars is gradually packed into crates and </a:t>
            </a:r>
            <a:r>
              <a:rPr lang="en-GB" dirty="0" smtClean="0">
                <a:latin typeface="Arial" panose="020B0604020202020204" pitchFamily="34" charset="0"/>
                <a:cs typeface="Arial" panose="020B0604020202020204" pitchFamily="34" charset="0"/>
              </a:rPr>
              <a:t>containers.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Every part has a fixed position,” says Singlehurst. “At the track, we don’t have time for any major searches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54557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lobtrotters"/>
          <p:cNvPicPr/>
          <p:nvPr/>
        </p:nvPicPr>
        <p:blipFill>
          <a:blip r:embed="rId2">
            <a:extLst>
              <a:ext uri="{28A0092B-C50C-407E-A947-70E740481C1C}">
                <a14:useLocalDpi xmlns:a14="http://schemas.microsoft.com/office/drawing/2010/main" val="0"/>
              </a:ext>
            </a:extLst>
          </a:blip>
          <a:srcRect/>
          <a:stretch>
            <a:fillRect/>
          </a:stretch>
        </p:blipFill>
        <p:spPr bwMode="auto">
          <a:xfrm>
            <a:off x="611560" y="404664"/>
            <a:ext cx="7776864" cy="5616624"/>
          </a:xfrm>
          <a:prstGeom prst="rect">
            <a:avLst/>
          </a:prstGeom>
          <a:noFill/>
          <a:ln>
            <a:noFill/>
          </a:ln>
        </p:spPr>
      </p:pic>
    </p:spTree>
    <p:extLst>
      <p:ext uri="{BB962C8B-B14F-4D97-AF65-F5344CB8AC3E}">
        <p14:creationId xmlns:p14="http://schemas.microsoft.com/office/powerpoint/2010/main" val="29634574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lanning"/>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7992888" cy="6120679"/>
          </a:xfrm>
          <a:prstGeom prst="rect">
            <a:avLst/>
          </a:prstGeom>
          <a:noFill/>
          <a:ln>
            <a:noFill/>
          </a:ln>
        </p:spPr>
      </p:pic>
    </p:spTree>
    <p:extLst>
      <p:ext uri="{BB962C8B-B14F-4D97-AF65-F5344CB8AC3E}">
        <p14:creationId xmlns:p14="http://schemas.microsoft.com/office/powerpoint/2010/main" val="11789379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oading"/>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8208912" cy="6048672"/>
          </a:xfrm>
          <a:prstGeom prst="rect">
            <a:avLst/>
          </a:prstGeom>
          <a:noFill/>
          <a:ln>
            <a:noFill/>
          </a:ln>
        </p:spPr>
      </p:pic>
    </p:spTree>
    <p:extLst>
      <p:ext uri="{BB962C8B-B14F-4D97-AF65-F5344CB8AC3E}">
        <p14:creationId xmlns:p14="http://schemas.microsoft.com/office/powerpoint/2010/main" val="28768383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port"/>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352928" cy="6264696"/>
          </a:xfrm>
          <a:prstGeom prst="rect">
            <a:avLst/>
          </a:prstGeom>
          <a:noFill/>
          <a:ln>
            <a:noFill/>
          </a:ln>
        </p:spPr>
      </p:pic>
    </p:spTree>
    <p:extLst>
      <p:ext uri="{BB962C8B-B14F-4D97-AF65-F5344CB8AC3E}">
        <p14:creationId xmlns:p14="http://schemas.microsoft.com/office/powerpoint/2010/main" val="22748119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rrival"/>
          <p:cNvPicPr/>
          <p:nvPr/>
        </p:nvPicPr>
        <p:blipFill>
          <a:blip r:embed="rId2">
            <a:extLst>
              <a:ext uri="{28A0092B-C50C-407E-A947-70E740481C1C}">
                <a14:useLocalDpi xmlns:a14="http://schemas.microsoft.com/office/drawing/2010/main" val="0"/>
              </a:ext>
            </a:extLst>
          </a:blip>
          <a:srcRect/>
          <a:stretch>
            <a:fillRect/>
          </a:stretch>
        </p:blipFill>
        <p:spPr bwMode="auto">
          <a:xfrm>
            <a:off x="395536" y="332656"/>
            <a:ext cx="8280920" cy="5976664"/>
          </a:xfrm>
          <a:prstGeom prst="rect">
            <a:avLst/>
          </a:prstGeom>
          <a:noFill/>
          <a:ln>
            <a:noFill/>
          </a:ln>
        </p:spPr>
      </p:pic>
    </p:spTree>
    <p:extLst>
      <p:ext uri="{BB962C8B-B14F-4D97-AF65-F5344CB8AC3E}">
        <p14:creationId xmlns:p14="http://schemas.microsoft.com/office/powerpoint/2010/main" val="11071265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646330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On the Friday after Silverstone, the Boeing 747 lifts off from Stansted Airport, to the north-east of London, in the direction of Montréal with its valuable Formula 1 freight.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vanguard of the team led by Singlehurst, plus about 35 </a:t>
            </a:r>
            <a:r>
              <a:rPr lang="en-GB" dirty="0" smtClean="0">
                <a:latin typeface="Arial" panose="020B0604020202020204" pitchFamily="34" charset="0"/>
                <a:cs typeface="Arial" panose="020B0604020202020204" pitchFamily="34" charset="0"/>
              </a:rPr>
              <a:t>Williams F1 </a:t>
            </a:r>
            <a:r>
              <a:rPr lang="en-GB" dirty="0">
                <a:latin typeface="Arial" panose="020B0604020202020204" pitchFamily="34" charset="0"/>
                <a:cs typeface="Arial" panose="020B0604020202020204" pitchFamily="34" charset="0"/>
              </a:rPr>
              <a:t>Team employees, the chief mechanics and the pit crew arrive at the Circuit Gilles Villeneuve on the Monday morning before the race and begin to set up the pits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That </a:t>
            </a:r>
            <a:r>
              <a:rPr lang="en-GB" dirty="0">
                <a:latin typeface="Arial" panose="020B0604020202020204" pitchFamily="34" charset="0"/>
                <a:cs typeface="Arial" panose="020B0604020202020204" pitchFamily="34" charset="0"/>
              </a:rPr>
              <a:t>includes sweeping the floor, hanging up the numerous monitors and installing the computer network with the help of 500 metres of data cable and 300 metres of power cable.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full team at the races consists of about 80 people. While the </a:t>
            </a:r>
            <a:r>
              <a:rPr lang="en-GB" dirty="0" smtClean="0">
                <a:latin typeface="Arial" panose="020B0604020202020204" pitchFamily="34" charset="0"/>
                <a:cs typeface="Arial" panose="020B0604020202020204" pitchFamily="34" charset="0"/>
              </a:rPr>
              <a:t>Williams F1Team </a:t>
            </a:r>
            <a:r>
              <a:rPr lang="en-GB" dirty="0">
                <a:latin typeface="Arial" panose="020B0604020202020204" pitchFamily="34" charset="0"/>
                <a:cs typeface="Arial" panose="020B0604020202020204" pitchFamily="34" charset="0"/>
              </a:rPr>
              <a:t>can concentrate on three race cars and the necessary accessories, the automotive industry, with its huge production volumes, has to master amazing logistical performances every day. </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many components and modules for every single model have to arrive on the belt from more than 100 supplier operations at the right time and in the right sequence - and that's only if you count the most important suppliers in car manufacturing," says Dr. Christoph Lauterwasser from the Allianz Centre for Technology. </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That </a:t>
            </a:r>
            <a:r>
              <a:rPr lang="en-GB" dirty="0">
                <a:latin typeface="Arial" panose="020B0604020202020204" pitchFamily="34" charset="0"/>
                <a:cs typeface="Arial" panose="020B0604020202020204" pitchFamily="34" charset="0"/>
              </a:rPr>
              <a:t>means the suppliers have to be integrated to an increasing extent in the production process.”</a:t>
            </a:r>
          </a:p>
        </p:txBody>
      </p:sp>
    </p:spTree>
    <p:extLst>
      <p:ext uri="{BB962C8B-B14F-4D97-AF65-F5344CB8AC3E}">
        <p14:creationId xmlns:p14="http://schemas.microsoft.com/office/powerpoint/2010/main" val="28298350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7"/>
            <a:ext cx="8712968"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true extent of the material complexity in Formula 1 will become clear in Montréal when the large trucks gradually start to arrive from the airport and the port.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Williams F1 </a:t>
            </a:r>
            <a:r>
              <a:rPr lang="en-GB" dirty="0">
                <a:latin typeface="Arial" panose="020B0604020202020204" pitchFamily="34" charset="0"/>
                <a:cs typeface="Arial" panose="020B0604020202020204" pitchFamily="34" charset="0"/>
              </a:rPr>
              <a:t>Team takes three race cars to every grand prix, mounted on pallets for the overseas races so they fit on top of each other in the hold of the plane.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are also six or seven engines so the team is equipped for every eventuality, with a huge number of tools and spare parts.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basic equipment also includes 16 computers and 28 laptops plus 100 radios for quick communications.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Not </a:t>
            </a:r>
            <a:r>
              <a:rPr lang="en-GB" dirty="0">
                <a:latin typeface="Arial" panose="020B0604020202020204" pitchFamily="34" charset="0"/>
                <a:cs typeface="Arial" panose="020B0604020202020204" pitchFamily="34" charset="0"/>
              </a:rPr>
              <a:t>to forget 3,000 bottles of mineral water for the team and its guests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Although </a:t>
            </a:r>
            <a:r>
              <a:rPr lang="en-GB" dirty="0">
                <a:latin typeface="Arial" panose="020B0604020202020204" pitchFamily="34" charset="0"/>
                <a:cs typeface="Arial" panose="020B0604020202020204" pitchFamily="34" charset="0"/>
              </a:rPr>
              <a:t>Canada is not always a hot race, the teams in Formula 1 like to play safe, even with their luggage.</a:t>
            </a:r>
          </a:p>
        </p:txBody>
      </p:sp>
    </p:spTree>
    <p:extLst>
      <p:ext uri="{BB962C8B-B14F-4D97-AF65-F5344CB8AC3E}">
        <p14:creationId xmlns:p14="http://schemas.microsoft.com/office/powerpoint/2010/main" val="17528691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305342"/>
            <a:ext cx="8352928" cy="424731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While the drivers see the chequered flag at the Montréal Grand Prix as a sign to slow down and relax, other members of the </a:t>
            </a:r>
            <a:r>
              <a:rPr lang="en-GB" dirty="0" smtClean="0">
                <a:latin typeface="Arial" panose="020B0604020202020204" pitchFamily="34" charset="0"/>
                <a:cs typeface="Arial" panose="020B0604020202020204" pitchFamily="34" charset="0"/>
              </a:rPr>
              <a:t>Williams F1 </a:t>
            </a:r>
            <a:r>
              <a:rPr lang="en-GB" dirty="0">
                <a:latin typeface="Arial" panose="020B0604020202020204" pitchFamily="34" charset="0"/>
                <a:cs typeface="Arial" panose="020B0604020202020204" pitchFamily="34" charset="0"/>
              </a:rPr>
              <a:t>Team crew take it as a signal to accelerate.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United States Grand Prix is on the agenda the following Sunday which means, as far as the team is concerned, that all the equipment needs to be packed up ready for transportation by midnight at the latest.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plane leaves for Indianapolis at 8:00am on the Monday morning.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previous </a:t>
            </a:r>
            <a:r>
              <a:rPr lang="en-GB" dirty="0">
                <a:latin typeface="Arial" panose="020B0604020202020204" pitchFamily="34" charset="0"/>
                <a:cs typeface="Arial" panose="020B0604020202020204" pitchFamily="34" charset="0"/>
              </a:rPr>
              <a:t>year, they sent part of the material on the trip to the United States by truck, but that was just too slow.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t>
            </a:r>
            <a:r>
              <a:rPr lang="en-GB" dirty="0">
                <a:latin typeface="Arial" panose="020B0604020202020204" pitchFamily="34" charset="0"/>
                <a:cs typeface="Arial" panose="020B0604020202020204" pitchFamily="34" charset="0"/>
              </a:rPr>
              <a:t>the end of the day, speed is everything in Formula 1, even in the preparation before the race.</a:t>
            </a:r>
          </a:p>
        </p:txBody>
      </p:sp>
    </p:spTree>
    <p:extLst>
      <p:ext uri="{BB962C8B-B14F-4D97-AF65-F5344CB8AC3E}">
        <p14:creationId xmlns:p14="http://schemas.microsoft.com/office/powerpoint/2010/main" val="16318414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eavytraffic"/>
          <p:cNvPicPr/>
          <p:nvPr/>
        </p:nvPicPr>
        <p:blipFill>
          <a:blip r:embed="rId2">
            <a:extLst>
              <a:ext uri="{28A0092B-C50C-407E-A947-70E740481C1C}">
                <a14:useLocalDpi xmlns:a14="http://schemas.microsoft.com/office/drawing/2010/main" val="0"/>
              </a:ext>
            </a:extLst>
          </a:blip>
          <a:srcRect/>
          <a:stretch>
            <a:fillRect/>
          </a:stretch>
        </p:blipFill>
        <p:spPr bwMode="auto">
          <a:xfrm>
            <a:off x="179512" y="260648"/>
            <a:ext cx="8712968" cy="6264696"/>
          </a:xfrm>
          <a:prstGeom prst="rect">
            <a:avLst/>
          </a:prstGeom>
          <a:noFill/>
          <a:ln>
            <a:noFill/>
          </a:ln>
        </p:spPr>
      </p:pic>
    </p:spTree>
    <p:extLst>
      <p:ext uri="{BB962C8B-B14F-4D97-AF65-F5344CB8AC3E}">
        <p14:creationId xmlns:p14="http://schemas.microsoft.com/office/powerpoint/2010/main" val="3782523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582341"/>
            <a:ext cx="8136904" cy="2954655"/>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Logistics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For Formula One teams one of the biggest battles of a race weekend or testing session will be over before a car even turns a wheel: the vast logistical effort required to get all of the team's equipment to the circuit - so vast, in fact, that the sport has its very own Official Logistics Partner, DHL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ctr"/>
            <a:r>
              <a:rPr lang="en-GB" dirty="0" smtClean="0">
                <a:latin typeface="Arial" panose="020B0604020202020204" pitchFamily="34" charset="0"/>
                <a:cs typeface="Arial" panose="020B0604020202020204" pitchFamily="34" charset="0"/>
              </a:rPr>
              <a:t>Indeed </a:t>
            </a:r>
            <a:r>
              <a:rPr lang="en-GB" dirty="0">
                <a:latin typeface="Arial" panose="020B0604020202020204" pitchFamily="34" charset="0"/>
                <a:cs typeface="Arial" panose="020B0604020202020204" pitchFamily="34" charset="0"/>
              </a:rPr>
              <a:t>each team competing in the FIA Formula One World Championship now travels something like 160,000 kilometres (100,000 miles) a year between </a:t>
            </a:r>
            <a:r>
              <a:rPr lang="en-GB" dirty="0" smtClean="0">
                <a:latin typeface="Arial" panose="020B0604020202020204" pitchFamily="34" charset="0"/>
                <a:cs typeface="Arial" panose="020B0604020202020204" pitchFamily="34" charset="0"/>
              </a:rPr>
              <a:t>races and </a:t>
            </a:r>
            <a:r>
              <a:rPr lang="en-GB" dirty="0">
                <a:latin typeface="Arial" panose="020B0604020202020204" pitchFamily="34" charset="0"/>
                <a:cs typeface="Arial" panose="020B0604020202020204" pitchFamily="34" charset="0"/>
              </a:rPr>
              <a:t>test sessions.</a:t>
            </a:r>
            <a:br>
              <a:rPr lang="en-GB" dirty="0">
                <a:latin typeface="Arial" panose="020B0604020202020204" pitchFamily="34" charset="0"/>
                <a:cs typeface="Arial" panose="020B0604020202020204" pitchFamily="34" charset="0"/>
              </a:rPr>
            </a:br>
            <a:r>
              <a:rPr lang="en-GB" dirty="0"/>
              <a:t/>
            </a:r>
            <a:br>
              <a:rPr lang="en-GB" dirty="0"/>
            </a:br>
            <a:endParaRPr lang="en-GB" dirty="0"/>
          </a:p>
        </p:txBody>
      </p:sp>
      <p:sp>
        <p:nvSpPr>
          <p:cNvPr id="3" name="TextBox 2"/>
          <p:cNvSpPr txBox="1"/>
          <p:nvPr/>
        </p:nvSpPr>
        <p:spPr>
          <a:xfrm>
            <a:off x="539552" y="5589240"/>
            <a:ext cx="8136904" cy="923330"/>
          </a:xfrm>
          <a:prstGeom prst="rect">
            <a:avLst/>
          </a:prstGeom>
          <a:noFill/>
        </p:spPr>
        <p:txBody>
          <a:bodyPr wrap="square" rtlCol="0">
            <a:spAutoFit/>
          </a:bodyPr>
          <a:lstStyle/>
          <a:p>
            <a:r>
              <a:rPr lang="en-GB" dirty="0"/>
              <a:t> </a:t>
            </a:r>
          </a:p>
          <a:p>
            <a:r>
              <a:rPr lang="en-GB" u="sng" dirty="0">
                <a:hlinkClick r:id="rId2"/>
              </a:rPr>
              <a:t>https://www.formula1.com/en/championship/inside-f1/understanding-f1-racing/Logistics.html</a:t>
            </a:r>
            <a:endParaRPr lang="en-GB" dirty="0"/>
          </a:p>
        </p:txBody>
      </p:sp>
    </p:spTree>
    <p:extLst>
      <p:ext uri="{BB962C8B-B14F-4D97-AF65-F5344CB8AC3E}">
        <p14:creationId xmlns:p14="http://schemas.microsoft.com/office/powerpoint/2010/main" val="42100236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58847"/>
            <a:ext cx="8568952" cy="6186309"/>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Nor </a:t>
            </a:r>
            <a:r>
              <a:rPr lang="en-GB" dirty="0">
                <a:latin typeface="Arial" panose="020B0604020202020204" pitchFamily="34" charset="0"/>
                <a:cs typeface="Arial" panose="020B0604020202020204" pitchFamily="34" charset="0"/>
              </a:rPr>
              <a:t>is the logistical effort as simple as merely getting people and equipment in place.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Hotel </a:t>
            </a:r>
            <a:r>
              <a:rPr lang="en-GB" dirty="0">
                <a:latin typeface="Arial" panose="020B0604020202020204" pitchFamily="34" charset="0"/>
                <a:cs typeface="Arial" panose="020B0604020202020204" pitchFamily="34" charset="0"/>
              </a:rPr>
              <a:t>accommodation must also be found and booked (a team can require anything up to 100 rooms), hire cars must be sourced and the team's facilities at the circuit - from the pit garage equipment to the drivers' motorhomes and the paddock corporate hospitality units must all be in place.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Almost </a:t>
            </a:r>
            <a:r>
              <a:rPr lang="en-GB" dirty="0">
                <a:latin typeface="Arial" panose="020B0604020202020204" pitchFamily="34" charset="0"/>
                <a:cs typeface="Arial" panose="020B0604020202020204" pitchFamily="34" charset="0"/>
              </a:rPr>
              <a:t>equally important, in this digital age, are the secure data links that connect the team to its base, enabling telemetry and other data to be sent directly back (which in turn allows engineers to study any potential problems, even while the race is running.) All-in-all, an enormous task</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For the European rounds of the championship most of a team's equipment will travel by road, in the liveried articulated lorries so familiar from race paddocks across the continent.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All </a:t>
            </a:r>
            <a:r>
              <a:rPr lang="en-GB" dirty="0">
                <a:latin typeface="Arial" panose="020B0604020202020204" pitchFamily="34" charset="0"/>
                <a:cs typeface="Arial" panose="020B0604020202020204" pitchFamily="34" charset="0"/>
              </a:rPr>
              <a:t>of the race equipment required for the weekend will be loaded in these: cars, spare parts and tools. Tyres, fuel and certain other equipment are brought separately by technical partners and local contractors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79874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12845"/>
            <a:ext cx="8640960" cy="4801314"/>
          </a:xfrm>
          <a:prstGeom prst="rect">
            <a:avLst/>
          </a:prstGeom>
        </p:spPr>
        <p:txBody>
          <a:bodyPr wrap="square">
            <a:spAutoFit/>
          </a:bodyPr>
          <a:lstStyle/>
          <a:p>
            <a:r>
              <a:rPr lang="en-GB" dirty="0">
                <a:latin typeface="Arial" panose="020B0604020202020204" pitchFamily="34" charset="0"/>
                <a:cs typeface="Arial" panose="020B0604020202020204" pitchFamily="34" charset="0"/>
              </a:rPr>
              <a:t>For the non-European 'flyaway' races the logistical effort is considerably more complicated (all Formula One teams being resident in Europe at the moment) as equipment has to be flown out on transport planes</a:t>
            </a:r>
            <a:r>
              <a:rPr lang="en-GB" dirty="0" smtClean="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Rather </a:t>
            </a:r>
            <a:r>
              <a:rPr lang="en-GB" dirty="0">
                <a:latin typeface="Arial" panose="020B0604020202020204" pitchFamily="34" charset="0"/>
                <a:cs typeface="Arial" panose="020B0604020202020204" pitchFamily="34" charset="0"/>
              </a:rPr>
              <a:t>than use conventional aircraft containers, teams have created their own specially designed cargo crates, designed to fill all available space in the </a:t>
            </a:r>
            <a:r>
              <a:rPr lang="en-GB" dirty="0" smtClean="0">
                <a:latin typeface="Arial" panose="020B0604020202020204" pitchFamily="34" charset="0"/>
                <a:cs typeface="Arial" panose="020B0604020202020204" pitchFamily="34" charset="0"/>
              </a:rPr>
              <a:t>aircraft  cargo holds.   </a:t>
            </a:r>
            <a:r>
              <a:rPr lang="en-GB" dirty="0" smtClean="0">
                <a:solidFill>
                  <a:schemeClr val="bg1"/>
                </a:solidFill>
                <a:latin typeface="Arial" panose="020B0604020202020204" pitchFamily="34" charset="0"/>
                <a:cs typeface="Arial" panose="020B0604020202020204" pitchFamily="34" charset="0"/>
              </a:rPr>
              <a:t>hold.</a:t>
            </a:r>
            <a:r>
              <a:rPr lang="en-GB" dirty="0">
                <a:solidFill>
                  <a:schemeClr val="bg1"/>
                </a:solidFill>
                <a:latin typeface="Arial" panose="020B0604020202020204" pitchFamily="34" charset="0"/>
                <a:cs typeface="Arial" panose="020B0604020202020204" pitchFamily="34" charset="0"/>
              </a:rPr>
              <a:t/>
            </a:r>
            <a:br>
              <a:rPr lang="en-GB" dirty="0">
                <a:solidFill>
                  <a:schemeClr val="bg1"/>
                </a:solidFill>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At present most of the teams use cargo planes chartered by Formula One Management (FOM) which fly from London and Munich to wherever the race is being held.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case of successive flyaway races there is insufficient time between them to allow the teams' equipment to be brought 'home', meaning direct transit between the two races.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means that considerably more components have to be packed. </a:t>
            </a:r>
          </a:p>
        </p:txBody>
      </p:sp>
    </p:spTree>
    <p:extLst>
      <p:ext uri="{BB962C8B-B14F-4D97-AF65-F5344CB8AC3E}">
        <p14:creationId xmlns:p14="http://schemas.microsoft.com/office/powerpoint/2010/main" val="1334385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16632"/>
            <a:ext cx="7560840" cy="4479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99592" y="5373216"/>
            <a:ext cx="7560840" cy="369332"/>
          </a:xfrm>
          <a:prstGeom prst="rect">
            <a:avLst/>
          </a:prstGeom>
          <a:noFill/>
        </p:spPr>
        <p:txBody>
          <a:bodyPr wrap="square" rtlCol="0">
            <a:spAutoFit/>
          </a:bodyPr>
          <a:lstStyle/>
          <a:p>
            <a:r>
              <a:rPr lang="en-GB" dirty="0" smtClean="0">
                <a:hlinkClick r:id="rId3"/>
              </a:rPr>
              <a:t>https://prezi.com/wod2ygrdiwny/formula-1-precision-logistics/</a:t>
            </a:r>
            <a:r>
              <a:rPr lang="en-GB" dirty="0" smtClean="0"/>
              <a:t> </a:t>
            </a:r>
            <a:endParaRPr lang="en-GB" dirty="0"/>
          </a:p>
        </p:txBody>
      </p:sp>
    </p:spTree>
    <p:extLst>
      <p:ext uri="{BB962C8B-B14F-4D97-AF65-F5344CB8AC3E}">
        <p14:creationId xmlns:p14="http://schemas.microsoft.com/office/powerpoint/2010/main" val="28333943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568952"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216260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0"/>
            <a:ext cx="8496944" cy="6408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81332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8352928"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59392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574648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496943"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80531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476672"/>
            <a:ext cx="8640960" cy="5832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46684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21505" name="Picture 38" descr="http://www.fiaformulae.com/img/logo.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760" y="457200"/>
            <a:ext cx="3672408" cy="14596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67544" y="5445224"/>
            <a:ext cx="8208912" cy="369332"/>
          </a:xfrm>
          <a:prstGeom prst="rect">
            <a:avLst/>
          </a:prstGeom>
          <a:noFill/>
        </p:spPr>
        <p:txBody>
          <a:bodyPr wrap="square" rtlCol="0">
            <a:spAutoFit/>
          </a:bodyPr>
          <a:lstStyle/>
          <a:p>
            <a:r>
              <a:rPr kumimoji="0" lang="en-GB" altLang="en-US" b="0" i="0" u="none" strike="noStrike" cap="none" normalizeH="0" baseline="0" dirty="0" smtClean="0">
                <a:ln>
                  <a:noFill/>
                </a:ln>
                <a:solidFill>
                  <a:schemeClr val="tx1"/>
                </a:solidFill>
                <a:effectLst/>
                <a:latin typeface="Arial Narrow" pitchFamily="34" charset="0"/>
                <a:ea typeface="Calibri" pitchFamily="34" charset="0"/>
                <a:cs typeface="Times New Roman" pitchFamily="18" charset="0"/>
              </a:rPr>
              <a:t> </a:t>
            </a:r>
            <a:r>
              <a:rPr kumimoji="0" lang="en-GB" altLang="en-US" b="0" i="0" u="none" strike="noStrike" cap="none" normalizeH="0" baseline="0" dirty="0" smtClean="0">
                <a:ln>
                  <a:noFill/>
                </a:ln>
                <a:solidFill>
                  <a:schemeClr val="tx1"/>
                </a:solidFill>
                <a:effectLst/>
                <a:latin typeface="Arial Narrow" pitchFamily="34" charset="0"/>
                <a:ea typeface="Calibri" pitchFamily="34" charset="0"/>
                <a:cs typeface="Times New Roman" pitchFamily="18" charset="0"/>
                <a:hlinkClick r:id="rId4"/>
              </a:rPr>
              <a:t>http://www.fiaformulae.com/en</a:t>
            </a:r>
            <a:endParaRPr lang="en-GB" dirty="0"/>
          </a:p>
        </p:txBody>
      </p:sp>
      <p:pic>
        <p:nvPicPr>
          <p:cNvPr id="2150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553" y="2571750"/>
            <a:ext cx="3816424" cy="21533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p:cNvPicPr/>
          <p:nvPr/>
        </p:nvPicPr>
        <p:blipFill>
          <a:blip r:embed="rId6">
            <a:extLst>
              <a:ext uri="{28A0092B-C50C-407E-A947-70E740481C1C}">
                <a14:useLocalDpi xmlns:a14="http://schemas.microsoft.com/office/drawing/2010/main" val="0"/>
              </a:ext>
            </a:extLst>
          </a:blip>
          <a:stretch>
            <a:fillRect/>
          </a:stretch>
        </p:blipFill>
        <p:spPr>
          <a:xfrm>
            <a:off x="4572000" y="2609850"/>
            <a:ext cx="3528392" cy="2115294"/>
          </a:xfrm>
          <a:prstGeom prst="rect">
            <a:avLst/>
          </a:prstGeom>
        </p:spPr>
      </p:pic>
    </p:spTree>
    <p:extLst>
      <p:ext uri="{BB962C8B-B14F-4D97-AF65-F5344CB8AC3E}">
        <p14:creationId xmlns:p14="http://schemas.microsoft.com/office/powerpoint/2010/main" val="12461645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04664"/>
            <a:ext cx="8784976" cy="6278642"/>
          </a:xfrm>
          <a:prstGeom prst="rect">
            <a:avLst/>
          </a:prstGeom>
        </p:spPr>
        <p:txBody>
          <a:bodyPr wrap="square">
            <a:spAutoFit/>
          </a:bodyPr>
          <a:lstStyle/>
          <a:p>
            <a:pPr algn="just"/>
            <a:r>
              <a:rPr lang="en-GB" sz="2400" dirty="0">
                <a:latin typeface="Arial" panose="020B0604020202020204" pitchFamily="34" charset="0"/>
                <a:cs typeface="Arial" panose="020B0604020202020204" pitchFamily="34" charset="0"/>
              </a:rPr>
              <a:t>Overview:</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Formula </a:t>
            </a:r>
            <a:r>
              <a:rPr lang="en-GB" dirty="0">
                <a:latin typeface="Arial" panose="020B0604020202020204" pitchFamily="34" charset="0"/>
                <a:cs typeface="Arial" panose="020B0604020202020204" pitchFamily="34" charset="0"/>
              </a:rPr>
              <a:t>E is the world’s first electric street racing series, defined by real street rivalries, raw electric performance, and renewable energy within reach. Formula E is disruptive in motorsport, redefining the very boundaries of what a sport can be through the unique fusion of entertainment, sustainability, technology and innovation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We </a:t>
            </a:r>
            <a:r>
              <a:rPr lang="en-GB" dirty="0">
                <a:latin typeface="Arial" panose="020B0604020202020204" pitchFamily="34" charset="0"/>
                <a:cs typeface="Arial" panose="020B0604020202020204" pitchFamily="34" charset="0"/>
              </a:rPr>
              <a:t>are fighting climate change by offering electric vehicles as a solution to air pollution in city centres and breaking down the barriers to the electric vehicle market: Technology, Perception and Infrastructure</a:t>
            </a:r>
            <a:r>
              <a:rPr lang="en-GB" dirty="0" smtClean="0">
                <a:latin typeface="Arial" panose="020B0604020202020204" pitchFamily="34" charset="0"/>
                <a:cs typeface="Arial" panose="020B0604020202020204" pitchFamily="34" charset="0"/>
              </a:rPr>
              <a:t>.</a:t>
            </a:r>
          </a:p>
          <a:p>
            <a:pPr algn="just"/>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We are not just a race! We are a technological and sustainable development test bed for some of the leading companies in and out of motor racing to address mobility and environmental issues.</a:t>
            </a:r>
          </a:p>
          <a:p>
            <a:pPr algn="just"/>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We believe that electric vehicles represent the future and are the answer to sustainable transportation and fighting climate change. However we acknowledge that in our push into the electric era and the transition towards low carbon societies, the power used needs to be low carbon too.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concept of sustainability for Formula E is to reduce our footprint as much as possible and have a positive impact on both people and the planet: </a:t>
            </a:r>
          </a:p>
        </p:txBody>
      </p:sp>
    </p:spTree>
    <p:extLst>
      <p:ext uri="{BB962C8B-B14F-4D97-AF65-F5344CB8AC3E}">
        <p14:creationId xmlns:p14="http://schemas.microsoft.com/office/powerpoint/2010/main" val="27202476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6186309"/>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Energy</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That’s </a:t>
            </a:r>
            <a:r>
              <a:rPr lang="en-GB" dirty="0">
                <a:latin typeface="Arial" panose="020B0604020202020204" pitchFamily="34" charset="0"/>
                <a:cs typeface="Arial" panose="020B0604020202020204" pitchFamily="34" charset="0"/>
              </a:rPr>
              <a:t>why we are committed to powering our cars with a virtually zero emission and 100% renewable fuel, from our revolutionary Formula E Glycerine Generators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Tyres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Our </a:t>
            </a:r>
            <a:r>
              <a:rPr lang="en-GB" dirty="0">
                <a:latin typeface="Arial" panose="020B0604020202020204" pitchFamily="34" charset="0"/>
                <a:cs typeface="Arial" panose="020B0604020202020204" pitchFamily="34" charset="0"/>
              </a:rPr>
              <a:t>unique tyres are hybrids specially designed by Michelin, suitable for all weather conditions, last the entire race, and are all recycled at the end of the day!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Tracks</a:t>
            </a:r>
            <a:r>
              <a:rPr lang="en-GB" dirty="0" smtClean="0">
                <a:latin typeface="Arial" panose="020B0604020202020204" pitchFamily="34" charset="0"/>
                <a:cs typeface="Arial" panose="020B0604020202020204" pitchFamily="34" charset="0"/>
              </a:rPr>
              <a:t>:</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Formula </a:t>
            </a:r>
            <a:r>
              <a:rPr lang="en-GB" dirty="0">
                <a:latin typeface="Arial" panose="020B0604020202020204" pitchFamily="34" charset="0"/>
                <a:cs typeface="Arial" panose="020B0604020202020204" pitchFamily="34" charset="0"/>
              </a:rPr>
              <a:t>E is the city street racing series, racing on temporary tracks in the hearts of some of the coolest cities in the world such as Mexico, Paris, Berlin, Montreal and NYC.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Spectator</a:t>
            </a:r>
            <a:r>
              <a:rPr lang="en-GB" dirty="0">
                <a:latin typeface="Arial" panose="020B0604020202020204" pitchFamily="34" charset="0"/>
                <a:cs typeface="Arial" panose="020B0604020202020204" pitchFamily="34" charset="0"/>
              </a:rPr>
              <a: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Formula </a:t>
            </a:r>
            <a:r>
              <a:rPr lang="en-GB" dirty="0">
                <a:latin typeface="Arial" panose="020B0604020202020204" pitchFamily="34" charset="0"/>
                <a:cs typeface="Arial" panose="020B0604020202020204" pitchFamily="34" charset="0"/>
              </a:rPr>
              <a:t>E is bringing the race to our fans in city centres to encourage the use of public transports, that’s why we don’t parking spaces. We also have a great online platform where fans can watch the race live and in 360</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56631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551837"/>
            <a:ext cx="8352928" cy="1754326"/>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Calendar</a:t>
            </a:r>
            <a:r>
              <a:rPr lang="en-GB" dirty="0" smtClean="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Our race map has been designed to have a cluster approach region by region to optimise our freight in order to use more boat or road freight and less  place, thanks to our Official Logistics Partner, DHL.</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2515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582341"/>
            <a:ext cx="8064896" cy="2585323"/>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Formula E is </a:t>
            </a:r>
            <a:r>
              <a:rPr lang="en-GB" dirty="0">
                <a:latin typeface="Arial" panose="020B0604020202020204" pitchFamily="34" charset="0"/>
                <a:cs typeface="Arial" panose="020B0604020202020204" pitchFamily="34" charset="0"/>
              </a:rPr>
              <a:t>pioneering the transition towards smart cities and low carbon economies, societies, and transportation by bringing electric vehicles to the forefront of people’s minds and making them aware of the huge environmental, social and economic benefits this can have on both people and the planet.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Through </a:t>
            </a: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championship, Formula E ,  wishes </a:t>
            </a:r>
            <a:r>
              <a:rPr lang="en-GB" dirty="0">
                <a:latin typeface="Arial" panose="020B0604020202020204" pitchFamily="34" charset="0"/>
                <a:cs typeface="Arial" panose="020B0604020202020204" pitchFamily="34" charset="0"/>
              </a:rPr>
              <a:t>to raise awareness and inspire change in sustainable practises, and contribute to reduce global emissions and our impact on the environment.</a:t>
            </a:r>
          </a:p>
        </p:txBody>
      </p:sp>
    </p:spTree>
    <p:extLst>
      <p:ext uri="{BB962C8B-B14F-4D97-AF65-F5344CB8AC3E}">
        <p14:creationId xmlns:p14="http://schemas.microsoft.com/office/powerpoint/2010/main" val="136929044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640960" cy="6247864"/>
          </a:xfrm>
          <a:prstGeom prst="rect">
            <a:avLst/>
          </a:prstGeom>
        </p:spPr>
        <p:txBody>
          <a:bodyPr wrap="square">
            <a:spAutoFit/>
          </a:bodyPr>
          <a:lstStyle/>
          <a:p>
            <a:pPr algn="just"/>
            <a:endParaRPr lang="en-GB" sz="1600" b="1" dirty="0" smtClean="0">
              <a:latin typeface="Arial" panose="020B0604020202020204" pitchFamily="34" charset="0"/>
              <a:cs typeface="Arial" panose="020B0604020202020204" pitchFamily="34" charset="0"/>
            </a:endParaRPr>
          </a:p>
          <a:p>
            <a:pPr algn="just"/>
            <a:r>
              <a:rPr lang="en-GB" sz="1600" b="1" dirty="0" smtClean="0">
                <a:latin typeface="Arial" panose="020B0604020202020204" pitchFamily="34" charset="0"/>
                <a:cs typeface="Arial" panose="020B0604020202020204" pitchFamily="34" charset="0"/>
              </a:rPr>
              <a:t>The Formula E </a:t>
            </a:r>
            <a:r>
              <a:rPr lang="en-GB" sz="1600" b="1" dirty="0">
                <a:latin typeface="Arial" panose="020B0604020202020204" pitchFamily="34" charset="0"/>
                <a:cs typeface="Arial" panose="020B0604020202020204" pitchFamily="34" charset="0"/>
              </a:rPr>
              <a:t>philosophy is to pioneer and our belief is that the future of sustainable mobility can be expressed in 5 words</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b="1" dirty="0">
                <a:latin typeface="Arial" panose="020B0604020202020204" pitchFamily="34" charset="0"/>
                <a:cs typeface="Arial" panose="020B0604020202020204" pitchFamily="34" charset="0"/>
              </a:rPr>
              <a:t>Electric:</a:t>
            </a:r>
            <a:r>
              <a:rPr lang="en-GB" sz="1600" dirty="0">
                <a:latin typeface="Arial" panose="020B0604020202020204" pitchFamily="34" charset="0"/>
                <a:cs typeface="Arial" panose="020B0604020202020204" pitchFamily="34" charset="0"/>
              </a:rPr>
              <a:t> We want to show how electric vehicles are the future of sustainable transportation, the key to lowering global emissions in the transport industry and a solution to air pollution in city centres. </a:t>
            </a:r>
          </a:p>
          <a:p>
            <a:pPr algn="just"/>
            <a:r>
              <a:rPr lang="en-GB" sz="1600" dirty="0">
                <a:latin typeface="Arial" panose="020B0604020202020204" pitchFamily="34" charset="0"/>
                <a:cs typeface="Arial" panose="020B0604020202020204" pitchFamily="34" charset="0"/>
              </a:rPr>
              <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Clean</a:t>
            </a:r>
            <a:r>
              <a:rPr lang="en-GB" sz="1600" dirty="0">
                <a:latin typeface="Arial" panose="020B0604020202020204" pitchFamily="34" charset="0"/>
                <a:cs typeface="Arial" panose="020B0604020202020204" pitchFamily="34" charset="0"/>
              </a:rPr>
              <a:t>: We are supporting the transition to low carbon economies, societies and transportation through the advocacy of clean fuels. Our cars are charged by a 0% emission and 100% renewable glycerine fuel and we are committed to RE100, powering the races with 100% renewable energy by season 5.  </a:t>
            </a:r>
          </a:p>
          <a:p>
            <a:pPr algn="just"/>
            <a:r>
              <a:rPr lang="en-GB" sz="1600" dirty="0">
                <a:latin typeface="Arial" panose="020B0604020202020204" pitchFamily="34" charset="0"/>
                <a:cs typeface="Arial" panose="020B0604020202020204" pitchFamily="34" charset="0"/>
              </a:rPr>
              <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Connected</a:t>
            </a:r>
            <a:r>
              <a:rPr lang="en-GB" sz="1600" dirty="0">
                <a:latin typeface="Arial" panose="020B0604020202020204" pitchFamily="34" charset="0"/>
                <a:cs typeface="Arial" panose="020B0604020202020204" pitchFamily="34" charset="0"/>
              </a:rPr>
              <a:t>: We wish to drive the future of fully integrated smart cities and utilise technological innovation to enhance our behaviour when driving such as Qualcomm’s HALO wireless charging technology which is integrated into the BMW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safety and medical cars. </a:t>
            </a:r>
          </a:p>
          <a:p>
            <a:pPr algn="just"/>
            <a:r>
              <a:rPr lang="en-GB" sz="1600" dirty="0">
                <a:latin typeface="Arial" panose="020B0604020202020204" pitchFamily="34" charset="0"/>
                <a:cs typeface="Arial" panose="020B0604020202020204" pitchFamily="34" charset="0"/>
              </a:rPr>
              <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Shared</a:t>
            </a:r>
            <a:r>
              <a:rPr lang="en-GB" sz="1600" dirty="0">
                <a:latin typeface="Arial" panose="020B0604020202020204" pitchFamily="34" charset="0"/>
                <a:cs typeface="Arial" panose="020B0604020202020204" pitchFamily="34" charset="0"/>
              </a:rPr>
              <a:t>: We encourage the use of public transport to all of our races, which is why we don’t provide parking at our events. From enhanced and cleaner public transport to the shift from individual ownership; we believe the future foresees the growth in electric vehicle sharing as a solution to reduce global emissions. </a:t>
            </a:r>
          </a:p>
          <a:p>
            <a:pPr algn="just"/>
            <a:r>
              <a:rPr lang="en-GB" sz="1600" dirty="0">
                <a:latin typeface="Arial" panose="020B0604020202020204" pitchFamily="34" charset="0"/>
                <a:cs typeface="Arial" panose="020B0604020202020204" pitchFamily="34" charset="0"/>
              </a:rPr>
              <a:t/>
            </a:r>
            <a:br>
              <a:rPr lang="en-GB" sz="1600"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Driverless</a:t>
            </a:r>
            <a:r>
              <a:rPr lang="en-GB" sz="1600" dirty="0">
                <a:latin typeface="Arial" panose="020B0604020202020204" pitchFamily="34" charset="0"/>
                <a:cs typeface="Arial" panose="020B0604020202020204" pitchFamily="34" charset="0"/>
              </a:rPr>
              <a:t>: We are constantly pushing the limits of technology in sports. Our new support race in season 3, the Roborace, puts driverless personalities under the ultimate test to accelerate their technological development. </a:t>
            </a:r>
          </a:p>
        </p:txBody>
      </p:sp>
    </p:spTree>
    <p:extLst>
      <p:ext uri="{BB962C8B-B14F-4D97-AF65-F5344CB8AC3E}">
        <p14:creationId xmlns:p14="http://schemas.microsoft.com/office/powerpoint/2010/main" val="41821783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251520" y="457597"/>
            <a:ext cx="8424936"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1" i="0" u="sng"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How DHL transports Formula E across the world</a:t>
            </a:r>
            <a:r>
              <a:rPr kumimoji="0" lang="en-US" altLang="en-US" b="0" i="0" u="none" strike="noStrike" cap="none" normalizeH="0" baseline="0" dirty="0" smtClean="0">
                <a:ln>
                  <a:noFill/>
                </a:ln>
                <a:solidFill>
                  <a:schemeClr val="tx1"/>
                </a:solidFill>
                <a:effectLst/>
                <a:latin typeface="Arial" panose="020B0604020202020204" pitchFamily="34" charset="0"/>
                <a:ea typeface="Calibri" pitchFamily="34" charset="0"/>
                <a:cs typeface="Arial" panose="020B0604020202020204" pitchFamily="34" charset="0"/>
              </a:rPr>
              <a:t>  </a:t>
            </a:r>
            <a:r>
              <a:rPr kumimoji="0" lang="en-GB" alt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2"/>
              </a:rPr>
              <a:t>How Does DHL Transport Formula E Around The World? - YouTube</a:t>
            </a: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22529" name="Picture 5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380927"/>
            <a:ext cx="8424935" cy="45251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51520" y="6237312"/>
            <a:ext cx="7776864" cy="646331"/>
          </a:xfrm>
          <a:prstGeom prst="rect">
            <a:avLst/>
          </a:prstGeom>
          <a:noFill/>
        </p:spPr>
        <p:txBody>
          <a:bodyPr wrap="square" rtlCol="0">
            <a:spAutoFit/>
          </a:bodyPr>
          <a:lstStyle/>
          <a:p>
            <a:pPr lvl="0" fontAlgn="base">
              <a:spcBef>
                <a:spcPct val="0"/>
              </a:spcBef>
              <a:spcAft>
                <a:spcPct val="0"/>
              </a:spcAft>
            </a:pPr>
            <a:r>
              <a:rPr kumimoji="0" lang="en-GB" altLang="en-US" b="0" i="0" u="none" strike="noStrike" cap="none" normalizeH="0" baseline="0" dirty="0" smtClean="0">
                <a:ln>
                  <a:noFill/>
                </a:ln>
                <a:solidFill>
                  <a:srgbClr val="0000FF"/>
                </a:solidFill>
                <a:effectLst/>
                <a:latin typeface="Calibri" pitchFamily="34" charset="0"/>
                <a:ea typeface="Calibri" pitchFamily="34" charset="0"/>
                <a:cs typeface="MS Gothic" pitchFamily="49" charset="-128"/>
                <a:hlinkClick r:id="rId2"/>
              </a:rPr>
              <a:t>▶</a:t>
            </a:r>
            <a:r>
              <a:rPr lang="en-GB" altLang="en-US" dirty="0">
                <a:solidFill>
                  <a:srgbClr val="0000FF"/>
                </a:solidFill>
                <a:ea typeface="Times New Roman" pitchFamily="18" charset="0"/>
                <a:cs typeface="Arial" pitchFamily="34" charset="0"/>
                <a:hlinkClick r:id="rId2"/>
              </a:rPr>
              <a:t> </a:t>
            </a:r>
            <a:r>
              <a:rPr kumimoji="0" lang="en-GB" altLang="en-US" b="0" i="0" u="none" strike="noStrike" cap="none" normalizeH="0" baseline="0" dirty="0" smtClean="0">
                <a:ln>
                  <a:noFill/>
                </a:ln>
                <a:solidFill>
                  <a:srgbClr val="0000FF"/>
                </a:solidFill>
                <a:effectLst/>
                <a:latin typeface="Arial" pitchFamily="34" charset="0"/>
                <a:ea typeface="Times New Roman" pitchFamily="18" charset="0"/>
                <a:cs typeface="Arial" pitchFamily="34" charset="0"/>
                <a:hlinkClick r:id="rId2"/>
              </a:rPr>
              <a:t>4:03</a:t>
            </a:r>
            <a:endParaRPr kumimoji="0" lang="en-GB" altLang="en-US" sz="105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altLang="en-US" b="0" i="1"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2"/>
              </a:rPr>
              <a:t>https://www.youtube.com/watch?v=wkOWtyom4e8</a:t>
            </a:r>
            <a:endParaRPr kumimoji="0" lang="en-GB" altLang="en-US" sz="2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1506485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97346"/>
            <a:ext cx="8640960" cy="5262979"/>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DHL delivered more than 450 tons of Formula E vehicles and equipment to Beijing</a:t>
            </a:r>
            <a:endParaRPr lang="en-GB" sz="2400" dirty="0">
              <a:latin typeface="Arial" panose="020B0604020202020204" pitchFamily="34" charset="0"/>
              <a:cs typeface="Arial" panose="020B0604020202020204" pitchFamily="34" charset="0"/>
            </a:endParaRPr>
          </a:p>
          <a:p>
            <a:r>
              <a:rPr lang="en-US" dirty="0"/>
              <a:t>By </a:t>
            </a:r>
            <a:r>
              <a:rPr lang="en-US" b="1" dirty="0">
                <a:hlinkClick r:id="rId2"/>
              </a:rPr>
              <a:t>Tim </a:t>
            </a:r>
            <a:r>
              <a:rPr lang="en-US" b="1" dirty="0" err="1">
                <a:hlinkClick r:id="rId2"/>
              </a:rPr>
              <a:t>Biesbrouck</a:t>
            </a:r>
            <a:r>
              <a:rPr lang="en-US" dirty="0"/>
              <a:t> - </a:t>
            </a:r>
            <a:endParaRPr lang="en-GB" dirty="0"/>
          </a:p>
          <a:p>
            <a:r>
              <a:rPr lang="en-US" dirty="0"/>
              <a:t>Oct 21, 2015 </a:t>
            </a:r>
            <a:endParaRPr lang="en-US" dirty="0" smtClean="0"/>
          </a:p>
          <a:p>
            <a:endParaRPr lang="en-GB" dirty="0"/>
          </a:p>
          <a:p>
            <a:pPr algn="just"/>
            <a:r>
              <a:rPr lang="en-US" dirty="0">
                <a:latin typeface="Arial" panose="020B0604020202020204" pitchFamily="34" charset="0"/>
                <a:cs typeface="Arial" panose="020B0604020202020204" pitchFamily="34" charset="0"/>
              </a:rPr>
              <a:t>DHL has delivered 41 electric race cars, spare parts and lithium-ion batteries to China on Monday for the opening of the FIA Formula E Championship’s second season at the Olympic Park around the iconic “Bird’s Nest” Olympic Stadium in Beijing, China</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Making their way from Donington Park, UK, to Beijing via Belgium, Germany, Belarus and Russia, the race cars have travelled a total of more than 12,000 km through multimodal modes including road, sea and rail to reach their destination.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As </a:t>
            </a:r>
            <a:r>
              <a:rPr lang="en-US" dirty="0">
                <a:latin typeface="Arial" panose="020B0604020202020204" pitchFamily="34" charset="0"/>
                <a:cs typeface="Arial" panose="020B0604020202020204" pitchFamily="34" charset="0"/>
              </a:rPr>
              <a:t>the Official Logistics and a Founding Partner of Formula E, DHL has delivered more than 450 tons in supporting vehicles and equipment to Beijing ahead of the race including medical cars, broadcasting equipment, and more than 10 containers of racing-related freight including signage via air and sea.</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6550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836711"/>
            <a:ext cx="8784976" cy="4801314"/>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DHL’s long-standing automotive logistics expertise saw it deliver 41 electric race cars and 45 lithium-ion batteries to the starting line in the first season of FIA Formula E Championship.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lithium-ion batteries, which weigh 320 kg and contain 200 kg of lithium ion cells, require specialist handling, packaging and certification in many markets and are subject to stringent transport safety regulations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“With increasing safety concerns around the shipment of lithium-ion batteries and a growing number of airlines no longer accepting bulk battery </a:t>
            </a:r>
            <a:r>
              <a:rPr lang="en-US" dirty="0" smtClean="0">
                <a:latin typeface="Arial" panose="020B0604020202020204" pitchFamily="34" charset="0"/>
                <a:cs typeface="Arial" panose="020B0604020202020204" pitchFamily="34" charset="0"/>
              </a:rPr>
              <a:t>shipments, </a:t>
            </a:r>
            <a:r>
              <a:rPr lang="en-US" dirty="0">
                <a:latin typeface="Arial" panose="020B0604020202020204" pitchFamily="34" charset="0"/>
                <a:cs typeface="Arial" panose="020B0604020202020204" pitchFamily="34" charset="0"/>
              </a:rPr>
              <a:t>we need to ensure a safe and sustainable way of shipping them,” said Charles Kaufmann, CEO, North Asia and Head, Value Added Services, DHL Global Forwarding Asia Pacific</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“DHL provides the necessary specialist handling, packaging and certification for lithium-ion battery shipments and all battery components for Formula E are delivered with utmost care at each leg of the journey that spans more than 12,000 km from Donington Park to Beijing.”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941015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ectricautosport.com/wp-content/uploads/2015/10/DHL_Formula_E_Beijing_facts_2.jpe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04664"/>
            <a:ext cx="8712968" cy="5832648"/>
          </a:xfrm>
          <a:prstGeom prst="rect">
            <a:avLst/>
          </a:prstGeom>
          <a:noFill/>
          <a:ln>
            <a:noFill/>
          </a:ln>
        </p:spPr>
      </p:pic>
      <p:sp>
        <p:nvSpPr>
          <p:cNvPr id="3" name="TextBox 2"/>
          <p:cNvSpPr txBox="1"/>
          <p:nvPr/>
        </p:nvSpPr>
        <p:spPr>
          <a:xfrm>
            <a:off x="179512" y="6165304"/>
            <a:ext cx="8856984" cy="646331"/>
          </a:xfrm>
          <a:prstGeom prst="rect">
            <a:avLst/>
          </a:prstGeom>
          <a:noFill/>
        </p:spPr>
        <p:txBody>
          <a:bodyPr wrap="square" rtlCol="0">
            <a:spAutoFit/>
          </a:bodyPr>
          <a:lstStyle/>
          <a:p>
            <a:r>
              <a:rPr lang="en-GB" dirty="0" smtClean="0">
                <a:hlinkClick r:id="rId3"/>
              </a:rPr>
              <a:t>http</a:t>
            </a:r>
            <a:r>
              <a:rPr lang="en-GB" dirty="0">
                <a:hlinkClick r:id="rId3"/>
              </a:rPr>
              <a:t>://</a:t>
            </a:r>
            <a:r>
              <a:rPr lang="en-GB" dirty="0" smtClean="0">
                <a:hlinkClick r:id="rId3"/>
              </a:rPr>
              <a:t>www.electricautosport.com/wp-content/uploads/2015/10/DHL_Formula_E_Beijing_facts_2.jpeg</a:t>
            </a:r>
            <a:r>
              <a:rPr lang="en-GB" dirty="0" smtClean="0"/>
              <a:t>   </a:t>
            </a:r>
            <a:endParaRPr lang="en-GB" dirty="0"/>
          </a:p>
        </p:txBody>
      </p:sp>
    </p:spTree>
    <p:extLst>
      <p:ext uri="{BB962C8B-B14F-4D97-AF65-F5344CB8AC3E}">
        <p14:creationId xmlns:p14="http://schemas.microsoft.com/office/powerpoint/2010/main" val="32572789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166843"/>
            <a:ext cx="8064896" cy="4708981"/>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450 tons     </a:t>
            </a:r>
            <a:endParaRPr lang="en-US" sz="2400" b="1" dirty="0" smtClean="0">
              <a:latin typeface="Arial" panose="020B0604020202020204" pitchFamily="34" charset="0"/>
              <a:cs typeface="Arial" panose="020B0604020202020204" pitchFamily="34" charset="0"/>
            </a:endParaRPr>
          </a:p>
          <a:p>
            <a:pPr algn="just"/>
            <a:endParaRPr lang="en-US" sz="2400" b="1"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championship is the first global, fully-electric racing series, and is a major undertaking – spanning ten cities in almost ten months and covering a total distance of over 50,000 </a:t>
            </a:r>
            <a:r>
              <a:rPr lang="en-US" dirty="0" smtClean="0">
                <a:latin typeface="Arial" panose="020B0604020202020204" pitchFamily="34" charset="0"/>
                <a:cs typeface="Arial" panose="020B0604020202020204" pitchFamily="34" charset="0"/>
              </a:rPr>
              <a:t>kilometers.</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shipping requirements for the championship amount to about 450 tons per race, which equates to more than 25 freight containers to each location.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Alongside </a:t>
            </a:r>
            <a:r>
              <a:rPr lang="en-US" dirty="0">
                <a:latin typeface="Arial" panose="020B0604020202020204" pitchFamily="34" charset="0"/>
                <a:cs typeface="Arial" panose="020B0604020202020204" pitchFamily="34" charset="0"/>
              </a:rPr>
              <a:t>the race cars, DHL ships equipment including about 200 tires, 20 charging units and 45 batteries to the races</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To ensure that Formula E’s logistics is sustainable, DHL has employed modes of transport such as ocean or rail whenever the schedule has allowed, in order to </a:t>
            </a:r>
            <a:r>
              <a:rPr lang="en-US" dirty="0" smtClean="0">
                <a:latin typeface="Arial" panose="020B0604020202020204" pitchFamily="34" charset="0"/>
                <a:cs typeface="Arial" panose="020B0604020202020204" pitchFamily="34" charset="0"/>
              </a:rPr>
              <a:t>minimise </a:t>
            </a:r>
            <a:r>
              <a:rPr lang="en-US" dirty="0">
                <a:latin typeface="Arial" panose="020B0604020202020204" pitchFamily="34" charset="0"/>
                <a:cs typeface="Arial" panose="020B0604020202020204" pitchFamily="34" charset="0"/>
              </a:rPr>
              <a:t>the carbon emissions of the championship</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713152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751344"/>
            <a:ext cx="8712968" cy="397031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Transporting a fleet of race cars and the broadcast equipment around the world safely and in a sustainable manner is one of the biggest challenges that faces the FIA Formula E Championship.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As a sustainable series, logistics play a vital role and are one of the key areas where the championship aims to reduce its carbon </a:t>
            </a:r>
            <a:r>
              <a:rPr lang="en-GB" dirty="0" smtClean="0">
                <a:latin typeface="Arial" panose="020B0604020202020204" pitchFamily="34" charset="0"/>
                <a:cs typeface="Arial" panose="020B0604020202020204" pitchFamily="34" charset="0"/>
              </a:rPr>
              <a:t>footprint.</a:t>
            </a:r>
          </a:p>
          <a:p>
            <a:pPr algn="just"/>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DHL</a:t>
            </a:r>
            <a:r>
              <a:rPr lang="en-GB" dirty="0">
                <a:latin typeface="Arial" panose="020B0604020202020204" pitchFamily="34" charset="0"/>
                <a:cs typeface="Arial" panose="020B0604020202020204" pitchFamily="34" charset="0"/>
              </a:rPr>
              <a:t>, one of Formula E’s founding partners, plays a crucial role in the safe and sustainable transport of all Formula E equipment.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also includes the compound used by Aurora Media Worldwide, Formula E’s host broadcaster, who rely on DHL to transport cutting-edge broadcast equipment around the world ahead of each round of the FIA Formula E Championship.</a:t>
            </a:r>
          </a:p>
          <a:p>
            <a:pPr algn="just"/>
            <a:r>
              <a:rPr lang="en-GB" dirty="0">
                <a:latin typeface="Arial" panose="020B0604020202020204" pitchFamily="34" charset="0"/>
                <a:cs typeface="Arial" panose="020B0604020202020204" pitchFamily="34" charset="0"/>
              </a:rPr>
              <a:t> </a:t>
            </a:r>
          </a:p>
        </p:txBody>
      </p:sp>
      <p:sp>
        <p:nvSpPr>
          <p:cNvPr id="3" name="TextBox 2"/>
          <p:cNvSpPr txBox="1"/>
          <p:nvPr/>
        </p:nvSpPr>
        <p:spPr>
          <a:xfrm>
            <a:off x="323528" y="5733256"/>
            <a:ext cx="8424936" cy="646331"/>
          </a:xfrm>
          <a:prstGeom prst="rect">
            <a:avLst/>
          </a:prstGeom>
          <a:noFill/>
        </p:spPr>
        <p:txBody>
          <a:bodyPr wrap="square" rtlCol="0">
            <a:spAutoFit/>
          </a:bodyPr>
          <a:lstStyle/>
          <a:p>
            <a:r>
              <a:rPr lang="en-GB" u="sng" dirty="0" smtClean="0">
                <a:hlinkClick r:id="rId2"/>
              </a:rPr>
              <a:t>http</a:t>
            </a:r>
            <a:r>
              <a:rPr lang="en-GB" u="sng" dirty="0">
                <a:hlinkClick r:id="rId2"/>
              </a:rPr>
              <a:t>://www.fiaformulae.com/en/news/2016/july/insight-how-dhl-transports-formula-e-across-the-world/</a:t>
            </a:r>
            <a:endParaRPr lang="en-GB" dirty="0"/>
          </a:p>
        </p:txBody>
      </p:sp>
      <p:pic>
        <p:nvPicPr>
          <p:cNvPr id="4" name="Picture 3" descr="http://www.fiaformulae.com/img/logo.pn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627784" y="4721662"/>
            <a:ext cx="3456383" cy="867578"/>
          </a:xfrm>
          <a:prstGeom prst="rect">
            <a:avLst/>
          </a:prstGeom>
          <a:noFill/>
          <a:ln>
            <a:noFill/>
          </a:ln>
        </p:spPr>
      </p:pic>
    </p:spTree>
    <p:extLst>
      <p:ext uri="{BB962C8B-B14F-4D97-AF65-F5344CB8AC3E}">
        <p14:creationId xmlns:p14="http://schemas.microsoft.com/office/powerpoint/2010/main" val="60069754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74030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Lawrence Duffy, Managing Director of </a:t>
            </a:r>
            <a:r>
              <a:rPr lang="en-GB" b="1" dirty="0">
                <a:latin typeface="Arial" panose="020B0604020202020204" pitchFamily="34" charset="0"/>
                <a:cs typeface="Arial" panose="020B0604020202020204" pitchFamily="34" charset="0"/>
              </a:rPr>
              <a:t>Aurora Media Worldwide</a:t>
            </a:r>
            <a:r>
              <a:rPr lang="en-GB" dirty="0">
                <a:latin typeface="Arial" panose="020B0604020202020204" pitchFamily="34" charset="0"/>
                <a:cs typeface="Arial" panose="020B0604020202020204" pitchFamily="34" charset="0"/>
              </a:rPr>
              <a:t>, said: “The build of the outside broadcast pods that you see today took about 16 months overall.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huge amount of investment and technical support went into their build; we have a pod for sound, a pod for replays and a pod for engineering, with eight overall.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It’s </a:t>
            </a:r>
            <a:r>
              <a:rPr lang="en-GB" dirty="0">
                <a:latin typeface="Arial" panose="020B0604020202020204" pitchFamily="34" charset="0"/>
                <a:cs typeface="Arial" panose="020B0604020202020204" pitchFamily="34" charset="0"/>
              </a:rPr>
              <a:t>a huge operation and we are fortunate enough to go to some of the greatest cities in the world, from Mexico City to Berlin and Paris. It’s been a great journey and one of that we couldn’t have done without DHL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The pods are as light as they can be, as is the camera equipment which is as hi-tech and as light as possible. We’ve also ensured that when we build the pods, we build them from equipment that is as light as possible to minimise our disruption to the environment.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Usually </a:t>
            </a:r>
            <a:r>
              <a:rPr lang="en-GB" dirty="0">
                <a:latin typeface="Arial" panose="020B0604020202020204" pitchFamily="34" charset="0"/>
                <a:cs typeface="Arial" panose="020B0604020202020204" pitchFamily="34" charset="0"/>
              </a:rPr>
              <a:t>equipment like this is in a host broadcast truck, but by packaging everything into pods we can transport them with the cars and reduce our carbon footprint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“Formula E is a huge global enterprise to us now and one that’s become common to us. It’s a very lean operation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key thing to say is that as producers all we want to do is come on site and open up the gear that we are familiar with and get going with our job in a very short time space and we could have no chance of doing that without the guys at DHL being able to do the front end part of our job for us.”</a:t>
            </a:r>
          </a:p>
        </p:txBody>
      </p:sp>
    </p:spTree>
    <p:extLst>
      <p:ext uri="{BB962C8B-B14F-4D97-AF65-F5344CB8AC3E}">
        <p14:creationId xmlns:p14="http://schemas.microsoft.com/office/powerpoint/2010/main" val="181331958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021288"/>
            <a:ext cx="6336704" cy="369332"/>
          </a:xfrm>
          <a:prstGeom prst="rect">
            <a:avLst/>
          </a:prstGeom>
        </p:spPr>
        <p:txBody>
          <a:bodyPr wrap="square">
            <a:spAutoFit/>
          </a:bodyPr>
          <a:lstStyle/>
          <a:p>
            <a:r>
              <a:rPr lang="en-GB" u="sng" dirty="0">
                <a:hlinkClick r:id="rId2"/>
              </a:rPr>
              <a:t>http://www.brightpartnerships.com/work/dhl-formula-e/</a:t>
            </a:r>
            <a:endParaRPr lang="en-GB" dirty="0"/>
          </a:p>
        </p:txBody>
      </p:sp>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404664"/>
            <a:ext cx="8496944"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943220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Image result for and they think its all over">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404664"/>
            <a:ext cx="8496944" cy="6192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339891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Rectangle 3"/>
          <p:cNvSpPr/>
          <p:nvPr/>
        </p:nvSpPr>
        <p:spPr>
          <a:xfrm>
            <a:off x="179512" y="228600"/>
            <a:ext cx="8712968" cy="6186309"/>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Stobart Group trucker hated his job so much he torched 14 lorries in two-and-a-half year arson campaign      </a:t>
            </a:r>
            <a:endParaRPr lang="en-GB" b="1" u="sng" dirty="0" smtClean="0">
              <a:latin typeface="Arial" panose="020B0604020202020204" pitchFamily="34" charset="0"/>
              <a:cs typeface="Arial" panose="020B0604020202020204" pitchFamily="34" charset="0"/>
            </a:endParaRPr>
          </a:p>
          <a:p>
            <a:endParaRPr lang="en-GB" b="1" u="sng"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Jailed</a:t>
            </a:r>
            <a:r>
              <a:rPr lang="en-GB" dirty="0">
                <a:latin typeface="Arial" panose="020B0604020202020204" pitchFamily="34" charset="0"/>
                <a:cs typeface="Arial" panose="020B0604020202020204" pitchFamily="34" charset="0"/>
              </a:rPr>
              <a:t>:  Ronald Day, 53, was jailed was jailed for seven years after an arson campaign in various parts of the country sparked panic among other drivers .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long distance trucker who hated his job set fire to 14 of his employer’s lorries over a two-and-a-half year period.  Chester Crown Court heard how his arson campaign in various parts of the country sparked panic among other drivers, who refused to sleep in their cabs at night because they feared there may be a fault which caused spontaneous combustion.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His </a:t>
            </a:r>
            <a:r>
              <a:rPr lang="en-GB" dirty="0">
                <a:latin typeface="Arial" panose="020B0604020202020204" pitchFamily="34" charset="0"/>
                <a:cs typeface="Arial" panose="020B0604020202020204" pitchFamily="34" charset="0"/>
              </a:rPr>
              <a:t>employers, The Stobart Group, lost more than £1million - half a million </a:t>
            </a:r>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the cost of the damage, £300,000 in getting replacement vehicles to keep the business going, and the cost of a detailed probe into what was going wrong.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also temporarily harmed the business relationship that </a:t>
            </a:r>
            <a:r>
              <a:rPr lang="en-GB" dirty="0" smtClean="0">
                <a:latin typeface="Arial" panose="020B0604020202020204" pitchFamily="34" charset="0"/>
                <a:cs typeface="Arial" panose="020B0604020202020204" pitchFamily="34" charset="0"/>
              </a:rPr>
              <a:t>Stobart's </a:t>
            </a:r>
            <a:r>
              <a:rPr lang="en-GB" dirty="0">
                <a:latin typeface="Arial" panose="020B0604020202020204" pitchFamily="34" charset="0"/>
                <a:cs typeface="Arial" panose="020B0604020202020204" pitchFamily="34" charset="0"/>
              </a:rPr>
              <a:t>had with Swedish truck manufacturer Scania.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haulier spent £42million a year with Scania and ran 2,000 of its vehicles.  Scania launched a major investigation which showed that it was not to blame - that there was no inherent manufacturing or electrical fault in the lorry cabs. </a:t>
            </a:r>
            <a:endParaRPr lang="en-GB" dirty="0"/>
          </a:p>
        </p:txBody>
      </p:sp>
    </p:spTree>
    <p:extLst>
      <p:ext uri="{BB962C8B-B14F-4D97-AF65-F5344CB8AC3E}">
        <p14:creationId xmlns:p14="http://schemas.microsoft.com/office/powerpoint/2010/main" val="306724408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74345"/>
            <a:ext cx="8712968" cy="4247317"/>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It spent more than £100,000 on the wholly unnecessary investigation - because all fires were started by Day who held cigarettes under the passenger side dashboard causing damage to electrical wiring.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lorries were then gutted or severely damaged. In some cases the fire spread to other vehicles. While there were no injuries, some vehicles were set alight close to whether other drivers were asleep in their cabs, or close to re-fuelling areas.</a:t>
            </a:r>
          </a:p>
          <a:p>
            <a:pPr algn="just"/>
            <a:endParaRPr lang="en-GB" dirty="0" smtClean="0">
              <a:latin typeface="Arial" panose="020B0604020202020204" pitchFamily="34" charset="0"/>
              <a:cs typeface="Arial" panose="020B0604020202020204" pitchFamily="34" charset="0"/>
            </a:endParaRPr>
          </a:p>
          <a:p>
            <a:pPr algn="just"/>
            <a:r>
              <a:rPr lang="en-GB" dirty="0" smtClean="0"/>
              <a:t>Costly: The Stobart Group, lost over £1million - half a million in the cost of the damage, £300,000 in getting replacement vehicles to keep the business going, and the cost of a probe .</a:t>
            </a:r>
          </a:p>
          <a:p>
            <a:pPr algn="just"/>
            <a:endParaRPr lang="en-GB" dirty="0"/>
          </a:p>
          <a:p>
            <a:pPr algn="just"/>
            <a:r>
              <a:rPr lang="en-GB" dirty="0" smtClean="0"/>
              <a:t>Martin </a:t>
            </a:r>
            <a:r>
              <a:rPr lang="en-GB" dirty="0" err="1" smtClean="0"/>
              <a:t>McRobb</a:t>
            </a:r>
            <a:r>
              <a:rPr lang="en-GB" dirty="0" smtClean="0"/>
              <a:t>, prosecuting, said that in September of last year Stobart investigators established Day was the only one of its 2,000 employees who was present each time there was a fire.</a:t>
            </a:r>
            <a:endParaRPr lang="en-GB" dirty="0"/>
          </a:p>
        </p:txBody>
      </p:sp>
      <p:pic>
        <p:nvPicPr>
          <p:cNvPr id="3" name="Picture 2" descr="Costly: The Stobart Group, lost over £1million - half a million in the cost of the damage, £300,000 in getting replacement vehicles to keep the business going, and the cost of a probe"/>
          <p:cNvPicPr/>
          <p:nvPr/>
        </p:nvPicPr>
        <p:blipFill>
          <a:blip r:embed="rId2">
            <a:extLst>
              <a:ext uri="{28A0092B-C50C-407E-A947-70E740481C1C}">
                <a14:useLocalDpi xmlns:a14="http://schemas.microsoft.com/office/drawing/2010/main" val="0"/>
              </a:ext>
            </a:extLst>
          </a:blip>
          <a:srcRect/>
          <a:stretch>
            <a:fillRect/>
          </a:stretch>
        </p:blipFill>
        <p:spPr bwMode="auto">
          <a:xfrm>
            <a:off x="2699792" y="4573218"/>
            <a:ext cx="3672408" cy="1808110"/>
          </a:xfrm>
          <a:prstGeom prst="rect">
            <a:avLst/>
          </a:prstGeom>
          <a:noFill/>
          <a:ln>
            <a:noFill/>
          </a:ln>
        </p:spPr>
      </p:pic>
    </p:spTree>
    <p:extLst>
      <p:ext uri="{BB962C8B-B14F-4D97-AF65-F5344CB8AC3E}">
        <p14:creationId xmlns:p14="http://schemas.microsoft.com/office/powerpoint/2010/main" val="162211786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Image result for and they think its all over">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564" y="2523303"/>
            <a:ext cx="7848872" cy="34259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51520" y="6093296"/>
            <a:ext cx="8640960" cy="646331"/>
          </a:xfrm>
          <a:prstGeom prst="rect">
            <a:avLst/>
          </a:prstGeom>
          <a:noFill/>
        </p:spPr>
        <p:txBody>
          <a:bodyPr wrap="square" rtlCol="0">
            <a:spAutoFit/>
          </a:bodyPr>
          <a:lstStyle/>
          <a:p>
            <a:r>
              <a:rPr lang="en-GB" dirty="0" smtClean="0">
                <a:hlinkClick r:id="rId4"/>
              </a:rPr>
              <a:t>https://www.google.co.uk/search?hl=en&amp;site=imghp&amp;tbm=isch&amp;source=hp&amp;biw=1438&amp;bih=619&amp;q=and+they+think+its+all+over&amp;oq=and+they+think+its+all+over&amp;gs_</a:t>
            </a:r>
            <a:endParaRPr lang="en-GB" dirty="0"/>
          </a:p>
        </p:txBody>
      </p:sp>
      <p:sp>
        <p:nvSpPr>
          <p:cNvPr id="3" name="TextBox 2"/>
          <p:cNvSpPr txBox="1"/>
          <p:nvPr/>
        </p:nvSpPr>
        <p:spPr>
          <a:xfrm>
            <a:off x="647564" y="404664"/>
            <a:ext cx="8244916"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9709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157</TotalTime>
  <Words>3898</Words>
  <Application>Microsoft Office PowerPoint</Application>
  <PresentationFormat>On-screen Show (4:3)</PresentationFormat>
  <Paragraphs>317</Paragraphs>
  <Slides>70</Slides>
  <Notes>0</Notes>
  <HiddenSlides>0</HiddenSlides>
  <MMClips>0</MMClips>
  <ScaleCrop>false</ScaleCrop>
  <HeadingPairs>
    <vt:vector size="4" baseType="variant">
      <vt:variant>
        <vt:lpstr>Theme</vt:lpstr>
      </vt:variant>
      <vt:variant>
        <vt:i4>1</vt:i4>
      </vt:variant>
      <vt:variant>
        <vt:lpstr>Slide Titles</vt:lpstr>
      </vt:variant>
      <vt:variant>
        <vt:i4>70</vt:i4>
      </vt:variant>
    </vt:vector>
  </HeadingPairs>
  <TitlesOfParts>
    <vt:vector size="71" baseType="lpstr">
      <vt:lpstr>Office Theme</vt:lpstr>
      <vt:lpstr>Introduction to Logistics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Logistics</dc:title>
  <dc:creator>Windows</dc:creator>
  <cp:lastModifiedBy>Windows</cp:lastModifiedBy>
  <cp:revision>31</cp:revision>
  <dcterms:created xsi:type="dcterms:W3CDTF">2016-11-22T10:20:27Z</dcterms:created>
  <dcterms:modified xsi:type="dcterms:W3CDTF">2016-11-22T12:58:26Z</dcterms:modified>
</cp:coreProperties>
</file>