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1"/>
  </p:handoutMasterIdLst>
  <p:sldIdLst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1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30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11/03/2020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470025"/>
          </a:xfrm>
        </p:spPr>
        <p:txBody>
          <a:bodyPr/>
          <a:lstStyle/>
          <a:p>
            <a:r>
              <a:rPr lang="en-GB" b="1" dirty="0"/>
              <a:t>historical overview of Athens and Attika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3572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General Overview for Athens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Bronze Age – c3000-1050 BCE</a:t>
            </a:r>
          </a:p>
          <a:p>
            <a:r>
              <a:rPr lang="en-GB" dirty="0" smtClean="0"/>
              <a:t>Iron Age – c1050 BCE-500 CE</a:t>
            </a:r>
          </a:p>
          <a:p>
            <a:pPr lvl="1"/>
            <a:r>
              <a:rPr lang="en-GB" dirty="0" smtClean="0"/>
              <a:t>Archaic period 800-500 BCE</a:t>
            </a:r>
          </a:p>
          <a:p>
            <a:pPr lvl="1"/>
            <a:r>
              <a:rPr lang="en-GB" dirty="0" smtClean="0"/>
              <a:t>Classical period 500-336 BCE</a:t>
            </a:r>
          </a:p>
          <a:p>
            <a:pPr lvl="1"/>
            <a:r>
              <a:rPr lang="en-GB" dirty="0" smtClean="0"/>
              <a:t>Hellenistic 336-31 BCE</a:t>
            </a:r>
          </a:p>
          <a:p>
            <a:pPr lvl="1"/>
            <a:r>
              <a:rPr lang="en-GB" dirty="0" smtClean="0"/>
              <a:t>Imperial Roman 31 BCE -284 CE</a:t>
            </a:r>
          </a:p>
          <a:p>
            <a:pPr lvl="1"/>
            <a:r>
              <a:rPr lang="en-GB" dirty="0" smtClean="0"/>
              <a:t>Late Antiquity 284 – 500</a:t>
            </a:r>
          </a:p>
          <a:p>
            <a:r>
              <a:rPr lang="en-GB" dirty="0" smtClean="0"/>
              <a:t>Byzantine 324-1204</a:t>
            </a:r>
          </a:p>
          <a:p>
            <a:r>
              <a:rPr lang="en-GB" dirty="0" smtClean="0"/>
              <a:t>Latin (crusader) kingdoms 1204-1446</a:t>
            </a:r>
          </a:p>
          <a:p>
            <a:r>
              <a:rPr lang="en-GB" dirty="0" smtClean="0"/>
              <a:t>Ottoman 1458-1830</a:t>
            </a:r>
          </a:p>
          <a:p>
            <a:r>
              <a:rPr lang="en-GB" dirty="0" smtClean="0"/>
              <a:t>Modern Greece 1830-today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7830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Continuous Settlement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From Neolithic to today</a:t>
            </a:r>
          </a:p>
          <a:p>
            <a:r>
              <a:rPr lang="en-GB" dirty="0" smtClean="0"/>
              <a:t>Effect on archaeology</a:t>
            </a:r>
          </a:p>
          <a:p>
            <a:pPr lvl="1"/>
            <a:r>
              <a:rPr lang="en-GB" dirty="0" smtClean="0"/>
              <a:t>Reuse of land and materials</a:t>
            </a:r>
          </a:p>
          <a:p>
            <a:pPr lvl="1"/>
            <a:r>
              <a:rPr lang="en-GB" dirty="0" smtClean="0"/>
              <a:t>Important heritage identifiers</a:t>
            </a:r>
          </a:p>
          <a:p>
            <a:r>
              <a:rPr lang="en-GB" dirty="0" smtClean="0"/>
              <a:t>Settlement focused on Acropolis and surrounds</a:t>
            </a:r>
          </a:p>
          <a:p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893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Bronze 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250704" cy="3917032"/>
          </a:xfrm>
        </p:spPr>
        <p:txBody>
          <a:bodyPr/>
          <a:lstStyle/>
          <a:p>
            <a:r>
              <a:rPr lang="en-GB" dirty="0" err="1" smtClean="0"/>
              <a:t>Mycenean</a:t>
            </a:r>
            <a:r>
              <a:rPr lang="en-GB" dirty="0" smtClean="0"/>
              <a:t> Palace 15</a:t>
            </a:r>
            <a:r>
              <a:rPr lang="en-GB" baseline="30000" dirty="0" smtClean="0"/>
              <a:t>th</a:t>
            </a:r>
            <a:r>
              <a:rPr lang="en-GB" dirty="0" smtClean="0"/>
              <a:t> century.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1426766"/>
            <a:ext cx="5776912" cy="2919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1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Bronze Age: Eleusis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731" y="1268760"/>
            <a:ext cx="2933303" cy="42195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66" y="1423951"/>
            <a:ext cx="5510154" cy="436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72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After 1200 BCE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Athens not as affected by fall of the palaces – greater continuity</a:t>
            </a:r>
          </a:p>
          <a:p>
            <a:r>
              <a:rPr lang="en-GB" dirty="0" smtClean="0"/>
              <a:t>Athens remained main settlement in Attika 1200-800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2550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Archaic period (all BCE)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Large-scale </a:t>
            </a:r>
            <a:r>
              <a:rPr lang="en-GB" dirty="0" err="1" smtClean="0"/>
              <a:t>synoikismos</a:t>
            </a:r>
            <a:r>
              <a:rPr lang="en-GB" dirty="0" smtClean="0"/>
              <a:t> – unlike “normal” development</a:t>
            </a:r>
          </a:p>
          <a:p>
            <a:r>
              <a:rPr lang="en-GB" dirty="0" smtClean="0"/>
              <a:t>Internal issues but no settlement abroad</a:t>
            </a:r>
          </a:p>
          <a:p>
            <a:r>
              <a:rPr lang="en-GB" dirty="0" smtClean="0"/>
              <a:t>Internal strife and constitutional changes:</a:t>
            </a:r>
          </a:p>
          <a:p>
            <a:pPr lvl="1"/>
            <a:r>
              <a:rPr lang="en-GB" dirty="0" smtClean="0"/>
              <a:t>Draco (and laws) – c624</a:t>
            </a:r>
          </a:p>
          <a:p>
            <a:pPr lvl="1"/>
            <a:r>
              <a:rPr lang="en-GB" dirty="0" smtClean="0"/>
              <a:t>Solon (and laws) – 594</a:t>
            </a:r>
          </a:p>
          <a:p>
            <a:pPr lvl="1"/>
            <a:r>
              <a:rPr lang="en-GB" dirty="0" err="1" smtClean="0"/>
              <a:t>Peisistratids</a:t>
            </a:r>
            <a:r>
              <a:rPr lang="en-GB" dirty="0" smtClean="0"/>
              <a:t> (tyranny) – 546-510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6863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Constitutional Changes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Aristocracy till 594 BCE</a:t>
            </a:r>
          </a:p>
          <a:p>
            <a:r>
              <a:rPr lang="en-GB" dirty="0" smtClean="0"/>
              <a:t>Oligarchy (</a:t>
            </a:r>
            <a:r>
              <a:rPr lang="en-GB" dirty="0" err="1" smtClean="0"/>
              <a:t>timocratic</a:t>
            </a:r>
            <a:r>
              <a:rPr lang="en-GB" dirty="0" smtClean="0"/>
              <a:t> system) 594-510</a:t>
            </a:r>
          </a:p>
          <a:p>
            <a:r>
              <a:rPr lang="en-GB" dirty="0" smtClean="0"/>
              <a:t>Democratic elements 510-470</a:t>
            </a:r>
          </a:p>
          <a:p>
            <a:r>
              <a:rPr lang="en-GB" dirty="0" smtClean="0"/>
              <a:t>Democracy – classical period – c470-317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0191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5</a:t>
            </a:r>
            <a:r>
              <a:rPr lang="en-GB" baseline="30000" dirty="0" smtClean="0"/>
              <a:t>th</a:t>
            </a:r>
            <a:r>
              <a:rPr lang="en-GB" dirty="0" smtClean="0"/>
              <a:t> century BCE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Persian Wars – 490-479 (Marathon, destruction of Athens, Salamis)</a:t>
            </a:r>
          </a:p>
          <a:p>
            <a:r>
              <a:rPr lang="en-GB" dirty="0" err="1" smtClean="0"/>
              <a:t>Pentekontaetia</a:t>
            </a:r>
            <a:r>
              <a:rPr lang="en-GB" dirty="0" smtClean="0"/>
              <a:t> – 479-431 (between Persian Wars and Peloponnesian War II)</a:t>
            </a:r>
          </a:p>
          <a:p>
            <a:r>
              <a:rPr lang="en-GB" dirty="0" smtClean="0"/>
              <a:t>Delian League 478-404</a:t>
            </a:r>
          </a:p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Peloponnesian War 461-446</a:t>
            </a:r>
          </a:p>
          <a:p>
            <a:r>
              <a:rPr lang="en-GB" dirty="0" smtClean="0"/>
              <a:t>2</a:t>
            </a:r>
            <a:r>
              <a:rPr lang="en-GB" baseline="30000" dirty="0" smtClean="0"/>
              <a:t>nd</a:t>
            </a:r>
            <a:r>
              <a:rPr lang="en-GB" dirty="0" smtClean="0"/>
              <a:t> Peloponnesian War 431-404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379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</a:t>
            </a:r>
            <a:r>
              <a:rPr lang="en-GB" baseline="30000" dirty="0" smtClean="0"/>
              <a:t>th</a:t>
            </a:r>
            <a:r>
              <a:rPr lang="en-GB" dirty="0" smtClean="0"/>
              <a:t> century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Democracy continues</a:t>
            </a:r>
          </a:p>
          <a:p>
            <a:r>
              <a:rPr lang="en-GB" dirty="0" smtClean="0"/>
              <a:t>Resurgence of empire: 378-355</a:t>
            </a:r>
          </a:p>
          <a:p>
            <a:r>
              <a:rPr lang="en-GB" dirty="0" smtClean="0"/>
              <a:t>Conflict with Macedon: 356-317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5852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Hellenistic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Demetrius of </a:t>
            </a:r>
            <a:r>
              <a:rPr lang="en-GB" dirty="0" err="1" smtClean="0"/>
              <a:t>Phalerum</a:t>
            </a:r>
            <a:r>
              <a:rPr lang="en-GB" dirty="0" smtClean="0"/>
              <a:t> 317-307 (oligarchy imposed)</a:t>
            </a:r>
          </a:p>
          <a:p>
            <a:r>
              <a:rPr lang="en-GB" dirty="0" smtClean="0"/>
              <a:t>Demetrius </a:t>
            </a:r>
            <a:r>
              <a:rPr lang="en-GB" dirty="0" err="1" smtClean="0"/>
              <a:t>Poliorketes</a:t>
            </a:r>
            <a:r>
              <a:rPr lang="en-GB" dirty="0" smtClean="0"/>
              <a:t> 307-294 (democracy restored)</a:t>
            </a:r>
          </a:p>
          <a:p>
            <a:r>
              <a:rPr lang="en-GB" dirty="0" smtClean="0"/>
              <a:t>Rebellion and Macedonian occupation 294-229</a:t>
            </a:r>
          </a:p>
          <a:p>
            <a:r>
              <a:rPr lang="en-GB" dirty="0" smtClean="0"/>
              <a:t>With the Romans against Macedon 200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4783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Athens and Rome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Allied with </a:t>
            </a:r>
            <a:r>
              <a:rPr lang="en-GB" dirty="0" err="1" smtClean="0"/>
              <a:t>Mithridates</a:t>
            </a:r>
            <a:r>
              <a:rPr lang="en-GB" dirty="0" smtClean="0"/>
              <a:t> against the Romans 88 BCE</a:t>
            </a:r>
          </a:p>
          <a:p>
            <a:r>
              <a:rPr lang="en-GB" dirty="0" smtClean="0"/>
              <a:t>86 BCE Destruction by Sulla</a:t>
            </a:r>
          </a:p>
          <a:p>
            <a:r>
              <a:rPr lang="en-GB" dirty="0" smtClean="0"/>
              <a:t>Centre of Learning (no political importance) c50 BCE – 250 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445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Late Antiquity and beyond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Destruction by the </a:t>
            </a:r>
            <a:r>
              <a:rPr lang="en-GB" dirty="0" err="1" smtClean="0"/>
              <a:t>Heruli</a:t>
            </a:r>
            <a:r>
              <a:rPr lang="en-GB" dirty="0" smtClean="0"/>
              <a:t> 267 CE</a:t>
            </a:r>
          </a:p>
          <a:p>
            <a:r>
              <a:rPr lang="en-GB" dirty="0" smtClean="0"/>
              <a:t>Centre of Learning c300-529</a:t>
            </a:r>
          </a:p>
          <a:p>
            <a:r>
              <a:rPr lang="en-GB" dirty="0" smtClean="0"/>
              <a:t>421 Athenian </a:t>
            </a:r>
            <a:r>
              <a:rPr lang="en-GB" dirty="0" err="1" smtClean="0"/>
              <a:t>Eudocia</a:t>
            </a:r>
            <a:r>
              <a:rPr lang="en-GB" dirty="0" smtClean="0"/>
              <a:t> – Empress of Byzantium – wife of Theodosius II </a:t>
            </a:r>
          </a:p>
          <a:p>
            <a:r>
              <a:rPr lang="en-GB" dirty="0" smtClean="0"/>
              <a:t>529 Academy closed by Justinian</a:t>
            </a:r>
          </a:p>
          <a:p>
            <a:r>
              <a:rPr lang="en-GB" dirty="0" smtClean="0"/>
              <a:t>Plundered but not destroyed by Slaves 582</a:t>
            </a:r>
          </a:p>
          <a:p>
            <a:r>
              <a:rPr lang="en-GB" dirty="0" smtClean="0"/>
              <a:t>Byzantine period: Dual identity: Philosophy and culture (pagan), Christian centre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92644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Duchy of Athens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 la Roche 1204-1311</a:t>
            </a:r>
          </a:p>
          <a:p>
            <a:r>
              <a:rPr lang="en-GB" dirty="0" err="1"/>
              <a:t>Compagnie</a:t>
            </a:r>
            <a:r>
              <a:rPr lang="en-GB" dirty="0"/>
              <a:t> </a:t>
            </a:r>
            <a:r>
              <a:rPr lang="en-GB" dirty="0" smtClean="0"/>
              <a:t> 1311-1385</a:t>
            </a:r>
          </a:p>
          <a:p>
            <a:r>
              <a:rPr lang="en-GB" dirty="0" err="1" smtClean="0"/>
              <a:t>Acciaiuoli</a:t>
            </a:r>
            <a:r>
              <a:rPr lang="en-GB" dirty="0" smtClean="0"/>
              <a:t> 1385-1446</a:t>
            </a:r>
          </a:p>
          <a:p>
            <a:r>
              <a:rPr lang="en-GB" dirty="0" smtClean="0"/>
              <a:t>Byzantine 1446-1456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34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Ottoman Athens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1458 – Sultan Mohamed the Conqueror visits Athens. </a:t>
            </a:r>
            <a:endParaRPr lang="en-GB" dirty="0" smtClean="0"/>
          </a:p>
          <a:p>
            <a:r>
              <a:rPr lang="en-GB" dirty="0" smtClean="0"/>
              <a:t>1470-1610 Part of the </a:t>
            </a:r>
            <a:r>
              <a:rPr lang="en-GB" dirty="0" err="1" smtClean="0"/>
              <a:t>sandzak</a:t>
            </a:r>
            <a:r>
              <a:rPr lang="en-GB" dirty="0" smtClean="0"/>
              <a:t> of Euboea, but </a:t>
            </a:r>
            <a:r>
              <a:rPr lang="en-GB" dirty="0" err="1" smtClean="0"/>
              <a:t>ferman</a:t>
            </a:r>
            <a:r>
              <a:rPr lang="en-GB" dirty="0" smtClean="0"/>
              <a:t> stopped any incursion by the </a:t>
            </a:r>
            <a:r>
              <a:rPr lang="en-GB" dirty="0" err="1" smtClean="0"/>
              <a:t>Pasah</a:t>
            </a:r>
            <a:r>
              <a:rPr lang="en-GB" dirty="0" smtClean="0"/>
              <a:t> to Athens</a:t>
            </a:r>
          </a:p>
          <a:p>
            <a:r>
              <a:rPr lang="en-GB" dirty="0" smtClean="0"/>
              <a:t>1610-1687 Directly belonging to the Sultan’s harem for taxes.</a:t>
            </a:r>
          </a:p>
          <a:p>
            <a:r>
              <a:rPr lang="en-GB" dirty="0" smtClean="0"/>
              <a:t>1687-1690 Venetian take-over - destruction/abandonment of Athens</a:t>
            </a:r>
          </a:p>
          <a:p>
            <a:r>
              <a:rPr lang="en-GB" dirty="0" smtClean="0"/>
              <a:t>1690-1754 Quiet period, small population</a:t>
            </a:r>
          </a:p>
          <a:p>
            <a:r>
              <a:rPr lang="en-GB" dirty="0" smtClean="0"/>
              <a:t>1754-1833 </a:t>
            </a:r>
            <a:r>
              <a:rPr lang="en-GB" dirty="0" err="1" smtClean="0"/>
              <a:t>Malikane</a:t>
            </a:r>
            <a:r>
              <a:rPr lang="en-GB" dirty="0" smtClean="0"/>
              <a:t> of the Sultan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5085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0877" y="2967335"/>
            <a:ext cx="80022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Athens </a:t>
            </a:r>
            <a:r>
              <a:rPr lang="en-US" sz="5400" b="1" cap="none" spc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 Time and Space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5359118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4" ma:contentTypeDescription="Create a new document." ma:contentTypeScope="" ma:versionID="697e22ecbe2135e394169004b01b34a9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20f70134215217fb266d1d94757e047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purl.org/dc/elements/1.1/"/>
    <ds:schemaRef ds:uri="303dbf9b-b85b-46a0-94f1-894078c07ecd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211f9404-bca0-4bcf-9c1d-965ccb6f8d2d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DCF9ABB-9528-409E-A13D-EBE9E1E9DF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426</TotalTime>
  <Words>419</Words>
  <Application>Microsoft Office PowerPoint</Application>
  <PresentationFormat>On-screen Show (4:3)</PresentationFormat>
  <Paragraphs>76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Myriad Pro</vt:lpstr>
      <vt:lpstr>20140311PresentationUWTSDTemplate</vt:lpstr>
      <vt:lpstr>historical overview of Athens and Attika</vt:lpstr>
      <vt:lpstr>General Overview for Athens</vt:lpstr>
      <vt:lpstr>Continuous Settlement</vt:lpstr>
      <vt:lpstr>Bronze Age</vt:lpstr>
      <vt:lpstr>Bronze Age: Eleusis</vt:lpstr>
      <vt:lpstr>After 1200 BCE</vt:lpstr>
      <vt:lpstr>Archaic period (all BCE)</vt:lpstr>
      <vt:lpstr>Constitutional Changes</vt:lpstr>
      <vt:lpstr>5th century BCE</vt:lpstr>
      <vt:lpstr>4th century</vt:lpstr>
      <vt:lpstr>Hellenistic</vt:lpstr>
      <vt:lpstr>Athens and Rome</vt:lpstr>
      <vt:lpstr>Late Antiquity and beyond</vt:lpstr>
      <vt:lpstr>The Duchy of Athens</vt:lpstr>
      <vt:lpstr>Ottoman Athens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Errietta Bissa</cp:lastModifiedBy>
  <cp:revision>66</cp:revision>
  <dcterms:created xsi:type="dcterms:W3CDTF">2015-04-14T15:21:28Z</dcterms:created>
  <dcterms:modified xsi:type="dcterms:W3CDTF">2020-03-11T10:28:18Z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