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54.xml" ContentType="application/vnd.openxmlformats-officedocument.presentationml.notesSlide+xml"/>
  <Override PartName="/ppt/notesSlides/notesSlide2.xml" ContentType="application/vnd.openxmlformats-officedocument.presentationml.notesSlide+xml"/>
  <Override PartName="/ppt/notesSlides/notesSlide55.xml" ContentType="application/vnd.openxmlformats-officedocument.presentationml.notesSlide+xml"/>
  <Override PartName="/ppt/notesSlides/notesSlide3.xml" ContentType="application/vnd.openxmlformats-officedocument.presentationml.notesSlide+xml"/>
  <Override PartName="/ppt/notesSlides/notesSlide56.xml" ContentType="application/vnd.openxmlformats-officedocument.presentationml.notesSlide+xml"/>
  <Override PartName="/ppt/notesSlides/notesSlide4.xml" ContentType="application/vnd.openxmlformats-officedocument.presentationml.notesSlide+xml"/>
  <Override PartName="/ppt/notesSlides/notesSlide5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58.xml" ContentType="application/vnd.openxmlformats-officedocument.presentationml.notesSlide+xml"/>
  <Override PartName="/ppt/notesSlides/notesSlide7.xml" ContentType="application/vnd.openxmlformats-officedocument.presentationml.notesSlide+xml"/>
  <Override PartName="/ppt/notesSlides/notesSlide59.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67.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_rels/notesSlide54.xml.rels" ContentType="application/vnd.openxmlformats-package.relationships+xml"/>
  <Override PartName="/ppt/notesSlides/_rels/notesSlide45.xml.rels" ContentType="application/vnd.openxmlformats-package.relationships+xml"/>
  <Override PartName="/ppt/notesSlides/_rels/notesSlide2.xml.rels" ContentType="application/vnd.openxmlformats-package.relationships+xml"/>
  <Override PartName="/ppt/notesSlides/_rels/notesSlide55.xml.rels" ContentType="application/vnd.openxmlformats-package.relationships+xml"/>
  <Override PartName="/ppt/notesSlides/_rels/notesSlide46.xml.rels" ContentType="application/vnd.openxmlformats-package.relationships+xml"/>
  <Override PartName="/ppt/notesSlides/_rels/notesSlide3.xml.rels" ContentType="application/vnd.openxmlformats-package.relationships+xml"/>
  <Override PartName="/ppt/notesSlides/_rels/notesSlide56.xml.rels" ContentType="application/vnd.openxmlformats-package.relationships+xml"/>
  <Override PartName="/ppt/notesSlides/_rels/notesSlide4.xml.rels" ContentType="application/vnd.openxmlformats-package.relationships+xml"/>
  <Override PartName="/ppt/notesSlides/_rels/notesSlide47.xml.rels" ContentType="application/vnd.openxmlformats-package.relationships+xml"/>
  <Override PartName="/ppt/notesSlides/_rels/notesSlide57.xml.rels" ContentType="application/vnd.openxmlformats-package.relationships+xml"/>
  <Override PartName="/ppt/notesSlides/_rels/notesSlide5.xml.rels" ContentType="application/vnd.openxmlformats-package.relationships+xml"/>
  <Override PartName="/ppt/notesSlides/_rels/notesSlide48.xml.rels" ContentType="application/vnd.openxmlformats-package.relationships+xml"/>
  <Override PartName="/ppt/notesSlides/_rels/notesSlide58.xml.rels" ContentType="application/vnd.openxmlformats-package.relationships+xml"/>
  <Override PartName="/ppt/notesSlides/_rels/notesSlide6.xml.rels" ContentType="application/vnd.openxmlformats-package.relationships+xml"/>
  <Override PartName="/ppt/notesSlides/_rels/notesSlide49.xml.rels" ContentType="application/vnd.openxmlformats-package.relationships+xml"/>
  <Override PartName="/ppt/notesSlides/_rels/notesSlide59.xml.rels" ContentType="application/vnd.openxmlformats-package.relationships+xml"/>
  <Override PartName="/ppt/notesSlides/_rels/notesSlide7.xml.rels" ContentType="application/vnd.openxmlformats-package.relationships+xml"/>
  <Override PartName="/ppt/notesSlides/_rels/notesSlide60.xml.rels" ContentType="application/vnd.openxmlformats-package.relationships+xml"/>
  <Override PartName="/ppt/notesSlides/_rels/notesSlide8.xml.rels" ContentType="application/vnd.openxmlformats-package.relationships+xml"/>
  <Override PartName="/ppt/notesSlides/_rels/notesSlide61.xml.rels" ContentType="application/vnd.openxmlformats-package.relationships+xml"/>
  <Override PartName="/ppt/notesSlides/_rels/notesSlide9.xml.rels" ContentType="application/vnd.openxmlformats-package.relationships+xml"/>
  <Override PartName="/ppt/notesSlides/_rels/notesSlide62.xml.rels" ContentType="application/vnd.openxmlformats-package.relationships+xml"/>
  <Override PartName="/ppt/notesSlides/_rels/notesSlide67.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notesSlides/_rels/notesSlide13.xml.rels" ContentType="application/vnd.openxmlformats-package.relationships+xml"/>
  <Override PartName="/ppt/notesSlides/_rels/notesSlide14.xml.rels" ContentType="application/vnd.openxmlformats-package.relationships+xml"/>
  <Override PartName="/ppt/notesSlides/_rels/notesSlide15.xml.rels" ContentType="application/vnd.openxmlformats-package.relationships+xml"/>
  <Override PartName="/ppt/notesSlides/_rels/notesSlide16.xml.rels" ContentType="application/vnd.openxmlformats-package.relationships+xml"/>
  <Override PartName="/ppt/notesSlides/_rels/notesSlide17.xml.rels" ContentType="application/vnd.openxmlformats-package.relationships+xml"/>
  <Override PartName="/ppt/notesSlides/_rels/notesSlide18.xml.rels" ContentType="application/vnd.openxmlformats-package.relationships+xml"/>
  <Override PartName="/ppt/notesSlides/_rels/notesSlide19.xml.rels" ContentType="application/vnd.openxmlformats-package.relationships+xml"/>
  <Override PartName="/ppt/notesSlides/_rels/notesSlide20.xml.rels" ContentType="application/vnd.openxmlformats-package.relationships+xml"/>
  <Override PartName="/ppt/notesSlides/_rels/notesSlide21.xml.rels" ContentType="application/vnd.openxmlformats-package.relationships+xml"/>
  <Override PartName="/ppt/notesSlides/_rels/notesSlide29.xml.rels" ContentType="application/vnd.openxmlformats-package.relationships+xml"/>
  <Override PartName="/ppt/notesSlides/_rels/notesSlide30.xml.rels" ContentType="application/vnd.openxmlformats-package.relationships+xml"/>
  <Override PartName="/ppt/notesSlides/_rels/notesSlide31.xml.rels" ContentType="application/vnd.openxmlformats-package.relationships+xml"/>
  <Override PartName="/ppt/notesSlides/_rels/notesSlide32.xml.rels" ContentType="application/vnd.openxmlformats-package.relationships+xml"/>
  <Override PartName="/ppt/notesSlides/_rels/notesSlide33.xml.rels" ContentType="application/vnd.openxmlformats-package.relationships+xml"/>
  <Override PartName="/ppt/notesSlides/_rels/notesSlide34.xml.rels" ContentType="application/vnd.openxmlformats-package.relationships+xml"/>
  <Override PartName="/ppt/notesSlides/_rels/notesSlide35.xml.rels" ContentType="application/vnd.openxmlformats-package.relationships+xml"/>
  <Override PartName="/ppt/notesSlides/_rels/notesSlide36.xml.rels" ContentType="application/vnd.openxmlformats-package.relationships+xml"/>
  <Override PartName="/ppt/notesSlides/_rels/notesSlide37.xml.rels" ContentType="application/vnd.openxmlformats-package.relationships+xml"/>
  <Override PartName="/ppt/notesSlides/_rels/notesSlide38.xml.rels" ContentType="application/vnd.openxmlformats-package.relationships+xml"/>
  <Override PartName="/ppt/notesSlides/_rels/notesSlide39.xml.rels" ContentType="application/vnd.openxmlformats-package.relationships+xml"/>
  <Override PartName="/ppt/notesSlides/_rels/notesSlide40.xml.rels" ContentType="application/vnd.openxmlformats-package.relationships+xml"/>
  <Override PartName="/ppt/notesSlides/_rels/notesSlide41.xml.rels" ContentType="application/vnd.openxmlformats-package.relationships+xml"/>
  <Override PartName="/ppt/notesSlides/_rels/notesSlide42.xml.rels" ContentType="application/vnd.openxmlformats-package.relationships+xml"/>
  <Override PartName="/ppt/notesSlides/_rels/notesSlide43.xml.rels" ContentType="application/vnd.openxmlformats-package.relationships+xml"/>
  <Override PartName="/ppt/notesSlides/_rels/notesSlide44.xml.rels" ContentType="application/vnd.openxmlformats-package.relationships+xml"/>
  <Override PartName="/ppt/notesSlides/_rels/notesSlide50.xml.rels" ContentType="application/vnd.openxmlformats-package.relationships+xml"/>
  <Override PartName="/ppt/notesSlides/_rels/notesSlide51.xml.rels" ContentType="application/vnd.openxmlformats-package.relationships+xml"/>
  <Override PartName="/ppt/notesSlides/_rels/notesSlide52.xml.rels" ContentType="application/vnd.openxmlformats-package.relationships+xml"/>
  <Override PartName="/ppt/notesSlides/_rels/notesSlide53.xml.rels" ContentType="application/vnd.openxmlformats-package.relationships+xml"/>
  <Override PartName="/ppt/notesSlides/_rels/notesSlide63.xml.rels" ContentType="application/vnd.openxmlformats-package.relationships+xml"/>
  <Override PartName="/ppt/notesSlides/_rels/notesSlide65.xml.rels" ContentType="application/vnd.openxmlformats-package.relationships+xml"/>
  <Override PartName="/ppt/notesSlides/_rels/notesSlide66.xml.rels" ContentType="application/vnd.openxmlformats-package.relationships+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media/image1.jpeg" ContentType="image/jpeg"/>
  <Override PartName="/ppt/media/image2.jpeg" ContentType="image/jpeg"/>
  <Override PartName="/ppt/media/image8.png" ContentType="image/png"/>
  <Override PartName="/ppt/media/image3.jpeg" ContentType="image/jpeg"/>
  <Override PartName="/ppt/media/image4.png" ContentType="image/png"/>
  <Override PartName="/ppt/media/image11.png" ContentType="image/png"/>
  <Override PartName="/ppt/media/image5.jpeg" ContentType="image/jpeg"/>
  <Override PartName="/ppt/media/image6.png" ContentType="image/png"/>
  <Override PartName="/ppt/media/image7.jpeg" ContentType="image/jpeg"/>
  <Override PartName="/ppt/media/image9.png" ContentType="image/png"/>
  <Override PartName="/ppt/media/image10.png" ContentType="image/png"/>
  <Override PartName="/ppt/media/image12.png" ContentType="image/png"/>
  <Override PartName="/ppt/media/image13.png" ContentType="image/png"/>
  <Override PartName="/ppt/media/image14.png" ContentType="image/pn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_rels/slide35.xml.rels" ContentType="application/vnd.openxmlformats-package.relationships+xml"/>
  <Override PartName="/ppt/slides/_rels/slide1.xml.rels" ContentType="application/vnd.openxmlformats-package.relationships+xml"/>
  <Override PartName="/ppt/slides/_rels/slide22.xml.rels" ContentType="application/vnd.openxmlformats-package.relationships+xml"/>
  <Override PartName="/ppt/slides/_rels/slide36.xml.rels" ContentType="application/vnd.openxmlformats-package.relationships+xml"/>
  <Override PartName="/ppt/slides/_rels/slide2.xml.rels" ContentType="application/vnd.openxmlformats-package.relationships+xml"/>
  <Override PartName="/ppt/slides/_rels/slide37.xml.rels" ContentType="application/vnd.openxmlformats-package.relationships+xml"/>
  <Override PartName="/ppt/slides/_rels/slide3.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38.xml.rels" ContentType="application/vnd.openxmlformats-package.relationships+xml"/>
  <Override PartName="/ppt/slides/_rels/slide21.xml.rels" ContentType="application/vnd.openxmlformats-package.relationships+xml"/>
  <Override PartName="/ppt/slides/_rels/slide5.xml.rels" ContentType="application/vnd.openxmlformats-package.relationships+xml"/>
  <Override PartName="/ppt/slides/_rels/slide39.xml.rels" ContentType="application/vnd.openxmlformats-package.relationships+xml"/>
  <Override PartName="/ppt/slides/_rels/slide6.xml.rels" ContentType="application/vnd.openxmlformats-package.relationships+xml"/>
  <Override PartName="/ppt/slides/_rels/slide50.xml.rels" ContentType="application/vnd.openxmlformats-package.relationships+xml"/>
  <Override PartName="/ppt/slides/_rels/slide23.xml.rels" ContentType="application/vnd.openxmlformats-package.relationships+xml"/>
  <Override PartName="/ppt/slides/_rels/slide7.xml.rels" ContentType="application/vnd.openxmlformats-package.relationships+xml"/>
  <Override PartName="/ppt/slides/_rels/slide51.xml.rels" ContentType="application/vnd.openxmlformats-package.relationships+xml"/>
  <Override PartName="/ppt/slides/_rels/slide24.xml.rels" ContentType="application/vnd.openxmlformats-package.relationships+xml"/>
  <Override PartName="/ppt/slides/_rels/slide8.xml.rels" ContentType="application/vnd.openxmlformats-package.relationships+xml"/>
  <Override PartName="/ppt/slides/_rels/slide52.xml.rels" ContentType="application/vnd.openxmlformats-package.relationships+xml"/>
  <Override PartName="/ppt/slides/_rels/slide25.xml.rels" ContentType="application/vnd.openxmlformats-package.relationships+xml"/>
  <Override PartName="/ppt/slides/_rels/slide9.xml.rels" ContentType="application/vnd.openxmlformats-package.relationships+xml"/>
  <Override PartName="/ppt/slides/_rels/slide53.xml.rels" ContentType="application/vnd.openxmlformats-package.relationships+xml"/>
  <Override PartName="/ppt/slides/_rels/slide26.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4.xml.rels" ContentType="application/vnd.openxmlformats-package.relationships+xml"/>
  <Override PartName="/ppt/slides/_rels/slide45.xml.rels" ContentType="application/vnd.openxmlformats-package.relationships+xml"/>
  <Override PartName="/ppt/slides/_rels/slide46.xml.rels" ContentType="application/vnd.openxmlformats-package.relationships+xml"/>
  <Override PartName="/ppt/slides/_rels/slide47.xml.rels" ContentType="application/vnd.openxmlformats-package.relationships+xml"/>
  <Override PartName="/ppt/slides/_rels/slide48.xml.rels" ContentType="application/vnd.openxmlformats-package.relationships+xml"/>
  <Override PartName="/ppt/slides/_rels/slide49.xml.rels" ContentType="application/vnd.openxmlformats-package.relationships+xml"/>
  <Override PartName="/ppt/slides/_rels/slide54.xml.rels" ContentType="application/vnd.openxmlformats-package.relationships+xml"/>
  <Override PartName="/ppt/slides/_rels/slide55.xml.rels" ContentType="application/vnd.openxmlformats-package.relationships+xml"/>
  <Override PartName="/ppt/slides/_rels/slide56.xml.rels" ContentType="application/vnd.openxmlformats-package.relationships+xml"/>
  <Override PartName="/ppt/slides/_rels/slide57.xml.rels" ContentType="application/vnd.openxmlformats-package.relationships+xml"/>
  <Override PartName="/ppt/slides/_rels/slide58.xml.rels" ContentType="application/vnd.openxmlformats-package.relationships+xml"/>
  <Override PartName="/ppt/slides/_rels/slide59.xml.rels" ContentType="application/vnd.openxmlformats-package.relationships+xml"/>
  <Override PartName="/ppt/slides/_rels/slide60.xml.rels" ContentType="application/vnd.openxmlformats-package.relationships+xml"/>
  <Override PartName="/ppt/slides/_rels/slide61.xml.rels" ContentType="application/vnd.openxmlformats-package.relationships+xml"/>
  <Override PartName="/ppt/slides/_rels/slide62.xml.rels" ContentType="application/vnd.openxmlformats-package.relationships+xml"/>
  <Override PartName="/ppt/slides/_rels/slide63.xml.rels" ContentType="application/vnd.openxmlformats-package.relationships+xml"/>
  <Override PartName="/ppt/slides/_rels/slide64.xml.rels" ContentType="application/vnd.openxmlformats-package.relationships+xml"/>
  <Override PartName="/ppt/slides/_rels/slide65.xml.rels" ContentType="application/vnd.openxmlformats-package.relationships+xml"/>
  <Override PartName="/ppt/slides/_rels/slide66.xml.rels" ContentType="application/vnd.openxmlformats-package.relationships+xml"/>
  <Override PartName="/ppt/slides/_rels/slide67.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Lst>
  <p:sldSz cx="9144000" cy="6858000"/>
  <p:notesSz cx="9372600" cy="70866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Relationship Id="rId34" Type="http://schemas.openxmlformats.org/officeDocument/2006/relationships/slide" Target="slides/slide29.xml"/><Relationship Id="rId35" Type="http://schemas.openxmlformats.org/officeDocument/2006/relationships/slide" Target="slides/slide30.xml"/><Relationship Id="rId36" Type="http://schemas.openxmlformats.org/officeDocument/2006/relationships/slide" Target="slides/slide31.xml"/><Relationship Id="rId37" Type="http://schemas.openxmlformats.org/officeDocument/2006/relationships/slide" Target="slides/slide32.xml"/><Relationship Id="rId38" Type="http://schemas.openxmlformats.org/officeDocument/2006/relationships/slide" Target="slides/slide33.xml"/><Relationship Id="rId39" Type="http://schemas.openxmlformats.org/officeDocument/2006/relationships/slide" Target="slides/slide34.xml"/><Relationship Id="rId40" Type="http://schemas.openxmlformats.org/officeDocument/2006/relationships/slide" Target="slides/slide35.xml"/><Relationship Id="rId41" Type="http://schemas.openxmlformats.org/officeDocument/2006/relationships/slide" Target="slides/slide36.xml"/><Relationship Id="rId42" Type="http://schemas.openxmlformats.org/officeDocument/2006/relationships/slide" Target="slides/slide37.xml"/><Relationship Id="rId43" Type="http://schemas.openxmlformats.org/officeDocument/2006/relationships/slide" Target="slides/slide38.xml"/><Relationship Id="rId44" Type="http://schemas.openxmlformats.org/officeDocument/2006/relationships/slide" Target="slides/slide39.xml"/><Relationship Id="rId45" Type="http://schemas.openxmlformats.org/officeDocument/2006/relationships/slide" Target="slides/slide40.xml"/><Relationship Id="rId46" Type="http://schemas.openxmlformats.org/officeDocument/2006/relationships/slide" Target="slides/slide41.xml"/><Relationship Id="rId47" Type="http://schemas.openxmlformats.org/officeDocument/2006/relationships/slide" Target="slides/slide42.xml"/><Relationship Id="rId48" Type="http://schemas.openxmlformats.org/officeDocument/2006/relationships/slide" Target="slides/slide43.xml"/><Relationship Id="rId49" Type="http://schemas.openxmlformats.org/officeDocument/2006/relationships/slide" Target="slides/slide44.xml"/><Relationship Id="rId50" Type="http://schemas.openxmlformats.org/officeDocument/2006/relationships/slide" Target="slides/slide45.xml"/><Relationship Id="rId51" Type="http://schemas.openxmlformats.org/officeDocument/2006/relationships/slide" Target="slides/slide46.xml"/><Relationship Id="rId52" Type="http://schemas.openxmlformats.org/officeDocument/2006/relationships/slide" Target="slides/slide47.xml"/><Relationship Id="rId53" Type="http://schemas.openxmlformats.org/officeDocument/2006/relationships/slide" Target="slides/slide48.xml"/><Relationship Id="rId54" Type="http://schemas.openxmlformats.org/officeDocument/2006/relationships/slide" Target="slides/slide49.xml"/><Relationship Id="rId55" Type="http://schemas.openxmlformats.org/officeDocument/2006/relationships/slide" Target="slides/slide50.xml"/><Relationship Id="rId56" Type="http://schemas.openxmlformats.org/officeDocument/2006/relationships/slide" Target="slides/slide51.xml"/><Relationship Id="rId57" Type="http://schemas.openxmlformats.org/officeDocument/2006/relationships/slide" Target="slides/slide52.xml"/><Relationship Id="rId58" Type="http://schemas.openxmlformats.org/officeDocument/2006/relationships/slide" Target="slides/slide53.xml"/><Relationship Id="rId59" Type="http://schemas.openxmlformats.org/officeDocument/2006/relationships/slide" Target="slides/slide54.xml"/><Relationship Id="rId60" Type="http://schemas.openxmlformats.org/officeDocument/2006/relationships/slide" Target="slides/slide55.xml"/><Relationship Id="rId61" Type="http://schemas.openxmlformats.org/officeDocument/2006/relationships/slide" Target="slides/slide56.xml"/><Relationship Id="rId62" Type="http://schemas.openxmlformats.org/officeDocument/2006/relationships/slide" Target="slides/slide57.xml"/><Relationship Id="rId63" Type="http://schemas.openxmlformats.org/officeDocument/2006/relationships/slide" Target="slides/slide58.xml"/><Relationship Id="rId64" Type="http://schemas.openxmlformats.org/officeDocument/2006/relationships/slide" Target="slides/slide59.xml"/><Relationship Id="rId65" Type="http://schemas.openxmlformats.org/officeDocument/2006/relationships/slide" Target="slides/slide60.xml"/><Relationship Id="rId66" Type="http://schemas.openxmlformats.org/officeDocument/2006/relationships/slide" Target="slides/slide61.xml"/><Relationship Id="rId67" Type="http://schemas.openxmlformats.org/officeDocument/2006/relationships/slide" Target="slides/slide62.xml"/><Relationship Id="rId68" Type="http://schemas.openxmlformats.org/officeDocument/2006/relationships/slide" Target="slides/slide63.xml"/><Relationship Id="rId69" Type="http://schemas.openxmlformats.org/officeDocument/2006/relationships/slide" Target="slides/slide64.xml"/><Relationship Id="rId70" Type="http://schemas.openxmlformats.org/officeDocument/2006/relationships/slide" Target="slides/slide65.xml"/><Relationship Id="rId71" Type="http://schemas.openxmlformats.org/officeDocument/2006/relationships/slide" Target="slides/slide66.xml"/><Relationship Id="rId72" Type="http://schemas.openxmlformats.org/officeDocument/2006/relationships/slide" Target="slides/slide67.xml"/>
</Relationships>
</file>

<file path=ppt/notesMasters/_rels/notesMaster1.xml.rels><?xml version="1.0" encoding="UTF-8"?>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6" name="PlaceHolder 1"/>
          <p:cNvSpPr>
            <a:spLocks noGrp="1"/>
          </p:cNvSpPr>
          <p:nvPr>
            <p:ph type="sldImg"/>
          </p:nvPr>
        </p:nvSpPr>
        <p:spPr>
          <a:xfrm>
            <a:off x="216000" y="812520"/>
            <a:ext cx="7127280" cy="4008960"/>
          </a:xfrm>
          <a:prstGeom prst="rect">
            <a:avLst/>
          </a:prstGeom>
        </p:spPr>
        <p:txBody>
          <a:bodyPr lIns="0" rIns="0" tIns="0" bIns="0" anchor="ctr">
            <a:noAutofit/>
          </a:bodyPr>
          <a:p>
            <a:r>
              <a:rPr b="0" lang="en-US" sz="3600" spc="-1" strike="noStrike">
                <a:solidFill>
                  <a:srgbClr val="000000"/>
                </a:solidFill>
                <a:latin typeface="Arial"/>
              </a:rPr>
              <a:t>Click to move the slide</a:t>
            </a:r>
            <a:endParaRPr b="0" lang="en-US" sz="3600" spc="-1" strike="noStrike">
              <a:solidFill>
                <a:srgbClr val="000000"/>
              </a:solidFill>
              <a:latin typeface="Arial"/>
            </a:endParaRPr>
          </a:p>
        </p:txBody>
      </p:sp>
      <p:sp>
        <p:nvSpPr>
          <p:cNvPr id="117" name="PlaceHolder 2"/>
          <p:cNvSpPr>
            <a:spLocks noGrp="1"/>
          </p:cNvSpPr>
          <p:nvPr>
            <p:ph type="body"/>
          </p:nvPr>
        </p:nvSpPr>
        <p:spPr>
          <a:xfrm>
            <a:off x="756000" y="5078520"/>
            <a:ext cx="6047640" cy="4811040"/>
          </a:xfrm>
          <a:prstGeom prst="rect">
            <a:avLst/>
          </a:prstGeom>
        </p:spPr>
        <p:txBody>
          <a:bodyPr lIns="0" rIns="0" tIns="0" bIns="0">
            <a:noAutofit/>
          </a:bodyPr>
          <a:p>
            <a:r>
              <a:rPr b="0" lang="en-GB" sz="2000" spc="-1" strike="noStrike">
                <a:latin typeface="Arial"/>
              </a:rPr>
              <a:t>Click to edit the notes format</a:t>
            </a:r>
            <a:endParaRPr b="0" lang="en-GB" sz="2000" spc="-1" strike="noStrike">
              <a:latin typeface="Arial"/>
            </a:endParaRPr>
          </a:p>
        </p:txBody>
      </p:sp>
      <p:sp>
        <p:nvSpPr>
          <p:cNvPr id="118" name="PlaceHolder 3"/>
          <p:cNvSpPr>
            <a:spLocks noGrp="1"/>
          </p:cNvSpPr>
          <p:nvPr>
            <p:ph type="hdr"/>
          </p:nvPr>
        </p:nvSpPr>
        <p:spPr>
          <a:xfrm>
            <a:off x="0" y="0"/>
            <a:ext cx="3280680" cy="534240"/>
          </a:xfrm>
          <a:prstGeom prst="rect">
            <a:avLst/>
          </a:prstGeom>
        </p:spPr>
        <p:txBody>
          <a:bodyPr lIns="0" rIns="0" tIns="0" bIns="0">
            <a:noAutofit/>
          </a:bodyPr>
          <a:p>
            <a:r>
              <a:rPr b="0" lang="en-GB" sz="1400" spc="-1" strike="noStrike">
                <a:latin typeface="Times New Roman"/>
              </a:rPr>
              <a:t>&lt;header&gt;</a:t>
            </a:r>
            <a:endParaRPr b="0" lang="en-GB" sz="1400" spc="-1" strike="noStrike">
              <a:latin typeface="Times New Roman"/>
            </a:endParaRPr>
          </a:p>
        </p:txBody>
      </p:sp>
      <p:sp>
        <p:nvSpPr>
          <p:cNvPr id="119" name="PlaceHolder 4"/>
          <p:cNvSpPr>
            <a:spLocks noGrp="1"/>
          </p:cNvSpPr>
          <p:nvPr>
            <p:ph type="dt"/>
          </p:nvPr>
        </p:nvSpPr>
        <p:spPr>
          <a:xfrm>
            <a:off x="4278960" y="0"/>
            <a:ext cx="3280680" cy="534240"/>
          </a:xfrm>
          <a:prstGeom prst="rect">
            <a:avLst/>
          </a:prstGeom>
        </p:spPr>
        <p:txBody>
          <a:bodyPr lIns="0" rIns="0" tIns="0" bIns="0">
            <a:noAutofit/>
          </a:bodyPr>
          <a:p>
            <a:pPr algn="r"/>
            <a:r>
              <a:rPr b="0" lang="en-GB" sz="1400" spc="-1" strike="noStrike">
                <a:latin typeface="Times New Roman"/>
              </a:rPr>
              <a:t>&lt;date/time&gt;</a:t>
            </a:r>
            <a:endParaRPr b="0" lang="en-GB" sz="1400" spc="-1" strike="noStrike">
              <a:latin typeface="Times New Roman"/>
            </a:endParaRPr>
          </a:p>
        </p:txBody>
      </p:sp>
      <p:sp>
        <p:nvSpPr>
          <p:cNvPr id="120" name="PlaceHolder 5"/>
          <p:cNvSpPr>
            <a:spLocks noGrp="1"/>
          </p:cNvSpPr>
          <p:nvPr>
            <p:ph type="ftr"/>
          </p:nvPr>
        </p:nvSpPr>
        <p:spPr>
          <a:xfrm>
            <a:off x="0" y="10157400"/>
            <a:ext cx="3280680" cy="534240"/>
          </a:xfrm>
          <a:prstGeom prst="rect">
            <a:avLst/>
          </a:prstGeom>
        </p:spPr>
        <p:txBody>
          <a:bodyPr lIns="0" rIns="0" tIns="0" bIns="0" anchor="b">
            <a:noAutofit/>
          </a:bodyPr>
          <a:p>
            <a:r>
              <a:rPr b="0" lang="en-GB" sz="1400" spc="-1" strike="noStrike">
                <a:latin typeface="Times New Roman"/>
              </a:rPr>
              <a:t>&lt;footer&gt;</a:t>
            </a:r>
            <a:endParaRPr b="0" lang="en-GB" sz="1400" spc="-1" strike="noStrike">
              <a:latin typeface="Times New Roman"/>
            </a:endParaRPr>
          </a:p>
        </p:txBody>
      </p:sp>
      <p:sp>
        <p:nvSpPr>
          <p:cNvPr id="121"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CDB3920C-B69A-4431-98B2-43091EA64D37}" type="slidenum">
              <a:rPr b="0" lang="en-GB" sz="1400" spc="-1" strike="noStrike">
                <a:latin typeface="Times New Roman"/>
              </a:rPr>
              <a:t>&lt;number&gt;</a:t>
            </a:fld>
            <a:endParaRPr b="0" lang="en-GB" sz="1400" spc="-1" strike="noStrike">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9.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
</Relationships>
</file>

<file path=ppt/notesSlides/_rels/notesSlide30.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_rels/notesSlide32.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
</Relationships>
</file>

<file path=ppt/notesSlides/_rels/notesSlide33.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
</Relationships>
</file>

<file path=ppt/notesSlides/_rels/notesSlide34.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
</Relationships>
</file>

<file path=ppt/notesSlides/_rels/notesSlide35.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
</Relationships>
</file>

<file path=ppt/notesSlides/_rels/notesSlide36.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
</Relationships>
</file>

<file path=ppt/notesSlides/_rels/notesSlide37.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
</Relationships>
</file>

<file path=ppt/notesSlides/_rels/notesSlide38.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
</Relationships>
</file>

<file path=ppt/notesSlides/_rels/notesSlide39.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
</Relationships>
</file>

<file path=ppt/notesSlides/_rels/notesSlide40.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
</Relationships>
</file>

<file path=ppt/notesSlides/_rels/notesSlide41.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
</Relationships>
</file>

<file path=ppt/notesSlides/_rels/notesSlide42.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
</Relationships>
</file>

<file path=ppt/notesSlides/_rels/notesSlide43.xml.rels><?xml version="1.0" encoding="UTF-8"?>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
</Relationships>
</file>

<file path=ppt/notesSlides/_rels/notesSlide44.xml.rels><?xml version="1.0" encoding="UTF-8"?>
<Relationships xmlns="http://schemas.openxmlformats.org/package/2006/relationships"><Relationship Id="rId1" Type="http://schemas.openxmlformats.org/officeDocument/2006/relationships/slide" Target="../slides/slide44.xml"/><Relationship Id="rId2" Type="http://schemas.openxmlformats.org/officeDocument/2006/relationships/notesMaster" Target="../notesMasters/notesMaster1.xml"/>
</Relationships>
</file>

<file path=ppt/notesSlides/_rels/notesSlide45.xml.rels><?xml version="1.0" encoding="UTF-8"?>
<Relationships xmlns="http://schemas.openxmlformats.org/package/2006/relationships"><Relationship Id="rId1" Type="http://schemas.openxmlformats.org/officeDocument/2006/relationships/slide" Target="../slides/slide45.xml"/><Relationship Id="rId2" Type="http://schemas.openxmlformats.org/officeDocument/2006/relationships/notesMaster" Target="../notesMasters/notesMaster1.xml"/>
</Relationships>
</file>

<file path=ppt/notesSlides/_rels/notesSlide46.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
</Relationships>
</file>

<file path=ppt/notesSlides/_rels/notesSlide47.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
</Relationships>
</file>

<file path=ppt/notesSlides/_rels/notesSlide48.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
</Relationships>
</file>

<file path=ppt/notesSlides/_rels/notesSlide49.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
</Relationships>
</file>

<file path=ppt/notesSlides/_rels/notesSlide50.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
</Relationships>
</file>

<file path=ppt/notesSlides/_rels/notesSlide51.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
</Relationships>
</file>

<file path=ppt/notesSlides/_rels/notesSlide52.xml.rels><?xml version="1.0" encoding="UTF-8"?>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
</Relationships>
</file>

<file path=ppt/notesSlides/_rels/notesSlide53.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
</Relationships>
</file>

<file path=ppt/notesSlides/_rels/notesSlide54.xml.rels><?xml version="1.0" encoding="UTF-8"?>
<Relationships xmlns="http://schemas.openxmlformats.org/package/2006/relationships"><Relationship Id="rId1" Type="http://schemas.openxmlformats.org/officeDocument/2006/relationships/slide" Target="../slides/slide54.xml"/><Relationship Id="rId2" Type="http://schemas.openxmlformats.org/officeDocument/2006/relationships/notesMaster" Target="../notesMasters/notesMaster1.xml"/>
</Relationships>
</file>

<file path=ppt/notesSlides/_rels/notesSlide55.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
</Relationships>
</file>

<file path=ppt/notesSlides/_rels/notesSlide56.xml.rels><?xml version="1.0" encoding="UTF-8"?>
<Relationships xmlns="http://schemas.openxmlformats.org/package/2006/relationships"><Relationship Id="rId1" Type="http://schemas.openxmlformats.org/officeDocument/2006/relationships/slide" Target="../slides/slide56.xml"/><Relationship Id="rId2" Type="http://schemas.openxmlformats.org/officeDocument/2006/relationships/notesMaster" Target="../notesMasters/notesMaster1.xml"/>
</Relationships>
</file>

<file path=ppt/notesSlides/_rels/notesSlide57.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
</Relationships>
</file>

<file path=ppt/notesSlides/_rels/notesSlide58.xml.rels><?xml version="1.0" encoding="UTF-8"?>
<Relationships xmlns="http://schemas.openxmlformats.org/package/2006/relationships"><Relationship Id="rId1" Type="http://schemas.openxmlformats.org/officeDocument/2006/relationships/slide" Target="../slides/slide58.xml"/><Relationship Id="rId2" Type="http://schemas.openxmlformats.org/officeDocument/2006/relationships/notesMaster" Target="../notesMasters/notesMaster1.xml"/>
</Relationships>
</file>

<file path=ppt/notesSlides/_rels/notesSlide59.xml.rels><?xml version="1.0" encoding="UTF-8"?>
<Relationships xmlns="http://schemas.openxmlformats.org/package/2006/relationships"><Relationship Id="rId1" Type="http://schemas.openxmlformats.org/officeDocument/2006/relationships/slide" Target="../slides/slide59.xml"/><Relationship Id="rId2" Type="http://schemas.openxmlformats.org/officeDocument/2006/relationships/notesMaster" Target="../notesMasters/notesMaster1.xml"/>
</Relationships>
</file>

<file path=ppt/notesSlides/_rels/notesSlide60.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
</Relationships>
</file>

<file path=ppt/notesSlides/_rels/notesSlide61.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
</Relationships>
</file>

<file path=ppt/notesSlides/_rels/notesSlide62.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
</Relationships>
</file>

<file path=ppt/notesSlides/_rels/notesSlide63.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
</Relationships>
</file>

<file path=ppt/notesSlides/_rels/notesSlide65.xml.rels><?xml version="1.0" encoding="UTF-8"?>
<Relationships xmlns="http://schemas.openxmlformats.org/package/2006/relationships"><Relationship Id="rId1" Type="http://schemas.openxmlformats.org/officeDocument/2006/relationships/slide" Target="../slides/slide65.xml"/><Relationship Id="rId2" Type="http://schemas.openxmlformats.org/officeDocument/2006/relationships/notesMaster" Target="../notesMasters/notesMaster1.xml"/>
</Relationships>
</file>

<file path=ppt/notesSlides/_rels/notesSlide66.xml.rels><?xml version="1.0" encoding="UTF-8"?>
<Relationships xmlns="http://schemas.openxmlformats.org/package/2006/relationships"><Relationship Id="rId1" Type="http://schemas.openxmlformats.org/officeDocument/2006/relationships/slide" Target="../slides/slide66.xml"/><Relationship Id="rId2" Type="http://schemas.openxmlformats.org/officeDocument/2006/relationships/notesMaster" Target="../notesMasters/notesMaster1.xml"/>
</Relationships>
</file>

<file path=ppt/notesSlides/_rels/notesSlide67.xml.rels><?xml version="1.0" encoding="UTF-8"?>
<Relationships xmlns="http://schemas.openxmlformats.org/package/2006/relationships"><Relationship Id="rId1" Type="http://schemas.openxmlformats.org/officeDocument/2006/relationships/slide" Target="../slides/slide67.xml"/><Relationship Id="rId2" Type="http://schemas.openxmlformats.org/officeDocument/2006/relationships/notesMaster" Target="../notesMasters/notesMaster1.xml"/>
</Relationship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4"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D23A3119-A00F-4D04-AB2A-A69FDACB875D}" type="slidenum">
              <a:rPr b="0" lang="en-US" sz="1200" spc="-1" strike="noStrike">
                <a:solidFill>
                  <a:srgbClr val="000000"/>
                </a:solidFill>
                <a:latin typeface="Times New Roman"/>
              </a:rPr>
              <a:t>65</a:t>
            </a:fld>
            <a:endParaRPr b="0" lang="en-GB" sz="1200" spc="-1" strike="noStrike">
              <a:latin typeface="Times New Roman"/>
            </a:endParaRPr>
          </a:p>
        </p:txBody>
      </p:sp>
      <p:sp>
        <p:nvSpPr>
          <p:cNvPr id="265" name="PlaceHolder 2"/>
          <p:cNvSpPr>
            <a:spLocks noGrp="1"/>
          </p:cNvSpPr>
          <p:nvPr>
            <p:ph type="sldImg"/>
          </p:nvPr>
        </p:nvSpPr>
        <p:spPr>
          <a:xfrm>
            <a:off x="2914560" y="531720"/>
            <a:ext cx="3543120" cy="2657160"/>
          </a:xfrm>
          <a:prstGeom prst="rect">
            <a:avLst/>
          </a:prstGeom>
        </p:spPr>
      </p:sp>
      <p:sp>
        <p:nvSpPr>
          <p:cNvPr id="266" name="PlaceHolder 3"/>
          <p:cNvSpPr>
            <a:spLocks noGrp="1"/>
          </p:cNvSpPr>
          <p:nvPr>
            <p:ph type="body"/>
          </p:nvPr>
        </p:nvSpPr>
        <p:spPr>
          <a:xfrm>
            <a:off x="937440" y="3366000"/>
            <a:ext cx="7497720" cy="3188520"/>
          </a:xfrm>
          <a:prstGeom prst="rect">
            <a:avLst/>
          </a:prstGeom>
        </p:spPr>
        <p:txBody>
          <a:bodyPr lIns="93960" rIns="93960" tIns="47160" bIns="47160">
            <a:normAutofit fontScale="78000"/>
          </a:bodyPr>
          <a:p>
            <a:pPr marL="216000" indent="-216000">
              <a:lnSpc>
                <a:spcPct val="100000"/>
              </a:lnSpc>
            </a:pPr>
            <a:r>
              <a:rPr b="1" lang="en-US" sz="2000" spc="-1" strike="noStrike">
                <a:latin typeface="Arial"/>
              </a:rPr>
              <a:t>Learning Objectives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Upon completion of this material, you should be able to:</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Describe management’s role in the development, maintenance, and enforcement of information security policy, standards, practices, procedures, and guidelines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Explain what an information security blueprint is, identify its major components, and explain how it supports the information security program</a:t>
            </a:r>
            <a:endParaRPr b="0" lang="en-GB" sz="2400" spc="-1" strike="noStrike">
              <a:latin typeface="Arial"/>
            </a:endParaRPr>
          </a:p>
          <a:p>
            <a:pPr>
              <a:lnSpc>
                <a:spcPct val="100000"/>
              </a:lnSpc>
            </a:pPr>
            <a:endParaRPr b="0" lang="en-GB" sz="2400" spc="-1" strike="noStrike">
              <a:latin typeface="Arial"/>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7"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F575A0B2-4720-4956-B62B-17AE902403C0}" type="slidenum">
              <a:rPr b="0" lang="en-US" sz="1200" spc="-1" strike="noStrike">
                <a:solidFill>
                  <a:srgbClr val="000000"/>
                </a:solidFill>
                <a:latin typeface="Times New Roman"/>
              </a:rPr>
              <a:t>2</a:t>
            </a:fld>
            <a:endParaRPr b="0" lang="en-GB" sz="1200" spc="-1" strike="noStrike">
              <a:latin typeface="Times New Roman"/>
            </a:endParaRPr>
          </a:p>
        </p:txBody>
      </p:sp>
      <p:sp>
        <p:nvSpPr>
          <p:cNvPr id="268" name="PlaceHolder 2"/>
          <p:cNvSpPr>
            <a:spLocks noGrp="1"/>
          </p:cNvSpPr>
          <p:nvPr>
            <p:ph type="sldImg"/>
          </p:nvPr>
        </p:nvSpPr>
        <p:spPr>
          <a:xfrm>
            <a:off x="2914560" y="531720"/>
            <a:ext cx="3543120" cy="2657160"/>
          </a:xfrm>
          <a:prstGeom prst="rect">
            <a:avLst/>
          </a:prstGeom>
        </p:spPr>
      </p:sp>
      <p:sp>
        <p:nvSpPr>
          <p:cNvPr id="269" name="PlaceHolder 3"/>
          <p:cNvSpPr>
            <a:spLocks noGrp="1"/>
          </p:cNvSpPr>
          <p:nvPr>
            <p:ph type="body"/>
          </p:nvPr>
        </p:nvSpPr>
        <p:spPr>
          <a:xfrm>
            <a:off x="937440" y="3366000"/>
            <a:ext cx="7497720" cy="3188520"/>
          </a:xfrm>
          <a:prstGeom prst="rect">
            <a:avLst/>
          </a:prstGeom>
        </p:spPr>
        <p:txBody>
          <a:bodyPr lIns="93960" rIns="93960" tIns="47160" bIns="47160">
            <a:normAutofit fontScale="49000"/>
          </a:bodyPr>
          <a:p>
            <a:pPr marL="216000" indent="-216000">
              <a:lnSpc>
                <a:spcPct val="100000"/>
              </a:lnSpc>
            </a:pPr>
            <a:r>
              <a:rPr b="0" lang="en-GB" sz="1200" spc="-1" strike="noStrike">
                <a:solidFill>
                  <a:srgbClr val="000000"/>
                </a:solidFill>
                <a:latin typeface="+mn-lt"/>
                <a:ea typeface="+mn-ea"/>
              </a:rPr>
              <a:t>An organization’s information security effort succeeds only when it operates in conjunction with the organization’s information security policy.</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Introduction</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Information security program begins with policies, standards, and practices, which are the foundation for information security architecture and blueprint</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Coordinated planning required to create and maintain these elements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Strategic planning for management of allocation of resources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Contingency planning for preparation of uncertain business environment</a:t>
            </a:r>
            <a:endParaRPr b="0" lang="en-GB" sz="2600" spc="-1" strike="noStrike">
              <a:latin typeface="Arial"/>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0" name="PlaceHolder 1"/>
          <p:cNvSpPr>
            <a:spLocks noGrp="1"/>
          </p:cNvSpPr>
          <p:nvPr>
            <p:ph type="sldImg"/>
          </p:nvPr>
        </p:nvSpPr>
        <p:spPr>
          <a:xfrm>
            <a:off x="2914560" y="531720"/>
            <a:ext cx="3543120" cy="2657160"/>
          </a:xfrm>
          <a:prstGeom prst="rect">
            <a:avLst/>
          </a:prstGeom>
        </p:spPr>
      </p:sp>
      <p:sp>
        <p:nvSpPr>
          <p:cNvPr id="271" name="PlaceHolder 2"/>
          <p:cNvSpPr>
            <a:spLocks noGrp="1"/>
          </p:cNvSpPr>
          <p:nvPr>
            <p:ph type="body"/>
          </p:nvPr>
        </p:nvSpPr>
        <p:spPr>
          <a:xfrm>
            <a:off x="937440" y="3366000"/>
            <a:ext cx="7497720" cy="3188520"/>
          </a:xfrm>
          <a:prstGeom prst="rect">
            <a:avLst/>
          </a:prstGeom>
        </p:spPr>
        <p:txBody>
          <a:bodyPr lIns="93960" rIns="93960" tIns="47160" bIns="47160">
            <a:normAutofit fontScale="28000"/>
          </a:bodyPr>
          <a:p>
            <a:pPr marL="216000" indent="-216000">
              <a:lnSpc>
                <a:spcPct val="100000"/>
              </a:lnSpc>
            </a:pPr>
            <a:r>
              <a:rPr b="0" lang="en-GB" sz="1200" spc="-1" strike="noStrike">
                <a:solidFill>
                  <a:srgbClr val="000000"/>
                </a:solidFill>
                <a:latin typeface="+mn-lt"/>
                <a:ea typeface="+mn-ea"/>
              </a:rPr>
              <a:t>The first priority of the CISO and the information security management team is the creation of a strategic plan to accomplish the organization’s information security objectives.</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Governance describes the entire function of controlling, or governing, the processes used by a group to accomplish some objective.</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Information security governance then applies these principles and management structures to the information security function.</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chief information security officer (CISO)</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InfoSec Planning and Governance</a:t>
            </a:r>
            <a:endParaRPr b="0" lang="en-GB" sz="2000" spc="-1" strike="noStrike">
              <a:latin typeface="Arial"/>
            </a:endParaRPr>
          </a:p>
          <a:p>
            <a:pPr marL="343080" indent="-342720">
              <a:lnSpc>
                <a:spcPct val="100000"/>
              </a:lnSpc>
              <a:spcBef>
                <a:spcPts val="510"/>
              </a:spcBef>
              <a:buClr>
                <a:srgbClr val="222222"/>
              </a:buClr>
              <a:buFont typeface="Symbol" charset="2"/>
              <a:buChar char=""/>
            </a:pPr>
            <a:r>
              <a:rPr b="0" lang="en-US" sz="2550" spc="-1" strike="noStrike">
                <a:solidFill>
                  <a:srgbClr val="222222"/>
                </a:solidFill>
                <a:latin typeface="Arial"/>
                <a:ea typeface="+mn-ea"/>
              </a:rPr>
              <a:t>Planning levels help translate organization’s strategic plans into tactical objectives</a:t>
            </a:r>
            <a:endParaRPr b="0" lang="en-GB" sz="2550" spc="-1" strike="noStrike">
              <a:latin typeface="Arial"/>
            </a:endParaRPr>
          </a:p>
          <a:p>
            <a:pPr marL="343080" indent="-342720">
              <a:lnSpc>
                <a:spcPct val="100000"/>
              </a:lnSpc>
              <a:spcBef>
                <a:spcPts val="510"/>
              </a:spcBef>
              <a:buClr>
                <a:srgbClr val="222222"/>
              </a:buClr>
              <a:buFont typeface="Symbol" charset="2"/>
              <a:buChar char=""/>
            </a:pPr>
            <a:r>
              <a:rPr b="0" lang="en-US" sz="2550" spc="-1" strike="noStrike">
                <a:solidFill>
                  <a:srgbClr val="222222"/>
                </a:solidFill>
                <a:latin typeface="Arial"/>
                <a:ea typeface="+mn-ea"/>
              </a:rPr>
              <a:t>Planning and the CISO</a:t>
            </a:r>
            <a:endParaRPr b="0" lang="en-GB" sz="2550" spc="-1" strike="noStrike">
              <a:latin typeface="Arial"/>
            </a:endParaRPr>
          </a:p>
          <a:p>
            <a:pPr marL="343080" indent="-342720">
              <a:lnSpc>
                <a:spcPct val="100000"/>
              </a:lnSpc>
              <a:spcBef>
                <a:spcPts val="510"/>
              </a:spcBef>
              <a:buClr>
                <a:srgbClr val="222222"/>
              </a:buClr>
              <a:buFont typeface="Symbol" charset="2"/>
              <a:buChar char=""/>
            </a:pPr>
            <a:r>
              <a:rPr b="0" lang="en-US" sz="2550" spc="-1" strike="noStrike">
                <a:solidFill>
                  <a:srgbClr val="222222"/>
                </a:solidFill>
                <a:latin typeface="Arial"/>
                <a:ea typeface="+mn-ea"/>
              </a:rPr>
              <a:t>Information Security Governance</a:t>
            </a:r>
            <a:endParaRPr b="0" lang="en-GB" sz="2550" spc="-1" strike="noStrike">
              <a:latin typeface="Arial"/>
            </a:endParaRPr>
          </a:p>
          <a:p>
            <a:pPr lvl="1" marL="743040" indent="-285480">
              <a:lnSpc>
                <a:spcPct val="100000"/>
              </a:lnSpc>
              <a:spcBef>
                <a:spcPts val="459"/>
              </a:spcBef>
              <a:buClr>
                <a:srgbClr val="222222"/>
              </a:buClr>
              <a:buFont typeface="Symbol" charset="2"/>
              <a:buChar char=""/>
            </a:pPr>
            <a:r>
              <a:rPr b="0" lang="en-US" sz="2300" spc="-1" strike="noStrike">
                <a:solidFill>
                  <a:srgbClr val="222222"/>
                </a:solidFill>
                <a:latin typeface="Arial"/>
                <a:ea typeface="+mn-ea"/>
              </a:rPr>
              <a:t>Governance: </a:t>
            </a:r>
            <a:endParaRPr b="0" lang="en-GB" sz="23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Set of responsibilities and practices exercised by the board and executive management </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Goal to provide strategic direction, establishment of objectives, and measurement of progress toward objectives</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Also verifies/validates that risk management practices are appropriate and assets used properly</a:t>
            </a:r>
            <a:endParaRPr b="0" lang="en-GB" sz="2200" spc="-1" strike="noStrike">
              <a:latin typeface="Arial"/>
            </a:endParaRPr>
          </a:p>
          <a:p>
            <a:pPr>
              <a:lnSpc>
                <a:spcPct val="100000"/>
              </a:lnSpc>
            </a:pPr>
            <a:endParaRPr b="0" lang="en-GB" sz="2200" spc="-1" strike="noStrike">
              <a:latin typeface="Arial"/>
            </a:endParaRPr>
          </a:p>
        </p:txBody>
      </p:sp>
      <p:sp>
        <p:nvSpPr>
          <p:cNvPr id="272"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0D9F535F-EA85-42DE-A032-D362832E84AC}" type="slidenum">
              <a:rPr b="0" lang="en-US" sz="1200" spc="-1" strike="noStrike">
                <a:solidFill>
                  <a:srgbClr val="000000"/>
                </a:solidFill>
                <a:latin typeface="Arial"/>
              </a:rPr>
              <a:t>4</a:t>
            </a:fld>
            <a:endParaRPr b="0" lang="en-GB" sz="1200" spc="-1" strike="noStrike">
              <a:latin typeface="Times New Roman"/>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3" name="PlaceHolder 1"/>
          <p:cNvSpPr>
            <a:spLocks noGrp="1"/>
          </p:cNvSpPr>
          <p:nvPr>
            <p:ph type="sldImg"/>
          </p:nvPr>
        </p:nvSpPr>
        <p:spPr>
          <a:xfrm>
            <a:off x="2914560" y="531720"/>
            <a:ext cx="3543120" cy="2657160"/>
          </a:xfrm>
          <a:prstGeom prst="rect">
            <a:avLst/>
          </a:prstGeom>
        </p:spPr>
      </p:sp>
      <p:sp>
        <p:nvSpPr>
          <p:cNvPr id="274" name="PlaceHolder 2"/>
          <p:cNvSpPr>
            <a:spLocks noGrp="1"/>
          </p:cNvSpPr>
          <p:nvPr>
            <p:ph type="body"/>
          </p:nvPr>
        </p:nvSpPr>
        <p:spPr>
          <a:xfrm>
            <a:off x="937440" y="3366000"/>
            <a:ext cx="7497720" cy="3188520"/>
          </a:xfrm>
          <a:prstGeom prst="rect">
            <a:avLst/>
          </a:prstGeom>
        </p:spPr>
        <p:txBody>
          <a:bodyPr lIns="93960" rIns="93960" tIns="47160" bIns="47160">
            <a:normAutofit fontScale="68000"/>
          </a:bodyPr>
          <a:p>
            <a:pPr marL="216000" indent="-216000">
              <a:lnSpc>
                <a:spcPct val="100000"/>
              </a:lnSpc>
            </a:pPr>
            <a:r>
              <a:rPr b="0" lang="en-GB" sz="1200" spc="-1" strike="noStrike">
                <a:solidFill>
                  <a:srgbClr val="000000"/>
                </a:solidFill>
                <a:latin typeface="+mn-lt"/>
                <a:ea typeface="+mn-ea"/>
              </a:rPr>
              <a:t>According to the Information Technology Governance Institute (ITGI), information security governance includes all of the accountabilities and methods undertaken by the board of</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directors and executive management to provide</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InfoSec Planning and Governance</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Information Security Governance outcomes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Five goals</a:t>
            </a:r>
            <a:endParaRPr b="0" lang="en-GB" sz="24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Strategic alignment</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Risk management</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Resource management </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Performance measures</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ea typeface="+mn-ea"/>
              </a:rPr>
              <a:t>Value delivery</a:t>
            </a:r>
            <a:endParaRPr b="0" lang="en-GB" sz="2200" spc="-1" strike="noStrike">
              <a:latin typeface="Arial"/>
            </a:endParaRPr>
          </a:p>
          <a:p>
            <a:pPr>
              <a:lnSpc>
                <a:spcPct val="100000"/>
              </a:lnSpc>
            </a:pPr>
            <a:endParaRPr b="0" lang="en-GB" sz="2200" spc="-1" strike="noStrike">
              <a:latin typeface="Arial"/>
            </a:endParaRPr>
          </a:p>
        </p:txBody>
      </p:sp>
      <p:sp>
        <p:nvSpPr>
          <p:cNvPr id="275"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1D10E989-3F72-4050-9DD1-F57D6BB52651}" type="slidenum">
              <a:rPr b="0" lang="en-US" sz="1200" spc="-1" strike="noStrike">
                <a:solidFill>
                  <a:srgbClr val="000000"/>
                </a:solidFill>
                <a:latin typeface="Arial"/>
              </a:rPr>
              <a:t>5</a:t>
            </a:fld>
            <a:endParaRPr b="0" lang="en-GB" sz="1200" spc="-1" strike="noStrike">
              <a:latin typeface="Times New Roman"/>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6" name="PlaceHolder 1"/>
          <p:cNvSpPr>
            <a:spLocks noGrp="1"/>
          </p:cNvSpPr>
          <p:nvPr>
            <p:ph type="sldImg"/>
          </p:nvPr>
        </p:nvSpPr>
        <p:spPr>
          <a:xfrm>
            <a:off x="2914560" y="531720"/>
            <a:ext cx="3543120" cy="2657160"/>
          </a:xfrm>
          <a:prstGeom prst="rect">
            <a:avLst/>
          </a:prstGeom>
        </p:spPr>
      </p:sp>
      <p:sp>
        <p:nvSpPr>
          <p:cNvPr id="277"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lang="en-GB" sz="1200" spc="-1" strike="noStrike">
                <a:solidFill>
                  <a:srgbClr val="000000"/>
                </a:solidFill>
                <a:latin typeface="+mn-lt"/>
                <a:ea typeface="+mn-ea"/>
              </a:rPr>
              <a:t>Effective communication among stakeholders is critical to the structures and processes used in governance at every level, especially in information security governance. </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This requires the development of constructive relationships, a common language, and a commitment to the objectives of the organization.    </a:t>
            </a:r>
            <a:endParaRPr b="0" lang="en-GB" sz="1200" spc="-1" strike="noStrike">
              <a:latin typeface="Arial"/>
            </a:endParaRPr>
          </a:p>
        </p:txBody>
      </p:sp>
      <p:sp>
        <p:nvSpPr>
          <p:cNvPr id="278"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928B7BA2-70F3-48B7-8C68-AF3602E55063}" type="slidenum">
              <a:rPr b="0" lang="en-US" sz="1200" spc="-1" strike="noStrike">
                <a:solidFill>
                  <a:srgbClr val="000000"/>
                </a:solidFill>
                <a:latin typeface="Arial"/>
                <a:ea typeface="+mn-ea"/>
              </a:rPr>
              <a:t>5</a:t>
            </a:fld>
            <a:endParaRPr b="0" lang="en-GB" sz="1200" spc="-1" strike="noStrike">
              <a:latin typeface="Times New Roman"/>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9"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13F91DDE-6EFF-4072-8369-76A4A6F5ED16}" type="slidenum">
              <a:rPr b="0" lang="en-US" sz="1200" spc="-1" strike="noStrike">
                <a:solidFill>
                  <a:srgbClr val="000000"/>
                </a:solidFill>
                <a:latin typeface="Times New Roman"/>
              </a:rPr>
              <a:t>5</a:t>
            </a:fld>
            <a:endParaRPr b="0" lang="en-GB" sz="1200" spc="-1" strike="noStrike">
              <a:latin typeface="Times New Roman"/>
            </a:endParaRPr>
          </a:p>
        </p:txBody>
      </p:sp>
      <p:sp>
        <p:nvSpPr>
          <p:cNvPr id="280" name="PlaceHolder 2"/>
          <p:cNvSpPr>
            <a:spLocks noGrp="1"/>
          </p:cNvSpPr>
          <p:nvPr>
            <p:ph type="sldImg"/>
          </p:nvPr>
        </p:nvSpPr>
        <p:spPr>
          <a:xfrm>
            <a:off x="2914560" y="531720"/>
            <a:ext cx="3543120" cy="2657160"/>
          </a:xfrm>
          <a:prstGeom prst="rect">
            <a:avLst/>
          </a:prstGeom>
        </p:spPr>
      </p:sp>
      <p:sp>
        <p:nvSpPr>
          <p:cNvPr id="281" name="PlaceHolder 3"/>
          <p:cNvSpPr>
            <a:spLocks noGrp="1"/>
          </p:cNvSpPr>
          <p:nvPr>
            <p:ph type="body"/>
          </p:nvPr>
        </p:nvSpPr>
        <p:spPr>
          <a:xfrm>
            <a:off x="937440" y="3366000"/>
            <a:ext cx="7497720" cy="3188520"/>
          </a:xfrm>
          <a:prstGeom prst="rect">
            <a:avLst/>
          </a:prstGeom>
        </p:spPr>
        <p:txBody>
          <a:bodyPr lIns="93960" rIns="93960" tIns="47160" bIns="47160">
            <a:normAutofit fontScale="54000"/>
          </a:bodyPr>
          <a:p>
            <a:pPr marL="216000" indent="-216000">
              <a:lnSpc>
                <a:spcPct val="100000"/>
              </a:lnSpc>
            </a:pPr>
            <a:r>
              <a:rPr b="1" lang="en-US" sz="2000" spc="-1" strike="noStrike">
                <a:latin typeface="Arial"/>
              </a:rPr>
              <a:t>Information Security Policy, Standards, and Practices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Management from communities of interest must make policies the basis for all information security planning, design, and deployment</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Policies direct how issues should be addressed and technologies used</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Policies should never contradict law, must be able to stand up in court, must be properly administered</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policies are the least expensive controls to execute but most difficult to implement properly</a:t>
            </a:r>
            <a:endParaRPr b="0" lang="en-GB" sz="2600" spc="-1" strike="noStrike">
              <a:latin typeface="Arial"/>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2"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6861E5E9-4C51-4277-A953-82C4A5446DB0}" type="slidenum">
              <a:rPr b="0" lang="en-US" sz="1200" spc="-1" strike="noStrike">
                <a:solidFill>
                  <a:srgbClr val="000000"/>
                </a:solidFill>
                <a:latin typeface="Times New Roman"/>
              </a:rPr>
              <a:t>7</a:t>
            </a:fld>
            <a:endParaRPr b="0" lang="en-GB" sz="1200" spc="-1" strike="noStrike">
              <a:latin typeface="Times New Roman"/>
            </a:endParaRPr>
          </a:p>
        </p:txBody>
      </p:sp>
      <p:sp>
        <p:nvSpPr>
          <p:cNvPr id="283" name="PlaceHolder 2"/>
          <p:cNvSpPr>
            <a:spLocks noGrp="1"/>
          </p:cNvSpPr>
          <p:nvPr>
            <p:ph type="sldImg"/>
          </p:nvPr>
        </p:nvSpPr>
        <p:spPr>
          <a:xfrm>
            <a:off x="2914560" y="531720"/>
            <a:ext cx="3543120" cy="2657160"/>
          </a:xfrm>
          <a:prstGeom prst="rect">
            <a:avLst/>
          </a:prstGeom>
        </p:spPr>
      </p:sp>
      <p:sp>
        <p:nvSpPr>
          <p:cNvPr id="284" name="PlaceHolder 3"/>
          <p:cNvSpPr>
            <a:spLocks noGrp="1"/>
          </p:cNvSpPr>
          <p:nvPr>
            <p:ph type="body"/>
          </p:nvPr>
        </p:nvSpPr>
        <p:spPr>
          <a:xfrm>
            <a:off x="937440" y="3366000"/>
            <a:ext cx="7497720" cy="3188520"/>
          </a:xfrm>
          <a:prstGeom prst="rect">
            <a:avLst/>
          </a:prstGeom>
        </p:spPr>
        <p:txBody>
          <a:bodyPr lIns="93960" rIns="93960" tIns="47160" bIns="47160">
            <a:normAutofit fontScale="34000"/>
          </a:bodyPr>
          <a:p>
            <a:pPr marL="216000" indent="-216000">
              <a:lnSpc>
                <a:spcPct val="100000"/>
              </a:lnSpc>
            </a:pPr>
            <a:r>
              <a:rPr b="0" lang="en-GB" sz="1200" spc="-1" strike="noStrike">
                <a:solidFill>
                  <a:srgbClr val="000000"/>
                </a:solidFill>
                <a:latin typeface="+mn-lt"/>
                <a:ea typeface="+mn-ea"/>
              </a:rPr>
              <a:t>The meaning of the term security policy depends on the context in which it is used. Governmental agencies view security policy in terms of national security and national policies to deal</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with foreign states.</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Standards, on the other hand, are more detailed statements of what must be done to comply with policy</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Policy as Foundation for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Policy functions as organizational law that dictates acceptable and unacceptable behavior </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Standards: more detailed statements of what must be done to comply with policy </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Practices, procedures, and guidelines effectively explain how to comply with policy</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For a policy to be effective, it must be properly disseminated, read, understood, and agreed to by all members of organization, and uniformly enforced</a:t>
            </a:r>
            <a:endParaRPr b="0" lang="en-GB" sz="2600" spc="-1" strike="noStrike">
              <a:latin typeface="Arial"/>
            </a:endParaRPr>
          </a:p>
          <a:p>
            <a:pPr>
              <a:lnSpc>
                <a:spcPct val="100000"/>
              </a:lnSpc>
            </a:pPr>
            <a:endParaRPr b="0" lang="en-GB" sz="2600" spc="-1" strike="noStrike">
              <a:latin typeface="Arial"/>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5"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94EDF7C7-4F5A-41B7-8D41-EB0BFB73DDB1}" type="slidenum">
              <a:rPr b="0" lang="en-US" sz="1200" spc="-1" strike="noStrike">
                <a:solidFill>
                  <a:srgbClr val="000000"/>
                </a:solidFill>
                <a:latin typeface="Times New Roman"/>
              </a:rPr>
              <a:t>8</a:t>
            </a:fld>
            <a:endParaRPr b="0" lang="en-GB" sz="1200" spc="-1" strike="noStrike">
              <a:latin typeface="Times New Roman"/>
            </a:endParaRPr>
          </a:p>
        </p:txBody>
      </p:sp>
      <p:sp>
        <p:nvSpPr>
          <p:cNvPr id="286" name="PlaceHolder 2"/>
          <p:cNvSpPr>
            <a:spLocks noGrp="1"/>
          </p:cNvSpPr>
          <p:nvPr>
            <p:ph type="sldImg"/>
          </p:nvPr>
        </p:nvSpPr>
        <p:spPr>
          <a:xfrm>
            <a:off x="2914560" y="531720"/>
            <a:ext cx="3543120" cy="2657160"/>
          </a:xfrm>
          <a:prstGeom prst="rect">
            <a:avLst/>
          </a:prstGeom>
        </p:spPr>
      </p:sp>
      <p:sp>
        <p:nvSpPr>
          <p:cNvPr id="287"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lang="en-GB" sz="1200" spc="-1" strike="noStrike">
                <a:solidFill>
                  <a:srgbClr val="000000"/>
                </a:solidFill>
                <a:latin typeface="+mn-lt"/>
                <a:ea typeface="+mn-ea"/>
              </a:rPr>
              <a:t>The Figure shows the relationships among policies, standards, guidelines, procedures, and practices. </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This relationship is further examined in the nearby Offline feature.</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Types of Policy</a:t>
            </a:r>
            <a:r>
              <a:rPr b="0" lang="en-US" sz="2000" spc="-1" strike="noStrike">
                <a:solidFill>
                  <a:srgbClr val="000000"/>
                </a:solidFill>
                <a:latin typeface="+mn-lt"/>
                <a:ea typeface="+mn-ea"/>
              </a:rPr>
              <a:t> </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Management defines three types of security policy:</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1) General or security program policy</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2) Issue-specific security policies</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3) Systems-specific security policies</a:t>
            </a: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8" name="PlaceHolder 1"/>
          <p:cNvSpPr>
            <a:spLocks noGrp="1"/>
          </p:cNvSpPr>
          <p:nvPr>
            <p:ph type="sldImg"/>
          </p:nvPr>
        </p:nvSpPr>
        <p:spPr>
          <a:xfrm>
            <a:off x="2914560" y="531720"/>
            <a:ext cx="3543120" cy="2657160"/>
          </a:xfrm>
          <a:prstGeom prst="rect">
            <a:avLst/>
          </a:prstGeom>
        </p:spPr>
      </p:sp>
      <p:sp>
        <p:nvSpPr>
          <p:cNvPr id="289" name="PlaceHolder 2"/>
          <p:cNvSpPr>
            <a:spLocks noGrp="1"/>
          </p:cNvSpPr>
          <p:nvPr>
            <p:ph type="body"/>
          </p:nvPr>
        </p:nvSpPr>
        <p:spPr>
          <a:xfrm>
            <a:off x="937440" y="3366000"/>
            <a:ext cx="7497720" cy="3188520"/>
          </a:xfrm>
          <a:prstGeom prst="rect">
            <a:avLst/>
          </a:prstGeom>
        </p:spPr>
        <p:txBody>
          <a:bodyPr lIns="93960" rIns="93960" tIns="47160" bIns="47160">
            <a:normAutofit fontScale="3000"/>
          </a:bodyPr>
          <a:p>
            <a:pPr marL="216000" indent="-216000">
              <a:lnSpc>
                <a:spcPct val="100000"/>
              </a:lnSpc>
              <a:spcBef>
                <a:spcPts val="601"/>
              </a:spcBef>
            </a:pPr>
            <a:r>
              <a:rPr b="0" lang="en-GB" sz="2000" spc="-1" strike="noStrike">
                <a:latin typeface="Arial"/>
              </a:rPr>
              <a:t>Other slides outline the components (adapt them or select appropriate ones for your assignment)</a:t>
            </a:r>
            <a:endParaRPr b="0" lang="en-GB" sz="2000" spc="-1" strike="noStrike">
              <a:latin typeface="Arial"/>
            </a:endParaRPr>
          </a:p>
          <a:p>
            <a:pPr marL="216000" indent="-216000">
              <a:lnSpc>
                <a:spcPct val="100000"/>
              </a:lnSpc>
              <a:spcBef>
                <a:spcPts val="601"/>
              </a:spcBef>
            </a:pPr>
            <a:endParaRPr b="0" lang="en-GB" sz="2000" spc="-1" strike="noStrike">
              <a:latin typeface="Arial"/>
            </a:endParaRPr>
          </a:p>
          <a:p>
            <a:pPr marL="216000" indent="-216000">
              <a:lnSpc>
                <a:spcPct val="100000"/>
              </a:lnSpc>
            </a:pPr>
            <a:r>
              <a:rPr b="0" lang="en-GB" sz="1200" spc="-1" strike="noStrike">
                <a:solidFill>
                  <a:srgbClr val="000000"/>
                </a:solidFill>
                <a:latin typeface="+mn-lt"/>
                <a:ea typeface="+mn-ea"/>
              </a:rPr>
              <a:t>An enterprise information security policy (EISP) is also known as a general security policy, organizational security policy, IT security policy, or information security policy.</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spcBef>
                <a:spcPts val="601"/>
              </a:spcBef>
            </a:pPr>
            <a:r>
              <a:rPr b="0" lang="en-GB" sz="2000" spc="-1" strike="noStrike">
                <a:solidFill>
                  <a:srgbClr val="000000"/>
                </a:solidFill>
                <a:latin typeface="+mn-lt"/>
                <a:ea typeface="+mn-ea"/>
              </a:rPr>
              <a:t>EISP </a:t>
            </a:r>
            <a:r>
              <a:rPr b="0" lang="en-US" sz="2800" spc="-1" strike="noStrike">
                <a:solidFill>
                  <a:srgbClr val="000000"/>
                </a:solidFill>
                <a:latin typeface="+mn-lt"/>
                <a:ea typeface="+mn-ea"/>
              </a:rPr>
              <a:t>typically addresses compliance in two areas:</a:t>
            </a:r>
            <a:endParaRPr b="0" lang="en-GB" sz="28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General compliance to ensure meeting of requirements to establish program and assigning responsibilities therein to various organizational components</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Use of specified penalties and disciplinary action</a:t>
            </a:r>
            <a:endParaRPr b="0" lang="en-GB" sz="2600" spc="-1" strike="noStrike">
              <a:latin typeface="Arial"/>
            </a:endParaRPr>
          </a:p>
          <a:p>
            <a:pPr>
              <a:lnSpc>
                <a:spcPct val="100000"/>
              </a:lnSpc>
              <a:spcBef>
                <a:spcPts val="601"/>
              </a:spcBef>
            </a:pPr>
            <a:r>
              <a:rPr b="0" lang="en-US" sz="2800" spc="-1" strike="noStrike">
                <a:solidFill>
                  <a:srgbClr val="000000"/>
                </a:solidFill>
                <a:latin typeface="+mn-lt"/>
                <a:ea typeface="+mn-ea"/>
              </a:rPr>
              <a:t>EISP Elements should include:</a:t>
            </a:r>
            <a:endParaRPr b="0" lang="en-GB" sz="28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Overview of the corporate security philosophy</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Information on the structure of the organization and people in information security roles</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Articulated responsibilities for security shared by all members of the organization</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Articulated responsibilities for security unique to each role in the organization</a:t>
            </a:r>
            <a:endParaRPr b="0" lang="en-GB" sz="2600" spc="-1" strike="noStrike">
              <a:latin typeface="Arial"/>
            </a:endParaRPr>
          </a:p>
          <a:p>
            <a:pPr>
              <a:lnSpc>
                <a:spcPct val="100000"/>
              </a:lnSpc>
              <a:spcBef>
                <a:spcPts val="601"/>
              </a:spcBef>
            </a:pPr>
            <a:endParaRPr b="0" lang="en-GB" sz="2600" spc="-1" strike="noStrike">
              <a:latin typeface="Arial"/>
            </a:endParaRPr>
          </a:p>
          <a:p>
            <a:pPr>
              <a:lnSpc>
                <a:spcPct val="100000"/>
              </a:lnSpc>
              <a:spcBef>
                <a:spcPts val="601"/>
              </a:spcBef>
            </a:pPr>
            <a:r>
              <a:rPr b="0" lang="en-US" sz="2000" spc="-1" strike="noStrike">
                <a:solidFill>
                  <a:srgbClr val="000000"/>
                </a:solidFill>
                <a:latin typeface="+mn-lt"/>
                <a:ea typeface="+mn-ea"/>
              </a:rPr>
              <a:t>The ISSP:</a:t>
            </a:r>
            <a:endParaRPr b="0" lang="en-GB" sz="20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Addresses specific areas of technology e.g. email, use of Internet, BOYD, etc</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Requires frequent updates</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Contains statement on the organization’s position on </a:t>
            </a:r>
            <a:br/>
            <a:r>
              <a:rPr b="0" lang="en-US" sz="2600" spc="-1" strike="noStrike">
                <a:solidFill>
                  <a:srgbClr val="000000"/>
                </a:solidFill>
                <a:latin typeface="+mn-lt"/>
                <a:ea typeface="+mn-ea"/>
              </a:rPr>
              <a:t>specific issue </a:t>
            </a:r>
            <a:endParaRPr b="0" lang="en-GB" sz="2600" spc="-1" strike="noStrike">
              <a:latin typeface="Arial"/>
            </a:endParaRPr>
          </a:p>
          <a:p>
            <a:pPr>
              <a:lnSpc>
                <a:spcPct val="100000"/>
              </a:lnSpc>
              <a:spcBef>
                <a:spcPts val="601"/>
              </a:spcBef>
            </a:pPr>
            <a:r>
              <a:rPr b="0" lang="en-US" sz="2000" spc="-1" strike="noStrike">
                <a:solidFill>
                  <a:srgbClr val="000000"/>
                </a:solidFill>
                <a:latin typeface="+mn-lt"/>
                <a:ea typeface="+mn-ea"/>
              </a:rPr>
              <a:t>Three common approaches when creating and managing ISSPs:</a:t>
            </a:r>
            <a:endParaRPr b="0" lang="en-GB" sz="20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Create a number of independent ISSP documents</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Create a single comprehensive ISSP document</a:t>
            </a:r>
            <a:endParaRPr b="0" lang="en-GB" sz="2600" spc="-1" strike="noStrike">
              <a:latin typeface="Arial"/>
            </a:endParaRPr>
          </a:p>
          <a:p>
            <a:pPr lvl="1" marL="914400" indent="-456840">
              <a:lnSpc>
                <a:spcPct val="100000"/>
              </a:lnSpc>
              <a:spcBef>
                <a:spcPts val="601"/>
              </a:spcBef>
              <a:buClr>
                <a:srgbClr val="000000"/>
              </a:buClr>
              <a:buFont typeface="Arial"/>
              <a:buChar char="•"/>
            </a:pPr>
            <a:r>
              <a:rPr b="0" lang="en-US" sz="2600" spc="-1" strike="noStrike">
                <a:solidFill>
                  <a:srgbClr val="000000"/>
                </a:solidFill>
                <a:latin typeface="+mn-lt"/>
                <a:ea typeface="+mn-ea"/>
              </a:rPr>
              <a:t>Create a modular ISSP document</a:t>
            </a:r>
            <a:endParaRPr b="0" lang="en-GB" sz="2600" spc="-1" strike="noStrike">
              <a:latin typeface="Arial"/>
            </a:endParaRPr>
          </a:p>
          <a:p>
            <a:pPr>
              <a:lnSpc>
                <a:spcPct val="100000"/>
              </a:lnSpc>
            </a:pPr>
            <a:endParaRPr b="0" lang="en-GB" sz="2600" spc="-1" strike="noStrike">
              <a:latin typeface="Arial"/>
            </a:endParaRPr>
          </a:p>
          <a:p>
            <a:pPr algn="just">
              <a:lnSpc>
                <a:spcPct val="120000"/>
              </a:lnSpc>
              <a:spcBef>
                <a:spcPts val="601"/>
              </a:spcBef>
            </a:pPr>
            <a:r>
              <a:rPr b="0" lang="en-US" sz="3600" spc="-1" strike="noStrike">
                <a:solidFill>
                  <a:srgbClr val="000000"/>
                </a:solidFill>
                <a:latin typeface="+mn-lt"/>
                <a:ea typeface="+mn-ea"/>
              </a:rPr>
              <a:t>SysSPs often function as standards or procedures used when configuring or maintaining systems.</a:t>
            </a:r>
            <a:endParaRPr b="0" lang="en-GB" sz="3600" spc="-1" strike="noStrike">
              <a:latin typeface="Arial"/>
            </a:endParaRPr>
          </a:p>
          <a:p>
            <a:pPr algn="just">
              <a:lnSpc>
                <a:spcPct val="120000"/>
              </a:lnSpc>
              <a:spcBef>
                <a:spcPts val="601"/>
              </a:spcBef>
            </a:pPr>
            <a:r>
              <a:rPr b="0" lang="en-US" sz="3600" spc="-1" strike="noStrike">
                <a:solidFill>
                  <a:srgbClr val="000000"/>
                </a:solidFill>
                <a:latin typeface="+mn-lt"/>
                <a:ea typeface="+mn-ea"/>
              </a:rPr>
              <a:t>SysSPs fall into two groups:</a:t>
            </a:r>
            <a:endParaRPr b="0" lang="en-GB" sz="3600" spc="-1" strike="noStrike">
              <a:latin typeface="Arial"/>
            </a:endParaRPr>
          </a:p>
          <a:p>
            <a:pPr lvl="1" marL="914400" indent="-456840" algn="just">
              <a:lnSpc>
                <a:spcPct val="120000"/>
              </a:lnSpc>
              <a:spcBef>
                <a:spcPts val="601"/>
              </a:spcBef>
              <a:buClr>
                <a:srgbClr val="000000"/>
              </a:buClr>
              <a:buFont typeface="Arial"/>
              <a:buChar char="•"/>
            </a:pPr>
            <a:r>
              <a:rPr b="0" lang="en-US" sz="3400" spc="-1" strike="noStrike">
                <a:solidFill>
                  <a:srgbClr val="000000"/>
                </a:solidFill>
                <a:latin typeface="+mn-lt"/>
                <a:ea typeface="+mn-ea"/>
              </a:rPr>
              <a:t>Managerial guidance</a:t>
            </a:r>
            <a:endParaRPr b="0" lang="en-GB" sz="3400" spc="-1" strike="noStrike">
              <a:latin typeface="Arial"/>
            </a:endParaRPr>
          </a:p>
          <a:p>
            <a:pPr lvl="1" marL="914400" indent="-456840" algn="just">
              <a:lnSpc>
                <a:spcPct val="120000"/>
              </a:lnSpc>
              <a:spcBef>
                <a:spcPts val="601"/>
              </a:spcBef>
              <a:buClr>
                <a:srgbClr val="000000"/>
              </a:buClr>
              <a:buFont typeface="Arial"/>
              <a:buChar char="•"/>
            </a:pPr>
            <a:r>
              <a:rPr b="0" lang="en-US" sz="3400" spc="-1" strike="noStrike">
                <a:solidFill>
                  <a:srgbClr val="000000"/>
                </a:solidFill>
                <a:latin typeface="+mn-lt"/>
                <a:ea typeface="+mn-ea"/>
              </a:rPr>
              <a:t>Technical specifications</a:t>
            </a:r>
            <a:endParaRPr b="0" lang="en-GB" sz="3400" spc="-1" strike="noStrike">
              <a:latin typeface="Arial"/>
            </a:endParaRPr>
          </a:p>
          <a:p>
            <a:pPr lvl="1" marL="1028880" indent="-571320" algn="just">
              <a:lnSpc>
                <a:spcPct val="120000"/>
              </a:lnSpc>
              <a:spcBef>
                <a:spcPts val="601"/>
              </a:spcBef>
              <a:buClr>
                <a:srgbClr val="000000"/>
              </a:buClr>
              <a:buFont typeface="Arial"/>
              <a:buChar char="•"/>
            </a:pPr>
            <a:r>
              <a:rPr b="0" lang="en-US" sz="3600" spc="-1" strike="noStrike">
                <a:solidFill>
                  <a:srgbClr val="000000"/>
                </a:solidFill>
                <a:latin typeface="+mn-lt"/>
                <a:ea typeface="+mn-ea"/>
              </a:rPr>
              <a:t>Access control lists (ACLs) can restrict access for a particular user, computer, time, duration—even a particular file.</a:t>
            </a:r>
            <a:endParaRPr b="0" lang="en-GB" sz="3600" spc="-1" strike="noStrike">
              <a:latin typeface="Arial"/>
            </a:endParaRPr>
          </a:p>
          <a:p>
            <a:pPr lvl="1" marL="628560" indent="-171000">
              <a:lnSpc>
                <a:spcPct val="100000"/>
              </a:lnSpc>
              <a:spcBef>
                <a:spcPts val="601"/>
              </a:spcBef>
              <a:buClr>
                <a:srgbClr val="000000"/>
              </a:buClr>
              <a:buFont typeface="Arial"/>
              <a:buChar char="•"/>
            </a:pPr>
            <a:r>
              <a:rPr b="0" lang="en-US" sz="1200" spc="-1" strike="noStrike">
                <a:solidFill>
                  <a:srgbClr val="000000"/>
                </a:solidFill>
                <a:latin typeface="+mn-lt"/>
                <a:ea typeface="+mn-ea"/>
              </a:rPr>
              <a:t>Configuration rule policies govern how a security system reacts to received data.</a:t>
            </a:r>
            <a:endParaRPr b="0" lang="en-GB" sz="1200" spc="-1" strike="noStrike">
              <a:latin typeface="Arial"/>
            </a:endParaRPr>
          </a:p>
          <a:p>
            <a:pPr lvl="1" marL="628560" indent="-171000">
              <a:lnSpc>
                <a:spcPct val="100000"/>
              </a:lnSpc>
              <a:spcBef>
                <a:spcPts val="601"/>
              </a:spcBef>
              <a:buClr>
                <a:srgbClr val="000000"/>
              </a:buClr>
              <a:buFont typeface="Arial"/>
              <a:buChar char="•"/>
            </a:pPr>
            <a:r>
              <a:rPr b="0" lang="en-US" sz="1200" spc="-1" strike="noStrike">
                <a:solidFill>
                  <a:srgbClr val="000000"/>
                </a:solidFill>
                <a:latin typeface="+mn-lt"/>
                <a:ea typeface="+mn-ea"/>
              </a:rPr>
              <a:t>Combination SysSPs combine managerial guidance and technical specifications.</a:t>
            </a:r>
            <a:endParaRPr b="0" lang="en-GB" sz="1200" spc="-1" strike="noStrike">
              <a:latin typeface="Arial"/>
            </a:endParaRPr>
          </a:p>
          <a:p>
            <a:pPr>
              <a:lnSpc>
                <a:spcPct val="100000"/>
              </a:lnSpc>
            </a:pPr>
            <a:endParaRPr b="0" lang="en-GB" sz="1200" spc="-1" strike="noStrike">
              <a:latin typeface="Arial"/>
            </a:endParaRPr>
          </a:p>
        </p:txBody>
      </p:sp>
      <p:sp>
        <p:nvSpPr>
          <p:cNvPr id="290"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99A531E4-32E7-462F-972E-DDD67FC1E2E8}" type="slidenum">
              <a:rPr b="0" lang="en-US" sz="1200" spc="-1" strike="noStrike">
                <a:solidFill>
                  <a:srgbClr val="000000"/>
                </a:solidFill>
                <a:latin typeface="Arial"/>
                <a:ea typeface="+mn-ea"/>
              </a:rPr>
              <a:t>10</a:t>
            </a:fld>
            <a:endParaRPr b="0" lang="en-GB" sz="1200" spc="-1" strike="noStrike">
              <a:latin typeface="Times New Roman"/>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1" name="PlaceHolder 1"/>
          <p:cNvSpPr>
            <a:spLocks noGrp="1"/>
          </p:cNvSpPr>
          <p:nvPr>
            <p:ph type="sldImg"/>
          </p:nvPr>
        </p:nvSpPr>
        <p:spPr>
          <a:xfrm>
            <a:off x="2914560" y="531720"/>
            <a:ext cx="3543120" cy="2657160"/>
          </a:xfrm>
          <a:prstGeom prst="rect">
            <a:avLst/>
          </a:prstGeom>
        </p:spPr>
      </p:sp>
      <p:sp>
        <p:nvSpPr>
          <p:cNvPr id="292"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293"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EB5488AF-A101-4D83-8F3C-CD91CA51F13A}" type="slidenum">
              <a:rPr b="0" lang="en-US" sz="1200" spc="-1" strike="noStrike">
                <a:solidFill>
                  <a:srgbClr val="000000"/>
                </a:solidFill>
                <a:latin typeface="Arial"/>
                <a:ea typeface="+mn-ea"/>
              </a:rPr>
              <a:t>10</a:t>
            </a:fld>
            <a:endParaRPr b="0" lang="en-GB" sz="1200" spc="-1" strike="noStrike">
              <a:latin typeface="Times New Roman"/>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4" name="PlaceHolder 1"/>
          <p:cNvSpPr>
            <a:spLocks noGrp="1"/>
          </p:cNvSpPr>
          <p:nvPr>
            <p:ph type="sldImg"/>
          </p:nvPr>
        </p:nvSpPr>
        <p:spPr>
          <a:xfrm>
            <a:off x="2914560" y="531720"/>
            <a:ext cx="3543120" cy="2657160"/>
          </a:xfrm>
          <a:prstGeom prst="rect">
            <a:avLst/>
          </a:prstGeom>
        </p:spPr>
      </p:sp>
      <p:sp>
        <p:nvSpPr>
          <p:cNvPr id="295"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296"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2751F7A8-BA4C-4165-B9CB-7A5B9AFC8658}" type="slidenum">
              <a:rPr b="0" lang="en-US" sz="1200" spc="-1" strike="noStrike">
                <a:solidFill>
                  <a:srgbClr val="000000"/>
                </a:solidFill>
                <a:latin typeface="Arial"/>
                <a:ea typeface="+mn-ea"/>
              </a:rPr>
              <a:t>10</a:t>
            </a:fld>
            <a:endParaRPr b="0" lang="en-GB" sz="1200" spc="-1" strike="noStrike">
              <a:latin typeface="Times New Roman"/>
            </a:endParaRPr>
          </a:p>
        </p:txBody>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7" name="PlaceHolder 1"/>
          <p:cNvSpPr>
            <a:spLocks noGrp="1"/>
          </p:cNvSpPr>
          <p:nvPr>
            <p:ph type="sldImg"/>
          </p:nvPr>
        </p:nvSpPr>
        <p:spPr>
          <a:xfrm>
            <a:off x="2914560" y="531720"/>
            <a:ext cx="3543120" cy="2657160"/>
          </a:xfrm>
          <a:prstGeom prst="rect">
            <a:avLst/>
          </a:prstGeom>
        </p:spPr>
      </p:sp>
      <p:sp>
        <p:nvSpPr>
          <p:cNvPr id="298"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299"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D1E75E5F-9162-4723-9656-ED9AD61F61AB}" type="slidenum">
              <a:rPr b="0" lang="en-US" sz="1200" spc="-1" strike="noStrike">
                <a:solidFill>
                  <a:srgbClr val="000000"/>
                </a:solidFill>
                <a:latin typeface="Arial"/>
                <a:ea typeface="+mn-ea"/>
              </a:rPr>
              <a:t>10</a:t>
            </a:fld>
            <a:endParaRPr b="0" lang="en-GB" sz="1200" spc="-1" strike="noStrike">
              <a:latin typeface="Times New Roman"/>
            </a:endParaRPr>
          </a:p>
        </p:txBody>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0" name="PlaceHolder 1"/>
          <p:cNvSpPr>
            <a:spLocks noGrp="1"/>
          </p:cNvSpPr>
          <p:nvPr>
            <p:ph type="sldImg"/>
          </p:nvPr>
        </p:nvSpPr>
        <p:spPr>
          <a:xfrm>
            <a:off x="2914560" y="531720"/>
            <a:ext cx="3543120" cy="2657160"/>
          </a:xfrm>
          <a:prstGeom prst="rect">
            <a:avLst/>
          </a:prstGeom>
        </p:spPr>
      </p:sp>
      <p:sp>
        <p:nvSpPr>
          <p:cNvPr id="301" name="PlaceHolder 2"/>
          <p:cNvSpPr>
            <a:spLocks noGrp="1"/>
          </p:cNvSpPr>
          <p:nvPr>
            <p:ph type="body"/>
          </p:nvPr>
        </p:nvSpPr>
        <p:spPr>
          <a:xfrm>
            <a:off x="937440" y="3366000"/>
            <a:ext cx="7497720" cy="3188520"/>
          </a:xfrm>
          <a:prstGeom prst="rect">
            <a:avLst/>
          </a:prstGeom>
        </p:spPr>
        <p:txBody>
          <a:bodyPr lIns="93960" rIns="93960" tIns="47160" bIns="47160">
            <a:normAutofit fontScale="81000"/>
          </a:bodyPr>
          <a:p>
            <a:pPr marL="216000" indent="-216000">
              <a:lnSpc>
                <a:spcPct val="100000"/>
              </a:lnSpc>
            </a:pPr>
            <a:r>
              <a:rPr b="1" lang="en-US" sz="2000" spc="-1" strike="noStrike">
                <a:latin typeface="Arial"/>
              </a:rPr>
              <a:t>ISSP cont’d.</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Components of the policy</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Statement of Policy</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Authorized Access and Usage of Equipment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Prohibited Use of Equipment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Systems Management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Violations of Policy</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Policy Review and Modification</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Limitations of Liability</a:t>
            </a:r>
            <a:endParaRPr b="0" lang="en-GB" sz="2400" spc="-1" strike="noStrike">
              <a:latin typeface="Arial"/>
            </a:endParaRPr>
          </a:p>
          <a:p>
            <a:pPr>
              <a:lnSpc>
                <a:spcPct val="100000"/>
              </a:lnSpc>
            </a:pPr>
            <a:endParaRPr b="0" lang="en-GB" sz="2400" spc="-1" strike="noStrike">
              <a:latin typeface="Arial"/>
            </a:endParaRPr>
          </a:p>
        </p:txBody>
      </p:sp>
      <p:sp>
        <p:nvSpPr>
          <p:cNvPr id="302"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E6EE6BB5-906E-410F-B316-F7BA2A8BEFA6}" type="slidenum">
              <a:rPr b="0" lang="en-US" sz="1200" spc="-1" strike="noStrike">
                <a:solidFill>
                  <a:srgbClr val="000000"/>
                </a:solidFill>
                <a:latin typeface="Arial"/>
              </a:rPr>
              <a:t>14</a:t>
            </a:fld>
            <a:endParaRPr b="0" lang="en-GB" sz="1200" spc="-1" strike="noStrike">
              <a:latin typeface="Times New Roman"/>
            </a:endParaRPr>
          </a:p>
        </p:txBody>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3" name="PlaceHolder 1"/>
          <p:cNvSpPr>
            <a:spLocks noGrp="1"/>
          </p:cNvSpPr>
          <p:nvPr>
            <p:ph type="sldImg"/>
          </p:nvPr>
        </p:nvSpPr>
        <p:spPr>
          <a:xfrm>
            <a:off x="2914560" y="531720"/>
            <a:ext cx="3543120" cy="2657160"/>
          </a:xfrm>
          <a:prstGeom prst="rect">
            <a:avLst/>
          </a:prstGeom>
        </p:spPr>
      </p:sp>
      <p:sp>
        <p:nvSpPr>
          <p:cNvPr id="304"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i="1" lang="en-US" sz="1200" spc="-1" strike="noStrike" baseline="30000">
                <a:solidFill>
                  <a:srgbClr val="000000"/>
                </a:solidFill>
                <a:latin typeface="Calibri"/>
              </a:rPr>
              <a:t>Source: Whitman, Townsend, and Aalberts, Communication of the ACM.</a:t>
            </a:r>
            <a:endParaRPr b="0" lang="en-GB" sz="1200" spc="-1" strike="noStrike">
              <a:latin typeface="Arial"/>
            </a:endParaRPr>
          </a:p>
        </p:txBody>
      </p:sp>
      <p:sp>
        <p:nvSpPr>
          <p:cNvPr id="305"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7DA737F-589E-416A-A3D0-0111EC9078D7}" type="slidenum">
              <a:rPr b="0" lang="en-US" sz="1200" spc="-1" strike="noStrike">
                <a:solidFill>
                  <a:srgbClr val="000000"/>
                </a:solidFill>
                <a:latin typeface="Arial"/>
                <a:ea typeface="+mn-ea"/>
              </a:rPr>
              <a:t>14</a:t>
            </a:fld>
            <a:endParaRPr b="0" lang="en-GB" sz="1200" spc="-1" strike="noStrike">
              <a:latin typeface="Times New Roman"/>
            </a:endParaRPr>
          </a:p>
        </p:txBody>
      </p:sp>
    </p:spTree>
  </p:cSld>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6" name="PlaceHolder 1"/>
          <p:cNvSpPr>
            <a:spLocks noGrp="1"/>
          </p:cNvSpPr>
          <p:nvPr>
            <p:ph type="sldImg"/>
          </p:nvPr>
        </p:nvSpPr>
        <p:spPr>
          <a:xfrm>
            <a:off x="2914560" y="531720"/>
            <a:ext cx="3543120" cy="2657160"/>
          </a:xfrm>
          <a:prstGeom prst="rect">
            <a:avLst/>
          </a:prstGeom>
        </p:spPr>
      </p:sp>
      <p:sp>
        <p:nvSpPr>
          <p:cNvPr id="307"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i="1" lang="en-US" sz="1200" spc="-1" strike="noStrike" baseline="30000">
                <a:solidFill>
                  <a:srgbClr val="000000"/>
                </a:solidFill>
                <a:latin typeface="Calibri"/>
              </a:rPr>
              <a:t>Source: Whitman, Townsend, and Aalberts, Communication of the ACM.</a:t>
            </a:r>
            <a:endParaRPr b="0" lang="en-GB" sz="1200" spc="-1" strike="noStrike">
              <a:latin typeface="Arial"/>
            </a:endParaRPr>
          </a:p>
        </p:txBody>
      </p:sp>
      <p:sp>
        <p:nvSpPr>
          <p:cNvPr id="308"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1A735AD3-DD69-4FEF-A4F4-428D3864DC8E}" type="slidenum">
              <a:rPr b="0" lang="en-US" sz="1200" spc="-1" strike="noStrike">
                <a:solidFill>
                  <a:srgbClr val="000000"/>
                </a:solidFill>
                <a:latin typeface="Arial"/>
                <a:ea typeface="+mn-ea"/>
              </a:rPr>
              <a:t>14</a:t>
            </a:fld>
            <a:endParaRPr b="0" lang="en-GB" sz="1200" spc="-1" strike="noStrike">
              <a:latin typeface="Times New Roman"/>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9" name="PlaceHolder 1"/>
          <p:cNvSpPr>
            <a:spLocks noGrp="1"/>
          </p:cNvSpPr>
          <p:nvPr>
            <p:ph type="sldImg"/>
          </p:nvPr>
        </p:nvSpPr>
        <p:spPr>
          <a:xfrm>
            <a:off x="2914560" y="531720"/>
            <a:ext cx="3543120" cy="2657160"/>
          </a:xfrm>
          <a:prstGeom prst="rect">
            <a:avLst/>
          </a:prstGeom>
        </p:spPr>
      </p:sp>
      <p:sp>
        <p:nvSpPr>
          <p:cNvPr id="310"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i="1" lang="en-US" sz="1200" spc="-1" strike="noStrike" baseline="30000">
                <a:solidFill>
                  <a:srgbClr val="000000"/>
                </a:solidFill>
                <a:latin typeface="Calibri"/>
              </a:rPr>
              <a:t>Source: Whitman, Townsend, and Aalberts, Communication of the ACM.</a:t>
            </a:r>
            <a:endParaRPr b="0" lang="en-GB" sz="1200" spc="-1" strike="noStrike">
              <a:latin typeface="Arial"/>
            </a:endParaRPr>
          </a:p>
        </p:txBody>
      </p:sp>
      <p:sp>
        <p:nvSpPr>
          <p:cNvPr id="311"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DBD4071E-7D5C-49F9-862C-BA5A808F6C7D}" type="slidenum">
              <a:rPr b="0" lang="en-US" sz="1200" spc="-1" strike="noStrike">
                <a:solidFill>
                  <a:srgbClr val="000000"/>
                </a:solidFill>
                <a:latin typeface="Arial"/>
                <a:ea typeface="+mn-ea"/>
              </a:rPr>
              <a:t>14</a:t>
            </a:fld>
            <a:endParaRPr b="0" lang="en-GB" sz="1200" spc="-1" strike="noStrike">
              <a:latin typeface="Times New Roman"/>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2" name="PlaceHolder 1"/>
          <p:cNvSpPr>
            <a:spLocks noGrp="1"/>
          </p:cNvSpPr>
          <p:nvPr>
            <p:ph type="sldImg"/>
          </p:nvPr>
        </p:nvSpPr>
        <p:spPr>
          <a:xfrm>
            <a:off x="2914560" y="531720"/>
            <a:ext cx="3543120" cy="2657160"/>
          </a:xfrm>
          <a:prstGeom prst="rect">
            <a:avLst/>
          </a:prstGeom>
        </p:spPr>
      </p:sp>
      <p:sp>
        <p:nvSpPr>
          <p:cNvPr id="313"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i="1" lang="en-US" sz="1200" spc="-1" strike="noStrike" baseline="30000">
                <a:solidFill>
                  <a:srgbClr val="000000"/>
                </a:solidFill>
                <a:latin typeface="Calibri"/>
              </a:rPr>
              <a:t>Source: Whitman, Townsend, and Aalberts, Communication of the ACM.</a:t>
            </a:r>
            <a:endParaRPr b="0" lang="en-GB" sz="1200" spc="-1" strike="noStrike">
              <a:latin typeface="Arial"/>
            </a:endParaRPr>
          </a:p>
        </p:txBody>
      </p:sp>
      <p:sp>
        <p:nvSpPr>
          <p:cNvPr id="314"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82B05B03-94FB-413B-B1E4-745108BEE5DD}" type="slidenum">
              <a:rPr b="0" lang="en-US" sz="1200" spc="-1" strike="noStrike">
                <a:solidFill>
                  <a:srgbClr val="000000"/>
                </a:solidFill>
                <a:latin typeface="Arial"/>
                <a:ea typeface="+mn-ea"/>
              </a:rPr>
              <a:t>14</a:t>
            </a:fld>
            <a:endParaRPr b="0" lang="en-GB" sz="1200" spc="-1" strike="noStrike">
              <a:latin typeface="Times New Roman"/>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5"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D6B7E97-82C3-4DE9-AE73-44E90C618F33}" type="slidenum">
              <a:rPr b="0" lang="en-US" sz="1200" spc="-1" strike="noStrike">
                <a:solidFill>
                  <a:srgbClr val="000000"/>
                </a:solidFill>
                <a:latin typeface="Times New Roman"/>
              </a:rPr>
              <a:t>14</a:t>
            </a:fld>
            <a:endParaRPr b="0" lang="en-GB" sz="1200" spc="-1" strike="noStrike">
              <a:latin typeface="Times New Roman"/>
            </a:endParaRPr>
          </a:p>
        </p:txBody>
      </p:sp>
      <p:sp>
        <p:nvSpPr>
          <p:cNvPr id="316" name="PlaceHolder 2"/>
          <p:cNvSpPr>
            <a:spLocks noGrp="1"/>
          </p:cNvSpPr>
          <p:nvPr>
            <p:ph type="sldImg"/>
          </p:nvPr>
        </p:nvSpPr>
        <p:spPr>
          <a:xfrm>
            <a:off x="2914560" y="531720"/>
            <a:ext cx="3543120" cy="2657160"/>
          </a:xfrm>
          <a:prstGeom prst="rect">
            <a:avLst/>
          </a:prstGeom>
        </p:spPr>
      </p:sp>
      <p:sp>
        <p:nvSpPr>
          <p:cNvPr id="317" name="PlaceHolder 3"/>
          <p:cNvSpPr>
            <a:spLocks noGrp="1"/>
          </p:cNvSpPr>
          <p:nvPr>
            <p:ph type="body"/>
          </p:nvPr>
        </p:nvSpPr>
        <p:spPr>
          <a:xfrm>
            <a:off x="937440" y="3366000"/>
            <a:ext cx="7497720" cy="3188520"/>
          </a:xfrm>
          <a:prstGeom prst="rect">
            <a:avLst/>
          </a:prstGeom>
        </p:spPr>
        <p:txBody>
          <a:bodyPr lIns="93960" rIns="93960" tIns="47160" bIns="47160">
            <a:normAutofit fontScale="40000"/>
          </a:bodyPr>
          <a:p>
            <a:pPr marL="216000" indent="-216000">
              <a:lnSpc>
                <a:spcPct val="100000"/>
              </a:lnSpc>
            </a:pPr>
            <a:r>
              <a:rPr b="0" lang="en-GB" sz="1200" spc="-1" strike="noStrike">
                <a:solidFill>
                  <a:srgbClr val="000000"/>
                </a:solidFill>
                <a:latin typeface="+mn-lt"/>
                <a:ea typeface="+mn-ea"/>
              </a:rPr>
              <a:t>Good management practices for policy development and maintenance make for a more resilient organization. </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For example, all policies, including security policies, undergo tremendous stress when corporate mergers and divestitures occur.</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System vulnerabilities can arise, for instance, if incongruent security policies are implemented in different parts of a newly merged organization. </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Policy Management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Policies must be managed as they constantly change </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To remain viable, security policies must have:</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Responsible manager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A schedule of reviews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Method for making recommendations for reviews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Policy issuance and revision date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Automated policy management</a:t>
            </a:r>
            <a:endParaRPr b="0" lang="en-GB" sz="2400" spc="-1" strike="noStrike">
              <a:latin typeface="Arial"/>
            </a:endParaRPr>
          </a:p>
        </p:txBody>
      </p:sp>
    </p:spTree>
  </p:cSld>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8"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B414DD36-45C7-474C-9686-448330597356}" type="slidenum">
              <a:rPr b="0" lang="en-US" sz="1200" spc="-1" strike="noStrike">
                <a:solidFill>
                  <a:srgbClr val="000000"/>
                </a:solidFill>
                <a:latin typeface="Times New Roman"/>
              </a:rPr>
              <a:t>19</a:t>
            </a:fld>
            <a:endParaRPr b="0" lang="en-GB" sz="1200" spc="-1" strike="noStrike">
              <a:latin typeface="Times New Roman"/>
            </a:endParaRPr>
          </a:p>
        </p:txBody>
      </p:sp>
      <p:sp>
        <p:nvSpPr>
          <p:cNvPr id="319" name="PlaceHolder 2"/>
          <p:cNvSpPr>
            <a:spLocks noGrp="1"/>
          </p:cNvSpPr>
          <p:nvPr>
            <p:ph type="sldImg"/>
          </p:nvPr>
        </p:nvSpPr>
        <p:spPr>
          <a:xfrm>
            <a:off x="2914560" y="531720"/>
            <a:ext cx="3543120" cy="2657160"/>
          </a:xfrm>
          <a:prstGeom prst="rect">
            <a:avLst/>
          </a:prstGeom>
        </p:spPr>
      </p:sp>
      <p:sp>
        <p:nvSpPr>
          <p:cNvPr id="320" name="PlaceHolder 3"/>
          <p:cNvSpPr>
            <a:spLocks noGrp="1"/>
          </p:cNvSpPr>
          <p:nvPr>
            <p:ph type="body"/>
          </p:nvPr>
        </p:nvSpPr>
        <p:spPr>
          <a:xfrm>
            <a:off x="937440" y="3366000"/>
            <a:ext cx="7497720" cy="3188520"/>
          </a:xfrm>
          <a:prstGeom prst="rect">
            <a:avLst/>
          </a:prstGeom>
        </p:spPr>
        <p:txBody>
          <a:bodyPr lIns="93960" rIns="93960" tIns="47160" bIns="47160">
            <a:normAutofit fontScale="28000"/>
          </a:bodyPr>
          <a:p>
            <a:pPr marL="216000" indent="-216000">
              <a:lnSpc>
                <a:spcPct val="100000"/>
              </a:lnSpc>
            </a:pPr>
            <a:r>
              <a:rPr b="0" lang="en-GB" sz="1200" spc="-1" strike="noStrike">
                <a:solidFill>
                  <a:srgbClr val="000000"/>
                </a:solidFill>
                <a:latin typeface="+mn-lt"/>
                <a:ea typeface="+mn-ea"/>
              </a:rPr>
              <a:t>Once an organization has developed its information security policies and standards, the information security community can begin developing the blueprint for the information</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security program. If any policies, standards, or practices have not been completed, management must determine whether to proceed nonetheless with the development of the</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blueprint.</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This information security blueprint is the basis for the design, selection, and implementation of all security program elements, including policy implementation, ongoing policy management,</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risk management programs, education and training programs, technological controls, and program maintenance.</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Information Security Blueprints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Basis for design, selection, and implementation of all security policies, education and training programs, and technological controls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Detailed version of security framework (outline of overall information security strategy for organization)</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Specifies tasks and order in which they are to be accomplished</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Should also serve as scalable, upgradeable, and comprehensive plan for current and future information security needs</a:t>
            </a:r>
            <a:endParaRPr b="0" lang="en-GB" sz="2600" spc="-1" strike="noStrike">
              <a:latin typeface="Arial"/>
            </a:endParaRPr>
          </a:p>
        </p:txBody>
      </p:sp>
    </p:spTree>
  </p:cSld>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1" name="PlaceHolder 1"/>
          <p:cNvSpPr>
            <a:spLocks noGrp="1"/>
          </p:cNvSpPr>
          <p:nvPr>
            <p:ph type="sldImg"/>
          </p:nvPr>
        </p:nvSpPr>
        <p:spPr>
          <a:xfrm>
            <a:off x="2914560" y="531720"/>
            <a:ext cx="3543120" cy="2657160"/>
          </a:xfrm>
          <a:prstGeom prst="rect">
            <a:avLst/>
          </a:prstGeom>
        </p:spPr>
      </p:sp>
      <p:sp>
        <p:nvSpPr>
          <p:cNvPr id="322" name="PlaceHolder 2"/>
          <p:cNvSpPr>
            <a:spLocks noGrp="1"/>
          </p:cNvSpPr>
          <p:nvPr>
            <p:ph type="body"/>
          </p:nvPr>
        </p:nvSpPr>
        <p:spPr>
          <a:xfrm>
            <a:off x="937440" y="3366000"/>
            <a:ext cx="7497720" cy="3188520"/>
          </a:xfrm>
          <a:prstGeom prst="rect">
            <a:avLst/>
          </a:prstGeom>
        </p:spPr>
        <p:txBody>
          <a:bodyPr lIns="93960" rIns="93960" tIns="47160" bIns="47160">
            <a:normAutofit fontScale="56000"/>
          </a:bodyPr>
          <a:p>
            <a:pPr marL="216000" indent="-216000">
              <a:lnSpc>
                <a:spcPct val="100000"/>
              </a:lnSpc>
            </a:pPr>
            <a:r>
              <a:rPr b="0" lang="en-US" sz="2000" spc="-1" strike="noStrike">
                <a:latin typeface="Arial"/>
              </a:rPr>
              <a:t>More information/content is within other slides for referencing or assignment usage</a:t>
            </a: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r>
              <a:rPr b="1" lang="en-US" sz="2000" spc="-1" strike="noStrike">
                <a:latin typeface="Arial"/>
              </a:rPr>
              <a:t>ISO (</a:t>
            </a:r>
            <a:r>
              <a:rPr b="0" lang="en-GB" sz="1200" spc="-1" strike="noStrike">
                <a:solidFill>
                  <a:srgbClr val="000000"/>
                </a:solidFill>
                <a:latin typeface="+mn-lt"/>
                <a:ea typeface="+mn-ea"/>
              </a:rPr>
              <a:t>The International Organization for Standardization)</a:t>
            </a:r>
            <a:r>
              <a:rPr b="1" lang="en-US" sz="2000" spc="-1" strike="noStrike">
                <a:solidFill>
                  <a:srgbClr val="000000"/>
                </a:solidFill>
                <a:latin typeface="+mn-lt"/>
                <a:ea typeface="+mn-ea"/>
              </a:rPr>
              <a:t> 27000 series</a:t>
            </a:r>
            <a:endParaRPr b="0" lang="en-GB" sz="2000" spc="-1" strike="noStrike">
              <a:latin typeface="Arial"/>
            </a:endParaRPr>
          </a:p>
          <a:p>
            <a:pPr marL="216000" indent="-216000" algn="just">
              <a:lnSpc>
                <a:spcPct val="100000"/>
              </a:lnSpc>
              <a:spcBef>
                <a:spcPts val="601"/>
              </a:spcBef>
            </a:pPr>
            <a:r>
              <a:rPr b="0" lang="en-US" sz="1200" spc="-1" strike="noStrike">
                <a:solidFill>
                  <a:srgbClr val="000000"/>
                </a:solidFill>
                <a:latin typeface="+mn-lt"/>
                <a:ea typeface="+mn-ea"/>
              </a:rPr>
              <a:t>One of the most widely referenced security models </a:t>
            </a:r>
            <a:endParaRPr b="0" lang="en-GB" sz="1200" spc="-1" strike="noStrike">
              <a:latin typeface="Arial"/>
            </a:endParaRPr>
          </a:p>
          <a:p>
            <a:pPr marL="216000" indent="-216000" algn="just">
              <a:lnSpc>
                <a:spcPct val="100000"/>
              </a:lnSpc>
              <a:spcBef>
                <a:spcPts val="601"/>
              </a:spcBef>
            </a:pPr>
            <a:r>
              <a:rPr b="0" lang="en-US" sz="1200" spc="-1" strike="noStrike">
                <a:solidFill>
                  <a:srgbClr val="000000"/>
                </a:solidFill>
                <a:latin typeface="+mn-lt"/>
                <a:ea typeface="+mn-ea"/>
              </a:rPr>
              <a:t>Standard framework for information security that states organizational security policy is needed to provide management direction and support</a:t>
            </a:r>
            <a:endParaRPr b="0" lang="en-GB" sz="1200" spc="-1" strike="noStrike">
              <a:latin typeface="Arial"/>
            </a:endParaRPr>
          </a:p>
          <a:p>
            <a:pPr marL="216000" indent="-216000" algn="just">
              <a:lnSpc>
                <a:spcPct val="100000"/>
              </a:lnSpc>
              <a:spcBef>
                <a:spcPts val="601"/>
              </a:spcBef>
            </a:pPr>
            <a:r>
              <a:rPr b="0" lang="en-US" sz="1200" spc="-1" strike="noStrike">
                <a:solidFill>
                  <a:srgbClr val="000000"/>
                </a:solidFill>
                <a:latin typeface="+mn-lt"/>
                <a:ea typeface="+mn-ea"/>
              </a:rPr>
              <a:t>Purpose is to give recommendations for information security management</a:t>
            </a:r>
            <a:endParaRPr b="0" lang="en-GB" sz="1200" spc="-1" strike="noStrike">
              <a:latin typeface="Arial"/>
            </a:endParaRPr>
          </a:p>
          <a:p>
            <a:pPr marL="216000" indent="-216000" algn="just">
              <a:lnSpc>
                <a:spcPct val="100000"/>
              </a:lnSpc>
              <a:spcBef>
                <a:spcPts val="601"/>
              </a:spcBef>
            </a:pPr>
            <a:r>
              <a:rPr b="0" lang="en-US" sz="1200" spc="-1" strike="noStrike">
                <a:solidFill>
                  <a:srgbClr val="000000"/>
                </a:solidFill>
                <a:latin typeface="+mn-lt"/>
                <a:ea typeface="+mn-ea"/>
              </a:rPr>
              <a:t>Provides a starting point for developing organizational security</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GB" sz="2000" spc="-1" strike="noStrike">
                <a:solidFill>
                  <a:srgbClr val="000000"/>
                </a:solidFill>
                <a:latin typeface="+mn-lt"/>
                <a:ea typeface="+mn-ea"/>
              </a:rPr>
              <a:t>NIST (</a:t>
            </a:r>
            <a:r>
              <a:rPr b="0" lang="en-GB" sz="1200" spc="-1" strike="noStrike">
                <a:solidFill>
                  <a:srgbClr val="000000"/>
                </a:solidFill>
                <a:latin typeface="+mn-lt"/>
                <a:ea typeface="+mn-ea"/>
              </a:rPr>
              <a:t>The National Institute of Standards and Technology)</a:t>
            </a:r>
            <a:endParaRPr b="0" lang="en-GB" sz="1200" spc="-1" strike="noStrike">
              <a:latin typeface="Arial"/>
            </a:endParaRPr>
          </a:p>
          <a:p>
            <a:pPr marL="171360" indent="-171000">
              <a:lnSpc>
                <a:spcPct val="120000"/>
              </a:lnSpc>
              <a:spcBef>
                <a:spcPts val="601"/>
              </a:spcBef>
              <a:buClr>
                <a:srgbClr val="000000"/>
              </a:buClr>
              <a:buFont typeface="Arial"/>
              <a:buChar char="•"/>
            </a:pPr>
            <a:r>
              <a:rPr b="0" lang="en-US" sz="1200" spc="-1" strike="noStrike">
                <a:solidFill>
                  <a:srgbClr val="000000"/>
                </a:solidFill>
                <a:latin typeface="+mn-lt"/>
                <a:ea typeface="+mn-ea"/>
              </a:rPr>
              <a:t>Security supports the mission of the organization and is an integral element of sound management.</a:t>
            </a:r>
            <a:endParaRPr b="0" lang="en-GB" sz="1200" spc="-1" strike="noStrike">
              <a:latin typeface="Arial"/>
            </a:endParaRPr>
          </a:p>
          <a:p>
            <a:pPr marL="171360" indent="-171000">
              <a:lnSpc>
                <a:spcPct val="120000"/>
              </a:lnSpc>
              <a:spcBef>
                <a:spcPts val="601"/>
              </a:spcBef>
              <a:buClr>
                <a:srgbClr val="000000"/>
              </a:buClr>
              <a:buFont typeface="Arial"/>
              <a:buChar char="•"/>
            </a:pPr>
            <a:r>
              <a:rPr b="0" lang="en-US" sz="1200" spc="-1" strike="noStrike">
                <a:solidFill>
                  <a:srgbClr val="000000"/>
                </a:solidFill>
                <a:latin typeface="+mn-lt"/>
                <a:ea typeface="+mn-ea"/>
              </a:rPr>
              <a:t>Security should be cost effective; owners have security responsibilities outside their own organizations.</a:t>
            </a:r>
            <a:endParaRPr b="0" lang="en-GB" sz="1200" spc="-1" strike="noStrike">
              <a:latin typeface="Arial"/>
            </a:endParaRPr>
          </a:p>
          <a:p>
            <a:pPr marL="171360" indent="-171000">
              <a:lnSpc>
                <a:spcPct val="120000"/>
              </a:lnSpc>
              <a:spcBef>
                <a:spcPts val="601"/>
              </a:spcBef>
              <a:buClr>
                <a:srgbClr val="000000"/>
              </a:buClr>
              <a:buFont typeface="Arial"/>
              <a:buChar char="•"/>
            </a:pPr>
            <a:r>
              <a:rPr b="0" lang="en-US" sz="1200" spc="-1" strike="noStrike">
                <a:solidFill>
                  <a:srgbClr val="000000"/>
                </a:solidFill>
                <a:latin typeface="+mn-lt"/>
                <a:ea typeface="+mn-ea"/>
              </a:rPr>
              <a:t>Security responsibilities and accountability should be made explicit; security requires a comprehensive and integrated approach.</a:t>
            </a:r>
            <a:endParaRPr b="0" lang="en-GB" sz="1200" spc="-1" strike="noStrike">
              <a:latin typeface="Arial"/>
            </a:endParaRPr>
          </a:p>
          <a:p>
            <a:pPr>
              <a:lnSpc>
                <a:spcPct val="100000"/>
              </a:lnSpc>
            </a:pPr>
            <a:endParaRPr b="0" lang="en-GB" sz="1200" spc="-1" strike="noStrike">
              <a:latin typeface="Arial"/>
            </a:endParaRPr>
          </a:p>
        </p:txBody>
      </p:sp>
      <p:sp>
        <p:nvSpPr>
          <p:cNvPr id="323"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B2B0A5D-E676-4BCE-8C22-63A7FFAA42CA}" type="slidenum">
              <a:rPr b="0" lang="en-US" sz="1200" spc="-1" strike="noStrike">
                <a:solidFill>
                  <a:srgbClr val="000000"/>
                </a:solidFill>
                <a:latin typeface="Arial"/>
                <a:ea typeface="+mn-ea"/>
              </a:rPr>
              <a:t>21</a:t>
            </a:fld>
            <a:endParaRPr b="0" lang="en-GB" sz="1200" spc="-1" strike="noStrike">
              <a:latin typeface="Times New Roman"/>
            </a:endParaRPr>
          </a:p>
        </p:txBody>
      </p:sp>
    </p:spTree>
  </p:cSld>
</p:notes>
</file>

<file path=ppt/notesSlides/notesSlide2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4" name="PlaceHolder 1"/>
          <p:cNvSpPr>
            <a:spLocks noGrp="1"/>
          </p:cNvSpPr>
          <p:nvPr>
            <p:ph type="sldImg"/>
          </p:nvPr>
        </p:nvSpPr>
        <p:spPr>
          <a:xfrm>
            <a:off x="2914560" y="531720"/>
            <a:ext cx="3543120" cy="2657160"/>
          </a:xfrm>
          <a:prstGeom prst="rect">
            <a:avLst/>
          </a:prstGeom>
        </p:spPr>
      </p:sp>
      <p:sp>
        <p:nvSpPr>
          <p:cNvPr id="325"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lang="en-GB" sz="1200" spc="-1" strike="noStrike">
                <a:solidFill>
                  <a:srgbClr val="000000"/>
                </a:solidFill>
                <a:latin typeface="+mn-lt"/>
                <a:ea typeface="+mn-ea"/>
              </a:rPr>
              <a:t>As shown in the Figure ISO 27001 has moved from its previous Plan-Do-Check-Act format to a more formal and comprehensive approach to implementing</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the ISO 27002 control structure.</a:t>
            </a:r>
            <a:endParaRPr b="0" lang="en-GB" sz="1200" spc="-1" strike="noStrike">
              <a:latin typeface="Arial"/>
            </a:endParaRPr>
          </a:p>
        </p:txBody>
      </p:sp>
      <p:sp>
        <p:nvSpPr>
          <p:cNvPr id="326"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C3F07D25-E996-4691-93F7-D89998969172}" type="slidenum">
              <a:rPr b="0" lang="en-US" sz="1200" spc="-1" strike="noStrike">
                <a:solidFill>
                  <a:srgbClr val="000000"/>
                </a:solidFill>
                <a:latin typeface="Arial"/>
                <a:ea typeface="+mn-ea"/>
              </a:rPr>
              <a:t>21</a:t>
            </a:fld>
            <a:endParaRPr b="0" lang="en-GB" sz="1200" spc="-1" strike="noStrike">
              <a:latin typeface="Times New Roman"/>
            </a:endParaRPr>
          </a:p>
        </p:txBody>
      </p:sp>
    </p:spTree>
  </p:cSld>
</p:notes>
</file>

<file path=ppt/notesSlides/notesSlide3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7"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8A501C99-77C8-46C4-B668-D748085BC17B}" type="slidenum">
              <a:rPr b="0" lang="en-US" sz="1200" spc="-1" strike="noStrike">
                <a:solidFill>
                  <a:srgbClr val="000000"/>
                </a:solidFill>
                <a:latin typeface="Times New Roman"/>
              </a:rPr>
              <a:t>21</a:t>
            </a:fld>
            <a:endParaRPr b="0" lang="en-GB" sz="1200" spc="-1" strike="noStrike">
              <a:latin typeface="Times New Roman"/>
            </a:endParaRPr>
          </a:p>
        </p:txBody>
      </p:sp>
      <p:sp>
        <p:nvSpPr>
          <p:cNvPr id="328" name="PlaceHolder 2"/>
          <p:cNvSpPr>
            <a:spLocks noGrp="1"/>
          </p:cNvSpPr>
          <p:nvPr>
            <p:ph type="sldImg"/>
          </p:nvPr>
        </p:nvSpPr>
        <p:spPr>
          <a:xfrm>
            <a:off x="2914560" y="531720"/>
            <a:ext cx="3543120" cy="2657160"/>
          </a:xfrm>
          <a:prstGeom prst="rect">
            <a:avLst/>
          </a:prstGeom>
        </p:spPr>
      </p:sp>
      <p:sp>
        <p:nvSpPr>
          <p:cNvPr id="329"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1" lang="en-US" sz="2000" spc="-1" strike="noStrike">
                <a:latin typeface="Arial"/>
              </a:rPr>
              <a:t>NIST Security Models</a:t>
            </a:r>
            <a:endParaRPr b="0" lang="en-GB" sz="2000" spc="-1" strike="noStrike">
              <a:latin typeface="Arial"/>
            </a:endParaRPr>
          </a:p>
          <a:p>
            <a:pPr marL="216000" indent="-216000">
              <a:lnSpc>
                <a:spcPct val="100000"/>
              </a:lnSpc>
            </a:pPr>
            <a:r>
              <a:rPr b="0" lang="en-US" sz="2000" spc="-1" strike="noStrike">
                <a:latin typeface="Arial"/>
              </a:rPr>
              <a:t>Another approach available is described in the many documents available from the Computer Security Resource Center of the National Institute for Standards and Technology (csrc.nist.gov). </a:t>
            </a:r>
            <a:endParaRPr b="0" lang="en-GB" sz="2000" spc="-1" strike="noStrike">
              <a:latin typeface="Arial"/>
            </a:endParaRPr>
          </a:p>
          <a:p>
            <a:pPr marL="216000" indent="-216000">
              <a:lnSpc>
                <a:spcPct val="100000"/>
              </a:lnSpc>
            </a:pPr>
            <a:r>
              <a:rPr b="0" lang="en-US" sz="2000" spc="-1" strike="noStrike">
                <a:latin typeface="Arial"/>
              </a:rPr>
              <a:t>These are among the references cited by the government of the U.S. when deciding not to select the ISO/IEC 17799 standards. </a:t>
            </a:r>
            <a:endParaRPr b="0" lang="en-GB" sz="2000" spc="-1" strike="noStrike">
              <a:latin typeface="Arial"/>
            </a:endParaRPr>
          </a:p>
          <a:p>
            <a:pPr marL="216000" indent="-216000">
              <a:lnSpc>
                <a:spcPct val="100000"/>
              </a:lnSpc>
            </a:pPr>
            <a:r>
              <a:rPr b="0" lang="en-US" sz="2000" spc="-1" strike="noStrike">
                <a:latin typeface="Arial"/>
              </a:rPr>
              <a:t>NIST SP 800-12 - </a:t>
            </a:r>
            <a:r>
              <a:rPr b="0" i="1" lang="en-US" sz="2000" spc="-1" strike="noStrike">
                <a:latin typeface="Arial"/>
              </a:rPr>
              <a:t>The Computer Security Handbook</a:t>
            </a:r>
            <a:r>
              <a:rPr b="0" lang="en-US" sz="2000" spc="-1" strike="noStrike">
                <a:latin typeface="Arial"/>
              </a:rPr>
              <a:t> is an excellent reference and guide for the security manager or administrator in the routine management of information security. </a:t>
            </a:r>
            <a:endParaRPr b="0" lang="en-GB" sz="2000" spc="-1" strike="noStrike">
              <a:latin typeface="Arial"/>
            </a:endParaRPr>
          </a:p>
          <a:p>
            <a:pPr marL="216000" indent="-216000">
              <a:lnSpc>
                <a:spcPct val="100000"/>
              </a:lnSpc>
            </a:pPr>
            <a:r>
              <a:rPr b="0" lang="en-US" sz="2000" spc="-1" strike="noStrike">
                <a:latin typeface="Arial"/>
              </a:rPr>
              <a:t>NIST SP 800-14 - </a:t>
            </a:r>
            <a:r>
              <a:rPr b="0" i="1" lang="en-US" sz="2000" spc="-1" strike="noStrike">
                <a:latin typeface="Arial"/>
              </a:rPr>
              <a:t>Generally Accepted Principles and Practices for Securing IT Systems</a:t>
            </a:r>
            <a:r>
              <a:rPr b="0" lang="en-US" sz="2000" spc="-1" strike="noStrike">
                <a:latin typeface="Arial"/>
              </a:rPr>
              <a:t> provides best practices and security principles that can direct the development of a security blueprint. </a:t>
            </a:r>
            <a:endParaRPr b="0" lang="en-GB" sz="2000" spc="-1" strike="noStrike">
              <a:latin typeface="Arial"/>
            </a:endParaRPr>
          </a:p>
          <a:p>
            <a:pPr marL="216000" indent="-216000">
              <a:lnSpc>
                <a:spcPct val="100000"/>
              </a:lnSpc>
            </a:pPr>
            <a:r>
              <a:rPr b="0" lang="en-US" sz="2000" spc="-1" strike="noStrike">
                <a:latin typeface="Arial"/>
              </a:rPr>
              <a:t>NIST SP 800-18 - </a:t>
            </a:r>
            <a:r>
              <a:rPr b="0" i="1" lang="en-US" sz="2000" spc="-1" strike="noStrike">
                <a:latin typeface="Arial"/>
              </a:rPr>
              <a:t>The Guide for Developing Security Plans for IT Systems </a:t>
            </a:r>
            <a:r>
              <a:rPr b="0" lang="en-US" sz="2000" spc="-1" strike="noStrike">
                <a:latin typeface="Arial"/>
              </a:rPr>
              <a:t>is considered the foundation for a comprehensive security blueprint and framework. It provides detailed methods for assessing, designing, and implementing controls and plans for various sized applications. </a:t>
            </a: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0"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6828EA5D-E232-4D6C-8ABE-64469E93A80E}" type="slidenum">
              <a:rPr b="0" lang="en-US" sz="1200" spc="-1" strike="noStrike">
                <a:solidFill>
                  <a:srgbClr val="000000"/>
                </a:solidFill>
                <a:latin typeface="Times New Roman"/>
              </a:rPr>
              <a:t>21</a:t>
            </a:fld>
            <a:endParaRPr b="0" lang="en-GB" sz="1200" spc="-1" strike="noStrike">
              <a:latin typeface="Times New Roman"/>
            </a:endParaRPr>
          </a:p>
        </p:txBody>
      </p:sp>
      <p:sp>
        <p:nvSpPr>
          <p:cNvPr id="331" name="PlaceHolder 2"/>
          <p:cNvSpPr>
            <a:spLocks noGrp="1"/>
          </p:cNvSpPr>
          <p:nvPr>
            <p:ph type="sldImg"/>
          </p:nvPr>
        </p:nvSpPr>
        <p:spPr>
          <a:xfrm>
            <a:off x="2914560" y="531720"/>
            <a:ext cx="3543120" cy="2657160"/>
          </a:xfrm>
          <a:prstGeom prst="rect">
            <a:avLst/>
          </a:prstGeom>
        </p:spPr>
      </p:sp>
      <p:sp>
        <p:nvSpPr>
          <p:cNvPr id="332" name="PlaceHolder 3"/>
          <p:cNvSpPr>
            <a:spLocks noGrp="1"/>
          </p:cNvSpPr>
          <p:nvPr>
            <p:ph type="body"/>
          </p:nvPr>
        </p:nvSpPr>
        <p:spPr>
          <a:xfrm>
            <a:off x="937440" y="3366000"/>
            <a:ext cx="7497720" cy="3188520"/>
          </a:xfrm>
          <a:prstGeom prst="rect">
            <a:avLst/>
          </a:prstGeom>
        </p:spPr>
        <p:txBody>
          <a:bodyPr lIns="93960" rIns="93960" tIns="47160" bIns="47160">
            <a:normAutofit fontScale="47000"/>
          </a:bodyPr>
          <a:p>
            <a:pPr marL="216000" indent="-216000">
              <a:lnSpc>
                <a:spcPct val="100000"/>
              </a:lnSpc>
            </a:pPr>
            <a:r>
              <a:rPr b="1" lang="en-US" sz="2000" spc="-1" strike="noStrike">
                <a:latin typeface="Arial"/>
              </a:rPr>
              <a:t>NIST SP 800-14 Generally Accepted Principles and Practices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supports mission of organization; is an integral element of sound management</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should be cost effective; owners have security responsibilities outside their own organizations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responsibilities and accountability should be made explicit; security requires a comprehensive and integrated approach</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should be periodically reassessed; security is constrained by societal factors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33 principles for securing systems (see Table 4-5)</a:t>
            </a:r>
            <a:endParaRPr b="0" lang="en-GB" sz="2600" spc="-1" strike="noStrike">
              <a:latin typeface="Arial"/>
            </a:endParaRPr>
          </a:p>
        </p:txBody>
      </p:sp>
    </p:spTree>
  </p:cSld>
</p:notes>
</file>

<file path=ppt/notesSlides/notesSlide3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3"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24F39432-CA8A-4D6E-A679-9B3E7393C875}" type="slidenum">
              <a:rPr b="0" lang="en-US" sz="1200" spc="-1" strike="noStrike">
                <a:solidFill>
                  <a:srgbClr val="000000"/>
                </a:solidFill>
                <a:latin typeface="Times New Roman"/>
              </a:rPr>
              <a:t>31</a:t>
            </a:fld>
            <a:endParaRPr b="0" lang="en-GB" sz="1200" spc="-1" strike="noStrike">
              <a:latin typeface="Times New Roman"/>
            </a:endParaRPr>
          </a:p>
        </p:txBody>
      </p:sp>
      <p:sp>
        <p:nvSpPr>
          <p:cNvPr id="334" name="PlaceHolder 2"/>
          <p:cNvSpPr>
            <a:spLocks noGrp="1"/>
          </p:cNvSpPr>
          <p:nvPr>
            <p:ph type="sldImg"/>
          </p:nvPr>
        </p:nvSpPr>
        <p:spPr>
          <a:xfrm>
            <a:off x="2914560" y="531720"/>
            <a:ext cx="3543120" cy="2657160"/>
          </a:xfrm>
          <a:prstGeom prst="rect">
            <a:avLst/>
          </a:prstGeom>
        </p:spPr>
      </p:sp>
      <p:sp>
        <p:nvSpPr>
          <p:cNvPr id="335" name="PlaceHolder 3"/>
          <p:cNvSpPr>
            <a:spLocks noGrp="1"/>
          </p:cNvSpPr>
          <p:nvPr>
            <p:ph type="body"/>
          </p:nvPr>
        </p:nvSpPr>
        <p:spPr>
          <a:xfrm>
            <a:off x="937440" y="3366000"/>
            <a:ext cx="7497720" cy="3188520"/>
          </a:xfrm>
          <a:prstGeom prst="rect">
            <a:avLst/>
          </a:prstGeom>
        </p:spPr>
        <p:txBody>
          <a:bodyPr lIns="93960" rIns="93960" tIns="47160" bIns="47160">
            <a:normAutofit fontScale="47000"/>
          </a:bodyPr>
          <a:p>
            <a:pPr marL="216000" indent="-216000">
              <a:lnSpc>
                <a:spcPct val="100000"/>
              </a:lnSpc>
            </a:pPr>
            <a:r>
              <a:rPr b="1" lang="en-US" sz="2000" spc="-1" strike="noStrike">
                <a:latin typeface="Arial"/>
              </a:rPr>
              <a:t>NIST SP 800-14 Generally Accepted Principles and Practices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supports mission of organization; is an integral element of sound management</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should be cost effective; owners have security responsibilities outside their own organizations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responsibilities and accountability should be made explicit; security requires a comprehensive and integrated approach</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Security should be periodically reassessed; security is constrained by societal factors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33 principles for securing systems (see Table 4-5)</a:t>
            </a:r>
            <a:endParaRPr b="0" lang="en-GB" sz="2600" spc="-1" strike="noStrike">
              <a:latin typeface="Arial"/>
            </a:endParaRPr>
          </a:p>
        </p:txBody>
      </p:sp>
    </p:spTree>
  </p:cSld>
</p:notes>
</file>

<file path=ppt/notesSlides/notesSlide3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6" name="PlaceHolder 1"/>
          <p:cNvSpPr>
            <a:spLocks noGrp="1"/>
          </p:cNvSpPr>
          <p:nvPr>
            <p:ph type="sldImg"/>
          </p:nvPr>
        </p:nvSpPr>
        <p:spPr>
          <a:xfrm>
            <a:off x="2914560" y="531720"/>
            <a:ext cx="3543120" cy="2657160"/>
          </a:xfrm>
          <a:prstGeom prst="rect">
            <a:avLst/>
          </a:prstGeom>
        </p:spPr>
      </p:sp>
      <p:sp>
        <p:nvSpPr>
          <p:cNvPr id="337" name="PlaceHolder 2"/>
          <p:cNvSpPr>
            <a:spLocks noGrp="1"/>
          </p:cNvSpPr>
          <p:nvPr>
            <p:ph type="body"/>
          </p:nvPr>
        </p:nvSpPr>
        <p:spPr>
          <a:xfrm>
            <a:off x="937440" y="3366000"/>
            <a:ext cx="7497720" cy="3188520"/>
          </a:xfrm>
          <a:prstGeom prst="rect">
            <a:avLst/>
          </a:prstGeom>
        </p:spPr>
        <p:txBody>
          <a:bodyPr lIns="93960" rIns="93960" tIns="47160" bIns="47160">
            <a:normAutofit fontScale="68000"/>
          </a:bodyPr>
          <a:p>
            <a:pPr marL="216000" indent="-216000">
              <a:lnSpc>
                <a:spcPct val="100000"/>
              </a:lnSpc>
            </a:pPr>
            <a:r>
              <a:rPr b="1" lang="en-US" sz="2000" spc="-1" strike="noStrike">
                <a:latin typeface="Arial"/>
              </a:rPr>
              <a:t>NIST Cybersecurity Framework</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Consists of three fundamental components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Framework core: set of information security activities organization is expected to perform and desired results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Framework tiers: help relate maturity of security programs and implement corresponding measures and functions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Framework profile: used to perform gap analysis between current and desired state of information security/risk management</a:t>
            </a:r>
            <a:endParaRPr b="0" lang="en-GB" sz="2400" spc="-1" strike="noStrike">
              <a:latin typeface="Arial"/>
            </a:endParaRPr>
          </a:p>
          <a:p>
            <a:pPr>
              <a:lnSpc>
                <a:spcPct val="100000"/>
              </a:lnSpc>
            </a:pPr>
            <a:endParaRPr b="0" lang="en-GB" sz="2400" spc="-1" strike="noStrike">
              <a:latin typeface="Arial"/>
            </a:endParaRPr>
          </a:p>
        </p:txBody>
      </p:sp>
      <p:sp>
        <p:nvSpPr>
          <p:cNvPr id="338"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33056ACA-B49A-4CCB-A9BF-155CEBEC0FD7}" type="slidenum">
              <a:rPr b="0" lang="en-US" sz="1200" spc="-1" strike="noStrike">
                <a:solidFill>
                  <a:srgbClr val="000000"/>
                </a:solidFill>
                <a:latin typeface="Arial"/>
              </a:rPr>
              <a:t>33</a:t>
            </a:fld>
            <a:endParaRPr b="0" lang="en-GB" sz="1200" spc="-1" strike="noStrike">
              <a:latin typeface="Times New Roman"/>
            </a:endParaRPr>
          </a:p>
        </p:txBody>
      </p:sp>
    </p:spTree>
  </p:cSld>
</p:notes>
</file>

<file path=ppt/notesSlides/notesSlide3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9" name="PlaceHolder 1"/>
          <p:cNvSpPr>
            <a:spLocks noGrp="1"/>
          </p:cNvSpPr>
          <p:nvPr>
            <p:ph type="sldImg"/>
          </p:nvPr>
        </p:nvSpPr>
        <p:spPr>
          <a:xfrm>
            <a:off x="2914560" y="531720"/>
            <a:ext cx="3543120" cy="2657160"/>
          </a:xfrm>
          <a:prstGeom prst="rect">
            <a:avLst/>
          </a:prstGeom>
        </p:spPr>
      </p:sp>
      <p:sp>
        <p:nvSpPr>
          <p:cNvPr id="340" name="PlaceHolder 2"/>
          <p:cNvSpPr>
            <a:spLocks noGrp="1"/>
          </p:cNvSpPr>
          <p:nvPr>
            <p:ph type="body"/>
          </p:nvPr>
        </p:nvSpPr>
        <p:spPr>
          <a:xfrm>
            <a:off x="937440" y="3366000"/>
            <a:ext cx="7497720" cy="3188520"/>
          </a:xfrm>
          <a:prstGeom prst="rect">
            <a:avLst/>
          </a:prstGeom>
        </p:spPr>
        <p:txBody>
          <a:bodyPr lIns="93960" rIns="93960" tIns="47160" bIns="47160">
            <a:normAutofit fontScale="70000"/>
          </a:bodyPr>
          <a:p>
            <a:pPr marL="216000" indent="-216000">
              <a:lnSpc>
                <a:spcPct val="100000"/>
              </a:lnSpc>
            </a:pPr>
            <a:r>
              <a:rPr b="1" lang="en-US" sz="2000" spc="-1" strike="noStrike">
                <a:latin typeface="Arial"/>
              </a:rPr>
              <a:t>NIST Cybersecurity Framework</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Seven-step approach to implementing/improving programs: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Prioritize and scope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Orient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Create current profile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Conduct risk assessment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Create target profile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Determine, analyze, prioritize gaps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Implement action plan</a:t>
            </a:r>
            <a:endParaRPr b="0" lang="en-GB" sz="2400" spc="-1" strike="noStrike">
              <a:latin typeface="Arial"/>
            </a:endParaRPr>
          </a:p>
          <a:p>
            <a:pPr>
              <a:lnSpc>
                <a:spcPct val="100000"/>
              </a:lnSpc>
            </a:pPr>
            <a:endParaRPr b="0" lang="en-GB" sz="2400" spc="-1" strike="noStrike">
              <a:latin typeface="Arial"/>
            </a:endParaRPr>
          </a:p>
        </p:txBody>
      </p:sp>
      <p:sp>
        <p:nvSpPr>
          <p:cNvPr id="341"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118DF24-1A13-4B9A-BA9C-88376F0DAB01}" type="slidenum">
              <a:rPr b="0" lang="en-US" sz="1200" spc="-1" strike="noStrike">
                <a:solidFill>
                  <a:srgbClr val="000000"/>
                </a:solidFill>
                <a:latin typeface="Arial"/>
              </a:rPr>
              <a:t>34</a:t>
            </a:fld>
            <a:endParaRPr b="0" lang="en-GB" sz="1200" spc="-1" strike="noStrike">
              <a:latin typeface="Times New Roman"/>
            </a:endParaRPr>
          </a:p>
        </p:txBody>
      </p:sp>
    </p:spTree>
  </p:cSld>
</p:notes>
</file>

<file path=ppt/notesSlides/notesSlide3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2"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0EEA3DA7-C7FA-448C-9964-63B4BC651575}" type="slidenum">
              <a:rPr b="0" lang="en-US" sz="1200" spc="-1" strike="noStrike">
                <a:solidFill>
                  <a:srgbClr val="000000"/>
                </a:solidFill>
                <a:latin typeface="Times New Roman"/>
              </a:rPr>
              <a:t>34</a:t>
            </a:fld>
            <a:endParaRPr b="0" lang="en-GB" sz="1200" spc="-1" strike="noStrike">
              <a:latin typeface="Times New Roman"/>
            </a:endParaRPr>
          </a:p>
        </p:txBody>
      </p:sp>
      <p:sp>
        <p:nvSpPr>
          <p:cNvPr id="343" name="PlaceHolder 2"/>
          <p:cNvSpPr>
            <a:spLocks noGrp="1"/>
          </p:cNvSpPr>
          <p:nvPr>
            <p:ph type="sldImg"/>
          </p:nvPr>
        </p:nvSpPr>
        <p:spPr>
          <a:xfrm>
            <a:off x="2914560" y="531720"/>
            <a:ext cx="3543120" cy="2657160"/>
          </a:xfrm>
          <a:prstGeom prst="rect">
            <a:avLst/>
          </a:prstGeom>
        </p:spPr>
      </p:sp>
      <p:sp>
        <p:nvSpPr>
          <p:cNvPr id="344" name="PlaceHolder 3"/>
          <p:cNvSpPr>
            <a:spLocks noGrp="1"/>
          </p:cNvSpPr>
          <p:nvPr>
            <p:ph type="body"/>
          </p:nvPr>
        </p:nvSpPr>
        <p:spPr>
          <a:xfrm>
            <a:off x="937440" y="3366000"/>
            <a:ext cx="7497720" cy="3188520"/>
          </a:xfrm>
          <a:prstGeom prst="rect">
            <a:avLst/>
          </a:prstGeom>
        </p:spPr>
        <p:txBody>
          <a:bodyPr lIns="93960" rIns="93960" tIns="47160" bIns="47160">
            <a:normAutofit fontScale="51000"/>
          </a:bodyPr>
          <a:p>
            <a:pPr marL="216000" indent="-216000">
              <a:lnSpc>
                <a:spcPct val="100000"/>
              </a:lnSpc>
            </a:pPr>
            <a:r>
              <a:rPr b="1" lang="en-US" sz="2000" spc="-1" strike="noStrike">
                <a:latin typeface="Arial"/>
              </a:rPr>
              <a:t>Design of Security Architecture</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Spheres of security: foundation of the security framework</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Levels of controls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Management controls set direction and scope of security processes, provide detailed instructions for its conduct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Operational controls address personnel and physical security, and protection of production inputs/outputs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Technical controls are tactical and technical implementations related to designing and integrating security in organization</a:t>
            </a:r>
            <a:endParaRPr b="0" lang="en-GB" sz="2400" spc="-1" strike="noStrike">
              <a:latin typeface="Arial"/>
            </a:endParaRPr>
          </a:p>
        </p:txBody>
      </p:sp>
    </p:spTree>
  </p:cSld>
</p:notes>
</file>

<file path=ppt/notesSlides/notesSlide3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5"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5826094E-4F1F-4482-AC16-82ED317593E7}" type="slidenum">
              <a:rPr b="0" lang="en-US" sz="1200" spc="-1" strike="noStrike">
                <a:solidFill>
                  <a:srgbClr val="000000"/>
                </a:solidFill>
                <a:latin typeface="Times New Roman"/>
              </a:rPr>
              <a:t>35</a:t>
            </a:fld>
            <a:endParaRPr b="0" lang="en-GB" sz="1200" spc="-1" strike="noStrike">
              <a:latin typeface="Times New Roman"/>
            </a:endParaRPr>
          </a:p>
        </p:txBody>
      </p:sp>
      <p:sp>
        <p:nvSpPr>
          <p:cNvPr id="346" name="PlaceHolder 2"/>
          <p:cNvSpPr>
            <a:spLocks noGrp="1"/>
          </p:cNvSpPr>
          <p:nvPr>
            <p:ph type="sldImg"/>
          </p:nvPr>
        </p:nvSpPr>
        <p:spPr>
          <a:xfrm>
            <a:off x="2914560" y="531720"/>
            <a:ext cx="3543120" cy="2657160"/>
          </a:xfrm>
          <a:prstGeom prst="rect">
            <a:avLst/>
          </a:prstGeom>
        </p:spPr>
      </p:sp>
      <p:sp>
        <p:nvSpPr>
          <p:cNvPr id="347"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1" lang="en-US" sz="2000" spc="-1" strike="noStrike">
                <a:latin typeface="Arial"/>
              </a:rPr>
              <a:t>The Design of Security Architecture</a:t>
            </a:r>
            <a:endParaRPr b="0" lang="en-GB" sz="2000" spc="-1" strike="noStrike">
              <a:latin typeface="Arial"/>
            </a:endParaRPr>
          </a:p>
          <a:p>
            <a:pPr marL="216000" indent="-216000">
              <a:lnSpc>
                <a:spcPct val="100000"/>
              </a:lnSpc>
            </a:pPr>
            <a:r>
              <a:rPr b="0" lang="en-US" sz="2000" spc="-1" strike="noStrike">
                <a:latin typeface="Arial"/>
              </a:rPr>
              <a:t>Defense in Depth – One of the foundations of security architectures is the requirement to implement security in layers. Defense in depth requires that the organization establish sufficient security controls and safeguards, so that an intruder faces multiple layers of controls. </a:t>
            </a:r>
            <a:endParaRPr b="0" lang="en-GB" sz="2000" spc="-1" strike="noStrike">
              <a:latin typeface="Arial"/>
            </a:endParaRPr>
          </a:p>
          <a:p>
            <a:pPr marL="216000" indent="-216000">
              <a:lnSpc>
                <a:spcPct val="100000"/>
              </a:lnSpc>
            </a:pPr>
            <a:r>
              <a:rPr b="0" lang="en-US" sz="2000" spc="-1" strike="noStrike">
                <a:latin typeface="Arial"/>
              </a:rPr>
              <a:t>Security Perimeter – The point at which an organization’s security protection ends and the outside world begins is referred to as the security perimeter.  Unfortunately, the perimeter does not apply to internal attacks from employee threats or on-site physical threats.  </a:t>
            </a: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3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8"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EFA73F7-B5BC-4FE2-8727-AF9723526071}" type="slidenum">
              <a:rPr b="0" lang="en-US" sz="1200" spc="-1" strike="noStrike">
                <a:solidFill>
                  <a:srgbClr val="000000"/>
                </a:solidFill>
                <a:latin typeface="Times New Roman"/>
              </a:rPr>
              <a:t>35</a:t>
            </a:fld>
            <a:endParaRPr b="0" lang="en-GB" sz="1200" spc="-1" strike="noStrike">
              <a:latin typeface="Times New Roman"/>
            </a:endParaRPr>
          </a:p>
        </p:txBody>
      </p:sp>
      <p:sp>
        <p:nvSpPr>
          <p:cNvPr id="349" name="PlaceHolder 2"/>
          <p:cNvSpPr>
            <a:spLocks noGrp="1"/>
          </p:cNvSpPr>
          <p:nvPr>
            <p:ph type="sldImg"/>
          </p:nvPr>
        </p:nvSpPr>
        <p:spPr>
          <a:xfrm>
            <a:off x="2914560" y="531720"/>
            <a:ext cx="3543120" cy="2657160"/>
          </a:xfrm>
          <a:prstGeom prst="rect">
            <a:avLst/>
          </a:prstGeom>
        </p:spPr>
      </p:sp>
      <p:sp>
        <p:nvSpPr>
          <p:cNvPr id="350" name="PlaceHolder 3"/>
          <p:cNvSpPr>
            <a:spLocks noGrp="1"/>
          </p:cNvSpPr>
          <p:nvPr>
            <p:ph type="body"/>
          </p:nvPr>
        </p:nvSpPr>
        <p:spPr>
          <a:xfrm>
            <a:off x="937440" y="3366000"/>
            <a:ext cx="7497720" cy="3188520"/>
          </a:xfrm>
          <a:prstGeom prst="rect">
            <a:avLst/>
          </a:prstGeom>
        </p:spPr>
        <p:txBody>
          <a:bodyPr lIns="93960" rIns="93960" tIns="47160" bIns="47160">
            <a:normAutofit fontScale="8000"/>
          </a:bodyPr>
          <a:p>
            <a:pPr marL="216000" indent="-216000">
              <a:lnSpc>
                <a:spcPct val="100000"/>
              </a:lnSpc>
            </a:pPr>
            <a:endParaRPr b="0" lang="en-GB" sz="2000" spc="-1" strike="noStrike">
              <a:latin typeface="Arial"/>
            </a:endParaRPr>
          </a:p>
          <a:p>
            <a:pPr marL="216000" indent="-216000">
              <a:lnSpc>
                <a:spcPct val="100000"/>
              </a:lnSpc>
            </a:pPr>
            <a:r>
              <a:rPr b="0" lang="en-GB" sz="1200" spc="-1" strike="noStrike">
                <a:solidFill>
                  <a:srgbClr val="000000"/>
                </a:solidFill>
                <a:latin typeface="+mn-lt"/>
                <a:ea typeface="+mn-ea"/>
              </a:rPr>
              <a:t>The Figure illustrates that a layer of protection must exist between each layer of the sphere of use. For example, “Policy and law” and “Education and training” are protections placed between</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people and the information. Controls are also implemented between systems and the information,</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between networks and the computer systems, and between the Internet and internal</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networks</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0" lang="en-US" sz="2000" spc="-1" strike="noStrike">
                <a:solidFill>
                  <a:srgbClr val="000000"/>
                </a:solidFill>
                <a:latin typeface="+mn-lt"/>
                <a:ea typeface="+mn-ea"/>
              </a:rPr>
              <a:t>Figure 6-16, showing the sphere of security, is the foundation of the security framework.</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Generally speaking, the sphere of security represents the fact that information is under attack from a variety of sources. The sphere of use, at the left of the figure, illustrates the ways in which people can directly access information; for example, people read hard copies of documents; they also access information through systems, such as the electronic storage of information. </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Information, as the most important asset to security, is illustrated at the core of the sphere. Information is always at risk from attacks through the people and computer systems that have direct access to the information. Networks and the Internet represent indirect threats, as exemplified by the fact that a person attempting to access information from the Internet must first go through the local networks and then access systems that contain the information. The sphere of protection, at the right of the figure, illustrates that between each layer of the sphere of use there must exist a layer of protection to prevent access to the inner layer from the outer layer. Each shaded band is a layer of protection and control. For example, the layer labeled “policy education and training” is located between people and the information.</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Controls are also implemented between systems and the information, between networks and the computer systems, and between the Internet and internal networks. This reinforces the concept of defense in depth.</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As illustrated in the sphere of protection portion of Figure 6-16, a variety of controls can be used to protect the information. The list in the figure is not intended to be comprehensive but illustrates individual safeguards that protect the various systems that are located closer to the center of the sphere. However, as people can directly access each ring as well as the information at the core of the model, people require unique approaches to security.</a:t>
            </a:r>
            <a:endParaRPr b="0" lang="en-GB" sz="2000" spc="-1" strike="noStrike">
              <a:latin typeface="Arial"/>
            </a:endParaRPr>
          </a:p>
          <a:p>
            <a:pPr marL="216000" indent="-216000">
              <a:lnSpc>
                <a:spcPct val="100000"/>
              </a:lnSpc>
            </a:pPr>
            <a:r>
              <a:rPr b="0" lang="en-US" sz="2000" spc="-1" strike="noStrike">
                <a:solidFill>
                  <a:srgbClr val="000000"/>
                </a:solidFill>
                <a:latin typeface="+mn-lt"/>
                <a:ea typeface="+mn-ea"/>
              </a:rPr>
              <a:t>In fact, the resource of people must become a layer of security, a human firewall that protects the information from unauthorized access and use. The members of the organization must become a safeguard, which is effectively trained, implemented, and maintained, or else they, too, become a threat to the information.</a:t>
            </a:r>
            <a:endParaRPr b="0" lang="en-GB" sz="2000" spc="-1" strike="noStrike">
              <a:latin typeface="Arial"/>
            </a:endParaRPr>
          </a:p>
        </p:txBody>
      </p:sp>
    </p:spTree>
  </p:cSld>
</p:notes>
</file>

<file path=ppt/notesSlides/notesSlide3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1" name="PlaceHolder 1"/>
          <p:cNvSpPr>
            <a:spLocks noGrp="1"/>
          </p:cNvSpPr>
          <p:nvPr>
            <p:ph type="sldImg"/>
          </p:nvPr>
        </p:nvSpPr>
        <p:spPr>
          <a:xfrm>
            <a:off x="2914560" y="531720"/>
            <a:ext cx="3543120" cy="2657160"/>
          </a:xfrm>
          <a:prstGeom prst="rect">
            <a:avLst/>
          </a:prstGeom>
        </p:spPr>
      </p:sp>
      <p:sp>
        <p:nvSpPr>
          <p:cNvPr id="352"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353"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6A12C8F-0A2E-4AF6-ABEF-045996B96003}" type="slidenum">
              <a:rPr b="0" lang="en-US" sz="1200" spc="-1" strike="noStrike">
                <a:solidFill>
                  <a:srgbClr val="000000"/>
                </a:solidFill>
                <a:latin typeface="Times New Roman"/>
              </a:rPr>
              <a:t>37</a:t>
            </a:fld>
            <a:endParaRPr b="0" lang="en-GB" sz="1200" spc="-1" strike="noStrike">
              <a:latin typeface="Times New Roman"/>
            </a:endParaRPr>
          </a:p>
        </p:txBody>
      </p:sp>
    </p:spTree>
  </p:cSld>
</p:notes>
</file>

<file path=ppt/notesSlides/notesSlide3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4" name="PlaceHolder 1"/>
          <p:cNvSpPr>
            <a:spLocks noGrp="1"/>
          </p:cNvSpPr>
          <p:nvPr>
            <p:ph type="sldImg"/>
          </p:nvPr>
        </p:nvSpPr>
        <p:spPr>
          <a:xfrm>
            <a:off x="2914560" y="531720"/>
            <a:ext cx="3543120" cy="2657160"/>
          </a:xfrm>
          <a:prstGeom prst="rect">
            <a:avLst/>
          </a:prstGeom>
        </p:spPr>
      </p:sp>
      <p:sp>
        <p:nvSpPr>
          <p:cNvPr id="355"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356"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69311020-322A-496D-B8A8-14780AD835AE}" type="slidenum">
              <a:rPr b="0" lang="en-US" sz="1200" spc="-1" strike="noStrike">
                <a:solidFill>
                  <a:srgbClr val="000000"/>
                </a:solidFill>
                <a:latin typeface="Arial"/>
                <a:ea typeface="+mn-ea"/>
              </a:rPr>
              <a:t>37</a:t>
            </a:fld>
            <a:endParaRPr b="0" lang="en-GB" sz="1200" spc="-1" strike="noStrike">
              <a:latin typeface="Times New Roman"/>
            </a:endParaRPr>
          </a:p>
        </p:txBody>
      </p:sp>
    </p:spTree>
  </p:cSld>
</p:notes>
</file>

<file path=ppt/notesSlides/notesSlide4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7"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6D148722-93DA-4E3F-8443-6124C11F3F90}" type="slidenum">
              <a:rPr b="0" lang="en-US" sz="1200" spc="-1" strike="noStrike">
                <a:solidFill>
                  <a:srgbClr val="000000"/>
                </a:solidFill>
                <a:latin typeface="Times New Roman"/>
              </a:rPr>
              <a:t>37</a:t>
            </a:fld>
            <a:endParaRPr b="0" lang="en-GB" sz="1200" spc="-1" strike="noStrike">
              <a:latin typeface="Times New Roman"/>
            </a:endParaRPr>
          </a:p>
        </p:txBody>
      </p:sp>
      <p:sp>
        <p:nvSpPr>
          <p:cNvPr id="358" name="PlaceHolder 2"/>
          <p:cNvSpPr>
            <a:spLocks noGrp="1"/>
          </p:cNvSpPr>
          <p:nvPr>
            <p:ph type="sldImg"/>
          </p:nvPr>
        </p:nvSpPr>
        <p:spPr>
          <a:xfrm>
            <a:off x="2914560" y="531720"/>
            <a:ext cx="3543120" cy="2657160"/>
          </a:xfrm>
          <a:prstGeom prst="rect">
            <a:avLst/>
          </a:prstGeom>
        </p:spPr>
      </p:sp>
      <p:sp>
        <p:nvSpPr>
          <p:cNvPr id="359" name="PlaceHolder 3"/>
          <p:cNvSpPr>
            <a:spLocks noGrp="1"/>
          </p:cNvSpPr>
          <p:nvPr>
            <p:ph type="body"/>
          </p:nvPr>
        </p:nvSpPr>
        <p:spPr>
          <a:xfrm>
            <a:off x="937440" y="3366000"/>
            <a:ext cx="7497720" cy="3188520"/>
          </a:xfrm>
          <a:prstGeom prst="rect">
            <a:avLst/>
          </a:prstGeom>
        </p:spPr>
        <p:txBody>
          <a:bodyPr lIns="93960" rIns="93960" tIns="47160" bIns="47160">
            <a:normAutofit fontScale="15000"/>
          </a:bodyPr>
          <a:p>
            <a:pPr marL="216000" indent="-216000">
              <a:lnSpc>
                <a:spcPct val="100000"/>
              </a:lnSpc>
            </a:pPr>
            <a:r>
              <a:rPr b="0" lang="en-GB" sz="1200" spc="-1" strike="noStrike">
                <a:solidFill>
                  <a:srgbClr val="000000"/>
                </a:solidFill>
                <a:latin typeface="+mn-lt"/>
                <a:ea typeface="+mn-ea"/>
              </a:rPr>
              <a:t>Once your organization has defined the policies that will guide its security program and selected an overall security model by creating or adapting a security framework and a corresponding</a:t>
            </a:r>
            <a:endParaRPr b="0" lang="en-GB" sz="1200" spc="-1" strike="noStrike">
              <a:latin typeface="Arial"/>
            </a:endParaRPr>
          </a:p>
          <a:p>
            <a:pPr marL="216000" indent="-216000">
              <a:lnSpc>
                <a:spcPct val="100000"/>
              </a:lnSpc>
            </a:pPr>
            <a:r>
              <a:rPr b="0" lang="en-GB" sz="1200" spc="-1" strike="noStrike">
                <a:solidFill>
                  <a:srgbClr val="000000"/>
                </a:solidFill>
                <a:latin typeface="+mn-lt"/>
                <a:ea typeface="+mn-ea"/>
              </a:rPr>
              <a:t>detailed implementation blueprint, it is time to implement a security education, training, and awareness (SETA) program.</a:t>
            </a:r>
            <a:endParaRPr b="0" lang="en-GB" sz="1200" spc="-1" strike="noStrike">
              <a:latin typeface="Arial"/>
            </a:endParaRPr>
          </a:p>
          <a:p>
            <a:pPr algn="just">
              <a:lnSpc>
                <a:spcPct val="100000"/>
              </a:lnSpc>
              <a:spcBef>
                <a:spcPts val="601"/>
              </a:spcBef>
              <a:tabLst>
                <a:tab algn="l" pos="0"/>
              </a:tabLst>
            </a:pPr>
            <a:endParaRPr b="0" lang="en-GB" sz="1200" spc="-1" strike="noStrike">
              <a:latin typeface="Arial"/>
            </a:endParaRPr>
          </a:p>
          <a:p>
            <a:pPr algn="just">
              <a:lnSpc>
                <a:spcPct val="100000"/>
              </a:lnSpc>
              <a:spcBef>
                <a:spcPts val="601"/>
              </a:spcBef>
              <a:tabLst>
                <a:tab algn="l" pos="0"/>
              </a:tabLst>
            </a:pPr>
            <a:r>
              <a:rPr b="1" lang="en-US" sz="1200" spc="-1" strike="noStrike">
                <a:solidFill>
                  <a:srgbClr val="000000"/>
                </a:solidFill>
                <a:latin typeface="+mn-lt"/>
                <a:ea typeface="+mn-ea"/>
              </a:rPr>
              <a:t>Education</a:t>
            </a:r>
            <a:r>
              <a:rPr b="0" lang="en-US" sz="1200" spc="-1" strike="noStrike">
                <a:solidFill>
                  <a:srgbClr val="000000"/>
                </a:solidFill>
                <a:latin typeface="+mn-lt"/>
                <a:ea typeface="+mn-ea"/>
              </a:rPr>
              <a:t> </a:t>
            </a:r>
            <a:endParaRPr b="0" lang="en-GB" sz="1200" spc="-1" strike="noStrike">
              <a:latin typeface="Arial"/>
            </a:endParaRPr>
          </a:p>
          <a:p>
            <a:pPr marL="171360" indent="-171000" algn="just">
              <a:lnSpc>
                <a:spcPct val="100000"/>
              </a:lnSpc>
              <a:spcBef>
                <a:spcPts val="601"/>
              </a:spcBef>
              <a:buClr>
                <a:srgbClr val="000000"/>
              </a:buClr>
              <a:buFont typeface="Arial"/>
              <a:buChar char="•"/>
              <a:tabLst>
                <a:tab algn="l" pos="0"/>
              </a:tabLst>
            </a:pPr>
            <a:r>
              <a:rPr b="0" lang="en-US" sz="1200" spc="-1" strike="noStrike">
                <a:solidFill>
                  <a:srgbClr val="000000"/>
                </a:solidFill>
                <a:latin typeface="+mn-lt"/>
                <a:ea typeface="+mn-ea"/>
              </a:rPr>
              <a:t>Everyone in an organization needs to be trained and aware of information security; not every member needs a formal degree or certificate in information security.</a:t>
            </a:r>
            <a:endParaRPr b="0" lang="en-GB" sz="1200" spc="-1" strike="noStrike">
              <a:latin typeface="Arial"/>
            </a:endParaRPr>
          </a:p>
          <a:p>
            <a:pPr marL="171360" indent="-171000">
              <a:lnSpc>
                <a:spcPct val="100000"/>
              </a:lnSpc>
              <a:spcBef>
                <a:spcPts val="601"/>
              </a:spcBef>
              <a:buClr>
                <a:srgbClr val="000000"/>
              </a:buClr>
              <a:buFont typeface="Arial"/>
              <a:buChar char="•"/>
              <a:tabLst>
                <a:tab algn="l" pos="0"/>
              </a:tabLst>
            </a:pPr>
            <a:r>
              <a:rPr b="0" lang="en-US" sz="1200" spc="-1" strike="noStrike">
                <a:solidFill>
                  <a:srgbClr val="000000"/>
                </a:solidFill>
                <a:latin typeface="+mn-lt"/>
                <a:ea typeface="+mn-ea"/>
              </a:rPr>
              <a:t>When formal education is deemed appropriate, an employee can investigate courses in continuing education from local institutions of higher learning.</a:t>
            </a:r>
            <a:endParaRPr b="0" lang="en-GB" sz="1200" spc="-1" strike="noStrike">
              <a:latin typeface="Arial"/>
            </a:endParaRPr>
          </a:p>
          <a:p>
            <a:pPr marL="171360" indent="-171000">
              <a:lnSpc>
                <a:spcPct val="100000"/>
              </a:lnSpc>
              <a:spcBef>
                <a:spcPts val="601"/>
              </a:spcBef>
              <a:buClr>
                <a:srgbClr val="000000"/>
              </a:buClr>
              <a:buFont typeface="Arial"/>
              <a:buChar char="•"/>
              <a:tabLst>
                <a:tab algn="l" pos="0"/>
              </a:tabLst>
            </a:pPr>
            <a:r>
              <a:rPr b="0" lang="en-US" sz="1200" spc="-1" strike="noStrike">
                <a:solidFill>
                  <a:srgbClr val="000000"/>
                </a:solidFill>
                <a:latin typeface="+mn-lt"/>
                <a:ea typeface="+mn-ea"/>
              </a:rPr>
              <a:t>A number of universities have formal coursework in information security.</a:t>
            </a:r>
            <a:endParaRPr b="0" lang="en-GB" sz="1200" spc="-1" strike="noStrike">
              <a:latin typeface="Arial"/>
            </a:endParaRPr>
          </a:p>
          <a:p>
            <a:pPr>
              <a:lnSpc>
                <a:spcPct val="100000"/>
              </a:lnSpc>
              <a:tabLst>
                <a:tab algn="l" pos="0"/>
              </a:tabLst>
            </a:pPr>
            <a:endParaRPr b="0" lang="en-GB" sz="1200" spc="-1" strike="noStrike">
              <a:latin typeface="Arial"/>
            </a:endParaRPr>
          </a:p>
          <a:p>
            <a:pPr>
              <a:lnSpc>
                <a:spcPct val="100000"/>
              </a:lnSpc>
              <a:tabLst>
                <a:tab algn="l" pos="0"/>
              </a:tabLst>
            </a:pPr>
            <a:r>
              <a:rPr b="1" lang="en-US" sz="2000" spc="-1" strike="noStrike">
                <a:solidFill>
                  <a:srgbClr val="000000"/>
                </a:solidFill>
                <a:latin typeface="+mn-lt"/>
                <a:ea typeface="+mn-ea"/>
              </a:rPr>
              <a:t>Security Training</a:t>
            </a:r>
            <a:endParaRPr b="0" lang="en-GB" sz="20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Provides members of organization with detailed information and hands-on instruction to prepare them to perform their duties securely</a:t>
            </a:r>
            <a:endParaRPr b="0" lang="en-GB" sz="12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Management of information security can develop customized in-house training or outsource the training program</a:t>
            </a:r>
            <a:endParaRPr b="0" lang="en-GB" sz="12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Alternatives to formal training include conferences and programs offered through professional organizations</a:t>
            </a:r>
            <a:endParaRPr b="0" lang="en-GB" sz="1200" spc="-1" strike="noStrike">
              <a:latin typeface="Arial"/>
            </a:endParaRPr>
          </a:p>
          <a:p>
            <a:pPr>
              <a:lnSpc>
                <a:spcPct val="100000"/>
              </a:lnSpc>
              <a:tabLst>
                <a:tab algn="l" pos="0"/>
              </a:tabLst>
            </a:pPr>
            <a:endParaRPr b="0" lang="en-GB" sz="1200" spc="-1" strike="noStrike">
              <a:latin typeface="Arial"/>
            </a:endParaRPr>
          </a:p>
          <a:p>
            <a:pPr>
              <a:lnSpc>
                <a:spcPct val="100000"/>
              </a:lnSpc>
              <a:tabLst>
                <a:tab algn="l" pos="0"/>
              </a:tabLst>
            </a:pPr>
            <a:r>
              <a:rPr b="1" lang="en-US" sz="2000" spc="-1" strike="noStrike">
                <a:solidFill>
                  <a:srgbClr val="222222"/>
                </a:solidFill>
                <a:latin typeface="Arial"/>
                <a:ea typeface="+mn-ea"/>
              </a:rPr>
              <a:t>Security Awareness</a:t>
            </a:r>
            <a:endParaRPr b="0" lang="en-GB" sz="20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One of least frequently implemented but most beneficial programs is the security awareness program</a:t>
            </a:r>
            <a:endParaRPr b="0" lang="en-GB" sz="12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Designed to keep information security at the forefront of users’ minds </a:t>
            </a:r>
            <a:endParaRPr b="0" lang="en-GB" sz="12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Need not be complicated or expensive</a:t>
            </a:r>
            <a:endParaRPr b="0" lang="en-GB" sz="1200" spc="-1" strike="noStrike">
              <a:latin typeface="Arial"/>
            </a:endParaRPr>
          </a:p>
          <a:p>
            <a:pPr marL="343080" indent="-342720">
              <a:lnSpc>
                <a:spcPct val="100000"/>
              </a:lnSpc>
              <a:spcBef>
                <a:spcPts val="241"/>
              </a:spcBef>
              <a:buClr>
                <a:srgbClr val="222222"/>
              </a:buClr>
              <a:buFont typeface="Arial"/>
              <a:buChar char="•"/>
              <a:tabLst>
                <a:tab algn="l" pos="0"/>
              </a:tabLst>
            </a:pPr>
            <a:r>
              <a:rPr b="0" lang="en-US" sz="1200" spc="-1" strike="noStrike">
                <a:solidFill>
                  <a:srgbClr val="222222"/>
                </a:solidFill>
                <a:latin typeface="Arial"/>
                <a:ea typeface="+mn-ea"/>
              </a:rPr>
              <a:t>If the program is not actively implemented</a:t>
            </a:r>
            <a:endParaRPr b="0" lang="en-GB" sz="1200" spc="-1" strike="noStrike">
              <a:latin typeface="Arial"/>
            </a:endParaRPr>
          </a:p>
          <a:p>
            <a:pPr>
              <a:lnSpc>
                <a:spcPct val="100000"/>
              </a:lnSpc>
              <a:spcBef>
                <a:spcPts val="241"/>
              </a:spcBef>
              <a:tabLst>
                <a:tab algn="l" pos="0"/>
              </a:tabLst>
            </a:pPr>
            <a:endParaRPr b="0" lang="en-GB" sz="1200" spc="-1" strike="noStrike">
              <a:latin typeface="Arial"/>
            </a:endParaRPr>
          </a:p>
          <a:p>
            <a:pPr>
              <a:lnSpc>
                <a:spcPct val="100000"/>
              </a:lnSpc>
              <a:spcBef>
                <a:spcPts val="241"/>
              </a:spcBef>
              <a:tabLst>
                <a:tab algn="l" pos="0"/>
              </a:tabLst>
            </a:pPr>
            <a:endParaRPr b="0" lang="en-GB" sz="1200" spc="-1" strike="noStrike">
              <a:latin typeface="Arial"/>
            </a:endParaRPr>
          </a:p>
          <a:p>
            <a:pPr>
              <a:lnSpc>
                <a:spcPct val="100000"/>
              </a:lnSpc>
              <a:tabLst>
                <a:tab algn="l" pos="0"/>
              </a:tabLst>
            </a:pPr>
            <a:r>
              <a:rPr b="1" lang="en-US" sz="2000" spc="-1" strike="noStrike">
                <a:solidFill>
                  <a:srgbClr val="222222"/>
                </a:solidFill>
                <a:latin typeface="Arial"/>
                <a:ea typeface="+mn-ea"/>
              </a:rPr>
              <a:t>Security Education, Training, and Awareness Program</a:t>
            </a:r>
            <a:endParaRPr b="0" lang="en-GB" sz="2000" spc="-1" strike="noStrike">
              <a:latin typeface="Arial"/>
            </a:endParaRPr>
          </a:p>
          <a:p>
            <a:pPr marL="343080" indent="-342720">
              <a:lnSpc>
                <a:spcPct val="100000"/>
              </a:lnSpc>
              <a:spcBef>
                <a:spcPts val="519"/>
              </a:spcBef>
              <a:buClr>
                <a:srgbClr val="222222"/>
              </a:buClr>
              <a:buFont typeface="Arial"/>
              <a:buChar char="•"/>
              <a:tabLst>
                <a:tab algn="l" pos="0"/>
              </a:tabLst>
            </a:pPr>
            <a:r>
              <a:rPr b="0" lang="en-US" sz="2600" spc="-1" strike="noStrike">
                <a:solidFill>
                  <a:srgbClr val="222222"/>
                </a:solidFill>
                <a:latin typeface="Arial"/>
                <a:ea typeface="+mn-ea"/>
              </a:rPr>
              <a:t>Once general security policy exists, implement security education, training, and awareness (SETA) program </a:t>
            </a:r>
            <a:endParaRPr b="0" lang="en-GB" sz="2600" spc="-1" strike="noStrike">
              <a:latin typeface="Arial"/>
            </a:endParaRPr>
          </a:p>
          <a:p>
            <a:pPr marL="343080" indent="-342720">
              <a:lnSpc>
                <a:spcPct val="100000"/>
              </a:lnSpc>
              <a:spcBef>
                <a:spcPts val="519"/>
              </a:spcBef>
              <a:buClr>
                <a:srgbClr val="222222"/>
              </a:buClr>
              <a:buFont typeface="Arial"/>
              <a:buChar char="•"/>
              <a:tabLst>
                <a:tab algn="l" pos="0"/>
              </a:tabLst>
            </a:pPr>
            <a:r>
              <a:rPr b="0" lang="en-US" sz="2600" spc="-1" strike="noStrike">
                <a:solidFill>
                  <a:srgbClr val="222222"/>
                </a:solidFill>
                <a:latin typeface="Arial"/>
                <a:ea typeface="+mn-ea"/>
              </a:rPr>
              <a:t>SETA is a control measure designed to reduce accidental security breaches</a:t>
            </a:r>
            <a:endParaRPr b="0" lang="en-GB" sz="2600" spc="-1" strike="noStrike">
              <a:latin typeface="Arial"/>
            </a:endParaRPr>
          </a:p>
          <a:p>
            <a:pPr marL="343080" indent="-342720">
              <a:lnSpc>
                <a:spcPct val="100000"/>
              </a:lnSpc>
              <a:spcBef>
                <a:spcPts val="519"/>
              </a:spcBef>
              <a:buClr>
                <a:srgbClr val="222222"/>
              </a:buClr>
              <a:buFont typeface="Arial"/>
              <a:buChar char="•"/>
              <a:tabLst>
                <a:tab algn="l" pos="0"/>
              </a:tabLst>
            </a:pPr>
            <a:r>
              <a:rPr b="0" lang="en-US" sz="2600" spc="-1" strike="noStrike">
                <a:solidFill>
                  <a:srgbClr val="222222"/>
                </a:solidFill>
                <a:latin typeface="Arial"/>
                <a:ea typeface="+mn-ea"/>
              </a:rPr>
              <a:t>The SETA program consists of: security education; security training; and security awareness</a:t>
            </a:r>
            <a:endParaRPr b="0" lang="en-GB" sz="2600" spc="-1" strike="noStrike">
              <a:latin typeface="Arial"/>
            </a:endParaRPr>
          </a:p>
          <a:p>
            <a:pPr marL="343080" indent="-342720">
              <a:lnSpc>
                <a:spcPct val="100000"/>
              </a:lnSpc>
              <a:spcBef>
                <a:spcPts val="519"/>
              </a:spcBef>
              <a:buClr>
                <a:srgbClr val="222222"/>
              </a:buClr>
              <a:buFont typeface="Arial"/>
              <a:buChar char="•"/>
              <a:tabLst>
                <a:tab algn="l" pos="0"/>
              </a:tabLst>
            </a:pPr>
            <a:r>
              <a:rPr b="0" lang="en-US" sz="2600" spc="-1" strike="noStrike">
                <a:solidFill>
                  <a:srgbClr val="222222"/>
                </a:solidFill>
                <a:latin typeface="Arial"/>
                <a:ea typeface="+mn-ea"/>
              </a:rPr>
              <a:t>Enhances security by improving awareness, developing skills and knowledge, and building in-depth knowledge</a:t>
            </a:r>
            <a:endParaRPr b="0" lang="en-GB" sz="2600" spc="-1" strike="noStrike">
              <a:latin typeface="Arial"/>
            </a:endParaRPr>
          </a:p>
          <a:p>
            <a:pPr>
              <a:lnSpc>
                <a:spcPct val="100000"/>
              </a:lnSpc>
              <a:tabLst>
                <a:tab algn="l" pos="0"/>
              </a:tabLst>
            </a:pPr>
            <a:endParaRPr b="0" lang="en-GB" sz="2600" spc="-1" strike="noStrike">
              <a:latin typeface="Arial"/>
            </a:endParaRPr>
          </a:p>
        </p:txBody>
      </p:sp>
    </p:spTree>
  </p:cSld>
</p:notes>
</file>

<file path=ppt/notesSlides/notesSlide4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0" name="PlaceHolder 1"/>
          <p:cNvSpPr>
            <a:spLocks noGrp="1"/>
          </p:cNvSpPr>
          <p:nvPr>
            <p:ph type="sldImg"/>
          </p:nvPr>
        </p:nvSpPr>
        <p:spPr>
          <a:xfrm>
            <a:off x="2914560" y="531720"/>
            <a:ext cx="3543120" cy="2657160"/>
          </a:xfrm>
          <a:prstGeom prst="rect">
            <a:avLst/>
          </a:prstGeom>
        </p:spPr>
      </p:sp>
      <p:sp>
        <p:nvSpPr>
          <p:cNvPr id="361"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lang="en-GB" sz="1200" spc="-1" strike="noStrike">
                <a:solidFill>
                  <a:srgbClr val="000000"/>
                </a:solidFill>
                <a:latin typeface="+mn-lt"/>
                <a:ea typeface="+mn-ea"/>
              </a:rPr>
              <a:t>The Table compares the features of security education, training, and awareness within the organization.</a:t>
            </a:r>
            <a:endParaRPr b="0" lang="en-GB" sz="1200" spc="-1" strike="noStrike">
              <a:latin typeface="Arial"/>
            </a:endParaRPr>
          </a:p>
        </p:txBody>
      </p:sp>
      <p:sp>
        <p:nvSpPr>
          <p:cNvPr id="362"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012C92A-2549-4F50-9159-96E05A3D0A30}" type="slidenum">
              <a:rPr b="0" lang="en-US" sz="1200" spc="-1" strike="noStrike">
                <a:solidFill>
                  <a:srgbClr val="000000"/>
                </a:solidFill>
                <a:latin typeface="Arial"/>
                <a:ea typeface="+mn-ea"/>
              </a:rPr>
              <a:t>40</a:t>
            </a:fld>
            <a:endParaRPr b="0" lang="en-GB" sz="1200" spc="-1" strike="noStrike">
              <a:latin typeface="Times New Roman"/>
            </a:endParaRPr>
          </a:p>
        </p:txBody>
      </p:sp>
    </p:spTree>
  </p:cSld>
</p:notes>
</file>

<file path=ppt/notesSlides/notesSlide4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3"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5051F8C-F04B-4134-B86F-902CF834911F}" type="slidenum">
              <a:rPr b="0" lang="en-US" sz="1200" spc="-1" strike="noStrike">
                <a:solidFill>
                  <a:srgbClr val="000000"/>
                </a:solidFill>
                <a:latin typeface="Times New Roman"/>
              </a:rPr>
              <a:t>40</a:t>
            </a:fld>
            <a:endParaRPr b="0" lang="en-GB" sz="1200" spc="-1" strike="noStrike">
              <a:latin typeface="Times New Roman"/>
            </a:endParaRPr>
          </a:p>
        </p:txBody>
      </p:sp>
      <p:sp>
        <p:nvSpPr>
          <p:cNvPr id="364" name="PlaceHolder 2"/>
          <p:cNvSpPr>
            <a:spLocks noGrp="1"/>
          </p:cNvSpPr>
          <p:nvPr>
            <p:ph type="sldImg"/>
          </p:nvPr>
        </p:nvSpPr>
        <p:spPr>
          <a:xfrm>
            <a:off x="2914560" y="531720"/>
            <a:ext cx="3543120" cy="2657160"/>
          </a:xfrm>
          <a:prstGeom prst="rect">
            <a:avLst/>
          </a:prstGeom>
        </p:spPr>
      </p:sp>
      <p:sp>
        <p:nvSpPr>
          <p:cNvPr id="365" name="PlaceHolder 3"/>
          <p:cNvSpPr>
            <a:spLocks noGrp="1"/>
          </p:cNvSpPr>
          <p:nvPr>
            <p:ph type="body"/>
          </p:nvPr>
        </p:nvSpPr>
        <p:spPr>
          <a:xfrm>
            <a:off x="937440" y="3366000"/>
            <a:ext cx="7497720" cy="3188520"/>
          </a:xfrm>
          <a:prstGeom prst="rect">
            <a:avLst/>
          </a:prstGeom>
        </p:spPr>
        <p:txBody>
          <a:bodyPr lIns="93960" rIns="93960" tIns="47160" bIns="47160">
            <a:normAutofit fontScale="25000"/>
          </a:bodyPr>
          <a:p>
            <a:pPr marL="216000" indent="-216000">
              <a:lnSpc>
                <a:spcPct val="100000"/>
              </a:lnSpc>
            </a:pPr>
            <a:r>
              <a:rPr b="1" lang="en-US" sz="2000" spc="-1" strike="noStrike">
                <a:latin typeface="Arial"/>
              </a:rPr>
              <a:t>Contingency Planning Team</a:t>
            </a:r>
            <a:endParaRPr b="0" lang="en-GB" sz="2000" spc="-1" strike="noStrike">
              <a:latin typeface="Arial"/>
            </a:endParaRPr>
          </a:p>
          <a:p>
            <a:pPr marL="216000" indent="-216000">
              <a:lnSpc>
                <a:spcPct val="100000"/>
              </a:lnSpc>
            </a:pPr>
            <a:r>
              <a:rPr b="0" lang="en-US" sz="2000" spc="-1" strike="noStrike">
                <a:latin typeface="Arial"/>
              </a:rPr>
              <a:t>Before any planning can begin, a team has to plan the effort and prepare the resulting documents</a:t>
            </a:r>
            <a:endParaRPr b="0" lang="en-GB" sz="2000" spc="-1" strike="noStrike">
              <a:latin typeface="Arial"/>
            </a:endParaRPr>
          </a:p>
          <a:p>
            <a:pPr marL="216000" indent="-216000">
              <a:lnSpc>
                <a:spcPct val="100000"/>
              </a:lnSpc>
            </a:pPr>
            <a:r>
              <a:rPr b="0" lang="en-US" sz="2000" spc="-1" strike="noStrike">
                <a:latin typeface="Arial"/>
              </a:rPr>
              <a:t>Champion - A high-level manager to support, promote, and endorse the findings of the project</a:t>
            </a:r>
            <a:endParaRPr b="0" lang="en-GB" sz="2000" spc="-1" strike="noStrike">
              <a:latin typeface="Arial"/>
            </a:endParaRPr>
          </a:p>
          <a:p>
            <a:pPr marL="216000" indent="-216000">
              <a:lnSpc>
                <a:spcPct val="100000"/>
              </a:lnSpc>
            </a:pPr>
            <a:r>
              <a:rPr b="0" lang="en-US" sz="2000" spc="-1" strike="noStrike">
                <a:latin typeface="Arial"/>
              </a:rPr>
              <a:t>Project Manager - Leads the project and makes sure a sound project planning process is used, a complete and useful project plan is developed, and project resources are prudently managed</a:t>
            </a:r>
            <a:endParaRPr b="0" lang="en-GB" sz="2000" spc="-1" strike="noStrike">
              <a:latin typeface="Arial"/>
            </a:endParaRPr>
          </a:p>
          <a:p>
            <a:pPr marL="216000" indent="-216000">
              <a:lnSpc>
                <a:spcPct val="100000"/>
              </a:lnSpc>
            </a:pPr>
            <a:r>
              <a:rPr b="0" lang="en-US" sz="2000" spc="-1" strike="noStrike">
                <a:latin typeface="Arial"/>
              </a:rPr>
              <a:t>Team Members - Should be the managers or their representatives from the various communities of interest: business, IT, and information security</a:t>
            </a: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r>
              <a:rPr b="1" lang="en-US" sz="2000" spc="-1" strike="noStrike">
                <a:latin typeface="Arial"/>
              </a:rPr>
              <a:t>Continuity Strategies</a:t>
            </a:r>
            <a:endParaRPr b="0" lang="en-GB" sz="2000" spc="-1" strike="noStrike">
              <a:latin typeface="Arial"/>
            </a:endParaRPr>
          </a:p>
          <a:p>
            <a:pPr marL="216000" indent="-216000">
              <a:lnSpc>
                <a:spcPct val="100000"/>
              </a:lnSpc>
            </a:pPr>
            <a:r>
              <a:rPr b="0" lang="en-US" sz="2000" spc="-1" strike="noStrike">
                <a:latin typeface="Arial"/>
              </a:rPr>
              <a:t>Incident response plans (IRPs); disaster recovery plans (DRPs); business continuity plans (BCPs)</a:t>
            </a:r>
            <a:endParaRPr b="0" lang="en-GB" sz="2000" spc="-1" strike="noStrike">
              <a:latin typeface="Arial"/>
            </a:endParaRPr>
          </a:p>
          <a:p>
            <a:pPr marL="216000" indent="-216000">
              <a:lnSpc>
                <a:spcPct val="100000"/>
              </a:lnSpc>
            </a:pPr>
            <a:r>
              <a:rPr b="0" lang="en-US" sz="2000" spc="-1" strike="noStrike">
                <a:latin typeface="Arial"/>
              </a:rPr>
              <a:t>Primary functions of above plans </a:t>
            </a:r>
            <a:endParaRPr b="0" lang="en-GB" sz="2000" spc="-1" strike="noStrike">
              <a:latin typeface="Arial"/>
            </a:endParaRPr>
          </a:p>
          <a:p>
            <a:pPr marL="216000" indent="-216000">
              <a:lnSpc>
                <a:spcPct val="100000"/>
              </a:lnSpc>
            </a:pPr>
            <a:r>
              <a:rPr b="0" lang="en-US" sz="2000" spc="-1" strike="noStrike">
                <a:latin typeface="Arial"/>
              </a:rPr>
              <a:t>IRP focuses on immediate response; if attack escalates or is disastrous, process changes to disaster recovery and BCP</a:t>
            </a:r>
            <a:endParaRPr b="0" lang="en-GB" sz="2000" spc="-1" strike="noStrike">
              <a:latin typeface="Arial"/>
            </a:endParaRPr>
          </a:p>
          <a:p>
            <a:pPr marL="216000" indent="-216000">
              <a:lnSpc>
                <a:spcPct val="100000"/>
              </a:lnSpc>
            </a:pPr>
            <a:r>
              <a:rPr b="0" lang="en-US" sz="2000" spc="-1" strike="noStrike">
                <a:latin typeface="Arial"/>
              </a:rPr>
              <a:t>DRP typically focuses on restoring systems after disasters occur; as such, is closely associated with BCP</a:t>
            </a:r>
            <a:endParaRPr b="0" lang="en-GB" sz="2000" spc="-1" strike="noStrike">
              <a:latin typeface="Arial"/>
            </a:endParaRPr>
          </a:p>
          <a:p>
            <a:pPr marL="216000" indent="-216000">
              <a:lnSpc>
                <a:spcPct val="100000"/>
              </a:lnSpc>
            </a:pPr>
            <a:r>
              <a:rPr b="0" lang="en-US" sz="2000" spc="-1" strike="noStrike">
                <a:latin typeface="Arial"/>
              </a:rPr>
              <a:t>BCP occurs concurrently with DRP when damage is major or ongoing, requiring more than simple restoration of information and information resources</a:t>
            </a:r>
            <a:endParaRPr b="0" lang="en-GB" sz="2000" spc="-1" strike="noStrike">
              <a:latin typeface="Arial"/>
            </a:endParaRPr>
          </a:p>
        </p:txBody>
      </p:sp>
    </p:spTree>
  </p:cSld>
</p:notes>
</file>

<file path=ppt/notesSlides/notesSlide4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6" name="PlaceHolder 1"/>
          <p:cNvSpPr>
            <a:spLocks noGrp="1"/>
          </p:cNvSpPr>
          <p:nvPr>
            <p:ph type="sldImg"/>
          </p:nvPr>
        </p:nvSpPr>
        <p:spPr>
          <a:xfrm>
            <a:off x="2914560" y="531720"/>
            <a:ext cx="3543120" cy="2657160"/>
          </a:xfrm>
          <a:prstGeom prst="rect">
            <a:avLst/>
          </a:prstGeom>
        </p:spPr>
      </p:sp>
      <p:sp>
        <p:nvSpPr>
          <p:cNvPr id="367" name="PlaceHolder 2"/>
          <p:cNvSpPr>
            <a:spLocks noGrp="1"/>
          </p:cNvSpPr>
          <p:nvPr>
            <p:ph type="body"/>
          </p:nvPr>
        </p:nvSpPr>
        <p:spPr>
          <a:xfrm>
            <a:off x="937440" y="3366000"/>
            <a:ext cx="7497720" cy="3188520"/>
          </a:xfrm>
          <a:prstGeom prst="rect">
            <a:avLst/>
          </a:prstGeom>
        </p:spPr>
        <p:txBody>
          <a:bodyPr lIns="93960" rIns="93960" tIns="47160" bIns="47160">
            <a:normAutofit fontScale="3000"/>
          </a:bodyPr>
          <a:p>
            <a:pPr marL="216000" indent="-216000">
              <a:lnSpc>
                <a:spcPct val="100000"/>
              </a:lnSpc>
            </a:pPr>
            <a:r>
              <a:rPr b="1" lang="en-US" sz="2000" spc="-1" strike="noStrike">
                <a:latin typeface="Arial"/>
              </a:rPr>
              <a:t>Contingency Planning Process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Includes following steps: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Develop CP policy statement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Conduct business impact analysis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Identify preventive controls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Create contingency strategies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Develop contingency plan</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Ensure plan testing, training, and exercises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Ensure plan maintenance</a:t>
            </a:r>
            <a:endParaRPr b="0" lang="en-GB" sz="2400" spc="-1" strike="noStrike">
              <a:latin typeface="Arial"/>
            </a:endParaRPr>
          </a:p>
          <a:p>
            <a:pPr>
              <a:lnSpc>
                <a:spcPct val="100000"/>
              </a:lnSpc>
            </a:pPr>
            <a:endParaRPr b="0" lang="en-GB" sz="2400" spc="-1" strike="noStrike">
              <a:latin typeface="Arial"/>
            </a:endParaRPr>
          </a:p>
          <a:p>
            <a:pPr>
              <a:lnSpc>
                <a:spcPct val="100000"/>
              </a:lnSpc>
            </a:pPr>
            <a:r>
              <a:rPr b="1" lang="en-US" sz="2000" spc="-1" strike="noStrike">
                <a:solidFill>
                  <a:srgbClr val="222222"/>
                </a:solidFill>
                <a:latin typeface="Arial"/>
              </a:rPr>
              <a:t>CP Policy</a:t>
            </a:r>
            <a:endParaRPr b="0" lang="en-GB" sz="2000" spc="-1" strike="noStrike">
              <a:latin typeface="Arial"/>
            </a:endParaRPr>
          </a:p>
          <a:p>
            <a:pPr marL="343080" indent="-342720">
              <a:lnSpc>
                <a:spcPct val="100000"/>
              </a:lnSpc>
              <a:spcBef>
                <a:spcPts val="479"/>
              </a:spcBef>
              <a:buClr>
                <a:srgbClr val="222222"/>
              </a:buClr>
              <a:buFont typeface="Symbol" charset="2"/>
              <a:buChar char=""/>
            </a:pPr>
            <a:r>
              <a:rPr b="0" lang="en-US" sz="2400" spc="-1" strike="noStrike">
                <a:solidFill>
                  <a:srgbClr val="222222"/>
                </a:solidFill>
                <a:latin typeface="Arial"/>
              </a:rPr>
              <a:t>Should contain following sections:</a:t>
            </a:r>
            <a:endParaRPr b="0" lang="en-GB" sz="24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Introductory statement of philosophical perspective</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Statement of scope/purpose</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Call for periodic risk assessment/BIA</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Specification of CP’s major components</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Call for/guidance in selection of recover options</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Requirement to test various plans regularly</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Identification of key regulations and standards</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Identification of key people responsible for CP operations</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Challenge to organization members for support</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Administrative information</a:t>
            </a:r>
            <a:endParaRPr b="0" lang="en-GB" sz="2000" spc="-1" strike="noStrike">
              <a:latin typeface="Arial"/>
            </a:endParaRPr>
          </a:p>
          <a:p>
            <a:pPr>
              <a:lnSpc>
                <a:spcPct val="100000"/>
              </a:lnSpc>
            </a:pPr>
            <a:endParaRPr b="0" lang="en-GB" sz="2000" spc="-1" strike="noStrike">
              <a:latin typeface="Arial"/>
            </a:endParaRPr>
          </a:p>
          <a:p>
            <a:pPr>
              <a:lnSpc>
                <a:spcPct val="100000"/>
              </a:lnSpc>
            </a:pPr>
            <a:r>
              <a:rPr b="1" lang="en-US" sz="2000" spc="-1" strike="noStrike">
                <a:solidFill>
                  <a:srgbClr val="222222"/>
                </a:solidFill>
                <a:latin typeface="Arial"/>
              </a:rPr>
              <a:t>Business Impact Analysis</a:t>
            </a:r>
            <a:endParaRPr b="0" lang="en-GB" sz="2000" spc="-1" strike="noStrike">
              <a:latin typeface="Arial"/>
            </a:endParaRPr>
          </a:p>
          <a:p>
            <a:pPr algn="just">
              <a:lnSpc>
                <a:spcPct val="120000"/>
              </a:lnSpc>
              <a:spcBef>
                <a:spcPts val="601"/>
              </a:spcBef>
            </a:pPr>
            <a:r>
              <a:rPr b="0" lang="en-US" sz="2800" spc="-1" strike="noStrike">
                <a:solidFill>
                  <a:srgbClr val="222222"/>
                </a:solidFill>
                <a:latin typeface="Arial"/>
              </a:rPr>
              <a:t>Investigation and assessment of various adverse events that can affect organization</a:t>
            </a:r>
            <a:endParaRPr b="0" lang="en-GB" sz="2800" spc="-1" strike="noStrike">
              <a:latin typeface="Arial"/>
            </a:endParaRPr>
          </a:p>
          <a:p>
            <a:pPr algn="just">
              <a:lnSpc>
                <a:spcPct val="120000"/>
              </a:lnSpc>
              <a:spcBef>
                <a:spcPts val="601"/>
              </a:spcBef>
            </a:pPr>
            <a:r>
              <a:rPr b="0" lang="en-US" sz="2800" spc="-1" strike="noStrike">
                <a:solidFill>
                  <a:srgbClr val="222222"/>
                </a:solidFill>
                <a:latin typeface="Arial"/>
              </a:rPr>
              <a:t>Assumes security controls have been bypassed, have failed, or have proven ineffective, and the attack has succeeded</a:t>
            </a:r>
            <a:endParaRPr b="0" lang="en-GB" sz="2800" spc="-1" strike="noStrike">
              <a:latin typeface="Arial"/>
            </a:endParaRPr>
          </a:p>
          <a:p>
            <a:pPr algn="just">
              <a:lnSpc>
                <a:spcPct val="120000"/>
              </a:lnSpc>
              <a:spcBef>
                <a:spcPts val="601"/>
              </a:spcBef>
            </a:pPr>
            <a:r>
              <a:rPr b="0" lang="en-US" sz="2800" spc="-1" strike="noStrike">
                <a:solidFill>
                  <a:srgbClr val="222222"/>
                </a:solidFill>
                <a:latin typeface="Arial"/>
              </a:rPr>
              <a:t>Organization should consider scope, plan, balance, knowledge of objectives, and follow-ups</a:t>
            </a:r>
            <a:endParaRPr b="0" lang="en-GB" sz="2800" spc="-1" strike="noStrike">
              <a:latin typeface="Arial"/>
            </a:endParaRPr>
          </a:p>
          <a:p>
            <a:pPr algn="just">
              <a:lnSpc>
                <a:spcPct val="120000"/>
              </a:lnSpc>
              <a:spcBef>
                <a:spcPts val="601"/>
              </a:spcBef>
            </a:pPr>
            <a:r>
              <a:rPr b="0" lang="en-US" sz="2800" spc="-1" strike="noStrike">
                <a:solidFill>
                  <a:srgbClr val="222222"/>
                </a:solidFill>
                <a:latin typeface="Arial"/>
              </a:rPr>
              <a:t>Three stages:</a:t>
            </a:r>
            <a:endParaRPr b="0" lang="en-GB" sz="2800" spc="-1" strike="noStrike">
              <a:latin typeface="Arial"/>
            </a:endParaRPr>
          </a:p>
          <a:p>
            <a:pPr lvl="1" marL="914400" indent="-456840" algn="just">
              <a:lnSpc>
                <a:spcPct val="120000"/>
              </a:lnSpc>
              <a:spcBef>
                <a:spcPts val="601"/>
              </a:spcBef>
              <a:buClr>
                <a:srgbClr val="000000"/>
              </a:buClr>
              <a:buFont typeface="Arial"/>
              <a:buChar char="•"/>
            </a:pPr>
            <a:r>
              <a:rPr b="0" lang="en-US" sz="2800" spc="-1" strike="noStrike">
                <a:solidFill>
                  <a:srgbClr val="222222"/>
                </a:solidFill>
                <a:latin typeface="Arial"/>
              </a:rPr>
              <a:t>Determine mission/business processes and recovery criticality</a:t>
            </a:r>
            <a:endParaRPr b="0" lang="en-GB" sz="2800" spc="-1" strike="noStrike">
              <a:latin typeface="Arial"/>
            </a:endParaRPr>
          </a:p>
          <a:p>
            <a:pPr lvl="1" marL="914400" indent="-456840" algn="just">
              <a:lnSpc>
                <a:spcPct val="120000"/>
              </a:lnSpc>
              <a:spcBef>
                <a:spcPts val="601"/>
              </a:spcBef>
              <a:buClr>
                <a:srgbClr val="000000"/>
              </a:buClr>
              <a:buFont typeface="Arial"/>
              <a:buChar char="•"/>
            </a:pPr>
            <a:r>
              <a:rPr b="0" lang="en-US" sz="2800" spc="-1" strike="noStrike">
                <a:solidFill>
                  <a:srgbClr val="222222"/>
                </a:solidFill>
                <a:latin typeface="Arial"/>
              </a:rPr>
              <a:t>Identify recovery priorities for system resources</a:t>
            </a:r>
            <a:endParaRPr b="0" lang="en-GB" sz="2800" spc="-1" strike="noStrike">
              <a:latin typeface="Arial"/>
            </a:endParaRPr>
          </a:p>
          <a:p>
            <a:pPr lvl="1" marL="914400" indent="-456840" algn="just">
              <a:lnSpc>
                <a:spcPct val="120000"/>
              </a:lnSpc>
              <a:spcBef>
                <a:spcPts val="601"/>
              </a:spcBef>
              <a:buClr>
                <a:srgbClr val="000000"/>
              </a:buClr>
              <a:buFont typeface="Arial"/>
              <a:buChar char="•"/>
            </a:pPr>
            <a:r>
              <a:rPr b="0" lang="en-US" sz="2800" spc="-1" strike="noStrike">
                <a:solidFill>
                  <a:srgbClr val="222222"/>
                </a:solidFill>
                <a:latin typeface="Arial"/>
              </a:rPr>
              <a:t>Identify resource requirements</a:t>
            </a:r>
            <a:endParaRPr b="0" lang="en-GB" sz="2800" spc="-1" strike="noStrike">
              <a:latin typeface="Arial"/>
            </a:endParaRPr>
          </a:p>
          <a:p>
            <a:pPr>
              <a:lnSpc>
                <a:spcPct val="100000"/>
              </a:lnSpc>
            </a:pPr>
            <a:endParaRPr b="0" lang="en-GB" sz="2800" spc="-1" strike="noStrike">
              <a:latin typeface="Arial"/>
            </a:endParaRPr>
          </a:p>
          <a:p>
            <a:pPr>
              <a:lnSpc>
                <a:spcPct val="100000"/>
              </a:lnSpc>
            </a:pPr>
            <a:r>
              <a:rPr b="1" lang="en-US" sz="2000" spc="-1" strike="noStrike">
                <a:solidFill>
                  <a:srgbClr val="222222"/>
                </a:solidFill>
                <a:latin typeface="Arial"/>
              </a:rPr>
              <a:t>Incident Response Planning</a:t>
            </a:r>
            <a:endParaRPr b="0" lang="en-GB" sz="2000" spc="-1" strike="noStrike">
              <a:latin typeface="Arial"/>
            </a:endParaRPr>
          </a:p>
          <a:p>
            <a:pPr>
              <a:lnSpc>
                <a:spcPct val="80000"/>
              </a:lnSpc>
            </a:pPr>
            <a:r>
              <a:rPr b="0" lang="en-US" sz="2000" spc="-1" strike="noStrike">
                <a:solidFill>
                  <a:srgbClr val="222222"/>
                </a:solidFill>
                <a:latin typeface="Arial"/>
              </a:rPr>
              <a:t>Incident response planning covers the identification of, classification of, and response to an incident. </a:t>
            </a:r>
            <a:endParaRPr b="0" lang="en-GB" sz="2000" spc="-1" strike="noStrike">
              <a:latin typeface="Arial"/>
            </a:endParaRPr>
          </a:p>
          <a:p>
            <a:pPr>
              <a:lnSpc>
                <a:spcPct val="80000"/>
              </a:lnSpc>
            </a:pPr>
            <a:r>
              <a:rPr b="0" lang="en-US" sz="2000" spc="-1" strike="noStrike">
                <a:solidFill>
                  <a:srgbClr val="222222"/>
                </a:solidFill>
                <a:latin typeface="Arial"/>
              </a:rPr>
              <a:t>The IRP is made up of activities that are to be performed when an incident has been identified.</a:t>
            </a:r>
            <a:endParaRPr b="0" lang="en-GB" sz="2000" spc="-1" strike="noStrike">
              <a:latin typeface="Arial"/>
            </a:endParaRPr>
          </a:p>
          <a:p>
            <a:pPr>
              <a:lnSpc>
                <a:spcPct val="80000"/>
              </a:lnSpc>
            </a:pPr>
            <a:r>
              <a:rPr b="0" lang="en-US" sz="2000" spc="-1" strike="noStrike">
                <a:solidFill>
                  <a:srgbClr val="222222"/>
                </a:solidFill>
                <a:latin typeface="Arial"/>
              </a:rPr>
              <a:t>An incident is an attack against an information asset that poses a clear threat to the confidentiality, integrity, or availability of information resources. </a:t>
            </a:r>
            <a:endParaRPr b="0" lang="en-GB" sz="2000" spc="-1" strike="noStrike">
              <a:latin typeface="Arial"/>
            </a:endParaRPr>
          </a:p>
          <a:p>
            <a:pPr>
              <a:lnSpc>
                <a:spcPct val="80000"/>
              </a:lnSpc>
            </a:pPr>
            <a:r>
              <a:rPr b="0" lang="en-US" sz="2000" spc="-1" strike="noStrike">
                <a:solidFill>
                  <a:srgbClr val="222222"/>
                </a:solidFill>
                <a:latin typeface="Arial"/>
              </a:rPr>
              <a:t>Attacks are only classified as incidents if they have the following characteristics:</a:t>
            </a:r>
            <a:endParaRPr b="0" lang="en-GB" sz="2000" spc="-1" strike="noStrike">
              <a:latin typeface="Arial"/>
            </a:endParaRPr>
          </a:p>
          <a:p>
            <a:pPr lvl="1" marL="628560" indent="-171000">
              <a:lnSpc>
                <a:spcPct val="80000"/>
              </a:lnSpc>
              <a:buClr>
                <a:srgbClr val="000000"/>
              </a:buClr>
              <a:buFont typeface="Arial"/>
              <a:buChar char="•"/>
            </a:pPr>
            <a:r>
              <a:rPr b="0" lang="en-US" sz="2000" spc="-1" strike="noStrike">
                <a:solidFill>
                  <a:srgbClr val="222222"/>
                </a:solidFill>
                <a:latin typeface="Arial"/>
              </a:rPr>
              <a:t>Are directed against information assets</a:t>
            </a:r>
            <a:endParaRPr b="0" lang="en-GB" sz="2000" spc="-1" strike="noStrike">
              <a:latin typeface="Arial"/>
            </a:endParaRPr>
          </a:p>
          <a:p>
            <a:pPr lvl="1" marL="628560" indent="-171000">
              <a:lnSpc>
                <a:spcPct val="80000"/>
              </a:lnSpc>
              <a:buClr>
                <a:srgbClr val="000000"/>
              </a:buClr>
              <a:buFont typeface="Arial"/>
              <a:buChar char="•"/>
            </a:pPr>
            <a:r>
              <a:rPr b="0" lang="en-US" sz="2000" spc="-1" strike="noStrike">
                <a:solidFill>
                  <a:srgbClr val="222222"/>
                </a:solidFill>
                <a:latin typeface="Arial"/>
              </a:rPr>
              <a:t>Have a realistic chance of success</a:t>
            </a:r>
            <a:endParaRPr b="0" lang="en-GB" sz="2000" spc="-1" strike="noStrike">
              <a:latin typeface="Arial"/>
            </a:endParaRPr>
          </a:p>
          <a:p>
            <a:pPr lvl="1" marL="628560" indent="-171000">
              <a:lnSpc>
                <a:spcPct val="80000"/>
              </a:lnSpc>
              <a:buClr>
                <a:srgbClr val="000000"/>
              </a:buClr>
              <a:buFont typeface="Arial"/>
              <a:buChar char="•"/>
            </a:pPr>
            <a:r>
              <a:rPr b="0" lang="en-US" sz="2000" spc="-1" strike="noStrike">
                <a:solidFill>
                  <a:srgbClr val="222222"/>
                </a:solidFill>
                <a:latin typeface="Arial"/>
              </a:rPr>
              <a:t>Could threaten the confidentiality, integrity, or availability of information resources.</a:t>
            </a:r>
            <a:endParaRPr b="0" lang="en-GB" sz="2000" spc="-1" strike="noStrike">
              <a:latin typeface="Arial"/>
            </a:endParaRPr>
          </a:p>
          <a:p>
            <a:pPr>
              <a:lnSpc>
                <a:spcPct val="100000"/>
              </a:lnSpc>
            </a:pPr>
            <a:r>
              <a:rPr b="0" lang="en-US" sz="2000" spc="-1" strike="noStrike">
                <a:solidFill>
                  <a:srgbClr val="222222"/>
                </a:solidFill>
                <a:latin typeface="Arial"/>
              </a:rPr>
              <a:t>Incident response (IR) is the set of activities taken to plan for, detect, and correct the impact of an incident on information resources. </a:t>
            </a:r>
            <a:endParaRPr b="0" lang="en-GB" sz="2000" spc="-1" strike="noStrike">
              <a:latin typeface="Arial"/>
            </a:endParaRPr>
          </a:p>
          <a:p>
            <a:pPr>
              <a:lnSpc>
                <a:spcPct val="100000"/>
              </a:lnSpc>
            </a:pPr>
            <a:r>
              <a:rPr b="0" lang="en-US" sz="2000" spc="-1" strike="noStrike">
                <a:solidFill>
                  <a:srgbClr val="222222"/>
                </a:solidFill>
                <a:latin typeface="Arial"/>
              </a:rPr>
              <a:t>IR is more reactive than proactive, with the exception of the planning that must occur to prepare the IR teams to be ready to react to an incident.</a:t>
            </a:r>
            <a:endParaRPr b="0" lang="en-GB" sz="2000" spc="-1" strike="noStrike">
              <a:latin typeface="Arial"/>
            </a:endParaRPr>
          </a:p>
          <a:p>
            <a:pPr>
              <a:lnSpc>
                <a:spcPct val="100000"/>
              </a:lnSpc>
            </a:pPr>
            <a:r>
              <a:rPr b="0" lang="en-US" sz="2000" spc="-1" strike="noStrike">
                <a:solidFill>
                  <a:srgbClr val="222222"/>
                </a:solidFill>
                <a:latin typeface="Arial"/>
              </a:rPr>
              <a:t>Planning for an incident requires a detailed understanding of the scenarios developed for the BIA.</a:t>
            </a:r>
            <a:endParaRPr b="0" lang="en-GB" sz="2000" spc="-1" strike="noStrike">
              <a:latin typeface="Arial"/>
            </a:endParaRPr>
          </a:p>
          <a:p>
            <a:pPr>
              <a:lnSpc>
                <a:spcPct val="100000"/>
              </a:lnSpc>
            </a:pPr>
            <a:endParaRPr b="0" lang="en-GB" sz="2000" spc="-1" strike="noStrike">
              <a:latin typeface="Arial"/>
            </a:endParaRPr>
          </a:p>
          <a:p>
            <a:pPr>
              <a:lnSpc>
                <a:spcPct val="90000"/>
              </a:lnSpc>
            </a:pPr>
            <a:r>
              <a:rPr b="1" lang="en-US" sz="2000" spc="-1" strike="noStrike">
                <a:solidFill>
                  <a:srgbClr val="222222"/>
                </a:solidFill>
                <a:latin typeface="Arial"/>
              </a:rPr>
              <a:t>Disaster Recovery Planning</a:t>
            </a:r>
            <a:endParaRPr b="0" lang="en-GB" sz="2000" spc="-1" strike="noStrike">
              <a:latin typeface="Arial"/>
            </a:endParaRPr>
          </a:p>
          <a:p>
            <a:pPr marL="343080" indent="-342720">
              <a:lnSpc>
                <a:spcPct val="100000"/>
              </a:lnSpc>
              <a:spcBef>
                <a:spcPts val="241"/>
              </a:spcBef>
              <a:buClr>
                <a:srgbClr val="222222"/>
              </a:buClr>
              <a:buFont typeface="Symbol" charset="2"/>
              <a:buChar char=""/>
            </a:pPr>
            <a:r>
              <a:rPr b="0" lang="en-US" sz="1200" spc="-1" strike="noStrike">
                <a:solidFill>
                  <a:srgbClr val="222222"/>
                </a:solidFill>
                <a:latin typeface="Arial"/>
              </a:rPr>
              <a:t>Disaster recovery planning (DRP) is planning the preparation for and recovery from a disaster</a:t>
            </a:r>
            <a:endParaRPr b="0" lang="en-GB" sz="1200" spc="-1" strike="noStrike">
              <a:latin typeface="Arial"/>
            </a:endParaRPr>
          </a:p>
          <a:p>
            <a:pPr marL="343080" indent="-342720">
              <a:lnSpc>
                <a:spcPct val="100000"/>
              </a:lnSpc>
              <a:spcBef>
                <a:spcPts val="241"/>
              </a:spcBef>
              <a:buClr>
                <a:srgbClr val="222222"/>
              </a:buClr>
              <a:buFont typeface="Symbol" charset="2"/>
              <a:buChar char=""/>
            </a:pPr>
            <a:r>
              <a:rPr b="0" lang="en-US" sz="1200" spc="-1" strike="noStrike">
                <a:solidFill>
                  <a:srgbClr val="222222"/>
                </a:solidFill>
                <a:latin typeface="Arial"/>
              </a:rPr>
              <a:t>The contingency planning team must decide which actions constitute disasters and which constitute incidents</a:t>
            </a:r>
            <a:endParaRPr b="0" lang="en-GB" sz="1200" spc="-1" strike="noStrike">
              <a:latin typeface="Arial"/>
            </a:endParaRPr>
          </a:p>
          <a:p>
            <a:pPr marL="343080" indent="-342720">
              <a:lnSpc>
                <a:spcPct val="100000"/>
              </a:lnSpc>
              <a:spcBef>
                <a:spcPts val="241"/>
              </a:spcBef>
              <a:buClr>
                <a:srgbClr val="222222"/>
              </a:buClr>
              <a:buFont typeface="Symbol" charset="2"/>
              <a:buChar char=""/>
            </a:pPr>
            <a:r>
              <a:rPr b="0" lang="en-US" sz="1200" spc="-1" strike="noStrike">
                <a:solidFill>
                  <a:srgbClr val="222222"/>
                </a:solidFill>
                <a:latin typeface="Arial"/>
              </a:rPr>
              <a:t>When situations classified as disasters, plans change as to how to respond; take action to secure most valuable assets to preserve value for the longer term</a:t>
            </a:r>
            <a:endParaRPr b="0" lang="en-GB" sz="1200" spc="-1" strike="noStrike">
              <a:latin typeface="Arial"/>
            </a:endParaRPr>
          </a:p>
          <a:p>
            <a:pPr marL="343080" indent="-342720">
              <a:lnSpc>
                <a:spcPct val="100000"/>
              </a:lnSpc>
              <a:spcBef>
                <a:spcPts val="241"/>
              </a:spcBef>
              <a:buClr>
                <a:srgbClr val="222222"/>
              </a:buClr>
              <a:buFont typeface="Symbol" charset="2"/>
              <a:buChar char=""/>
            </a:pPr>
            <a:r>
              <a:rPr b="0" lang="en-US" sz="1200" spc="-1" strike="noStrike">
                <a:solidFill>
                  <a:srgbClr val="222222"/>
                </a:solidFill>
                <a:latin typeface="Arial"/>
              </a:rPr>
              <a:t>DRP strives to reestablish operations at the primary site</a:t>
            </a:r>
            <a:endParaRPr b="0" lang="en-GB" sz="1200" spc="-1" strike="noStrike">
              <a:latin typeface="Arial"/>
            </a:endParaRPr>
          </a:p>
          <a:p>
            <a:pPr>
              <a:lnSpc>
                <a:spcPct val="100000"/>
              </a:lnSpc>
            </a:pPr>
            <a:endParaRPr b="0" lang="en-GB" sz="1200" spc="-1" strike="noStrike">
              <a:latin typeface="Arial"/>
            </a:endParaRPr>
          </a:p>
          <a:p>
            <a:pPr>
              <a:lnSpc>
                <a:spcPct val="100000"/>
              </a:lnSpc>
            </a:pPr>
            <a:r>
              <a:rPr b="1" lang="en-US" sz="2000" spc="-1" strike="noStrike">
                <a:solidFill>
                  <a:srgbClr val="222222"/>
                </a:solidFill>
                <a:latin typeface="Arial"/>
              </a:rPr>
              <a:t>Business Continuity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Prepares organization to reestablish or relocate critical business operations during a disaster that affects operations at the primary site</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If disaster has rendered current location unusable, there must be a plan to allow business to continue functioning</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Development of BCP is somewhat simpler than IRP or DRP</a:t>
            </a:r>
            <a:endParaRPr b="0" lang="en-GB" sz="2600" spc="-1" strike="noStrike">
              <a:latin typeface="Arial"/>
            </a:endParaRPr>
          </a:p>
          <a:p>
            <a:pPr lvl="1" marL="743040" indent="-285480">
              <a:lnSpc>
                <a:spcPct val="100000"/>
              </a:lnSpc>
              <a:spcBef>
                <a:spcPts val="479"/>
              </a:spcBef>
              <a:buClr>
                <a:srgbClr val="222222"/>
              </a:buClr>
              <a:buFont typeface="Arial"/>
              <a:buChar char="–"/>
            </a:pPr>
            <a:r>
              <a:rPr b="0" lang="en-US" sz="2400" spc="-1" strike="noStrike">
                <a:solidFill>
                  <a:srgbClr val="222222"/>
                </a:solidFill>
                <a:latin typeface="Arial"/>
              </a:rPr>
              <a:t>Consists primarily of selecting a continuity strategy and integrating off-site data storage and recovery functions into this strategy</a:t>
            </a:r>
            <a:endParaRPr b="0" lang="en-GB" sz="2400" spc="-1" strike="noStrike">
              <a:latin typeface="Arial"/>
            </a:endParaRPr>
          </a:p>
          <a:p>
            <a:pPr>
              <a:lnSpc>
                <a:spcPct val="100000"/>
              </a:lnSpc>
            </a:pPr>
            <a:endParaRPr b="0" lang="en-GB" sz="2400" spc="-1" strike="noStrike">
              <a:latin typeface="Arial"/>
            </a:endParaRPr>
          </a:p>
          <a:p>
            <a:pPr>
              <a:lnSpc>
                <a:spcPct val="100000"/>
              </a:lnSpc>
            </a:pPr>
            <a:endParaRPr b="0" lang="en-GB" sz="2400" spc="-1" strike="noStrike">
              <a:latin typeface="Arial"/>
            </a:endParaRPr>
          </a:p>
        </p:txBody>
      </p:sp>
      <p:sp>
        <p:nvSpPr>
          <p:cNvPr id="368"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17BC8E0D-BCC4-464C-B3FC-968F13B91238}" type="slidenum">
              <a:rPr b="0" lang="en-US" sz="1200" spc="-1" strike="noStrike">
                <a:solidFill>
                  <a:srgbClr val="000000"/>
                </a:solidFill>
                <a:latin typeface="Times New Roman"/>
              </a:rPr>
              <a:t>43</a:t>
            </a:fld>
            <a:endParaRPr b="0" lang="en-GB" sz="1200" spc="-1" strike="noStrike">
              <a:latin typeface="Times New Roman"/>
            </a:endParaRPr>
          </a:p>
        </p:txBody>
      </p:sp>
    </p:spTree>
  </p:cSld>
</p:notes>
</file>

<file path=ppt/notesSlides/notesSlide4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9"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BCE19C7F-4981-4D28-89DC-EA17C8C2EF87}" type="slidenum">
              <a:rPr b="0" lang="en-US" sz="1200" spc="-1" strike="noStrike">
                <a:solidFill>
                  <a:srgbClr val="000000"/>
                </a:solidFill>
                <a:latin typeface="Times New Roman"/>
              </a:rPr>
              <a:t>43</a:t>
            </a:fld>
            <a:endParaRPr b="0" lang="en-GB" sz="1200" spc="-1" strike="noStrike">
              <a:latin typeface="Times New Roman"/>
            </a:endParaRPr>
          </a:p>
        </p:txBody>
      </p:sp>
      <p:sp>
        <p:nvSpPr>
          <p:cNvPr id="370" name="PlaceHolder 2"/>
          <p:cNvSpPr>
            <a:spLocks noGrp="1"/>
          </p:cNvSpPr>
          <p:nvPr>
            <p:ph type="sldImg"/>
          </p:nvPr>
        </p:nvSpPr>
        <p:spPr>
          <a:xfrm>
            <a:off x="2914560" y="531720"/>
            <a:ext cx="3543120" cy="2657160"/>
          </a:xfrm>
          <a:prstGeom prst="rect">
            <a:avLst/>
          </a:prstGeom>
        </p:spPr>
      </p:sp>
      <p:sp>
        <p:nvSpPr>
          <p:cNvPr id="371"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28600" indent="-228240">
              <a:lnSpc>
                <a:spcPct val="80000"/>
              </a:lnSpc>
              <a:tabLst>
                <a:tab algn="l" pos="0"/>
              </a:tabLst>
            </a:pPr>
            <a:endParaRPr b="0" lang="en-GB" sz="2000" spc="-1" strike="noStrike">
              <a:latin typeface="Arial"/>
            </a:endParaRPr>
          </a:p>
          <a:p>
            <a:pPr marL="228600" indent="-228240">
              <a:lnSpc>
                <a:spcPct val="80000"/>
              </a:lnSpc>
              <a:tabLst>
                <a:tab algn="l" pos="0"/>
              </a:tabLst>
            </a:pPr>
            <a:endParaRPr b="0" lang="en-GB" sz="2000" spc="-1" strike="noStrike">
              <a:latin typeface="Arial"/>
            </a:endParaRPr>
          </a:p>
        </p:txBody>
      </p:sp>
    </p:spTree>
  </p:cSld>
</p:notes>
</file>

<file path=ppt/notesSlides/notesSlide4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2" name="PlaceHolder 1"/>
          <p:cNvSpPr>
            <a:spLocks noGrp="1"/>
          </p:cNvSpPr>
          <p:nvPr>
            <p:ph type="sldImg"/>
          </p:nvPr>
        </p:nvSpPr>
        <p:spPr>
          <a:xfrm>
            <a:off x="2914560" y="531720"/>
            <a:ext cx="3543120" cy="2657160"/>
          </a:xfrm>
          <a:prstGeom prst="rect">
            <a:avLst/>
          </a:prstGeom>
        </p:spPr>
      </p:sp>
      <p:sp>
        <p:nvSpPr>
          <p:cNvPr id="373" name="PlaceHolder 2"/>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0" lang="en-GB" sz="1200" spc="-1" strike="noStrike">
                <a:solidFill>
                  <a:srgbClr val="000000"/>
                </a:solidFill>
                <a:latin typeface="+mn-lt"/>
                <a:ea typeface="+mn-ea"/>
              </a:rPr>
              <a:t>This seven-step methodology recommended by NIST for DRP and BCP has been expanded to include details of the BIA and IRP, resulting in the model shown in Figure</a:t>
            </a:r>
            <a:endParaRPr b="0" lang="en-GB" sz="1200" spc="-1" strike="noStrike">
              <a:latin typeface="Arial"/>
            </a:endParaRPr>
          </a:p>
        </p:txBody>
      </p:sp>
      <p:sp>
        <p:nvSpPr>
          <p:cNvPr id="374"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0D9289B-218D-439A-B5A9-9F55F2163735}" type="slidenum">
              <a:rPr b="0" lang="en-US" sz="1200" spc="-1" strike="noStrike">
                <a:solidFill>
                  <a:srgbClr val="000000"/>
                </a:solidFill>
                <a:latin typeface="Arial"/>
                <a:ea typeface="+mn-ea"/>
              </a:rPr>
              <a:t>43</a:t>
            </a:fld>
            <a:endParaRPr b="0" lang="en-GB" sz="1200" spc="-1" strike="noStrike">
              <a:latin typeface="Times New Roman"/>
            </a:endParaRPr>
          </a:p>
        </p:txBody>
      </p:sp>
    </p:spTree>
  </p:cSld>
</p:notes>
</file>

<file path=ppt/notesSlides/notesSlide4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5" name="PlaceHolder 1"/>
          <p:cNvSpPr>
            <a:spLocks noGrp="1"/>
          </p:cNvSpPr>
          <p:nvPr>
            <p:ph type="sldImg"/>
          </p:nvPr>
        </p:nvSpPr>
        <p:spPr>
          <a:xfrm>
            <a:off x="2914560" y="531720"/>
            <a:ext cx="3543120" cy="2657160"/>
          </a:xfrm>
          <a:prstGeom prst="rect">
            <a:avLst/>
          </a:prstGeom>
        </p:spPr>
      </p:sp>
      <p:sp>
        <p:nvSpPr>
          <p:cNvPr id="376"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377"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CB4D5F9F-A51B-4851-B407-A1AC9DE869A8}" type="slidenum">
              <a:rPr b="0" lang="en-US" sz="1200" spc="-1" strike="noStrike">
                <a:solidFill>
                  <a:srgbClr val="000000"/>
                </a:solidFill>
                <a:latin typeface="Arial"/>
                <a:ea typeface="+mn-ea"/>
              </a:rPr>
              <a:t>43</a:t>
            </a:fld>
            <a:endParaRPr b="0" lang="en-GB" sz="1200" spc="-1" strike="noStrike">
              <a:latin typeface="Times New Roman"/>
            </a:endParaRPr>
          </a:p>
        </p:txBody>
      </p:sp>
    </p:spTree>
  </p:cSld>
</p:notes>
</file>

<file path=ppt/notesSlides/notesSlide4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8"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EBF34DFF-CB50-42A6-906F-74CA6185A02D}" type="slidenum">
              <a:rPr b="0" lang="en-US" sz="1200" spc="-1" strike="noStrike">
                <a:solidFill>
                  <a:srgbClr val="000000"/>
                </a:solidFill>
                <a:latin typeface="Times New Roman"/>
              </a:rPr>
              <a:t>43</a:t>
            </a:fld>
            <a:endParaRPr b="0" lang="en-GB" sz="1200" spc="-1" strike="noStrike">
              <a:latin typeface="Times New Roman"/>
            </a:endParaRPr>
          </a:p>
        </p:txBody>
      </p:sp>
      <p:sp>
        <p:nvSpPr>
          <p:cNvPr id="379" name="PlaceHolder 2"/>
          <p:cNvSpPr>
            <a:spLocks noGrp="1"/>
          </p:cNvSpPr>
          <p:nvPr>
            <p:ph type="sldImg"/>
          </p:nvPr>
        </p:nvSpPr>
        <p:spPr>
          <a:xfrm>
            <a:off x="2914560" y="531720"/>
            <a:ext cx="3543120" cy="2657160"/>
          </a:xfrm>
          <a:prstGeom prst="rect">
            <a:avLst/>
          </a:prstGeom>
        </p:spPr>
      </p:sp>
      <p:sp>
        <p:nvSpPr>
          <p:cNvPr id="380"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1" lang="en-US" sz="2000" spc="-1" strike="noStrike">
                <a:latin typeface="Arial"/>
              </a:rPr>
              <a:t>Incident Response Planning</a:t>
            </a:r>
            <a:endParaRPr b="0" lang="en-GB" sz="2000" spc="-1" strike="noStrike">
              <a:latin typeface="Arial"/>
            </a:endParaRPr>
          </a:p>
          <a:p>
            <a:pPr marL="216000" indent="-216000">
              <a:lnSpc>
                <a:spcPct val="80000"/>
              </a:lnSpc>
            </a:pPr>
            <a:r>
              <a:rPr b="0" lang="en-US" sz="2000" spc="-1" strike="noStrike">
                <a:latin typeface="Arial"/>
              </a:rPr>
              <a:t>Incident response planning covers the identification of, classification of, and response to an incident. </a:t>
            </a:r>
            <a:endParaRPr b="0" lang="en-GB" sz="2000" spc="-1" strike="noStrike">
              <a:latin typeface="Arial"/>
            </a:endParaRPr>
          </a:p>
          <a:p>
            <a:pPr marL="216000" indent="-216000">
              <a:lnSpc>
                <a:spcPct val="80000"/>
              </a:lnSpc>
            </a:pPr>
            <a:r>
              <a:rPr b="0" lang="en-US" sz="2000" spc="-1" strike="noStrike">
                <a:latin typeface="Arial"/>
              </a:rPr>
              <a:t>The IRP is made up of activities that are to be performed when an incident has been identified.</a:t>
            </a:r>
            <a:endParaRPr b="0" lang="en-GB" sz="2000" spc="-1" strike="noStrike">
              <a:latin typeface="Arial"/>
            </a:endParaRPr>
          </a:p>
          <a:p>
            <a:pPr marL="216000" indent="-216000">
              <a:lnSpc>
                <a:spcPct val="80000"/>
              </a:lnSpc>
            </a:pPr>
            <a:r>
              <a:rPr b="0" lang="en-US" sz="2000" spc="-1" strike="noStrike">
                <a:latin typeface="Arial"/>
              </a:rPr>
              <a:t>An incident is an attack against an information asset that poses a clear threat to the confidentiality, integrity, or availability of information resources. </a:t>
            </a:r>
            <a:endParaRPr b="0" lang="en-GB" sz="2000" spc="-1" strike="noStrike">
              <a:latin typeface="Arial"/>
            </a:endParaRPr>
          </a:p>
          <a:p>
            <a:pPr marL="216000" indent="-216000">
              <a:lnSpc>
                <a:spcPct val="80000"/>
              </a:lnSpc>
            </a:pPr>
            <a:r>
              <a:rPr b="0" lang="en-US" sz="2000" spc="-1" strike="noStrike">
                <a:latin typeface="Arial"/>
              </a:rPr>
              <a:t>Attacks are only classified as incidents if they have the following characteristics:</a:t>
            </a:r>
            <a:endParaRPr b="0" lang="en-GB" sz="2000" spc="-1" strike="noStrike">
              <a:latin typeface="Arial"/>
            </a:endParaRPr>
          </a:p>
          <a:p>
            <a:pPr marL="216000" indent="-216000">
              <a:lnSpc>
                <a:spcPct val="80000"/>
              </a:lnSpc>
              <a:buClr>
                <a:srgbClr val="000000"/>
              </a:buClr>
              <a:buFont typeface="Symbol" charset="2"/>
              <a:buChar char=""/>
            </a:pPr>
            <a:r>
              <a:rPr b="0" lang="en-US" sz="2000" spc="-1" strike="noStrike">
                <a:latin typeface="Arial"/>
              </a:rPr>
              <a:t>Are directed against information assets</a:t>
            </a:r>
            <a:endParaRPr b="0" lang="en-GB" sz="2000" spc="-1" strike="noStrike">
              <a:latin typeface="Arial"/>
            </a:endParaRPr>
          </a:p>
          <a:p>
            <a:pPr marL="216000" indent="-216000">
              <a:lnSpc>
                <a:spcPct val="80000"/>
              </a:lnSpc>
              <a:buClr>
                <a:srgbClr val="000000"/>
              </a:buClr>
              <a:buFont typeface="Symbol" charset="2"/>
              <a:buChar char=""/>
            </a:pPr>
            <a:r>
              <a:rPr b="0" lang="en-US" sz="2000" spc="-1" strike="noStrike">
                <a:latin typeface="Arial"/>
              </a:rPr>
              <a:t>Have a realistic chance of success</a:t>
            </a:r>
            <a:endParaRPr b="0" lang="en-GB" sz="2000" spc="-1" strike="noStrike">
              <a:latin typeface="Arial"/>
            </a:endParaRPr>
          </a:p>
          <a:p>
            <a:pPr marL="216000" indent="-216000">
              <a:lnSpc>
                <a:spcPct val="80000"/>
              </a:lnSpc>
              <a:buClr>
                <a:srgbClr val="000000"/>
              </a:buClr>
              <a:buFont typeface="Symbol" charset="2"/>
              <a:buChar char=""/>
            </a:pPr>
            <a:r>
              <a:rPr b="0" lang="en-US" sz="2000" spc="-1" strike="noStrike">
                <a:latin typeface="Arial"/>
              </a:rPr>
              <a:t>Could threaten the confidentiality, integrity, or availability of information resources.</a:t>
            </a:r>
            <a:endParaRPr b="0" lang="en-GB" sz="2000" spc="-1" strike="noStrike">
              <a:latin typeface="Arial"/>
            </a:endParaRPr>
          </a:p>
          <a:p>
            <a:pPr marL="216000" indent="-216000">
              <a:lnSpc>
                <a:spcPct val="100000"/>
              </a:lnSpc>
            </a:pPr>
            <a:r>
              <a:rPr b="0" lang="en-US" sz="2000" spc="-1" strike="noStrike">
                <a:latin typeface="Arial"/>
              </a:rPr>
              <a:t>Incident response (IR) is the set of activities taken to plan for, detect, and correct the impact of an incident on information resources. </a:t>
            </a:r>
            <a:endParaRPr b="0" lang="en-GB" sz="2000" spc="-1" strike="noStrike">
              <a:latin typeface="Arial"/>
            </a:endParaRPr>
          </a:p>
          <a:p>
            <a:pPr marL="216000" indent="-216000">
              <a:lnSpc>
                <a:spcPct val="100000"/>
              </a:lnSpc>
            </a:pPr>
            <a:r>
              <a:rPr b="0" lang="en-US" sz="2000" spc="-1" strike="noStrike">
                <a:latin typeface="Arial"/>
              </a:rPr>
              <a:t>IR is more reactive than proactive, with the exception of the planning that must occur to prepare the IR teams to be ready to react to an incident.</a:t>
            </a:r>
            <a:endParaRPr b="0" lang="en-GB" sz="2000" spc="-1" strike="noStrike">
              <a:latin typeface="Arial"/>
            </a:endParaRPr>
          </a:p>
          <a:p>
            <a:pPr marL="216000" indent="-216000">
              <a:lnSpc>
                <a:spcPct val="100000"/>
              </a:lnSpc>
            </a:pPr>
            <a:r>
              <a:rPr b="0" lang="en-US" sz="2000" spc="-1" strike="noStrike">
                <a:latin typeface="Arial"/>
              </a:rPr>
              <a:t>Planning for an incident requires a detailed understanding of the scenarios developed for the BIA.</a:t>
            </a:r>
            <a:endParaRPr b="0" lang="en-GB" sz="2000" spc="-1" strike="noStrike">
              <a:latin typeface="Arial"/>
            </a:endParaRPr>
          </a:p>
          <a:p>
            <a:pPr marL="216000" indent="-216000">
              <a:lnSpc>
                <a:spcPct val="100000"/>
              </a:lnSpc>
            </a:pP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4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1" name="PlaceHolder 1"/>
          <p:cNvSpPr>
            <a:spLocks noGrp="1"/>
          </p:cNvSpPr>
          <p:nvPr>
            <p:ph type="sldImg"/>
          </p:nvPr>
        </p:nvSpPr>
        <p:spPr>
          <a:xfrm>
            <a:off x="2914560" y="531720"/>
            <a:ext cx="3543120" cy="2657160"/>
          </a:xfrm>
          <a:prstGeom prst="rect">
            <a:avLst/>
          </a:prstGeom>
        </p:spPr>
      </p:sp>
      <p:sp>
        <p:nvSpPr>
          <p:cNvPr id="382" name="PlaceHolder 2"/>
          <p:cNvSpPr>
            <a:spLocks noGrp="1"/>
          </p:cNvSpPr>
          <p:nvPr>
            <p:ph type="body"/>
          </p:nvPr>
        </p:nvSpPr>
        <p:spPr>
          <a:xfrm>
            <a:off x="937440" y="3366000"/>
            <a:ext cx="7497720" cy="3188520"/>
          </a:xfrm>
          <a:prstGeom prst="rect">
            <a:avLst/>
          </a:prstGeom>
        </p:spPr>
        <p:txBody>
          <a:bodyPr lIns="93960" rIns="93960" tIns="47160" bIns="47160">
            <a:normAutofit fontScale="60000"/>
          </a:bodyPr>
          <a:p>
            <a:pPr marL="216000" indent="-216000">
              <a:lnSpc>
                <a:spcPct val="100000"/>
              </a:lnSpc>
            </a:pPr>
            <a:r>
              <a:rPr b="1" lang="en-US" sz="2000" spc="-1" strike="noStrike">
                <a:latin typeface="Arial"/>
              </a:rPr>
              <a:t>IR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Incident response policy identifies following key components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Statement of management commitment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Purpose/objectives of policy</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Scope of policy</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Definition of InfoSec incidents and related terms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Organizational structure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Prioritization or severity ratings of incidents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Performance measures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Reporting and contact forms</a:t>
            </a:r>
            <a:endParaRPr b="0" lang="en-GB" sz="2400" spc="-1" strike="noStrike">
              <a:latin typeface="Arial"/>
            </a:endParaRPr>
          </a:p>
          <a:p>
            <a:pPr>
              <a:lnSpc>
                <a:spcPct val="100000"/>
              </a:lnSpc>
            </a:pPr>
            <a:endParaRPr b="0" lang="en-GB" sz="2400" spc="-1" strike="noStrike">
              <a:latin typeface="Arial"/>
            </a:endParaRPr>
          </a:p>
        </p:txBody>
      </p:sp>
      <p:sp>
        <p:nvSpPr>
          <p:cNvPr id="383"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3B40EDB0-0899-4756-91F2-BDF64B3305EC}" type="slidenum">
              <a:rPr b="0" lang="en-US" sz="1200" spc="-1" strike="noStrike">
                <a:solidFill>
                  <a:srgbClr val="000000"/>
                </a:solidFill>
                <a:latin typeface="Arial"/>
              </a:rPr>
              <a:t>48</a:t>
            </a:fld>
            <a:endParaRPr b="0" lang="en-GB" sz="1200" spc="-1" strike="noStrike">
              <a:latin typeface="Times New Roman"/>
            </a:endParaRPr>
          </a:p>
        </p:txBody>
      </p:sp>
    </p:spTree>
  </p:cSld>
</p:notes>
</file>

<file path=ppt/notesSlides/notesSlide4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4"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F24A2A5D-99F0-4F5D-BE1A-58ADE4AEB874}" type="slidenum">
              <a:rPr b="0" lang="en-US" sz="1200" spc="-1" strike="noStrike">
                <a:solidFill>
                  <a:srgbClr val="000000"/>
                </a:solidFill>
                <a:latin typeface="Times New Roman"/>
              </a:rPr>
              <a:t>48</a:t>
            </a:fld>
            <a:endParaRPr b="0" lang="en-GB" sz="1200" spc="-1" strike="noStrike">
              <a:latin typeface="Times New Roman"/>
            </a:endParaRPr>
          </a:p>
        </p:txBody>
      </p:sp>
      <p:sp>
        <p:nvSpPr>
          <p:cNvPr id="385" name="PlaceHolder 2"/>
          <p:cNvSpPr>
            <a:spLocks noGrp="1"/>
          </p:cNvSpPr>
          <p:nvPr>
            <p:ph type="sldImg"/>
          </p:nvPr>
        </p:nvSpPr>
        <p:spPr>
          <a:xfrm>
            <a:off x="2914560" y="531720"/>
            <a:ext cx="3543120" cy="2657160"/>
          </a:xfrm>
          <a:prstGeom prst="rect">
            <a:avLst/>
          </a:prstGeom>
        </p:spPr>
      </p:sp>
      <p:sp>
        <p:nvSpPr>
          <p:cNvPr id="386" name="PlaceHolder 3"/>
          <p:cNvSpPr>
            <a:spLocks noGrp="1"/>
          </p:cNvSpPr>
          <p:nvPr>
            <p:ph type="body"/>
          </p:nvPr>
        </p:nvSpPr>
        <p:spPr>
          <a:xfrm>
            <a:off x="937440" y="3366000"/>
            <a:ext cx="7497720" cy="3188520"/>
          </a:xfrm>
          <a:prstGeom prst="rect">
            <a:avLst/>
          </a:prstGeom>
        </p:spPr>
        <p:txBody>
          <a:bodyPr lIns="93960" rIns="93960" tIns="47160" bIns="47160">
            <a:normAutofit fontScale="49000"/>
          </a:bodyPr>
          <a:p>
            <a:pPr marL="216000" indent="-216000">
              <a:lnSpc>
                <a:spcPct val="100000"/>
              </a:lnSpc>
            </a:pPr>
            <a:r>
              <a:rPr b="1" lang="en-US" sz="2000" spc="-1" strike="noStrike">
                <a:latin typeface="Arial"/>
              </a:rPr>
              <a:t>Incident Response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Incident Planning</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Predefined responses enable organization to react quickly and effectively to detected incident if:</a:t>
            </a:r>
            <a:endParaRPr b="0" lang="en-GB" sz="24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rPr>
              <a:t>Organization has IR team </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rPr>
              <a:t>Organization can detect incident</a:t>
            </a:r>
            <a:endParaRPr b="0" lang="en-GB" sz="22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IR team consists of individuals needed to handle systems as incident takes place</a:t>
            </a:r>
            <a:endParaRPr b="0" lang="en-GB" sz="24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Incident response plan</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Format and content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Storage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Testing</a:t>
            </a:r>
            <a:endParaRPr b="0" lang="en-GB" sz="2400" spc="-1" strike="noStrike">
              <a:latin typeface="Arial"/>
            </a:endParaRPr>
          </a:p>
        </p:txBody>
      </p:sp>
    </p:spTree>
  </p:cSld>
</p:notes>
</file>

<file path=ppt/notesSlides/notesSlide5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7"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8B4C335-131B-4F5D-A5FB-240841A5C436}" type="slidenum">
              <a:rPr b="0" lang="en-US" sz="1200" spc="-1" strike="noStrike">
                <a:solidFill>
                  <a:srgbClr val="000000"/>
                </a:solidFill>
                <a:latin typeface="Times New Roman"/>
              </a:rPr>
              <a:t>49</a:t>
            </a:fld>
            <a:endParaRPr b="0" lang="en-GB" sz="1200" spc="-1" strike="noStrike">
              <a:latin typeface="Times New Roman"/>
            </a:endParaRPr>
          </a:p>
        </p:txBody>
      </p:sp>
      <p:sp>
        <p:nvSpPr>
          <p:cNvPr id="388" name="PlaceHolder 2"/>
          <p:cNvSpPr>
            <a:spLocks noGrp="1"/>
          </p:cNvSpPr>
          <p:nvPr>
            <p:ph type="sldImg"/>
          </p:nvPr>
        </p:nvSpPr>
        <p:spPr>
          <a:xfrm>
            <a:off x="2914560" y="531720"/>
            <a:ext cx="3543120" cy="2657160"/>
          </a:xfrm>
          <a:prstGeom prst="rect">
            <a:avLst/>
          </a:prstGeom>
        </p:spPr>
      </p:sp>
      <p:sp>
        <p:nvSpPr>
          <p:cNvPr id="389" name="PlaceHolder 3"/>
          <p:cNvSpPr>
            <a:spLocks noGrp="1"/>
          </p:cNvSpPr>
          <p:nvPr>
            <p:ph type="body"/>
          </p:nvPr>
        </p:nvSpPr>
        <p:spPr>
          <a:xfrm>
            <a:off x="937440" y="3366000"/>
            <a:ext cx="7497720" cy="3188520"/>
          </a:xfrm>
          <a:prstGeom prst="rect">
            <a:avLst/>
          </a:prstGeom>
        </p:spPr>
        <p:txBody>
          <a:bodyPr lIns="93960" rIns="93960" tIns="47160" bIns="47160">
            <a:normAutofit fontScale="88000"/>
          </a:bodyPr>
          <a:p>
            <a:pPr marL="216000" indent="-216000">
              <a:lnSpc>
                <a:spcPct val="100000"/>
              </a:lnSpc>
            </a:pPr>
            <a:r>
              <a:rPr b="1" lang="en-US" sz="2000" spc="-1" strike="noStrike">
                <a:latin typeface="Arial"/>
              </a:rPr>
              <a:t>Incident Response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Incident detection</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Most common occurrence is complaint about technology support, often delivered to help desk</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Careful training needed to quickly identify and classify an incident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Once incident is properly identified, organization can respond</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Incident indicators vary</a:t>
            </a:r>
            <a:endParaRPr b="0" lang="en-GB" sz="2400" spc="-1" strike="noStrike">
              <a:latin typeface="Arial"/>
            </a:endParaRPr>
          </a:p>
        </p:txBody>
      </p:sp>
    </p:spTree>
  </p:cSld>
</p:notes>
</file>

<file path=ppt/notesSlides/notesSlide5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0"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AFA380F1-569E-4E3F-B654-A9E04AFACA53}" type="slidenum">
              <a:rPr b="0" lang="en-US" sz="1200" spc="-1" strike="noStrike">
                <a:solidFill>
                  <a:srgbClr val="000000"/>
                </a:solidFill>
                <a:latin typeface="Times New Roman"/>
              </a:rPr>
              <a:t>50</a:t>
            </a:fld>
            <a:endParaRPr b="0" lang="en-GB" sz="1200" spc="-1" strike="noStrike">
              <a:latin typeface="Times New Roman"/>
            </a:endParaRPr>
          </a:p>
        </p:txBody>
      </p:sp>
      <p:sp>
        <p:nvSpPr>
          <p:cNvPr id="391" name="PlaceHolder 2"/>
          <p:cNvSpPr>
            <a:spLocks noGrp="1"/>
          </p:cNvSpPr>
          <p:nvPr>
            <p:ph type="sldImg"/>
          </p:nvPr>
        </p:nvSpPr>
        <p:spPr>
          <a:xfrm>
            <a:off x="2914560" y="531720"/>
            <a:ext cx="3543120" cy="2657160"/>
          </a:xfrm>
          <a:prstGeom prst="rect">
            <a:avLst/>
          </a:prstGeom>
        </p:spPr>
      </p:sp>
      <p:sp>
        <p:nvSpPr>
          <p:cNvPr id="392" name="PlaceHolder 3"/>
          <p:cNvSpPr>
            <a:spLocks noGrp="1"/>
          </p:cNvSpPr>
          <p:nvPr>
            <p:ph type="body"/>
          </p:nvPr>
        </p:nvSpPr>
        <p:spPr>
          <a:xfrm>
            <a:off x="937440" y="3366000"/>
            <a:ext cx="7497720" cy="3188520"/>
          </a:xfrm>
          <a:prstGeom prst="rect">
            <a:avLst/>
          </a:prstGeom>
        </p:spPr>
        <p:txBody>
          <a:bodyPr lIns="93960" rIns="93960" tIns="47160" bIns="47160">
            <a:normAutofit fontScale="61000"/>
          </a:bodyPr>
          <a:p>
            <a:pPr marL="216000" indent="-216000">
              <a:lnSpc>
                <a:spcPct val="100000"/>
              </a:lnSpc>
            </a:pPr>
            <a:r>
              <a:rPr b="1" lang="en-US" sz="2000" spc="-1" strike="noStrike">
                <a:latin typeface="Arial"/>
              </a:rPr>
              <a:t>Incident Response Planning</a:t>
            </a:r>
            <a:endParaRPr b="0" lang="en-GB" sz="2000" spc="-1" strike="noStrike">
              <a:latin typeface="Arial"/>
            </a:endParaRPr>
          </a:p>
          <a:p>
            <a:pPr marL="343080" indent="-342720">
              <a:lnSpc>
                <a:spcPct val="100000"/>
              </a:lnSpc>
              <a:spcBef>
                <a:spcPts val="479"/>
              </a:spcBef>
              <a:buClr>
                <a:srgbClr val="222222"/>
              </a:buClr>
              <a:buFont typeface="Symbol" charset="2"/>
              <a:buChar char=""/>
            </a:pPr>
            <a:r>
              <a:rPr b="0" lang="en-US" sz="2400" spc="-1" strike="noStrike">
                <a:solidFill>
                  <a:srgbClr val="222222"/>
                </a:solidFill>
                <a:latin typeface="Arial"/>
              </a:rPr>
              <a:t>Incident reaction</a:t>
            </a:r>
            <a:endParaRPr b="0" lang="en-GB" sz="24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Consists of actions that guide organization to stop incident, mitigate its impact, and provide information for recovery </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Actions that must occur quickly:</a:t>
            </a:r>
            <a:endParaRPr b="0" lang="en-GB" sz="2000" spc="-1" strike="noStrike">
              <a:latin typeface="Arial"/>
            </a:endParaRPr>
          </a:p>
          <a:p>
            <a:pPr lvl="2" marL="1143000" indent="-228240">
              <a:lnSpc>
                <a:spcPct val="100000"/>
              </a:lnSpc>
              <a:spcBef>
                <a:spcPts val="400"/>
              </a:spcBef>
              <a:buClr>
                <a:srgbClr val="222222"/>
              </a:buClr>
              <a:buFont typeface="Symbol" charset="2"/>
              <a:buChar char=""/>
            </a:pPr>
            <a:r>
              <a:rPr b="0" lang="en-US" sz="2000" spc="-1" strike="noStrike">
                <a:solidFill>
                  <a:srgbClr val="222222"/>
                </a:solidFill>
                <a:latin typeface="Arial"/>
              </a:rPr>
              <a:t>Notification of key personnel</a:t>
            </a:r>
            <a:endParaRPr b="0" lang="en-GB" sz="2000" spc="-1" strike="noStrike">
              <a:latin typeface="Arial"/>
            </a:endParaRPr>
          </a:p>
          <a:p>
            <a:pPr lvl="2" marL="1143000" indent="-228240">
              <a:lnSpc>
                <a:spcPct val="100000"/>
              </a:lnSpc>
              <a:spcBef>
                <a:spcPts val="400"/>
              </a:spcBef>
              <a:buClr>
                <a:srgbClr val="222222"/>
              </a:buClr>
              <a:buFont typeface="Symbol" charset="2"/>
              <a:buChar char=""/>
            </a:pPr>
            <a:r>
              <a:rPr b="0" lang="en-US" sz="2000" spc="-1" strike="noStrike">
                <a:solidFill>
                  <a:srgbClr val="222222"/>
                </a:solidFill>
                <a:latin typeface="Arial"/>
              </a:rPr>
              <a:t>Documentation of incident</a:t>
            </a:r>
            <a:endParaRPr b="0" lang="en-GB" sz="2000" spc="-1" strike="noStrike">
              <a:latin typeface="Arial"/>
            </a:endParaRPr>
          </a:p>
          <a:p>
            <a:pPr marL="343080" indent="-342720">
              <a:lnSpc>
                <a:spcPct val="100000"/>
              </a:lnSpc>
              <a:spcBef>
                <a:spcPts val="479"/>
              </a:spcBef>
              <a:buClr>
                <a:srgbClr val="222222"/>
              </a:buClr>
              <a:buFont typeface="Symbol" charset="2"/>
              <a:buChar char=""/>
            </a:pPr>
            <a:r>
              <a:rPr b="0" lang="en-US" sz="2400" spc="-1" strike="noStrike">
                <a:solidFill>
                  <a:srgbClr val="222222"/>
                </a:solidFill>
                <a:latin typeface="Arial"/>
              </a:rPr>
              <a:t>Incident containment strategies</a:t>
            </a:r>
            <a:endParaRPr b="0" lang="en-GB" sz="24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Containment of incident’s scope or impact first priority; must then determine which information systems affected</a:t>
            </a:r>
            <a:endParaRPr b="0" lang="en-GB" sz="2000" spc="-1" strike="noStrike">
              <a:latin typeface="Arial"/>
            </a:endParaRPr>
          </a:p>
          <a:p>
            <a:pPr lvl="1" marL="743040" indent="-285480">
              <a:lnSpc>
                <a:spcPct val="100000"/>
              </a:lnSpc>
              <a:spcBef>
                <a:spcPts val="400"/>
              </a:spcBef>
              <a:buClr>
                <a:srgbClr val="222222"/>
              </a:buClr>
              <a:buFont typeface="Symbol" charset="2"/>
              <a:buChar char=""/>
            </a:pPr>
            <a:r>
              <a:rPr b="0" lang="en-US" sz="2000" spc="-1" strike="noStrike">
                <a:solidFill>
                  <a:srgbClr val="222222"/>
                </a:solidFill>
                <a:latin typeface="Arial"/>
              </a:rPr>
              <a:t>Organization can stop incident and attempt to recover control through a number or strategies</a:t>
            </a:r>
            <a:endParaRPr b="0" lang="en-GB" sz="2000" spc="-1" strike="noStrike">
              <a:latin typeface="Arial"/>
            </a:endParaRPr>
          </a:p>
        </p:txBody>
      </p:sp>
    </p:spTree>
  </p:cSld>
</p:notes>
</file>

<file path=ppt/notesSlides/notesSlide5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3"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75BB0752-7B3D-45E1-8464-710CBBD1558B}" type="slidenum">
              <a:rPr b="0" lang="en-US" sz="1200" spc="-1" strike="noStrike">
                <a:solidFill>
                  <a:srgbClr val="000000"/>
                </a:solidFill>
                <a:latin typeface="Times New Roman"/>
              </a:rPr>
              <a:t>51</a:t>
            </a:fld>
            <a:endParaRPr b="0" lang="en-GB" sz="1200" spc="-1" strike="noStrike">
              <a:latin typeface="Times New Roman"/>
            </a:endParaRPr>
          </a:p>
        </p:txBody>
      </p:sp>
      <p:sp>
        <p:nvSpPr>
          <p:cNvPr id="394" name="PlaceHolder 2"/>
          <p:cNvSpPr>
            <a:spLocks noGrp="1"/>
          </p:cNvSpPr>
          <p:nvPr>
            <p:ph type="sldImg"/>
          </p:nvPr>
        </p:nvSpPr>
        <p:spPr>
          <a:xfrm>
            <a:off x="2914560" y="531720"/>
            <a:ext cx="3543120" cy="2657160"/>
          </a:xfrm>
          <a:prstGeom prst="rect">
            <a:avLst/>
          </a:prstGeom>
        </p:spPr>
      </p:sp>
      <p:sp>
        <p:nvSpPr>
          <p:cNvPr id="395"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1" lang="en-US" sz="2000" spc="-1" strike="noStrike">
                <a:latin typeface="Arial"/>
              </a:rPr>
              <a:t>Incident Recovery</a:t>
            </a:r>
            <a:endParaRPr b="0" lang="en-GB" sz="2000" spc="-1" strike="noStrike">
              <a:latin typeface="Arial"/>
            </a:endParaRPr>
          </a:p>
          <a:p>
            <a:pPr marL="216000" indent="-216000">
              <a:lnSpc>
                <a:spcPct val="100000"/>
              </a:lnSpc>
            </a:pPr>
            <a:r>
              <a:rPr b="0" lang="en-US" sz="2000" spc="-1" strike="noStrike">
                <a:latin typeface="Arial"/>
              </a:rPr>
              <a:t>Once the incident has been contained and control of the systems regained, the next stage is recovery. </a:t>
            </a:r>
            <a:endParaRPr b="0" lang="en-GB" sz="2000" spc="-1" strike="noStrike">
              <a:latin typeface="Arial"/>
            </a:endParaRPr>
          </a:p>
          <a:p>
            <a:pPr marL="216000" indent="-216000">
              <a:lnSpc>
                <a:spcPct val="100000"/>
              </a:lnSpc>
            </a:pPr>
            <a:r>
              <a:rPr b="0" lang="en-US" sz="2000" spc="-1" strike="noStrike">
                <a:latin typeface="Arial"/>
              </a:rPr>
              <a:t>As with reaction to the incident, the first task is to identify the human resources needed for the recovery and launch them into action. </a:t>
            </a:r>
            <a:endParaRPr b="0" lang="en-GB" sz="2000" spc="-1" strike="noStrike">
              <a:latin typeface="Arial"/>
            </a:endParaRPr>
          </a:p>
          <a:p>
            <a:pPr marL="216000" indent="-216000">
              <a:lnSpc>
                <a:spcPct val="100000"/>
              </a:lnSpc>
            </a:pPr>
            <a:r>
              <a:rPr b="0" lang="en-US" sz="2000" spc="-1" strike="noStrike">
                <a:latin typeface="Arial"/>
              </a:rPr>
              <a:t>The full extent of the damage must be assessed. </a:t>
            </a:r>
            <a:endParaRPr b="0" lang="en-GB" sz="2000" spc="-1" strike="noStrike">
              <a:latin typeface="Arial"/>
            </a:endParaRPr>
          </a:p>
          <a:p>
            <a:pPr marL="216000" indent="-216000">
              <a:lnSpc>
                <a:spcPct val="100000"/>
              </a:lnSpc>
            </a:pPr>
            <a:r>
              <a:rPr b="0" lang="en-US" sz="2000" spc="-1" strike="noStrike">
                <a:latin typeface="Arial"/>
              </a:rPr>
              <a:t>The process of computer forensics entails determining how the incident occurred and what happened. </a:t>
            </a:r>
            <a:endParaRPr b="0" lang="en-GB" sz="2000" spc="-1" strike="noStrike">
              <a:latin typeface="Arial"/>
            </a:endParaRPr>
          </a:p>
          <a:p>
            <a:pPr marL="216000" indent="-216000">
              <a:lnSpc>
                <a:spcPct val="100000"/>
              </a:lnSpc>
            </a:pPr>
            <a:r>
              <a:rPr b="0" lang="en-US" sz="2000" spc="-1" strike="noStrike">
                <a:latin typeface="Arial"/>
              </a:rPr>
              <a:t>The organization repairs vulnerabilities, addresses any shortcomings in safeguards, and restores the data and services of the systems.</a:t>
            </a: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5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6"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DE15A95A-C912-423F-ACE9-C0534E02A3AF}" type="slidenum">
              <a:rPr b="0" lang="en-US" sz="1200" spc="-1" strike="noStrike">
                <a:solidFill>
                  <a:srgbClr val="000000"/>
                </a:solidFill>
                <a:latin typeface="Times New Roman"/>
              </a:rPr>
              <a:t>51</a:t>
            </a:fld>
            <a:endParaRPr b="0" lang="en-GB" sz="1200" spc="-1" strike="noStrike">
              <a:latin typeface="Times New Roman"/>
            </a:endParaRPr>
          </a:p>
        </p:txBody>
      </p:sp>
      <p:sp>
        <p:nvSpPr>
          <p:cNvPr id="397" name="PlaceHolder 2"/>
          <p:cNvSpPr>
            <a:spLocks noGrp="1"/>
          </p:cNvSpPr>
          <p:nvPr>
            <p:ph type="sldImg"/>
          </p:nvPr>
        </p:nvSpPr>
        <p:spPr>
          <a:xfrm>
            <a:off x="2914560" y="531720"/>
            <a:ext cx="3543120" cy="2657160"/>
          </a:xfrm>
          <a:prstGeom prst="rect">
            <a:avLst/>
          </a:prstGeom>
        </p:spPr>
      </p:sp>
      <p:sp>
        <p:nvSpPr>
          <p:cNvPr id="398" name="PlaceHolder 3"/>
          <p:cNvSpPr>
            <a:spLocks noGrp="1"/>
          </p:cNvSpPr>
          <p:nvPr>
            <p:ph type="body"/>
          </p:nvPr>
        </p:nvSpPr>
        <p:spPr>
          <a:xfrm>
            <a:off x="937440" y="3366000"/>
            <a:ext cx="7497720" cy="3188520"/>
          </a:xfrm>
          <a:prstGeom prst="rect">
            <a:avLst/>
          </a:prstGeom>
        </p:spPr>
        <p:txBody>
          <a:bodyPr lIns="93960" rIns="93960" tIns="47160" bIns="47160">
            <a:normAutofit fontScale="53000"/>
          </a:bodyPr>
          <a:p>
            <a:pPr marL="216000" indent="-216000">
              <a:lnSpc>
                <a:spcPct val="100000"/>
              </a:lnSpc>
            </a:pPr>
            <a:r>
              <a:rPr b="1" lang="en-US" sz="2000" spc="-1" strike="noStrike">
                <a:latin typeface="Arial"/>
              </a:rPr>
              <a:t>Damage Assessment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Damage assessment</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Several sources of information on damage, including system logs; intrusion detection logs; configuration logs and documents; documentation from incident response; and results of detailed assessment of systems and data storage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Computer evidence must be carefully collected, documented, and maintained to be usable in formal or informal proceedings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Individuals who assess damage need special training</a:t>
            </a:r>
            <a:endParaRPr b="0" lang="en-GB" sz="2400" spc="-1" strike="noStrike">
              <a:latin typeface="Arial"/>
            </a:endParaRPr>
          </a:p>
        </p:txBody>
      </p:sp>
    </p:spTree>
  </p:cSld>
</p:notes>
</file>

<file path=ppt/notesSlides/notesSlide5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9"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88E77ACA-0CE0-453B-BADB-3F6A13B97EE1}" type="slidenum">
              <a:rPr b="0" lang="en-US" sz="1200" spc="-1" strike="noStrike">
                <a:solidFill>
                  <a:srgbClr val="000000"/>
                </a:solidFill>
                <a:latin typeface="Times New Roman"/>
              </a:rPr>
              <a:t>53</a:t>
            </a:fld>
            <a:endParaRPr b="0" lang="en-GB" sz="1200" spc="-1" strike="noStrike">
              <a:latin typeface="Times New Roman"/>
            </a:endParaRPr>
          </a:p>
        </p:txBody>
      </p:sp>
      <p:sp>
        <p:nvSpPr>
          <p:cNvPr id="400" name="PlaceHolder 2"/>
          <p:cNvSpPr>
            <a:spLocks noGrp="1"/>
          </p:cNvSpPr>
          <p:nvPr>
            <p:ph type="sldImg"/>
          </p:nvPr>
        </p:nvSpPr>
        <p:spPr>
          <a:xfrm>
            <a:off x="2914560" y="531720"/>
            <a:ext cx="3543120" cy="2657160"/>
          </a:xfrm>
          <a:prstGeom prst="rect">
            <a:avLst/>
          </a:prstGeom>
        </p:spPr>
      </p:sp>
      <p:sp>
        <p:nvSpPr>
          <p:cNvPr id="401"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90000"/>
              </a:lnSpc>
            </a:pPr>
            <a:r>
              <a:rPr b="1" lang="en-US" sz="2000" spc="-1" strike="noStrike">
                <a:latin typeface="Arial"/>
              </a:rPr>
              <a:t>Automated Response</a:t>
            </a:r>
            <a:endParaRPr b="0" lang="en-GB" sz="2000" spc="-1" strike="noStrike">
              <a:latin typeface="Arial"/>
            </a:endParaRPr>
          </a:p>
          <a:p>
            <a:pPr marL="216000" indent="-216000">
              <a:lnSpc>
                <a:spcPct val="80000"/>
              </a:lnSpc>
            </a:pPr>
            <a:r>
              <a:rPr b="0" lang="en-US" sz="2000" spc="-1" strike="noStrike">
                <a:latin typeface="Arial"/>
              </a:rPr>
              <a:t>While traditional systems were configured to detect incidences and then notify the human administrator, new systems can respond to the incident threat autonomously.  </a:t>
            </a:r>
            <a:endParaRPr b="0" lang="en-GB" sz="2000" spc="-1" strike="noStrike">
              <a:latin typeface="Arial"/>
            </a:endParaRPr>
          </a:p>
          <a:p>
            <a:pPr marL="216000" indent="-216000">
              <a:lnSpc>
                <a:spcPct val="80000"/>
              </a:lnSpc>
            </a:pPr>
            <a:r>
              <a:rPr b="0" lang="en-US" sz="2000" spc="-1" strike="noStrike">
                <a:latin typeface="Arial"/>
              </a:rPr>
              <a:t>These systems, referred to as trap and trace, use a combination of resources to detect an intrusion and then trace incidents back to their sources. </a:t>
            </a:r>
            <a:endParaRPr b="0" lang="en-GB" sz="2000" spc="-1" strike="noStrike">
              <a:latin typeface="Arial"/>
            </a:endParaRPr>
          </a:p>
          <a:p>
            <a:pPr marL="216000" indent="-216000">
              <a:lnSpc>
                <a:spcPct val="80000"/>
              </a:lnSpc>
            </a:pPr>
            <a:r>
              <a:rPr b="0" lang="en-US" sz="2000" spc="-1" strike="noStrike">
                <a:latin typeface="Arial"/>
              </a:rPr>
              <a:t>Unfortunately, some less scrupulous administrators might even be tempted to back hack or hack into a hacker’s system to find out as much as possible about the hacker.</a:t>
            </a:r>
            <a:endParaRPr b="0" lang="en-GB" sz="2000" spc="-1" strike="noStrike">
              <a:latin typeface="Arial"/>
            </a:endParaRPr>
          </a:p>
          <a:p>
            <a:pPr marL="216000" indent="-216000">
              <a:lnSpc>
                <a:spcPct val="80000"/>
              </a:lnSpc>
            </a:pPr>
            <a:r>
              <a:rPr b="0" lang="en-US" sz="2000" spc="-1" strike="noStrike">
                <a:latin typeface="Arial"/>
              </a:rPr>
              <a:t>The problem is that the hacker may actually move into and out of a number of organizations’ systems, and by tracking the hacker, administrators may wander through other organizations’ systems.</a:t>
            </a:r>
            <a:endParaRPr b="0" lang="en-GB" sz="2000" spc="-1" strike="noStrike">
              <a:latin typeface="Arial"/>
            </a:endParaRPr>
          </a:p>
          <a:p>
            <a:pPr marL="216000" indent="-216000">
              <a:lnSpc>
                <a:spcPct val="90000"/>
              </a:lnSpc>
            </a:pPr>
            <a:r>
              <a:rPr b="0" lang="en-US" sz="2000" spc="-1" strike="noStrike">
                <a:latin typeface="Arial"/>
              </a:rPr>
              <a:t>The trap portion frequently involves the use of honey pots or honey nets.  </a:t>
            </a:r>
            <a:endParaRPr b="0" lang="en-GB" sz="2000" spc="-1" strike="noStrike">
              <a:latin typeface="Arial"/>
            </a:endParaRPr>
          </a:p>
          <a:p>
            <a:pPr marL="216000" indent="-216000">
              <a:lnSpc>
                <a:spcPct val="90000"/>
              </a:lnSpc>
            </a:pPr>
            <a:r>
              <a:rPr b="0" lang="en-US" sz="2000" spc="-1" strike="noStrike">
                <a:latin typeface="Arial"/>
              </a:rPr>
              <a:t>Honey pots are computer servers configured to resemble production systems. If a hacker stumbles into the system, alarms are set off and the administrator is notified.  </a:t>
            </a:r>
            <a:endParaRPr b="0" lang="en-GB" sz="2000" spc="-1" strike="noStrike">
              <a:latin typeface="Arial"/>
            </a:endParaRPr>
          </a:p>
          <a:p>
            <a:pPr marL="216000" indent="-216000">
              <a:lnSpc>
                <a:spcPct val="90000"/>
              </a:lnSpc>
            </a:pPr>
            <a:r>
              <a:rPr b="0" lang="en-US" sz="2000" spc="-1" strike="noStrike">
                <a:latin typeface="Arial"/>
              </a:rPr>
              <a:t>Honey nets consist of networks or subnets of systems that operate similarly.</a:t>
            </a:r>
            <a:endParaRPr b="0" lang="en-GB" sz="2000" spc="-1" strike="noStrike">
              <a:latin typeface="Arial"/>
            </a:endParaRPr>
          </a:p>
          <a:p>
            <a:pPr marL="216000" indent="-216000">
              <a:lnSpc>
                <a:spcPct val="90000"/>
              </a:lnSpc>
            </a:pPr>
            <a:r>
              <a:rPr b="0" lang="en-US" sz="2000" spc="-1" strike="noStrike">
                <a:latin typeface="Arial"/>
              </a:rPr>
              <a:t>Enticement is the process of attracting attention to a system by placing tantalizing bits of information in key locations.  </a:t>
            </a:r>
            <a:endParaRPr b="0" lang="en-GB" sz="2000" spc="-1" strike="noStrike">
              <a:latin typeface="Arial"/>
            </a:endParaRPr>
          </a:p>
          <a:p>
            <a:pPr marL="216000" indent="-216000">
              <a:lnSpc>
                <a:spcPct val="90000"/>
              </a:lnSpc>
            </a:pPr>
            <a:r>
              <a:rPr b="0" lang="en-US" sz="2000" spc="-1" strike="noStrike">
                <a:latin typeface="Arial"/>
              </a:rPr>
              <a:t>Entrapment is the action of luring an individual into committing a crime to get a conviction.  </a:t>
            </a:r>
            <a:endParaRPr b="0" lang="en-GB" sz="2000" spc="-1" strike="noStrike">
              <a:latin typeface="Arial"/>
            </a:endParaRPr>
          </a:p>
          <a:p>
            <a:pPr marL="216000" indent="-216000">
              <a:lnSpc>
                <a:spcPct val="90000"/>
              </a:lnSpc>
            </a:pPr>
            <a:r>
              <a:rPr b="0" lang="en-US" sz="2000" spc="-1" strike="noStrike">
                <a:latin typeface="Arial"/>
              </a:rPr>
              <a:t>Enticement is legal and ethical, while entrapment is not.</a:t>
            </a:r>
            <a:endParaRPr b="0" lang="en-GB" sz="2000" spc="-1" strike="noStrike">
              <a:latin typeface="Arial"/>
            </a:endParaRPr>
          </a:p>
          <a:p>
            <a:pPr marL="216000" indent="-216000">
              <a:lnSpc>
                <a:spcPct val="90000"/>
              </a:lnSpc>
            </a:pPr>
            <a:endParaRPr b="0" lang="en-GB" sz="2000" spc="-1" strike="noStrike">
              <a:latin typeface="Arial"/>
            </a:endParaRPr>
          </a:p>
          <a:p>
            <a:pPr marL="216000" indent="-216000">
              <a:lnSpc>
                <a:spcPct val="90000"/>
              </a:lnSpc>
            </a:pPr>
            <a:endParaRPr b="0" lang="en-GB" sz="2000" spc="-1" strike="noStrike">
              <a:latin typeface="Arial"/>
            </a:endParaRPr>
          </a:p>
        </p:txBody>
      </p:sp>
    </p:spTree>
  </p:cSld>
</p:notes>
</file>

<file path=ppt/notesSlides/notesSlide5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2"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B93A9A3E-AFB8-4CEB-966D-6310362A521F}" type="slidenum">
              <a:rPr b="0" lang="en-US" sz="1200" spc="-1" strike="noStrike">
                <a:solidFill>
                  <a:srgbClr val="000000"/>
                </a:solidFill>
                <a:latin typeface="Times New Roman"/>
              </a:rPr>
              <a:t>53</a:t>
            </a:fld>
            <a:endParaRPr b="0" lang="en-GB" sz="1200" spc="-1" strike="noStrike">
              <a:latin typeface="Times New Roman"/>
            </a:endParaRPr>
          </a:p>
        </p:txBody>
      </p:sp>
      <p:sp>
        <p:nvSpPr>
          <p:cNvPr id="403" name="PlaceHolder 2"/>
          <p:cNvSpPr>
            <a:spLocks noGrp="1"/>
          </p:cNvSpPr>
          <p:nvPr>
            <p:ph type="sldImg"/>
          </p:nvPr>
        </p:nvSpPr>
        <p:spPr>
          <a:xfrm>
            <a:off x="2914560" y="531720"/>
            <a:ext cx="3543120" cy="2657160"/>
          </a:xfrm>
          <a:prstGeom prst="rect">
            <a:avLst/>
          </a:prstGeom>
        </p:spPr>
      </p:sp>
      <p:sp>
        <p:nvSpPr>
          <p:cNvPr id="404" name="PlaceHolder 3"/>
          <p:cNvSpPr>
            <a:spLocks noGrp="1"/>
          </p:cNvSpPr>
          <p:nvPr>
            <p:ph type="body"/>
          </p:nvPr>
        </p:nvSpPr>
        <p:spPr>
          <a:xfrm>
            <a:off x="937440" y="3366000"/>
            <a:ext cx="7497720" cy="3188520"/>
          </a:xfrm>
          <a:prstGeom prst="rect">
            <a:avLst/>
          </a:prstGeom>
        </p:spPr>
        <p:txBody>
          <a:bodyPr lIns="93960" rIns="93960" tIns="47160" bIns="47160">
            <a:normAutofit fontScale="49000"/>
          </a:bodyPr>
          <a:p>
            <a:pPr marL="216000" indent="-216000">
              <a:lnSpc>
                <a:spcPct val="90000"/>
              </a:lnSpc>
            </a:pPr>
            <a:r>
              <a:rPr b="1" lang="en-US" sz="2000" spc="-1" strike="noStrike">
                <a:latin typeface="Arial"/>
              </a:rPr>
              <a:t>Disaster Recovery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Disaster recovery planning (DRP) is planning the preparation for and recovery from a disaster</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The contingency planning team must decide which actions constitute disasters and which constitute incidents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When situations classified as disasters, plans change as to how to respond; take action to secure most valuable assets to preserve value for the longer term</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DRP strives to reestablish operations at the primary site</a:t>
            </a:r>
            <a:endParaRPr b="0" lang="en-GB" sz="2600" spc="-1" strike="noStrike">
              <a:latin typeface="Arial"/>
            </a:endParaRPr>
          </a:p>
        </p:txBody>
      </p:sp>
    </p:spTree>
  </p:cSld>
</p:notes>
</file>

<file path=ppt/notesSlides/notesSlide5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5"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4E378228-B025-4AA7-82E7-85026DFD1DE5}" type="slidenum">
              <a:rPr b="0" lang="en-US" sz="1200" spc="-1" strike="noStrike">
                <a:solidFill>
                  <a:srgbClr val="000000"/>
                </a:solidFill>
                <a:latin typeface="Times New Roman"/>
              </a:rPr>
              <a:t>55</a:t>
            </a:fld>
            <a:endParaRPr b="0" lang="en-GB" sz="1200" spc="-1" strike="noStrike">
              <a:latin typeface="Times New Roman"/>
            </a:endParaRPr>
          </a:p>
        </p:txBody>
      </p:sp>
      <p:sp>
        <p:nvSpPr>
          <p:cNvPr id="406" name="PlaceHolder 2"/>
          <p:cNvSpPr>
            <a:spLocks noGrp="1"/>
          </p:cNvSpPr>
          <p:nvPr>
            <p:ph type="sldImg"/>
          </p:nvPr>
        </p:nvSpPr>
        <p:spPr>
          <a:xfrm>
            <a:off x="2914560" y="531720"/>
            <a:ext cx="3543120" cy="2657160"/>
          </a:xfrm>
          <a:prstGeom prst="rect">
            <a:avLst/>
          </a:prstGeom>
        </p:spPr>
      </p:sp>
      <p:sp>
        <p:nvSpPr>
          <p:cNvPr id="407" name="PlaceHolder 3"/>
          <p:cNvSpPr>
            <a:spLocks noGrp="1"/>
          </p:cNvSpPr>
          <p:nvPr>
            <p:ph type="body"/>
          </p:nvPr>
        </p:nvSpPr>
        <p:spPr>
          <a:xfrm>
            <a:off x="937440" y="3366000"/>
            <a:ext cx="7497720" cy="3188520"/>
          </a:xfrm>
          <a:prstGeom prst="rect">
            <a:avLst/>
          </a:prstGeom>
        </p:spPr>
        <p:txBody>
          <a:bodyPr lIns="93960" rIns="93960" tIns="47160" bIns="47160">
            <a:normAutofit fontScale="55000"/>
          </a:bodyPr>
          <a:p>
            <a:pPr marL="216000" indent="-216000">
              <a:lnSpc>
                <a:spcPct val="100000"/>
              </a:lnSpc>
            </a:pPr>
            <a:r>
              <a:rPr b="1" lang="en-US" sz="2000" spc="-1" strike="noStrike">
                <a:latin typeface="Arial"/>
              </a:rPr>
              <a:t>Business Continuity Planning</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Prepares organization to reestablish or relocate critical business operations during a disaster that affects operations at the primary site</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If disaster has rendered current location unusable, there must be a plan to allow business to continue functioning</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Development of BCP is somewhat simpler than IRP or DRP</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Consists primarily of selecting a continuity strategy and integrating off-site data storage and recovery functions into this strategy</a:t>
            </a:r>
            <a:endParaRPr b="0" lang="en-GB" sz="2400" spc="-1" strike="noStrike">
              <a:latin typeface="Arial"/>
            </a:endParaRPr>
          </a:p>
        </p:txBody>
      </p:sp>
    </p:spTree>
  </p:cSld>
</p:notes>
</file>

<file path=ppt/notesSlides/notesSlide5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8"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0FC33730-8732-4610-BCF3-90F254BB108A}" type="slidenum">
              <a:rPr b="0" lang="en-US" sz="1200" spc="-1" strike="noStrike">
                <a:solidFill>
                  <a:srgbClr val="000000"/>
                </a:solidFill>
                <a:latin typeface="Times New Roman"/>
              </a:rPr>
              <a:t>56</a:t>
            </a:fld>
            <a:endParaRPr b="0" lang="en-GB" sz="1200" spc="-1" strike="noStrike">
              <a:latin typeface="Times New Roman"/>
            </a:endParaRPr>
          </a:p>
        </p:txBody>
      </p:sp>
      <p:sp>
        <p:nvSpPr>
          <p:cNvPr id="409" name="PlaceHolder 2"/>
          <p:cNvSpPr>
            <a:spLocks noGrp="1"/>
          </p:cNvSpPr>
          <p:nvPr>
            <p:ph type="sldImg"/>
          </p:nvPr>
        </p:nvSpPr>
        <p:spPr>
          <a:xfrm>
            <a:off x="2914560" y="531720"/>
            <a:ext cx="3543120" cy="2657160"/>
          </a:xfrm>
          <a:prstGeom prst="rect">
            <a:avLst/>
          </a:prstGeom>
        </p:spPr>
      </p:sp>
      <p:sp>
        <p:nvSpPr>
          <p:cNvPr id="410" name="PlaceHolder 3"/>
          <p:cNvSpPr>
            <a:spLocks noGrp="1"/>
          </p:cNvSpPr>
          <p:nvPr>
            <p:ph type="body"/>
          </p:nvPr>
        </p:nvSpPr>
        <p:spPr>
          <a:xfrm>
            <a:off x="937440" y="3366000"/>
            <a:ext cx="7497720" cy="3188520"/>
          </a:xfrm>
          <a:prstGeom prst="rect">
            <a:avLst/>
          </a:prstGeom>
        </p:spPr>
        <p:txBody>
          <a:bodyPr lIns="93960" rIns="93960" tIns="47160" bIns="47160">
            <a:normAutofit fontScale="76000"/>
          </a:bodyPr>
          <a:p>
            <a:pPr marL="216000" indent="-216000">
              <a:lnSpc>
                <a:spcPct val="100000"/>
              </a:lnSpc>
            </a:pPr>
            <a:r>
              <a:rPr b="1" lang="en-US" sz="2000" spc="-1" strike="noStrike">
                <a:latin typeface="Arial"/>
              </a:rPr>
              <a:t>Continuity Strategies</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Continuity strategies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There are a number of strategies for planning for business continuity</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Determining factor in selecting between options is usually cost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In general there are three exclusive options: hot sites, warm sites, and cold sites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Three shared functions: time-share, service bureaus, and mutual agreements</a:t>
            </a:r>
            <a:endParaRPr b="0" lang="en-GB" sz="2400" spc="-1" strike="noStrike">
              <a:latin typeface="Arial"/>
            </a:endParaRPr>
          </a:p>
        </p:txBody>
      </p:sp>
    </p:spTree>
  </p:cSld>
</p:notes>
</file>

<file path=ppt/notesSlides/notesSlide5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1"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F46EB41B-0D51-44A1-8347-9632011C6977}" type="slidenum">
              <a:rPr b="0" lang="en-US" sz="1200" spc="-1" strike="noStrike">
                <a:solidFill>
                  <a:srgbClr val="000000"/>
                </a:solidFill>
                <a:latin typeface="Times New Roman"/>
              </a:rPr>
              <a:t>57</a:t>
            </a:fld>
            <a:endParaRPr b="0" lang="en-GB" sz="1200" spc="-1" strike="noStrike">
              <a:latin typeface="Times New Roman"/>
            </a:endParaRPr>
          </a:p>
        </p:txBody>
      </p:sp>
      <p:sp>
        <p:nvSpPr>
          <p:cNvPr id="412" name="PlaceHolder 2"/>
          <p:cNvSpPr>
            <a:spLocks noGrp="1"/>
          </p:cNvSpPr>
          <p:nvPr>
            <p:ph type="sldImg"/>
          </p:nvPr>
        </p:nvSpPr>
        <p:spPr>
          <a:xfrm>
            <a:off x="2914560" y="531720"/>
            <a:ext cx="3543120" cy="2657160"/>
          </a:xfrm>
          <a:prstGeom prst="rect">
            <a:avLst/>
          </a:prstGeom>
        </p:spPr>
      </p:sp>
      <p:sp>
        <p:nvSpPr>
          <p:cNvPr id="413" name="PlaceHolder 3"/>
          <p:cNvSpPr>
            <a:spLocks noGrp="1"/>
          </p:cNvSpPr>
          <p:nvPr>
            <p:ph type="body"/>
          </p:nvPr>
        </p:nvSpPr>
        <p:spPr>
          <a:xfrm>
            <a:off x="937440" y="3366000"/>
            <a:ext cx="7497720" cy="3188520"/>
          </a:xfrm>
          <a:prstGeom prst="rect">
            <a:avLst/>
          </a:prstGeom>
        </p:spPr>
        <p:txBody>
          <a:bodyPr lIns="93960" rIns="93960" tIns="47160" bIns="47160">
            <a:normAutofit fontScale="77000"/>
          </a:bodyPr>
          <a:p>
            <a:pPr marL="216000" indent="-216000">
              <a:lnSpc>
                <a:spcPct val="100000"/>
              </a:lnSpc>
            </a:pPr>
            <a:r>
              <a:rPr b="1" lang="en-US" sz="2000" spc="-1" strike="noStrike">
                <a:latin typeface="Arial"/>
              </a:rPr>
              <a:t>Off-Site Disaster Data Storage</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Off-Site disaster data storage</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To get sites up and running quickly, an organization must have the ability to move data into new site’s systems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Options for getting operations up and running include:  </a:t>
            </a:r>
            <a:endParaRPr b="0" lang="en-GB" sz="24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rPr>
              <a:t>Electronic vaulting </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rPr>
              <a:t>Remote journaling</a:t>
            </a:r>
            <a:endParaRPr b="0" lang="en-GB" sz="2200" spc="-1" strike="noStrike">
              <a:latin typeface="Arial"/>
            </a:endParaRPr>
          </a:p>
          <a:p>
            <a:pPr lvl="2" marL="1143000" indent="-228240">
              <a:lnSpc>
                <a:spcPct val="100000"/>
              </a:lnSpc>
              <a:spcBef>
                <a:spcPts val="439"/>
              </a:spcBef>
              <a:buClr>
                <a:srgbClr val="222222"/>
              </a:buClr>
              <a:buFont typeface="Symbol" charset="2"/>
              <a:buChar char=""/>
            </a:pPr>
            <a:r>
              <a:rPr b="0" lang="en-US" sz="2200" spc="-1" strike="noStrike">
                <a:solidFill>
                  <a:srgbClr val="222222"/>
                </a:solidFill>
                <a:latin typeface="Arial"/>
              </a:rPr>
              <a:t>Database shadowing</a:t>
            </a:r>
            <a:endParaRPr b="0" lang="en-GB" sz="2200" spc="-1" strike="noStrike">
              <a:latin typeface="Arial"/>
            </a:endParaRPr>
          </a:p>
        </p:txBody>
      </p:sp>
    </p:spTree>
  </p:cSld>
</p:notes>
</file>

<file path=ppt/notesSlides/notesSlide5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4"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6817ACA2-0BF5-439F-AE70-1E41008F9CF0}" type="slidenum">
              <a:rPr b="0" lang="en-US" sz="1200" spc="-1" strike="noStrike">
                <a:solidFill>
                  <a:srgbClr val="000000"/>
                </a:solidFill>
                <a:latin typeface="Times New Roman"/>
              </a:rPr>
              <a:t>58</a:t>
            </a:fld>
            <a:endParaRPr b="0" lang="en-GB" sz="1200" spc="-1" strike="noStrike">
              <a:latin typeface="Times New Roman"/>
            </a:endParaRPr>
          </a:p>
        </p:txBody>
      </p:sp>
      <p:sp>
        <p:nvSpPr>
          <p:cNvPr id="415" name="PlaceHolder 2"/>
          <p:cNvSpPr>
            <a:spLocks noGrp="1"/>
          </p:cNvSpPr>
          <p:nvPr>
            <p:ph type="sldImg"/>
          </p:nvPr>
        </p:nvSpPr>
        <p:spPr>
          <a:xfrm>
            <a:off x="2914560" y="531720"/>
            <a:ext cx="3543120" cy="2657160"/>
          </a:xfrm>
          <a:prstGeom prst="rect">
            <a:avLst/>
          </a:prstGeom>
        </p:spPr>
      </p:sp>
      <p:sp>
        <p:nvSpPr>
          <p:cNvPr id="416" name="PlaceHolder 3"/>
          <p:cNvSpPr>
            <a:spLocks noGrp="1"/>
          </p:cNvSpPr>
          <p:nvPr>
            <p:ph type="body"/>
          </p:nvPr>
        </p:nvSpPr>
        <p:spPr>
          <a:xfrm>
            <a:off x="937440" y="3366000"/>
            <a:ext cx="7497720" cy="3188520"/>
          </a:xfrm>
          <a:prstGeom prst="rect">
            <a:avLst/>
          </a:prstGeom>
        </p:spPr>
        <p:txBody>
          <a:bodyPr lIns="93960" rIns="93960" tIns="47160" bIns="47160">
            <a:normAutofit fontScale="9000"/>
          </a:bodyPr>
          <a:p>
            <a:pPr marL="216000" indent="-216000">
              <a:lnSpc>
                <a:spcPct val="100000"/>
              </a:lnSpc>
            </a:pPr>
            <a:r>
              <a:rPr b="0" lang="en-GB" sz="1200" spc="-1" strike="noStrike">
                <a:solidFill>
                  <a:srgbClr val="000000"/>
                </a:solidFill>
                <a:latin typeface="+mn-lt"/>
                <a:ea typeface="+mn-ea"/>
              </a:rPr>
              <a:t>Crisis management must balance the needs of employees with the needs of the business in providing personnel with support at home during disasters.</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Crisis Management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Crisis management team is responsible for managing event from an enterprise perspective and covers: </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Supporting personnel and families during crisis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Determining impact on normal business operations and, if necessary, making disaster declaration</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Keeping the public informed</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Communicating with major customers, suppliers, partners, regulatory agencies, industry organizations, the media, and other interested parties</a:t>
            </a:r>
            <a:endParaRPr b="0" lang="en-GB" sz="2400" spc="-1" strike="noStrike">
              <a:latin typeface="Arial"/>
            </a:endParaRPr>
          </a:p>
          <a:p>
            <a:pPr>
              <a:lnSpc>
                <a:spcPct val="100000"/>
              </a:lnSpc>
            </a:pPr>
            <a:endParaRPr b="0" lang="en-GB" sz="2400" spc="-1" strike="noStrike">
              <a:latin typeface="Arial"/>
            </a:endParaRPr>
          </a:p>
          <a:p>
            <a:pPr>
              <a:lnSpc>
                <a:spcPct val="100000"/>
              </a:lnSpc>
            </a:pPr>
            <a:r>
              <a:rPr b="1" lang="en-US" sz="2000" spc="-1" strike="noStrike">
                <a:solidFill>
                  <a:srgbClr val="222222"/>
                </a:solidFill>
                <a:latin typeface="Arial"/>
                <a:ea typeface="+mn-ea"/>
              </a:rPr>
              <a:t>Crisis Managment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Key areas of crisis management also include</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Verifying personnel head count</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Checking alert roster</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Checking emergency information cards</a:t>
            </a:r>
            <a:endParaRPr b="0" lang="en-GB" sz="2400" spc="-1" strike="noStrike">
              <a:latin typeface="Arial"/>
            </a:endParaRPr>
          </a:p>
          <a:p>
            <a:pPr>
              <a:lnSpc>
                <a:spcPct val="100000"/>
              </a:lnSpc>
            </a:pPr>
            <a:endParaRPr b="0" lang="en-GB" sz="2400" spc="-1" strike="noStrike">
              <a:latin typeface="Arial"/>
            </a:endParaRPr>
          </a:p>
          <a:p>
            <a:pPr>
              <a:lnSpc>
                <a:spcPct val="100000"/>
              </a:lnSpc>
            </a:pPr>
            <a:endParaRPr b="0" lang="en-GB" sz="2400" spc="-1" strike="noStrike">
              <a:latin typeface="Arial"/>
            </a:endParaRPr>
          </a:p>
          <a:p>
            <a:pPr>
              <a:lnSpc>
                <a:spcPct val="100000"/>
              </a:lnSpc>
            </a:pPr>
            <a:endParaRPr b="0" lang="en-GB" sz="2400" spc="-1" strike="noStrike">
              <a:latin typeface="Arial"/>
            </a:endParaRPr>
          </a:p>
          <a:p>
            <a:pPr>
              <a:lnSpc>
                <a:spcPct val="100000"/>
              </a:lnSpc>
            </a:pPr>
            <a:endParaRPr b="0" lang="en-GB" sz="2400" spc="-1" strike="noStrike">
              <a:latin typeface="Arial"/>
            </a:endParaRPr>
          </a:p>
          <a:p>
            <a:pPr>
              <a:lnSpc>
                <a:spcPct val="100000"/>
              </a:lnSpc>
            </a:pPr>
            <a:endParaRPr b="0" lang="en-GB" sz="2400" spc="-1" strike="noStrike">
              <a:latin typeface="Arial"/>
            </a:endParaRPr>
          </a:p>
          <a:p>
            <a:pPr>
              <a:lnSpc>
                <a:spcPct val="100000"/>
              </a:lnSpc>
            </a:pPr>
            <a:r>
              <a:rPr b="1" lang="en-US" sz="2000" spc="-1" strike="noStrike">
                <a:solidFill>
                  <a:srgbClr val="222222"/>
                </a:solidFill>
                <a:latin typeface="Arial"/>
                <a:ea typeface="+mn-ea"/>
              </a:rPr>
              <a:t>Crisis Management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Actions taken in response to an emergency to minimize injury/loss of life, preserve organization’s image/market share, and complement disaster recovery/business continuity processes </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What may truly distinguish an incident from a disaster are the actions of the response teams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Disaster recovery personnel must know their roles without any supporting documentation</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Preparation</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Training</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Rehearsal</a:t>
            </a:r>
            <a:endParaRPr b="0" lang="en-GB" sz="2400" spc="-1" strike="noStrike">
              <a:latin typeface="Arial"/>
            </a:endParaRPr>
          </a:p>
        </p:txBody>
      </p:sp>
    </p:spTree>
  </p:cSld>
</p:notes>
</file>

<file path=ppt/notesSlides/notesSlide6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7"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C83C805E-AD06-459B-A79A-72DA811F736F}" type="slidenum">
              <a:rPr b="0" lang="en-US" sz="1200" spc="-1" strike="noStrike">
                <a:solidFill>
                  <a:srgbClr val="000000"/>
                </a:solidFill>
                <a:latin typeface="Times New Roman"/>
              </a:rPr>
              <a:t>59</a:t>
            </a:fld>
            <a:endParaRPr b="0" lang="en-GB" sz="1200" spc="-1" strike="noStrike">
              <a:latin typeface="Times New Roman"/>
            </a:endParaRPr>
          </a:p>
        </p:txBody>
      </p:sp>
      <p:sp>
        <p:nvSpPr>
          <p:cNvPr id="418" name="PlaceHolder 2"/>
          <p:cNvSpPr>
            <a:spLocks noGrp="1"/>
          </p:cNvSpPr>
          <p:nvPr>
            <p:ph type="sldImg"/>
          </p:nvPr>
        </p:nvSpPr>
        <p:spPr>
          <a:xfrm>
            <a:off x="2914560" y="531720"/>
            <a:ext cx="3543120" cy="2657160"/>
          </a:xfrm>
          <a:prstGeom prst="rect">
            <a:avLst/>
          </a:prstGeom>
        </p:spPr>
      </p:sp>
      <p:sp>
        <p:nvSpPr>
          <p:cNvPr id="419" name="PlaceHolder 3"/>
          <p:cNvSpPr>
            <a:spLocks noGrp="1"/>
          </p:cNvSpPr>
          <p:nvPr>
            <p:ph type="body"/>
          </p:nvPr>
        </p:nvSpPr>
        <p:spPr>
          <a:xfrm>
            <a:off x="937440" y="3366000"/>
            <a:ext cx="7497720" cy="3188520"/>
          </a:xfrm>
          <a:prstGeom prst="rect">
            <a:avLst/>
          </a:prstGeom>
        </p:spPr>
        <p:txBody>
          <a:bodyPr lIns="93960" rIns="93960" tIns="47160" bIns="47160">
            <a:normAutofit fontScale="66000"/>
          </a:bodyPr>
          <a:p>
            <a:pPr marL="216000" indent="-216000">
              <a:lnSpc>
                <a:spcPct val="100000"/>
              </a:lnSpc>
            </a:pPr>
            <a:r>
              <a:rPr b="0" lang="en-GB" sz="1200" spc="-1" strike="noStrike">
                <a:solidFill>
                  <a:srgbClr val="000000"/>
                </a:solidFill>
                <a:latin typeface="+mn-lt"/>
                <a:ea typeface="+mn-ea"/>
              </a:rPr>
              <a:t>An organization can build a single document that combines all aspects of the contingency policy and plan, incorporating the IR, DR, and BC plans.</a:t>
            </a:r>
            <a:endParaRPr b="0" lang="en-GB" sz="1200" spc="-1" strike="noStrike">
              <a:latin typeface="Arial"/>
            </a:endParaRPr>
          </a:p>
          <a:p>
            <a:pPr marL="216000" indent="-216000">
              <a:lnSpc>
                <a:spcPct val="100000"/>
              </a:lnSpc>
            </a:pPr>
            <a:endParaRPr b="0" lang="en-GB" sz="1200" spc="-1" strike="noStrike">
              <a:latin typeface="Arial"/>
            </a:endParaRPr>
          </a:p>
          <a:p>
            <a:pPr marL="216000" indent="-216000">
              <a:lnSpc>
                <a:spcPct val="100000"/>
              </a:lnSpc>
            </a:pPr>
            <a:r>
              <a:rPr b="1" lang="en-US" sz="2000" spc="-1" strike="noStrike">
                <a:solidFill>
                  <a:srgbClr val="000000"/>
                </a:solidFill>
                <a:latin typeface="+mn-lt"/>
                <a:ea typeface="+mn-ea"/>
              </a:rPr>
              <a:t>Consolidated Contingency Plan</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Single document set approach combines all aspects of contingency policy and plan, incorporating IR, DR, and BC plans</a:t>
            </a:r>
            <a:endParaRPr b="0" lang="en-GB" sz="26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ea typeface="+mn-ea"/>
              </a:rPr>
              <a:t>Often created and stored electronically, should be easily accessible by employees in time of need</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ea typeface="+mn-ea"/>
              </a:rPr>
              <a:t>Small and medium-sized organizations may also store hard copies of document </a:t>
            </a:r>
            <a:endParaRPr b="0" lang="en-GB" sz="2400" spc="-1" strike="noStrike">
              <a:latin typeface="Arial"/>
            </a:endParaRPr>
          </a:p>
        </p:txBody>
      </p:sp>
    </p:spTree>
  </p:cSld>
</p:notes>
</file>

<file path=ppt/notesSlides/notesSlide6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0"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90F98F10-D7CA-409E-81BC-127D26B72CAE}" type="slidenum">
              <a:rPr b="0" lang="en-US" sz="1200" spc="-1" strike="noStrike">
                <a:solidFill>
                  <a:srgbClr val="000000"/>
                </a:solidFill>
                <a:latin typeface="Times New Roman"/>
              </a:rPr>
              <a:t>60</a:t>
            </a:fld>
            <a:endParaRPr b="0" lang="en-GB" sz="1200" spc="-1" strike="noStrike">
              <a:latin typeface="Times New Roman"/>
            </a:endParaRPr>
          </a:p>
        </p:txBody>
      </p:sp>
      <p:sp>
        <p:nvSpPr>
          <p:cNvPr id="421" name="PlaceHolder 2"/>
          <p:cNvSpPr>
            <a:spLocks noGrp="1"/>
          </p:cNvSpPr>
          <p:nvPr>
            <p:ph type="sldImg"/>
          </p:nvPr>
        </p:nvSpPr>
        <p:spPr>
          <a:xfrm>
            <a:off x="2914560" y="531720"/>
            <a:ext cx="3543120" cy="2657160"/>
          </a:xfrm>
          <a:prstGeom prst="rect">
            <a:avLst/>
          </a:prstGeom>
        </p:spPr>
      </p:sp>
      <p:sp>
        <p:nvSpPr>
          <p:cNvPr id="422" name="PlaceHolder 3"/>
          <p:cNvSpPr>
            <a:spLocks noGrp="1"/>
          </p:cNvSpPr>
          <p:nvPr>
            <p:ph type="body"/>
          </p:nvPr>
        </p:nvSpPr>
        <p:spPr>
          <a:xfrm>
            <a:off x="937440" y="3366000"/>
            <a:ext cx="7497720" cy="3188520"/>
          </a:xfrm>
          <a:prstGeom prst="rect">
            <a:avLst/>
          </a:prstGeom>
        </p:spPr>
        <p:txBody>
          <a:bodyPr lIns="93960" rIns="93960" tIns="47160" bIns="47160">
            <a:noAutofit/>
          </a:bodyPr>
          <a:p>
            <a:pPr marL="216000" indent="-216000">
              <a:lnSpc>
                <a:spcPct val="100000"/>
              </a:lnSpc>
            </a:pPr>
            <a:r>
              <a:rPr b="1" lang="en-US" sz="2000" spc="-1" strike="noStrike">
                <a:latin typeface="Arial"/>
              </a:rPr>
              <a:t>Law Enforcement Involvement</a:t>
            </a:r>
            <a:endParaRPr b="0" lang="en-GB" sz="2000" spc="-1" strike="noStrike">
              <a:latin typeface="Arial"/>
            </a:endParaRPr>
          </a:p>
          <a:p>
            <a:pPr marL="216000" indent="-216000">
              <a:lnSpc>
                <a:spcPct val="80000"/>
              </a:lnSpc>
            </a:pPr>
            <a:r>
              <a:rPr b="0" lang="en-US" sz="2000" spc="-1" strike="noStrike">
                <a:latin typeface="Arial"/>
              </a:rPr>
              <a:t>There may come a time when it has been determined that the incident at hand exceeds the violation of policy and constitutes a violation of law. </a:t>
            </a:r>
            <a:endParaRPr b="0" lang="en-GB" sz="2000" spc="-1" strike="noStrike">
              <a:latin typeface="Arial"/>
            </a:endParaRPr>
          </a:p>
          <a:p>
            <a:pPr marL="216000" indent="-216000">
              <a:lnSpc>
                <a:spcPct val="80000"/>
              </a:lnSpc>
            </a:pPr>
            <a:r>
              <a:rPr b="0" lang="en-US" sz="2000" spc="-1" strike="noStrike">
                <a:latin typeface="Arial"/>
              </a:rPr>
              <a:t>The organization may determine that involving law enforcement is necessary. </a:t>
            </a:r>
            <a:endParaRPr b="0" lang="en-GB" sz="2000" spc="-1" strike="noStrike">
              <a:latin typeface="Arial"/>
            </a:endParaRPr>
          </a:p>
          <a:p>
            <a:pPr marL="216000" indent="-216000">
              <a:lnSpc>
                <a:spcPct val="80000"/>
              </a:lnSpc>
            </a:pPr>
            <a:r>
              <a:rPr b="0" lang="en-US" sz="2000" spc="-1" strike="noStrike">
                <a:latin typeface="Arial"/>
              </a:rPr>
              <a:t>There are several questions that must then be answered. </a:t>
            </a:r>
            <a:endParaRPr b="0" lang="en-GB" sz="2000" spc="-1" strike="noStrike">
              <a:latin typeface="Arial"/>
            </a:endParaRPr>
          </a:p>
          <a:p>
            <a:pPr marL="216000" indent="-216000">
              <a:lnSpc>
                <a:spcPct val="80000"/>
              </a:lnSpc>
            </a:pPr>
            <a:r>
              <a:rPr b="0" lang="en-US" sz="2000" spc="-1" strike="noStrike">
                <a:latin typeface="Arial"/>
              </a:rPr>
              <a:t>When should the organization get law enforcement involved? </a:t>
            </a:r>
            <a:endParaRPr b="0" lang="en-GB" sz="2000" spc="-1" strike="noStrike">
              <a:latin typeface="Arial"/>
            </a:endParaRPr>
          </a:p>
          <a:p>
            <a:pPr marL="216000" indent="-216000">
              <a:lnSpc>
                <a:spcPct val="80000"/>
              </a:lnSpc>
            </a:pPr>
            <a:r>
              <a:rPr b="0" lang="en-US" sz="2000" spc="-1" strike="noStrike">
                <a:latin typeface="Arial"/>
              </a:rPr>
              <a:t>What level of law enforcement agency should be involved: local, state, or federal?  </a:t>
            </a:r>
            <a:endParaRPr b="0" lang="en-GB" sz="2000" spc="-1" strike="noStrike">
              <a:latin typeface="Arial"/>
            </a:endParaRPr>
          </a:p>
          <a:p>
            <a:pPr marL="216000" indent="-216000">
              <a:lnSpc>
                <a:spcPct val="80000"/>
              </a:lnSpc>
            </a:pPr>
            <a:r>
              <a:rPr b="0" lang="en-US" sz="2000" spc="-1" strike="noStrike">
                <a:latin typeface="Arial"/>
              </a:rPr>
              <a:t>What will happen when the law enforcement agency is involved? </a:t>
            </a:r>
            <a:endParaRPr b="0" lang="en-GB" sz="2000" spc="-1" strike="noStrike">
              <a:latin typeface="Arial"/>
            </a:endParaRPr>
          </a:p>
          <a:p>
            <a:pPr marL="216000" indent="-216000">
              <a:lnSpc>
                <a:spcPct val="80000"/>
              </a:lnSpc>
            </a:pPr>
            <a:r>
              <a:rPr b="0" lang="en-US" sz="2000" spc="-1" strike="noStrike">
                <a:latin typeface="Arial"/>
              </a:rPr>
              <a:t>Some of these questions are best answered by the organization’s legal department.</a:t>
            </a:r>
            <a:endParaRPr b="0" lang="en-GB" sz="2000" spc="-1" strike="noStrike">
              <a:latin typeface="Arial"/>
            </a:endParaRPr>
          </a:p>
          <a:p>
            <a:pPr marL="216000" indent="-216000">
              <a:lnSpc>
                <a:spcPct val="100000"/>
              </a:lnSpc>
            </a:pPr>
            <a:endParaRPr b="0" lang="en-GB" sz="2000" spc="-1" strike="noStrike">
              <a:latin typeface="Arial"/>
            </a:endParaRPr>
          </a:p>
        </p:txBody>
      </p:sp>
    </p:spTree>
  </p:cSld>
</p:notes>
</file>

<file path=ppt/notesSlides/notesSlide6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3"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FB206240-1A82-4131-A822-C6B8D45B7716}" type="slidenum">
              <a:rPr b="0" lang="en-US" sz="1200" spc="-1" strike="noStrike">
                <a:solidFill>
                  <a:srgbClr val="000000"/>
                </a:solidFill>
                <a:latin typeface="Times New Roman"/>
              </a:rPr>
              <a:t>60</a:t>
            </a:fld>
            <a:endParaRPr b="0" lang="en-GB" sz="1200" spc="-1" strike="noStrike">
              <a:latin typeface="Times New Roman"/>
            </a:endParaRPr>
          </a:p>
        </p:txBody>
      </p:sp>
      <p:sp>
        <p:nvSpPr>
          <p:cNvPr id="424" name="PlaceHolder 2"/>
          <p:cNvSpPr>
            <a:spLocks noGrp="1"/>
          </p:cNvSpPr>
          <p:nvPr>
            <p:ph type="sldImg"/>
          </p:nvPr>
        </p:nvSpPr>
        <p:spPr>
          <a:xfrm>
            <a:off x="2914560" y="531720"/>
            <a:ext cx="3543120" cy="2657160"/>
          </a:xfrm>
          <a:prstGeom prst="rect">
            <a:avLst/>
          </a:prstGeom>
        </p:spPr>
      </p:sp>
      <p:sp>
        <p:nvSpPr>
          <p:cNvPr id="425" name="PlaceHolder 3"/>
          <p:cNvSpPr>
            <a:spLocks noGrp="1"/>
          </p:cNvSpPr>
          <p:nvPr>
            <p:ph type="body"/>
          </p:nvPr>
        </p:nvSpPr>
        <p:spPr>
          <a:xfrm>
            <a:off x="937440" y="3366000"/>
            <a:ext cx="7497720" cy="3188520"/>
          </a:xfrm>
          <a:prstGeom prst="rect">
            <a:avLst/>
          </a:prstGeom>
        </p:spPr>
        <p:txBody>
          <a:bodyPr lIns="93960" rIns="93960" tIns="47160" bIns="47160">
            <a:normAutofit fontScale="56000"/>
          </a:bodyPr>
          <a:p>
            <a:pPr marL="216000" indent="-216000">
              <a:lnSpc>
                <a:spcPct val="100000"/>
              </a:lnSpc>
            </a:pPr>
            <a:r>
              <a:rPr b="1" lang="en-US" sz="2000" spc="-1" strike="noStrike">
                <a:latin typeface="Arial"/>
              </a:rPr>
              <a:t>Benefits of Law Enforcement Involvement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Involving law enforcement agencies has advantages: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Agencies may be better equipped at processing evidence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Organization may be less effective in extracting necessary information to legally convict suspected criminal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Law enforcement agencies are prepared to handle any necessary warrants and subpoenas</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Law enforcement is skilled at obtaining witness statements and other information collection</a:t>
            </a:r>
            <a:endParaRPr b="0" lang="en-GB" sz="2400" spc="-1" strike="noStrike">
              <a:latin typeface="Arial"/>
            </a:endParaRPr>
          </a:p>
        </p:txBody>
      </p:sp>
    </p:spTree>
  </p:cSld>
</p:notes>
</file>

<file path=ppt/notesSlides/notesSlide6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6" name="TextShape 1"/>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0E011DF5-1CEC-4774-BD23-2C39AC37E6A5}" type="slidenum">
              <a:rPr b="0" lang="en-US" sz="1200" spc="-1" strike="noStrike">
                <a:solidFill>
                  <a:srgbClr val="000000"/>
                </a:solidFill>
                <a:latin typeface="Times New Roman"/>
              </a:rPr>
              <a:t>62</a:t>
            </a:fld>
            <a:endParaRPr b="0" lang="en-GB" sz="1200" spc="-1" strike="noStrike">
              <a:latin typeface="Times New Roman"/>
            </a:endParaRPr>
          </a:p>
        </p:txBody>
      </p:sp>
      <p:sp>
        <p:nvSpPr>
          <p:cNvPr id="427" name="PlaceHolder 2"/>
          <p:cNvSpPr>
            <a:spLocks noGrp="1"/>
          </p:cNvSpPr>
          <p:nvPr>
            <p:ph type="sldImg"/>
          </p:nvPr>
        </p:nvSpPr>
        <p:spPr>
          <a:xfrm>
            <a:off x="2914560" y="531720"/>
            <a:ext cx="3543120" cy="2657160"/>
          </a:xfrm>
          <a:prstGeom prst="rect">
            <a:avLst/>
          </a:prstGeom>
        </p:spPr>
      </p:sp>
      <p:sp>
        <p:nvSpPr>
          <p:cNvPr id="428" name="PlaceHolder 3"/>
          <p:cNvSpPr>
            <a:spLocks noGrp="1"/>
          </p:cNvSpPr>
          <p:nvPr>
            <p:ph type="body"/>
          </p:nvPr>
        </p:nvSpPr>
        <p:spPr>
          <a:xfrm>
            <a:off x="937440" y="3366000"/>
            <a:ext cx="7497720" cy="3188520"/>
          </a:xfrm>
          <a:prstGeom prst="rect">
            <a:avLst/>
          </a:prstGeom>
        </p:spPr>
        <p:txBody>
          <a:bodyPr lIns="93960" rIns="93960" tIns="47160" bIns="47160">
            <a:normAutofit fontScale="51000"/>
          </a:bodyPr>
          <a:p>
            <a:pPr marL="216000" indent="-216000">
              <a:lnSpc>
                <a:spcPct val="100000"/>
              </a:lnSpc>
            </a:pPr>
            <a:r>
              <a:rPr b="1" lang="en-US" sz="2000" spc="-1" strike="noStrike">
                <a:latin typeface="Arial"/>
              </a:rPr>
              <a:t>Drawbacks to Law Enforcement Involvement</a:t>
            </a:r>
            <a:endParaRPr b="0" lang="en-GB" sz="2000" spc="-1" strike="noStrike">
              <a:latin typeface="Arial"/>
            </a:endParaRPr>
          </a:p>
          <a:p>
            <a:pPr marL="343080" indent="-342720">
              <a:lnSpc>
                <a:spcPct val="100000"/>
              </a:lnSpc>
              <a:spcBef>
                <a:spcPts val="519"/>
              </a:spcBef>
              <a:buClr>
                <a:srgbClr val="222222"/>
              </a:buClr>
              <a:buFont typeface="Symbol" charset="2"/>
              <a:buChar char=""/>
            </a:pPr>
            <a:r>
              <a:rPr b="0" lang="en-US" sz="2600" spc="-1" strike="noStrike">
                <a:solidFill>
                  <a:srgbClr val="222222"/>
                </a:solidFill>
                <a:latin typeface="Arial"/>
              </a:rPr>
              <a:t>Involving law enforcement agencies has disadvantages:</a:t>
            </a:r>
            <a:endParaRPr b="0" lang="en-GB" sz="26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Once a law enforcement agency takes over case, organization cannot control chain of events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Organization may not hear about case for weeks or months  </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Equipment vital to the organization’s business may be tagged as evidence</a:t>
            </a:r>
            <a:endParaRPr b="0" lang="en-GB" sz="2400" spc="-1" strike="noStrike">
              <a:latin typeface="Arial"/>
            </a:endParaRPr>
          </a:p>
          <a:p>
            <a:pPr lvl="1" marL="743040" indent="-285480">
              <a:lnSpc>
                <a:spcPct val="100000"/>
              </a:lnSpc>
              <a:spcBef>
                <a:spcPts val="479"/>
              </a:spcBef>
              <a:buClr>
                <a:srgbClr val="222222"/>
              </a:buClr>
              <a:buFont typeface="Symbol" charset="2"/>
              <a:buChar char=""/>
            </a:pPr>
            <a:r>
              <a:rPr b="0" lang="en-US" sz="2400" spc="-1" strike="noStrike">
                <a:solidFill>
                  <a:srgbClr val="222222"/>
                </a:solidFill>
                <a:latin typeface="Arial"/>
              </a:rPr>
              <a:t>If organization detects a criminal act, it is legally obligated to involve appropriate law enforcement officials</a:t>
            </a:r>
            <a:endParaRPr b="0" lang="en-GB" sz="2400" spc="-1" strike="noStrike">
              <a:latin typeface="Arial"/>
            </a:endParaRPr>
          </a:p>
        </p:txBody>
      </p:sp>
    </p:spTree>
  </p:cSld>
</p:notes>
</file>

<file path=ppt/notesSlides/notesSlide6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9" name="PlaceHolder 1"/>
          <p:cNvSpPr>
            <a:spLocks noGrp="1"/>
          </p:cNvSpPr>
          <p:nvPr>
            <p:ph type="sldImg"/>
          </p:nvPr>
        </p:nvSpPr>
        <p:spPr>
          <a:xfrm>
            <a:off x="2914560" y="531720"/>
            <a:ext cx="3543120" cy="2657160"/>
          </a:xfrm>
          <a:prstGeom prst="rect">
            <a:avLst/>
          </a:prstGeom>
        </p:spPr>
      </p:sp>
      <p:sp>
        <p:nvSpPr>
          <p:cNvPr id="430"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431"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0D29F628-1A6F-4926-BCF3-D49A78EEE476}" type="slidenum">
              <a:rPr b="0" lang="en-US" sz="1200" spc="-1" strike="noStrike">
                <a:solidFill>
                  <a:srgbClr val="000000"/>
                </a:solidFill>
                <a:latin typeface="Times New Roman"/>
              </a:rPr>
              <a:t>63</a:t>
            </a:fld>
            <a:endParaRPr b="0" lang="en-GB" sz="1200" spc="-1" strike="noStrike">
              <a:latin typeface="Times New Roman"/>
            </a:endParaRPr>
          </a:p>
        </p:txBody>
      </p:sp>
    </p:spTree>
  </p:cSld>
</p:notes>
</file>

<file path=ppt/notesSlides/notesSlide6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2" name="PlaceHolder 1"/>
          <p:cNvSpPr>
            <a:spLocks noGrp="1"/>
          </p:cNvSpPr>
          <p:nvPr>
            <p:ph type="sldImg"/>
          </p:nvPr>
        </p:nvSpPr>
        <p:spPr>
          <a:xfrm>
            <a:off x="2914560" y="531720"/>
            <a:ext cx="3543120" cy="2657160"/>
          </a:xfrm>
          <a:prstGeom prst="rect">
            <a:avLst/>
          </a:prstGeom>
        </p:spPr>
      </p:sp>
      <p:sp>
        <p:nvSpPr>
          <p:cNvPr id="433"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434"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DA639326-54EB-4976-BDCB-D49FDCC2EDBF}" type="slidenum">
              <a:rPr b="0" lang="en-US" sz="1200" spc="-1" strike="noStrike">
                <a:solidFill>
                  <a:srgbClr val="000000"/>
                </a:solidFill>
                <a:latin typeface="Times New Roman"/>
              </a:rPr>
              <a:t>&lt;number&gt;</a:t>
            </a:fld>
            <a:endParaRPr b="0" lang="en-GB" sz="1200" spc="-1" strike="noStrike">
              <a:latin typeface="Times New Roman"/>
            </a:endParaRPr>
          </a:p>
        </p:txBody>
      </p:sp>
    </p:spTree>
  </p:cSld>
</p:notes>
</file>

<file path=ppt/notesSlides/notesSlide6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5" name="PlaceHolder 1"/>
          <p:cNvSpPr>
            <a:spLocks noGrp="1"/>
          </p:cNvSpPr>
          <p:nvPr>
            <p:ph type="sldImg"/>
          </p:nvPr>
        </p:nvSpPr>
        <p:spPr>
          <a:xfrm>
            <a:off x="2914560" y="531720"/>
            <a:ext cx="3543120" cy="2657160"/>
          </a:xfrm>
          <a:prstGeom prst="rect">
            <a:avLst/>
          </a:prstGeom>
        </p:spPr>
      </p:sp>
      <p:sp>
        <p:nvSpPr>
          <p:cNvPr id="436" name="PlaceHolder 2"/>
          <p:cNvSpPr>
            <a:spLocks noGrp="1"/>
          </p:cNvSpPr>
          <p:nvPr>
            <p:ph type="body"/>
          </p:nvPr>
        </p:nvSpPr>
        <p:spPr>
          <a:xfrm>
            <a:off x="937440" y="3366000"/>
            <a:ext cx="7497720" cy="3188520"/>
          </a:xfrm>
          <a:prstGeom prst="rect">
            <a:avLst/>
          </a:prstGeom>
        </p:spPr>
        <p:txBody>
          <a:bodyPr lIns="93960" rIns="93960" tIns="47160" bIns="47160">
            <a:noAutofit/>
          </a:bodyPr>
          <a:p>
            <a:endParaRPr b="0" lang="en-GB" sz="2000" spc="-1" strike="noStrike">
              <a:latin typeface="Arial"/>
            </a:endParaRPr>
          </a:p>
        </p:txBody>
      </p:sp>
      <p:sp>
        <p:nvSpPr>
          <p:cNvPr id="437" name="TextShape 3"/>
          <p:cNvSpPr txBox="1"/>
          <p:nvPr/>
        </p:nvSpPr>
        <p:spPr>
          <a:xfrm>
            <a:off x="5308920" y="6730920"/>
            <a:ext cx="4061160" cy="353880"/>
          </a:xfrm>
          <a:prstGeom prst="rect">
            <a:avLst/>
          </a:prstGeom>
          <a:noFill/>
          <a:ln w="0">
            <a:noFill/>
          </a:ln>
        </p:spPr>
        <p:txBody>
          <a:bodyPr lIns="93960" rIns="93960" tIns="47160" bIns="47160" anchor="b">
            <a:noAutofit/>
          </a:bodyPr>
          <a:p>
            <a:pPr algn="r">
              <a:lnSpc>
                <a:spcPct val="100000"/>
              </a:lnSpc>
            </a:pPr>
            <a:fld id="{5841B83C-C604-4BC4-8672-B23EA9229FB7}" type="slidenum">
              <a:rPr b="0" lang="en-US" sz="1200" spc="-1" strike="noStrike">
                <a:solidFill>
                  <a:srgbClr val="000000"/>
                </a:solidFill>
                <a:latin typeface="Times New Roman"/>
              </a:rPr>
              <a:t>&lt;number&gt;</a:t>
            </a:fld>
            <a:endParaRPr b="0" lang="en-GB" sz="1200" spc="-1" strike="noStrike">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5" name="PlaceHolder 2"/>
          <p:cNvSpPr>
            <a:spLocks noGrp="1"/>
          </p:cNvSpPr>
          <p:nvPr>
            <p:ph type="subTitle"/>
          </p:nvPr>
        </p:nvSpPr>
        <p:spPr>
          <a:xfrm>
            <a:off x="228600" y="1295280"/>
            <a:ext cx="8762760" cy="48304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7" name="PlaceHolder 2"/>
          <p:cNvSpPr>
            <a:spLocks noGrp="1"/>
          </p:cNvSpPr>
          <p:nvPr>
            <p:ph type="body"/>
          </p:nvPr>
        </p:nvSpPr>
        <p:spPr>
          <a:xfrm>
            <a:off x="228600" y="1295280"/>
            <a:ext cx="876276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9"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10"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2" name="PlaceHolder 1"/>
          <p:cNvSpPr>
            <a:spLocks noGrp="1"/>
          </p:cNvSpPr>
          <p:nvPr>
            <p:ph type="subTitle"/>
          </p:nvPr>
        </p:nvSpPr>
        <p:spPr>
          <a:xfrm>
            <a:off x="45720" y="27720"/>
            <a:ext cx="9052200" cy="48157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14"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5"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16"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18"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19"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20" name="PlaceHolder 4"/>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22"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23"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24" name="PlaceHolder 4"/>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26" name="PlaceHolder 2"/>
          <p:cNvSpPr>
            <a:spLocks noGrp="1"/>
          </p:cNvSpPr>
          <p:nvPr>
            <p:ph type="body"/>
          </p:nvPr>
        </p:nvSpPr>
        <p:spPr>
          <a:xfrm>
            <a:off x="228600" y="129528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27" name="PlaceHolder 3"/>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29"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0"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1"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2" name="PlaceHolder 5"/>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34" name="PlaceHolder 2"/>
          <p:cNvSpPr>
            <a:spLocks noGrp="1"/>
          </p:cNvSpPr>
          <p:nvPr>
            <p:ph type="body"/>
          </p:nvPr>
        </p:nvSpPr>
        <p:spPr>
          <a:xfrm>
            <a:off x="2286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5" name="PlaceHolder 3"/>
          <p:cNvSpPr>
            <a:spLocks noGrp="1"/>
          </p:cNvSpPr>
          <p:nvPr>
            <p:ph type="body"/>
          </p:nvPr>
        </p:nvSpPr>
        <p:spPr>
          <a:xfrm>
            <a:off x="31914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6" name="PlaceHolder 4"/>
          <p:cNvSpPr>
            <a:spLocks noGrp="1"/>
          </p:cNvSpPr>
          <p:nvPr>
            <p:ph type="body"/>
          </p:nvPr>
        </p:nvSpPr>
        <p:spPr>
          <a:xfrm>
            <a:off x="61542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7" name="PlaceHolder 5"/>
          <p:cNvSpPr>
            <a:spLocks noGrp="1"/>
          </p:cNvSpPr>
          <p:nvPr>
            <p:ph type="body"/>
          </p:nvPr>
        </p:nvSpPr>
        <p:spPr>
          <a:xfrm>
            <a:off x="2286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8" name="PlaceHolder 6"/>
          <p:cNvSpPr>
            <a:spLocks noGrp="1"/>
          </p:cNvSpPr>
          <p:nvPr>
            <p:ph type="body"/>
          </p:nvPr>
        </p:nvSpPr>
        <p:spPr>
          <a:xfrm>
            <a:off x="31914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39" name="PlaceHolder 7"/>
          <p:cNvSpPr>
            <a:spLocks noGrp="1"/>
          </p:cNvSpPr>
          <p:nvPr>
            <p:ph type="body"/>
          </p:nvPr>
        </p:nvSpPr>
        <p:spPr>
          <a:xfrm>
            <a:off x="61542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43" name="PlaceHolder 2"/>
          <p:cNvSpPr>
            <a:spLocks noGrp="1"/>
          </p:cNvSpPr>
          <p:nvPr>
            <p:ph type="subTitle"/>
          </p:nvPr>
        </p:nvSpPr>
        <p:spPr>
          <a:xfrm>
            <a:off x="228600" y="1295280"/>
            <a:ext cx="8762760" cy="48304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45" name="PlaceHolder 2"/>
          <p:cNvSpPr>
            <a:spLocks noGrp="1"/>
          </p:cNvSpPr>
          <p:nvPr>
            <p:ph type="body"/>
          </p:nvPr>
        </p:nvSpPr>
        <p:spPr>
          <a:xfrm>
            <a:off x="228600" y="1295280"/>
            <a:ext cx="876276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47"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48"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0" name="PlaceHolder 1"/>
          <p:cNvSpPr>
            <a:spLocks noGrp="1"/>
          </p:cNvSpPr>
          <p:nvPr>
            <p:ph type="subTitle"/>
          </p:nvPr>
        </p:nvSpPr>
        <p:spPr>
          <a:xfrm>
            <a:off x="45720" y="27720"/>
            <a:ext cx="9052200" cy="48157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52"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53"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54"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56"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57"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58" name="PlaceHolder 4"/>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60"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61"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62" name="PlaceHolder 4"/>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64" name="PlaceHolder 2"/>
          <p:cNvSpPr>
            <a:spLocks noGrp="1"/>
          </p:cNvSpPr>
          <p:nvPr>
            <p:ph type="body"/>
          </p:nvPr>
        </p:nvSpPr>
        <p:spPr>
          <a:xfrm>
            <a:off x="228600" y="129528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65" name="PlaceHolder 3"/>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67"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68"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69"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0" name="PlaceHolder 5"/>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72" name="PlaceHolder 2"/>
          <p:cNvSpPr>
            <a:spLocks noGrp="1"/>
          </p:cNvSpPr>
          <p:nvPr>
            <p:ph type="body"/>
          </p:nvPr>
        </p:nvSpPr>
        <p:spPr>
          <a:xfrm>
            <a:off x="2286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3" name="PlaceHolder 3"/>
          <p:cNvSpPr>
            <a:spLocks noGrp="1"/>
          </p:cNvSpPr>
          <p:nvPr>
            <p:ph type="body"/>
          </p:nvPr>
        </p:nvSpPr>
        <p:spPr>
          <a:xfrm>
            <a:off x="31914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4" name="PlaceHolder 4"/>
          <p:cNvSpPr>
            <a:spLocks noGrp="1"/>
          </p:cNvSpPr>
          <p:nvPr>
            <p:ph type="body"/>
          </p:nvPr>
        </p:nvSpPr>
        <p:spPr>
          <a:xfrm>
            <a:off x="61542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5" name="PlaceHolder 5"/>
          <p:cNvSpPr>
            <a:spLocks noGrp="1"/>
          </p:cNvSpPr>
          <p:nvPr>
            <p:ph type="body"/>
          </p:nvPr>
        </p:nvSpPr>
        <p:spPr>
          <a:xfrm>
            <a:off x="2286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6" name="PlaceHolder 6"/>
          <p:cNvSpPr>
            <a:spLocks noGrp="1"/>
          </p:cNvSpPr>
          <p:nvPr>
            <p:ph type="body"/>
          </p:nvPr>
        </p:nvSpPr>
        <p:spPr>
          <a:xfrm>
            <a:off x="31914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77" name="PlaceHolder 7"/>
          <p:cNvSpPr>
            <a:spLocks noGrp="1"/>
          </p:cNvSpPr>
          <p:nvPr>
            <p:ph type="body"/>
          </p:nvPr>
        </p:nvSpPr>
        <p:spPr>
          <a:xfrm>
            <a:off x="61542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0"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81" name="PlaceHolder 2"/>
          <p:cNvSpPr>
            <a:spLocks noGrp="1"/>
          </p:cNvSpPr>
          <p:nvPr>
            <p:ph type="subTitle"/>
          </p:nvPr>
        </p:nvSpPr>
        <p:spPr>
          <a:xfrm>
            <a:off x="228600" y="1295280"/>
            <a:ext cx="8762760" cy="48304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83" name="PlaceHolder 2"/>
          <p:cNvSpPr>
            <a:spLocks noGrp="1"/>
          </p:cNvSpPr>
          <p:nvPr>
            <p:ph type="body"/>
          </p:nvPr>
        </p:nvSpPr>
        <p:spPr>
          <a:xfrm>
            <a:off x="228600" y="1295280"/>
            <a:ext cx="876276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85"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86"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7"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8" name="PlaceHolder 1"/>
          <p:cNvSpPr>
            <a:spLocks noGrp="1"/>
          </p:cNvSpPr>
          <p:nvPr>
            <p:ph type="subTitle"/>
          </p:nvPr>
        </p:nvSpPr>
        <p:spPr>
          <a:xfrm>
            <a:off x="45720" y="27720"/>
            <a:ext cx="9052200" cy="48157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90"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91" name="PlaceHolder 3"/>
          <p:cNvSpPr>
            <a:spLocks noGrp="1"/>
          </p:cNvSpPr>
          <p:nvPr>
            <p:ph type="body"/>
          </p:nvPr>
        </p:nvSpPr>
        <p:spPr>
          <a:xfrm>
            <a:off x="471888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92"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94" name="PlaceHolder 2"/>
          <p:cNvSpPr>
            <a:spLocks noGrp="1"/>
          </p:cNvSpPr>
          <p:nvPr>
            <p:ph type="body"/>
          </p:nvPr>
        </p:nvSpPr>
        <p:spPr>
          <a:xfrm>
            <a:off x="228600" y="1295280"/>
            <a:ext cx="4276080" cy="4830480"/>
          </a:xfrm>
          <a:prstGeom prst="rect">
            <a:avLst/>
          </a:prstGeom>
        </p:spPr>
        <p:txBody>
          <a:bodyPr lIns="0" rIns="0" tIns="0" bIns="0">
            <a:normAutofit/>
          </a:bodyPr>
          <a:p>
            <a:endParaRPr b="0" lang="en-US" sz="2600" spc="-1" strike="noStrike">
              <a:solidFill>
                <a:srgbClr val="000000"/>
              </a:solidFill>
              <a:latin typeface="Arial"/>
            </a:endParaRPr>
          </a:p>
        </p:txBody>
      </p:sp>
      <p:sp>
        <p:nvSpPr>
          <p:cNvPr id="95"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96" name="PlaceHolder 4"/>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98"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99"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00" name="PlaceHolder 4"/>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102" name="PlaceHolder 2"/>
          <p:cNvSpPr>
            <a:spLocks noGrp="1"/>
          </p:cNvSpPr>
          <p:nvPr>
            <p:ph type="body"/>
          </p:nvPr>
        </p:nvSpPr>
        <p:spPr>
          <a:xfrm>
            <a:off x="228600" y="129528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03" name="PlaceHolder 3"/>
          <p:cNvSpPr>
            <a:spLocks noGrp="1"/>
          </p:cNvSpPr>
          <p:nvPr>
            <p:ph type="body"/>
          </p:nvPr>
        </p:nvSpPr>
        <p:spPr>
          <a:xfrm>
            <a:off x="228600" y="3818520"/>
            <a:ext cx="876276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105" name="PlaceHolder 2"/>
          <p:cNvSpPr>
            <a:spLocks noGrp="1"/>
          </p:cNvSpPr>
          <p:nvPr>
            <p:ph type="body"/>
          </p:nvPr>
        </p:nvSpPr>
        <p:spPr>
          <a:xfrm>
            <a:off x="22860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06" name="PlaceHolder 3"/>
          <p:cNvSpPr>
            <a:spLocks noGrp="1"/>
          </p:cNvSpPr>
          <p:nvPr>
            <p:ph type="body"/>
          </p:nvPr>
        </p:nvSpPr>
        <p:spPr>
          <a:xfrm>
            <a:off x="4718880" y="129528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07" name="PlaceHolder 4"/>
          <p:cNvSpPr>
            <a:spLocks noGrp="1"/>
          </p:cNvSpPr>
          <p:nvPr>
            <p:ph type="body"/>
          </p:nvPr>
        </p:nvSpPr>
        <p:spPr>
          <a:xfrm>
            <a:off x="22860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08" name="PlaceHolder 5"/>
          <p:cNvSpPr>
            <a:spLocks noGrp="1"/>
          </p:cNvSpPr>
          <p:nvPr>
            <p:ph type="body"/>
          </p:nvPr>
        </p:nvSpPr>
        <p:spPr>
          <a:xfrm>
            <a:off x="4718880" y="3818520"/>
            <a:ext cx="427608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45720" y="27720"/>
            <a:ext cx="9052200" cy="1038600"/>
          </a:xfrm>
          <a:prstGeom prst="rect">
            <a:avLst/>
          </a:prstGeom>
        </p:spPr>
        <p:txBody>
          <a:bodyPr lIns="0" rIns="0" tIns="0" bIns="0" anchor="ctr">
            <a:noAutofit/>
          </a:bodyPr>
          <a:p>
            <a:endParaRPr b="0" lang="en-US" sz="3600" spc="-1" strike="noStrike">
              <a:solidFill>
                <a:srgbClr val="000000"/>
              </a:solidFill>
              <a:latin typeface="Arial"/>
            </a:endParaRPr>
          </a:p>
        </p:txBody>
      </p:sp>
      <p:sp>
        <p:nvSpPr>
          <p:cNvPr id="110" name="PlaceHolder 2"/>
          <p:cNvSpPr>
            <a:spLocks noGrp="1"/>
          </p:cNvSpPr>
          <p:nvPr>
            <p:ph type="body"/>
          </p:nvPr>
        </p:nvSpPr>
        <p:spPr>
          <a:xfrm>
            <a:off x="2286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11" name="PlaceHolder 3"/>
          <p:cNvSpPr>
            <a:spLocks noGrp="1"/>
          </p:cNvSpPr>
          <p:nvPr>
            <p:ph type="body"/>
          </p:nvPr>
        </p:nvSpPr>
        <p:spPr>
          <a:xfrm>
            <a:off x="31914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12" name="PlaceHolder 4"/>
          <p:cNvSpPr>
            <a:spLocks noGrp="1"/>
          </p:cNvSpPr>
          <p:nvPr>
            <p:ph type="body"/>
          </p:nvPr>
        </p:nvSpPr>
        <p:spPr>
          <a:xfrm>
            <a:off x="6154200" y="129528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13" name="PlaceHolder 5"/>
          <p:cNvSpPr>
            <a:spLocks noGrp="1"/>
          </p:cNvSpPr>
          <p:nvPr>
            <p:ph type="body"/>
          </p:nvPr>
        </p:nvSpPr>
        <p:spPr>
          <a:xfrm>
            <a:off x="2286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14" name="PlaceHolder 6"/>
          <p:cNvSpPr>
            <a:spLocks noGrp="1"/>
          </p:cNvSpPr>
          <p:nvPr>
            <p:ph type="body"/>
          </p:nvPr>
        </p:nvSpPr>
        <p:spPr>
          <a:xfrm>
            <a:off x="31914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
        <p:nvSpPr>
          <p:cNvPr id="115" name="PlaceHolder 7"/>
          <p:cNvSpPr>
            <a:spLocks noGrp="1"/>
          </p:cNvSpPr>
          <p:nvPr>
            <p:ph type="body"/>
          </p:nvPr>
        </p:nvSpPr>
        <p:spPr>
          <a:xfrm>
            <a:off x="6154200" y="3818520"/>
            <a:ext cx="2821320" cy="2304000"/>
          </a:xfrm>
          <a:prstGeom prst="rect">
            <a:avLst/>
          </a:prstGeom>
        </p:spPr>
        <p:txBody>
          <a:bodyPr lIns="0" rIns="0" tIns="0" bIns="0">
            <a:normAutofit/>
          </a:bodyPr>
          <a:p>
            <a:endParaRPr b="0" lang="en-US" sz="26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2.jpe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3.jpe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457200" y="228600"/>
            <a:ext cx="8229240" cy="622440"/>
          </a:xfrm>
          <a:prstGeom prst="rect">
            <a:avLst/>
          </a:prstGeom>
        </p:spPr>
        <p:txBody>
          <a:bodyPr>
            <a:noAutofit/>
          </a:bodyPr>
          <a:p>
            <a:pPr algn="ctr">
              <a:lnSpc>
                <a:spcPct val="100000"/>
              </a:lnSpc>
            </a:pPr>
            <a:r>
              <a:rPr b="0" lang="en-US" sz="3600" spc="-1" strike="noStrike">
                <a:solidFill>
                  <a:srgbClr val="000000"/>
                </a:solidFill>
                <a:latin typeface="Arial"/>
                <a:ea typeface="Verdana"/>
              </a:rPr>
              <a:t>Click to edit Master title style</a:t>
            </a:r>
            <a:endParaRPr b="0" lang="en-US" sz="3600" spc="-1" strike="noStrike">
              <a:solidFill>
                <a:srgbClr val="000000"/>
              </a:solidFill>
              <a:latin typeface="Arial"/>
            </a:endParaRPr>
          </a:p>
        </p:txBody>
      </p:sp>
      <p:sp>
        <p:nvSpPr>
          <p:cNvPr id="1" name="PlaceHolder 2"/>
          <p:cNvSpPr>
            <a:spLocks noGrp="1"/>
          </p:cNvSpPr>
          <p:nvPr>
            <p:ph type="body"/>
          </p:nvPr>
        </p:nvSpPr>
        <p:spPr>
          <a:xfrm>
            <a:off x="457200" y="816480"/>
            <a:ext cx="8229240" cy="478440"/>
          </a:xfrm>
          <a:prstGeom prst="rect">
            <a:avLst/>
          </a:prstGeom>
        </p:spPr>
        <p:txBody>
          <a:bodyPr>
            <a:noAutofit/>
          </a:bodyPr>
          <a:p>
            <a:pPr>
              <a:lnSpc>
                <a:spcPct val="100000"/>
              </a:lnSpc>
              <a:tabLst>
                <a:tab algn="l" pos="0"/>
              </a:tabLst>
            </a:pPr>
            <a:r>
              <a:rPr b="0" lang="en-US" sz="2400" spc="-1" strike="noStrike">
                <a:solidFill>
                  <a:srgbClr val="000000"/>
                </a:solidFill>
                <a:latin typeface="Arial"/>
                <a:ea typeface="Verdana"/>
              </a:rPr>
              <a:t>Add edition here</a:t>
            </a:r>
            <a:endParaRPr b="0" lang="en-US" sz="2400" spc="-1" strike="noStrike">
              <a:solidFill>
                <a:srgbClr val="000000"/>
              </a:solidFill>
              <a:latin typeface="Arial"/>
            </a:endParaRPr>
          </a:p>
        </p:txBody>
      </p:sp>
      <p:sp>
        <p:nvSpPr>
          <p:cNvPr id="2" name="PlaceHolder 3"/>
          <p:cNvSpPr>
            <a:spLocks noGrp="1"/>
          </p:cNvSpPr>
          <p:nvPr>
            <p:ph type="body"/>
          </p:nvPr>
        </p:nvSpPr>
        <p:spPr>
          <a:xfrm>
            <a:off x="4114800" y="1320120"/>
            <a:ext cx="4571640" cy="1599840"/>
          </a:xfrm>
          <a:prstGeom prst="rect">
            <a:avLst/>
          </a:prstGeom>
        </p:spPr>
        <p:txBody>
          <a:bodyPr anchor="b">
            <a:noAutofit/>
          </a:bodyPr>
          <a:p>
            <a:pPr>
              <a:lnSpc>
                <a:spcPct val="100000"/>
              </a:lnSpc>
              <a:tabLst>
                <a:tab algn="l" pos="0"/>
              </a:tabLst>
            </a:pPr>
            <a:r>
              <a:rPr b="0" lang="en-US" sz="4400" spc="-1" strike="noStrike">
                <a:solidFill>
                  <a:srgbClr val="000000"/>
                </a:solidFill>
                <a:latin typeface="Arial"/>
                <a:ea typeface="Verdana"/>
              </a:rPr>
              <a:t>Chapter ##</a:t>
            </a:r>
            <a:endParaRPr b="0" lang="en-US" sz="4400" spc="-1" strike="noStrike">
              <a:solidFill>
                <a:srgbClr val="000000"/>
              </a:solidFill>
              <a:latin typeface="Arial"/>
            </a:endParaRPr>
          </a:p>
        </p:txBody>
      </p:sp>
      <p:sp>
        <p:nvSpPr>
          <p:cNvPr id="3" name="PlaceHolder 4"/>
          <p:cNvSpPr>
            <a:spLocks noGrp="1"/>
          </p:cNvSpPr>
          <p:nvPr>
            <p:ph type="body"/>
          </p:nvPr>
        </p:nvSpPr>
        <p:spPr>
          <a:xfrm>
            <a:off x="5029200" y="2945520"/>
            <a:ext cx="3657240" cy="2514240"/>
          </a:xfrm>
          <a:prstGeom prst="rect">
            <a:avLst/>
          </a:prstGeom>
        </p:spPr>
        <p:txBody>
          <a:bodyPr>
            <a:noAutofit/>
          </a:bodyPr>
          <a:p>
            <a:pPr>
              <a:lnSpc>
                <a:spcPct val="100000"/>
              </a:lnSpc>
              <a:tabLst>
                <a:tab algn="l" pos="0"/>
              </a:tabLst>
            </a:pPr>
            <a:r>
              <a:rPr b="0" lang="en-US" sz="2800" spc="-1" strike="noStrike">
                <a:solidFill>
                  <a:srgbClr val="000000"/>
                </a:solidFill>
                <a:latin typeface="Arial"/>
                <a:ea typeface="Verdana"/>
              </a:rPr>
              <a:t>Chapter title</a:t>
            </a:r>
            <a:endParaRPr b="0" lang="en-US" sz="28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 y="27720"/>
            <a:ext cx="9052200" cy="1038600"/>
          </a:xfrm>
          <a:prstGeom prst="rect">
            <a:avLst/>
          </a:prstGeom>
        </p:spPr>
        <p:txBody>
          <a:bodyPr anchor="ctr">
            <a:normAutofit/>
          </a:bodyPr>
          <a:p>
            <a:pPr algn="ctr">
              <a:lnSpc>
                <a:spcPct val="100000"/>
              </a:lnSpc>
            </a:pPr>
            <a:r>
              <a:rPr b="0" lang="en-US" sz="3600" spc="-1" strike="noStrike">
                <a:solidFill>
                  <a:srgbClr val="000000"/>
                </a:solidFill>
                <a:latin typeface="Arial"/>
                <a:ea typeface="Verdana"/>
              </a:rPr>
              <a:t>Click to edit Master title style</a:t>
            </a:r>
            <a:endParaRPr b="0" lang="en-US" sz="3600" spc="-1" strike="noStrike">
              <a:solidFill>
                <a:srgbClr val="000000"/>
              </a:solidFill>
              <a:latin typeface="Arial"/>
            </a:endParaRPr>
          </a:p>
        </p:txBody>
      </p:sp>
      <p:sp>
        <p:nvSpPr>
          <p:cNvPr id="41" name="PlaceHolder 2"/>
          <p:cNvSpPr>
            <a:spLocks noGrp="1"/>
          </p:cNvSpPr>
          <p:nvPr>
            <p:ph type="body"/>
          </p:nvPr>
        </p:nvSpPr>
        <p:spPr>
          <a:xfrm>
            <a:off x="228600" y="1295280"/>
            <a:ext cx="8762760" cy="4830480"/>
          </a:xfrm>
          <a:prstGeom prst="rect">
            <a:avLst/>
          </a:prstGeom>
        </p:spPr>
        <p:txBody>
          <a:bodyPr>
            <a:noAutofit/>
          </a:bodyPr>
          <a:p>
            <a:pPr marL="343080" indent="-342720">
              <a:lnSpc>
                <a:spcPct val="100000"/>
              </a:lnSpc>
              <a:spcBef>
                <a:spcPts val="519"/>
              </a:spcBef>
              <a:buClr>
                <a:srgbClr val="364162"/>
              </a:buClr>
              <a:buFont typeface="Arial"/>
              <a:buChar char="•"/>
            </a:pPr>
            <a:r>
              <a:rPr b="0" lang="en-US" sz="2600" spc="-1" strike="noStrike">
                <a:solidFill>
                  <a:srgbClr val="000000"/>
                </a:solidFill>
                <a:latin typeface="Arial"/>
                <a:ea typeface="Verdana"/>
              </a:rPr>
              <a:t>Click to edit Master text styles</a:t>
            </a:r>
            <a:endParaRPr b="0" lang="en-US" sz="2600" spc="-1" strike="noStrike">
              <a:solidFill>
                <a:srgbClr val="000000"/>
              </a:solidFill>
              <a:latin typeface="Arial"/>
            </a:endParaRPr>
          </a:p>
          <a:p>
            <a:pPr lvl="1" marL="743040" indent="-285480">
              <a:lnSpc>
                <a:spcPct val="100000"/>
              </a:lnSpc>
              <a:spcBef>
                <a:spcPts val="479"/>
              </a:spcBef>
              <a:buClr>
                <a:srgbClr val="364162"/>
              </a:buClr>
              <a:buFont typeface="Arial"/>
              <a:buChar char="–"/>
            </a:pPr>
            <a:r>
              <a:rPr b="0" lang="en-US" sz="2400" spc="-1" strike="noStrike">
                <a:solidFill>
                  <a:srgbClr val="000000"/>
                </a:solidFill>
                <a:latin typeface="Arial"/>
                <a:ea typeface="Verdana"/>
              </a:rPr>
              <a:t>Second level</a:t>
            </a:r>
            <a:endParaRPr b="0" lang="en-US" sz="2400" spc="-1" strike="noStrike">
              <a:solidFill>
                <a:srgbClr val="000000"/>
              </a:solidFill>
              <a:latin typeface="Arial"/>
            </a:endParaRPr>
          </a:p>
          <a:p>
            <a:pPr lvl="2" marL="1143000" indent="-228240">
              <a:lnSpc>
                <a:spcPct val="100000"/>
              </a:lnSpc>
              <a:spcBef>
                <a:spcPts val="439"/>
              </a:spcBef>
              <a:buClr>
                <a:srgbClr val="364162"/>
              </a:buClr>
              <a:buFont typeface="Wingdings" charset="2"/>
              <a:buChar char=""/>
            </a:pPr>
            <a:r>
              <a:rPr b="0" lang="en-US" sz="2200" spc="-1" strike="noStrike">
                <a:solidFill>
                  <a:srgbClr val="000000"/>
                </a:solidFill>
                <a:latin typeface="Arial"/>
                <a:ea typeface="Verdana"/>
              </a:rPr>
              <a:t>Third level</a:t>
            </a:r>
            <a:endParaRPr b="0" lang="en-US" sz="2200" spc="-1" strike="noStrike">
              <a:solidFill>
                <a:srgbClr val="000000"/>
              </a:solidFill>
              <a:latin typeface="Arial"/>
            </a:endParaRPr>
          </a:p>
          <a:p>
            <a:pPr lvl="3" marL="1600200" indent="-228240">
              <a:lnSpc>
                <a:spcPct val="100000"/>
              </a:lnSpc>
              <a:spcBef>
                <a:spcPts val="400"/>
              </a:spcBef>
              <a:buClr>
                <a:srgbClr val="364162"/>
              </a:buClr>
              <a:buFont typeface="Courier New"/>
              <a:buChar char="o"/>
            </a:pPr>
            <a:r>
              <a:rPr b="0" lang="en-US" sz="2000" spc="-1" strike="noStrike">
                <a:solidFill>
                  <a:srgbClr val="000000"/>
                </a:solidFill>
                <a:latin typeface="Arial"/>
                <a:ea typeface="Verdana"/>
              </a:rPr>
              <a:t>Fourth level</a:t>
            </a:r>
            <a:endParaRPr b="0" lang="en-US" sz="2000" spc="-1" strike="noStrike">
              <a:solidFill>
                <a:srgbClr val="000000"/>
              </a:solidFill>
              <a:latin typeface="Arial"/>
            </a:endParaRPr>
          </a:p>
          <a:p>
            <a:pPr lvl="4" marL="2057400" indent="-228240">
              <a:lnSpc>
                <a:spcPct val="100000"/>
              </a:lnSpc>
              <a:spcBef>
                <a:spcPts val="400"/>
              </a:spcBef>
              <a:buClr>
                <a:srgbClr val="364162"/>
              </a:buClr>
              <a:buFont typeface="Arial"/>
              <a:buChar char="»"/>
            </a:pPr>
            <a:r>
              <a:rPr b="0" lang="en-US" sz="2000" spc="-1" strike="noStrike">
                <a:solidFill>
                  <a:srgbClr val="000000"/>
                </a:solidFill>
                <a:latin typeface="Arial"/>
                <a:ea typeface="Verdana"/>
              </a:rPr>
              <a:t>Fifth level</a:t>
            </a:r>
            <a:endParaRPr b="0" lang="en-U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78" name="PlaceHolder 1"/>
          <p:cNvSpPr>
            <a:spLocks noGrp="1"/>
          </p:cNvSpPr>
          <p:nvPr>
            <p:ph type="title"/>
          </p:nvPr>
        </p:nvSpPr>
        <p:spPr>
          <a:xfrm>
            <a:off x="519120" y="357480"/>
            <a:ext cx="8032320" cy="1003680"/>
          </a:xfrm>
          <a:prstGeom prst="rect">
            <a:avLst/>
          </a:prstGeom>
        </p:spPr>
        <p:txBody>
          <a:bodyPr anchor="ctr">
            <a:normAutofit/>
          </a:bodyPr>
          <a:p>
            <a:pPr algn="ctr">
              <a:lnSpc>
                <a:spcPct val="100000"/>
              </a:lnSpc>
            </a:pPr>
            <a:r>
              <a:rPr b="0" lang="en-US" sz="3600" spc="-1" strike="noStrike">
                <a:solidFill>
                  <a:srgbClr val="000000"/>
                </a:solidFill>
                <a:latin typeface="Arial"/>
              </a:rPr>
              <a:t>Click to edit Master title style</a:t>
            </a:r>
            <a:endParaRPr b="0" lang="en-US" sz="3600" spc="-1" strike="noStrike">
              <a:solidFill>
                <a:srgbClr val="000000"/>
              </a:solidFill>
              <a:latin typeface="Arial"/>
            </a:endParaRPr>
          </a:p>
        </p:txBody>
      </p:sp>
      <p:sp>
        <p:nvSpPr>
          <p:cNvPr id="79" name="PlaceHolder 2"/>
          <p:cNvSpPr>
            <a:spLocks noGrp="1"/>
          </p:cNvSpPr>
          <p:nvPr>
            <p:ph type="body"/>
          </p:nvPr>
        </p:nvSpPr>
        <p:spPr>
          <a:xfrm>
            <a:off x="398520" y="2966760"/>
            <a:ext cx="8152920" cy="837720"/>
          </a:xfrm>
          <a:prstGeom prst="rect">
            <a:avLst/>
          </a:prstGeom>
        </p:spPr>
        <p:txBody>
          <a:bodyPr>
            <a:noAutofit/>
          </a:bodyPr>
          <a:p>
            <a:pPr marL="343080" indent="-342720">
              <a:lnSpc>
                <a:spcPct val="100000"/>
              </a:lnSpc>
              <a:spcBef>
                <a:spcPts val="519"/>
              </a:spcBef>
              <a:buClr>
                <a:srgbClr val="364162"/>
              </a:buClr>
              <a:buFont typeface="Arial"/>
              <a:buChar char="•"/>
            </a:pPr>
            <a:r>
              <a:rPr b="0" lang="en-US" sz="2600" spc="-1" strike="noStrike">
                <a:solidFill>
                  <a:srgbClr val="000000"/>
                </a:solidFill>
                <a:latin typeface="Arial"/>
                <a:ea typeface="Verdana"/>
              </a:rPr>
              <a:t>Click to edit Master text styles</a:t>
            </a:r>
            <a:endParaRPr b="0" lang="en-US" sz="2600" spc="-1" strike="noStrike">
              <a:solidFill>
                <a:srgbClr val="000000"/>
              </a:solidFill>
              <a:latin typeface="Arial"/>
            </a:endParaRPr>
          </a:p>
          <a:p>
            <a:pPr lvl="1" marL="743040" indent="-285480">
              <a:lnSpc>
                <a:spcPct val="100000"/>
              </a:lnSpc>
              <a:spcBef>
                <a:spcPts val="479"/>
              </a:spcBef>
              <a:buClr>
                <a:srgbClr val="364162"/>
              </a:buClr>
              <a:buFont typeface="Arial"/>
              <a:buChar char="–"/>
            </a:pPr>
            <a:r>
              <a:rPr b="0" lang="en-US" sz="2400" spc="-1" strike="noStrike">
                <a:solidFill>
                  <a:srgbClr val="000000"/>
                </a:solidFill>
                <a:latin typeface="Arial"/>
                <a:ea typeface="Verdana"/>
              </a:rPr>
              <a:t>Second level</a:t>
            </a:r>
            <a:endParaRPr b="0" lang="en-US" sz="2400" spc="-1" strike="noStrike">
              <a:solidFill>
                <a:srgbClr val="000000"/>
              </a:solidFill>
              <a:latin typeface="Arial"/>
            </a:endParaRPr>
          </a:p>
          <a:p>
            <a:pPr lvl="2" marL="1143000" indent="-228240">
              <a:lnSpc>
                <a:spcPct val="100000"/>
              </a:lnSpc>
              <a:spcBef>
                <a:spcPts val="439"/>
              </a:spcBef>
              <a:buClr>
                <a:srgbClr val="364162"/>
              </a:buClr>
              <a:buFont typeface="Wingdings" charset="2"/>
              <a:buChar char=""/>
            </a:pPr>
            <a:r>
              <a:rPr b="0" lang="en-US" sz="2200" spc="-1" strike="noStrike">
                <a:solidFill>
                  <a:srgbClr val="000000"/>
                </a:solidFill>
                <a:latin typeface="Arial"/>
                <a:ea typeface="Verdana"/>
              </a:rPr>
              <a:t>Third level</a:t>
            </a:r>
            <a:endParaRPr b="0" lang="en-US" sz="2200" spc="-1" strike="noStrike">
              <a:solidFill>
                <a:srgbClr val="000000"/>
              </a:solidFill>
              <a:latin typeface="Arial"/>
            </a:endParaRPr>
          </a:p>
          <a:p>
            <a:pPr lvl="3" marL="1600200" indent="-228240">
              <a:lnSpc>
                <a:spcPct val="100000"/>
              </a:lnSpc>
              <a:spcBef>
                <a:spcPts val="400"/>
              </a:spcBef>
              <a:buClr>
                <a:srgbClr val="364162"/>
              </a:buClr>
              <a:buFont typeface="Courier New"/>
              <a:buChar char="o"/>
            </a:pPr>
            <a:r>
              <a:rPr b="0" lang="en-US" sz="2000" spc="-1" strike="noStrike">
                <a:solidFill>
                  <a:srgbClr val="000000"/>
                </a:solidFill>
                <a:latin typeface="Arial"/>
                <a:ea typeface="Verdana"/>
              </a:rPr>
              <a:t>Fourth level</a:t>
            </a:r>
            <a:endParaRPr b="0" lang="en-US" sz="2000" spc="-1" strike="noStrike">
              <a:solidFill>
                <a:srgbClr val="000000"/>
              </a:solidFill>
              <a:latin typeface="Arial"/>
            </a:endParaRPr>
          </a:p>
          <a:p>
            <a:pPr lvl="4" marL="2057400" indent="-228240">
              <a:lnSpc>
                <a:spcPct val="100000"/>
              </a:lnSpc>
              <a:spcBef>
                <a:spcPts val="400"/>
              </a:spcBef>
              <a:buClr>
                <a:srgbClr val="364162"/>
              </a:buClr>
              <a:buFont typeface="Arial"/>
              <a:buChar char="»"/>
            </a:pPr>
            <a:r>
              <a:rPr b="0" lang="en-US" sz="2000" spc="-1" strike="noStrike">
                <a:solidFill>
                  <a:srgbClr val="000000"/>
                </a:solidFill>
                <a:latin typeface="Arial"/>
                <a:ea typeface="Verdana"/>
              </a:rPr>
              <a:t>Fifth level</a:t>
            </a:r>
            <a:endParaRPr b="0" lang="en-U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5.xml"/><Relationship Id="rId3"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25.xml"/><Relationship Id="rId3"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9.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5.xml"/><Relationship Id="rId3" Type="http://schemas.openxmlformats.org/officeDocument/2006/relationships/notesSlide" Target="../notesSlides/notesSlide29.xml"/>
</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
</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
</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
</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
</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
</Relationships>
</file>

<file path=ppt/slides/_rels/slide37.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25.xml"/><Relationship Id="rId3" Type="http://schemas.openxmlformats.org/officeDocument/2006/relationships/notesSlide" Target="../notesSlides/notesSlide37.xml"/>
</Relationships>
</file>

<file path=ppt/slides/_rels/slide38.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25.xml"/><Relationship Id="rId3" Type="http://schemas.openxmlformats.org/officeDocument/2006/relationships/notesSlide" Target="../notesSlides/notesSlide38.xml"/>
</Relationships>
</file>

<file path=ppt/slides/_rels/slide39.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25.xml"/><Relationship Id="rId3" Type="http://schemas.openxmlformats.org/officeDocument/2006/relationships/notesSlide" Target="../notesSlides/notesSlide39.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1.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
</Relationships>
</file>

<file path=ppt/slides/_rels/slide43.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5.xml"/><Relationship Id="rId3" Type="http://schemas.openxmlformats.org/officeDocument/2006/relationships/notesSlide" Target="../notesSlides/notesSlide43.xml"/>
</Relationships>
</file>

<file path=ppt/slides/_rels/slide44.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25.xml"/><Relationship Id="rId3" Type="http://schemas.openxmlformats.org/officeDocument/2006/relationships/notesSlide" Target="../notesSlides/notesSlide44.xml"/>
</Relationships>
</file>

<file path=ppt/slides/_rels/slide45.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25.xml"/><Relationship Id="rId3" Type="http://schemas.openxmlformats.org/officeDocument/2006/relationships/notesSlide" Target="../notesSlides/notesSlide45.xml"/>
</Relationships>
</file>

<file path=ppt/slides/_rels/slide46.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25.xml"/><Relationship Id="rId3" Type="http://schemas.openxmlformats.org/officeDocument/2006/relationships/notesSlide" Target="../notesSlides/notesSlide46.xml"/>
</Relationships>
</file>

<file path=ppt/slides/_rels/slide4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
</Relationships>
</file>

<file path=ppt/slides/_rels/slide4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8.xml"/>
</Relationships>
</file>

<file path=ppt/slides/_rels/slide4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9.xml"/>
</Relationships>
</file>

<file path=ppt/slides/_rels/slide5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0.xml"/>
</Relationships>
</file>

<file path=ppt/slides/_rels/slide5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1.xml"/>
</Relationships>
</file>

<file path=ppt/slides/_rels/slide5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2.xml"/>
</Relationships>
</file>

<file path=ppt/slides/_rels/slide5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3.xml"/>
</Relationships>
</file>

<file path=ppt/slides/_rels/slide5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4.xml"/>
</Relationships>
</file>

<file path=ppt/slides/_rels/slide5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5.xml"/>
</Relationships>
</file>

<file path=ppt/slides/_rels/slide5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6.xml"/>
</Relationships>
</file>

<file path=ppt/slides/_rels/slide5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7.xml"/>
</Relationships>
</file>

<file path=ppt/slides/_rels/slide5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8.xml"/>
</Relationships>
</file>

<file path=ppt/slides/_rels/slide5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9.xml"/>
</Relationships>
</file>

<file path=ppt/slides/_rels/slide6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0.xml"/>
</Relationships>
</file>

<file path=ppt/slides/_rels/slide6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1.xml"/>
</Relationships>
</file>

<file path=ppt/slides/_rels/slide6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2.xml"/>
</Relationships>
</file>

<file path=ppt/slides/_rels/slide6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3.xml"/>
</Relationships>
</file>

<file path=ppt/slides/_rels/slide6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5.xml"/>
</Relationships>
</file>

<file path=ppt/slides/_rels/slide6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6.xml"/>
</Relationships>
</file>

<file path=ppt/slides/_rels/slide6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7.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2" name="TextShape 1"/>
          <p:cNvSpPr txBox="1"/>
          <p:nvPr/>
        </p:nvSpPr>
        <p:spPr>
          <a:xfrm>
            <a:off x="457200" y="609480"/>
            <a:ext cx="8229240" cy="622440"/>
          </a:xfrm>
          <a:prstGeom prst="rect">
            <a:avLst/>
          </a:prstGeom>
          <a:noFill/>
          <a:ln w="9360">
            <a:noFill/>
          </a:ln>
        </p:spPr>
        <p:txBody>
          <a:bodyPr>
            <a:noAutofit/>
          </a:bodyPr>
          <a:p>
            <a:pPr algn="ctr">
              <a:lnSpc>
                <a:spcPct val="100000"/>
              </a:lnSpc>
            </a:pPr>
            <a:r>
              <a:rPr b="0" lang="en-US" sz="3600" spc="-1" strike="noStrike">
                <a:solidFill>
                  <a:srgbClr val="000000"/>
                </a:solidFill>
                <a:latin typeface="Arial"/>
                <a:ea typeface="Verdana"/>
              </a:rPr>
              <a:t>Data Security and Compliance</a:t>
            </a:r>
            <a:br/>
            <a:r>
              <a:rPr b="0" lang="en-US" sz="3600" spc="-1" strike="noStrike">
                <a:solidFill>
                  <a:srgbClr val="000000"/>
                </a:solidFill>
                <a:latin typeface="Arial"/>
                <a:ea typeface="Verdana"/>
              </a:rPr>
              <a:t>ACCA5034</a:t>
            </a:r>
            <a:br/>
            <a:endParaRPr b="0" lang="en-US" sz="3600" spc="-1" strike="noStrike">
              <a:solidFill>
                <a:srgbClr val="000000"/>
              </a:solidFill>
              <a:latin typeface="Arial"/>
            </a:endParaRPr>
          </a:p>
        </p:txBody>
      </p:sp>
      <p:sp>
        <p:nvSpPr>
          <p:cNvPr id="123" name="TextShape 2"/>
          <p:cNvSpPr txBox="1"/>
          <p:nvPr/>
        </p:nvSpPr>
        <p:spPr>
          <a:xfrm>
            <a:off x="2666880" y="2474640"/>
            <a:ext cx="3962160" cy="958320"/>
          </a:xfrm>
          <a:prstGeom prst="rect">
            <a:avLst/>
          </a:prstGeom>
          <a:noFill/>
          <a:ln w="0">
            <a:noFill/>
          </a:ln>
        </p:spPr>
        <p:txBody>
          <a:bodyPr anchor="b">
            <a:noAutofit/>
          </a:bodyPr>
          <a:p>
            <a:pPr algn="ctr">
              <a:lnSpc>
                <a:spcPct val="100000"/>
              </a:lnSpc>
              <a:tabLst>
                <a:tab algn="l" pos="0"/>
              </a:tabLst>
            </a:pPr>
            <a:r>
              <a:rPr b="1" lang="en-US" sz="4000" spc="-1" strike="noStrike">
                <a:solidFill>
                  <a:srgbClr val="000000"/>
                </a:solidFill>
                <a:latin typeface="Arial"/>
                <a:ea typeface="Verdana"/>
              </a:rPr>
              <a:t>Lecture 4</a:t>
            </a:r>
            <a:endParaRPr b="0" lang="en-US" sz="4000" spc="-1" strike="noStrike">
              <a:solidFill>
                <a:srgbClr val="000000"/>
              </a:solidFill>
              <a:latin typeface="Arial"/>
            </a:endParaRPr>
          </a:p>
        </p:txBody>
      </p:sp>
      <p:sp>
        <p:nvSpPr>
          <p:cNvPr id="124" name="TextShape 3"/>
          <p:cNvSpPr txBox="1"/>
          <p:nvPr/>
        </p:nvSpPr>
        <p:spPr>
          <a:xfrm>
            <a:off x="2666880" y="4675320"/>
            <a:ext cx="5105160" cy="761760"/>
          </a:xfrm>
          <a:prstGeom prst="rect">
            <a:avLst/>
          </a:prstGeom>
          <a:noFill/>
          <a:ln w="0">
            <a:noFill/>
          </a:ln>
        </p:spPr>
        <p:txBody>
          <a:bodyPr>
            <a:noAutofit/>
          </a:bodyPr>
          <a:p>
            <a:pPr>
              <a:lnSpc>
                <a:spcPct val="100000"/>
              </a:lnSpc>
              <a:tabLst>
                <a:tab algn="l" pos="0"/>
              </a:tabLst>
            </a:pPr>
            <a:r>
              <a:rPr b="0" lang="en-GB" sz="2800" spc="-1" strike="noStrike">
                <a:solidFill>
                  <a:srgbClr val="000000"/>
                </a:solidFill>
                <a:latin typeface="Arial"/>
                <a:ea typeface="Verdana"/>
              </a:rPr>
              <a:t>Planning for Security </a:t>
            </a:r>
            <a:endParaRPr b="0" lang="en-US" sz="2800" spc="-1" strike="noStrike">
              <a:solidFill>
                <a:srgbClr val="000000"/>
              </a:solidFill>
              <a:latin typeface="Arial"/>
            </a:endParaRPr>
          </a:p>
        </p:txBody>
      </p:sp>
      <p:grpSp>
        <p:nvGrpSpPr>
          <p:cNvPr id="125" name="Group 4"/>
          <p:cNvGrpSpPr/>
          <p:nvPr/>
        </p:nvGrpSpPr>
        <p:grpSpPr>
          <a:xfrm>
            <a:off x="228600" y="2057400"/>
            <a:ext cx="1828440" cy="2571840"/>
            <a:chOff x="228600" y="2057400"/>
            <a:chExt cx="1828440" cy="2571840"/>
          </a:xfrm>
        </p:grpSpPr>
        <p:pic>
          <p:nvPicPr>
            <p:cNvPr id="126"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p:nvPr/>
          </p:nvPicPr>
          <p:blipFill>
            <a:blip r:embed="rId1"/>
            <a:stretch/>
          </p:blipFill>
          <p:spPr>
            <a:xfrm>
              <a:off x="279360" y="2057400"/>
              <a:ext cx="1541520" cy="2217600"/>
            </a:xfrm>
            <a:prstGeom prst="rect">
              <a:avLst/>
            </a:prstGeom>
            <a:ln w="0">
              <a:noFill/>
            </a:ln>
          </p:spPr>
        </p:pic>
        <p:sp>
          <p:nvSpPr>
            <p:cNvPr id="127" name="CustomShape 5"/>
            <p:cNvSpPr/>
            <p:nvPr/>
          </p:nvSpPr>
          <p:spPr>
            <a:xfrm>
              <a:off x="228600" y="4264560"/>
              <a:ext cx="1828440" cy="364680"/>
            </a:xfrm>
            <a:prstGeom prst="rect">
              <a:avLst/>
            </a:prstGeom>
            <a:noFill/>
            <a:ln w="0">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Arial"/>
                </a:rPr>
                <a:t>Adapted Text</a:t>
              </a:r>
              <a:endParaRPr b="0" lang="en-GB" sz="1800" spc="-1" strike="noStrike">
                <a:latin typeface="Arial"/>
              </a:endParaRPr>
            </a:p>
          </p:txBody>
        </p:sp>
      </p:gr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TextShape 1"/>
          <p:cNvSpPr txBox="1"/>
          <p:nvPr/>
        </p:nvSpPr>
        <p:spPr>
          <a:xfrm>
            <a:off x="0" y="104040"/>
            <a:ext cx="9097920" cy="65772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Learning Objectives</a:t>
            </a:r>
            <a:endParaRPr b="0" lang="en-US" sz="3600" spc="-1" strike="noStrike">
              <a:solidFill>
                <a:srgbClr val="000000"/>
              </a:solidFill>
              <a:latin typeface="Arial"/>
            </a:endParaRPr>
          </a:p>
        </p:txBody>
      </p:sp>
      <p:sp>
        <p:nvSpPr>
          <p:cNvPr id="129" name="TextShape 2"/>
          <p:cNvSpPr txBox="1"/>
          <p:nvPr/>
        </p:nvSpPr>
        <p:spPr>
          <a:xfrm>
            <a:off x="380880" y="838080"/>
            <a:ext cx="8762760" cy="4830480"/>
          </a:xfrm>
          <a:prstGeom prst="rect">
            <a:avLst/>
          </a:prstGeom>
          <a:noFill/>
          <a:ln w="0">
            <a:noFill/>
          </a:ln>
        </p:spPr>
        <p:txBody>
          <a:bodyPr>
            <a:normAutofit fontScale="5000"/>
          </a:bodyPr>
          <a:p>
            <a:pPr marL="343080" indent="-342720" algn="just">
              <a:lnSpc>
                <a:spcPct val="120000"/>
              </a:lnSpc>
              <a:spcBef>
                <a:spcPts val="601"/>
              </a:spcBef>
              <a:buClr>
                <a:srgbClr val="364162"/>
              </a:buClr>
              <a:buFont typeface="Arial"/>
              <a:buChar char="•"/>
            </a:pPr>
            <a:r>
              <a:rPr b="0" lang="en-US" sz="5900" spc="-1" strike="noStrike">
                <a:solidFill>
                  <a:srgbClr val="000000"/>
                </a:solidFill>
                <a:latin typeface="Arial"/>
                <a:ea typeface="Verdana"/>
              </a:rPr>
              <a:t>Upon completion of this material, you should be able to:</a:t>
            </a:r>
            <a:endParaRPr b="0" lang="en-US" sz="59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5500" spc="-1" strike="noStrike">
                <a:solidFill>
                  <a:srgbClr val="000000"/>
                </a:solidFill>
                <a:latin typeface="Arial"/>
                <a:ea typeface="Verdana"/>
              </a:rPr>
              <a:t>Describe management’s role in the development, maintenance, and enforcement of information security policy, standards, practices, procedures, and guidelines</a:t>
            </a:r>
            <a:endParaRPr b="0" lang="en-US" sz="55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5500" spc="-1" strike="noStrike">
                <a:solidFill>
                  <a:srgbClr val="000000"/>
                </a:solidFill>
                <a:latin typeface="Arial"/>
                <a:ea typeface="Verdana"/>
              </a:rPr>
              <a:t>Explain what an information security blueprint is, identify its major components, and explain how it supports the information security program</a:t>
            </a:r>
            <a:endParaRPr b="0" lang="en-US" sz="55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6000" spc="-1" strike="noStrike">
                <a:solidFill>
                  <a:srgbClr val="000000"/>
                </a:solidFill>
                <a:latin typeface="Arial"/>
                <a:ea typeface="Verdana"/>
              </a:rPr>
              <a:t>Discuss how an organization institutionalizes its policies, standards, and practices using education, training, and awareness programs</a:t>
            </a:r>
            <a:endParaRPr b="0" lang="en-US" sz="60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6000" spc="-1" strike="noStrike">
                <a:solidFill>
                  <a:srgbClr val="000000"/>
                </a:solidFill>
                <a:latin typeface="Arial"/>
                <a:ea typeface="Verdana"/>
              </a:rPr>
              <a:t>Describe what contingency planning is and how it relates to incident response planning, disaster recovery planning, and business continuity plans</a:t>
            </a:r>
            <a:endParaRPr b="0" lang="en-US" sz="6000" spc="-1" strike="noStrike">
              <a:solidFill>
                <a:srgbClr val="000000"/>
              </a:solidFill>
              <a:latin typeface="Arial"/>
            </a:endParaRPr>
          </a:p>
          <a:p>
            <a:endParaRPr b="0" lang="en-US" sz="60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TextShape 1"/>
          <p:cNvSpPr txBox="1"/>
          <p:nvPr/>
        </p:nvSpPr>
        <p:spPr>
          <a:xfrm>
            <a:off x="45720" y="27720"/>
            <a:ext cx="9052200" cy="73404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Introduction</a:t>
            </a:r>
            <a:endParaRPr b="0" lang="en-US" sz="3600" spc="-1" strike="noStrike">
              <a:solidFill>
                <a:srgbClr val="000000"/>
              </a:solidFill>
              <a:latin typeface="Arial"/>
            </a:endParaRPr>
          </a:p>
        </p:txBody>
      </p:sp>
      <p:sp>
        <p:nvSpPr>
          <p:cNvPr id="131" name="TextShape 2"/>
          <p:cNvSpPr txBox="1"/>
          <p:nvPr/>
        </p:nvSpPr>
        <p:spPr>
          <a:xfrm>
            <a:off x="190440" y="1054800"/>
            <a:ext cx="8762760" cy="449532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Information security program begins with policies, standards, and practices, which are the foundation for information security architecture and blueprint.</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Coordinated planning is required to create and maintain these elements.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Strategic planning for the management of allocation of resources.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1">
                                  <p:stCondLst>
                                    <p:cond delay="0"/>
                                  </p:stCondLst>
                                  <p:childTnLst>
                                    <p:set>
                                      <p:cBhvr>
                                        <p:cTn id="6" dur="1" fill="hold">
                                          <p:stCondLst>
                                            <p:cond delay="0"/>
                                          </p:stCondLst>
                                        </p:cTn>
                                        <p:tgtEl>
                                          <p:spTgt spid="1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nodeType="clickEffect" fill="hold" presetClass="entr" presetID="1">
                                  <p:stCondLst>
                                    <p:cond delay="0"/>
                                  </p:stCondLst>
                                  <p:childTnLst>
                                    <p:set>
                                      <p:cBhvr>
                                        <p:cTn id="10" dur="1" fill="hold">
                                          <p:stCondLst>
                                            <p:cond delay="0"/>
                                          </p:stCondLst>
                                        </p:cTn>
                                        <p:tgtEl>
                                          <p:spTgt spid="1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nodeType="clickEffect" fill="hold" presetClass="entr" presetID="1">
                                  <p:stCondLst>
                                    <p:cond delay="0"/>
                                  </p:stCondLst>
                                  <p:childTnLst>
                                    <p:set>
                                      <p:cBhvr>
                                        <p:cTn id="14" dur="1" fill="hold">
                                          <p:stCondLst>
                                            <p:cond delay="0"/>
                                          </p:stCondLst>
                                        </p:cTn>
                                        <p:tgtEl>
                                          <p:spTgt spid="1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nodeType="clickEffect" fill="hold" presetClass="entr" presetID="1">
                                  <p:stCondLst>
                                    <p:cond delay="0"/>
                                  </p:stCondLst>
                                  <p:childTnLst>
                                    <p:set>
                                      <p:cBhvr>
                                        <p:cTn id="18" dur="1" fill="hold">
                                          <p:stCondLst>
                                            <p:cond delay="0"/>
                                          </p:stCondLst>
                                        </p:cTn>
                                        <p:tgtEl>
                                          <p:spTgt spid="131">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Information Security Planning and Governance (1 of 2)</a:t>
            </a:r>
            <a:endParaRPr b="0" lang="en-US" sz="3600" spc="-1" strike="noStrike">
              <a:solidFill>
                <a:srgbClr val="000000"/>
              </a:solidFill>
              <a:latin typeface="Arial"/>
            </a:endParaRPr>
          </a:p>
        </p:txBody>
      </p:sp>
      <p:sp>
        <p:nvSpPr>
          <p:cNvPr id="133" name="TextShape 2"/>
          <p:cNvSpPr txBox="1"/>
          <p:nvPr/>
        </p:nvSpPr>
        <p:spPr>
          <a:xfrm>
            <a:off x="152280" y="1143000"/>
            <a:ext cx="8838720" cy="4525560"/>
          </a:xfrm>
          <a:prstGeom prst="rect">
            <a:avLst/>
          </a:prstGeom>
          <a:noFill/>
          <a:ln w="0">
            <a:noFill/>
          </a:ln>
        </p:spPr>
        <p:txBody>
          <a:bodyPr>
            <a:normAutofit fontScale="77000"/>
          </a:bodyPr>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Planning levels help translate organization’s strategic plans into tactical objectives</a:t>
            </a:r>
            <a:endParaRPr b="0" lang="en-US" sz="28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Planning and the CISO</a:t>
            </a:r>
            <a:endParaRPr b="0" lang="en-US" sz="28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Information security governance</a:t>
            </a:r>
            <a:endParaRPr b="0" lang="en-US" sz="28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Governance: </a:t>
            </a:r>
            <a:endParaRPr b="0" lang="en-US" sz="2600" spc="-1" strike="noStrike">
              <a:solidFill>
                <a:srgbClr val="000000"/>
              </a:solidFill>
              <a:latin typeface="Arial"/>
            </a:endParaRPr>
          </a:p>
          <a:p>
            <a:pPr lvl="2" marL="1143000" indent="-228240" algn="just">
              <a:lnSpc>
                <a:spcPct val="110000"/>
              </a:lnSpc>
              <a:spcBef>
                <a:spcPts val="601"/>
              </a:spcBef>
              <a:buClr>
                <a:srgbClr val="364162"/>
              </a:buClr>
              <a:buFont typeface="Wingdings" charset="2"/>
              <a:buChar char=""/>
            </a:pPr>
            <a:r>
              <a:rPr b="0" lang="en-US" sz="2400" spc="-1" strike="noStrike">
                <a:solidFill>
                  <a:srgbClr val="000000"/>
                </a:solidFill>
                <a:latin typeface="Arial"/>
                <a:ea typeface="Verdana"/>
              </a:rPr>
              <a:t>Set of responsibilities and practices exercised by the board and executive management </a:t>
            </a:r>
            <a:endParaRPr b="0" lang="en-US" sz="2400" spc="-1" strike="noStrike">
              <a:solidFill>
                <a:srgbClr val="000000"/>
              </a:solidFill>
              <a:latin typeface="Arial"/>
            </a:endParaRPr>
          </a:p>
          <a:p>
            <a:pPr lvl="2" marL="1143000" indent="-228240" algn="just">
              <a:lnSpc>
                <a:spcPct val="110000"/>
              </a:lnSpc>
              <a:spcBef>
                <a:spcPts val="601"/>
              </a:spcBef>
              <a:buClr>
                <a:srgbClr val="364162"/>
              </a:buClr>
              <a:buFont typeface="Wingdings" charset="2"/>
              <a:buChar char=""/>
            </a:pPr>
            <a:r>
              <a:rPr b="0" lang="en-US" sz="2400" spc="-1" strike="noStrike">
                <a:solidFill>
                  <a:srgbClr val="000000"/>
                </a:solidFill>
                <a:latin typeface="Arial"/>
                <a:ea typeface="Verdana"/>
              </a:rPr>
              <a:t>Goal to provide strategic direction, establishment of objectives, and measurement of progress toward objectives</a:t>
            </a:r>
            <a:endParaRPr b="0" lang="en-US" sz="2400" spc="-1" strike="noStrike">
              <a:solidFill>
                <a:srgbClr val="000000"/>
              </a:solidFill>
              <a:latin typeface="Arial"/>
            </a:endParaRPr>
          </a:p>
          <a:p>
            <a:pPr lvl="2" marL="1143000" indent="-228240" algn="just">
              <a:lnSpc>
                <a:spcPct val="110000"/>
              </a:lnSpc>
              <a:spcBef>
                <a:spcPts val="601"/>
              </a:spcBef>
              <a:buClr>
                <a:srgbClr val="364162"/>
              </a:buClr>
              <a:buFont typeface="Wingdings" charset="2"/>
              <a:buChar char=""/>
            </a:pPr>
            <a:r>
              <a:rPr b="0" lang="en-US" sz="2400" spc="-1" strike="noStrike">
                <a:solidFill>
                  <a:srgbClr val="000000"/>
                </a:solidFill>
                <a:latin typeface="Arial"/>
              </a:rPr>
              <a:t> </a:t>
            </a: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9" dur="indefinite" restart="never" nodeType="tmRoot">
          <p:childTnLst>
            <p:seq>
              <p:cTn id="20" dur="indefinite" nodeType="mainSeq">
                <p:childTnLst>
                  <p:par>
                    <p:cTn id="21" fill="hold">
                      <p:stCondLst>
                        <p:cond delay="indefinite"/>
                      </p:stCondLst>
                      <p:childTnLst>
                        <p:par>
                          <p:cTn id="22" fill="hold">
                            <p:stCondLst>
                              <p:cond delay="0"/>
                            </p:stCondLst>
                            <p:childTnLst>
                              <p:par>
                                <p:cTn id="23" nodeType="clickEffect" fill="hold" presetClass="entr" presetID="1">
                                  <p:stCondLst>
                                    <p:cond delay="0"/>
                                  </p:stCondLst>
                                  <p:childTnLst>
                                    <p:set>
                                      <p:cBhvr>
                                        <p:cTn id="24" dur="1" fill="hold">
                                          <p:stCondLst>
                                            <p:cond delay="0"/>
                                          </p:stCondLst>
                                        </p:cTn>
                                        <p:tgtEl>
                                          <p:spTgt spid="13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nodeType="clickEffect" fill="hold" presetClass="entr" presetID="1">
                                  <p:stCondLst>
                                    <p:cond delay="0"/>
                                  </p:stCondLst>
                                  <p:childTnLst>
                                    <p:set>
                                      <p:cBhvr>
                                        <p:cTn id="28" dur="1" fill="hold">
                                          <p:stCondLst>
                                            <p:cond delay="0"/>
                                          </p:stCondLst>
                                        </p:cTn>
                                        <p:tgtEl>
                                          <p:spTgt spid="133">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nodeType="clickEffect" fill="hold" presetClass="entr" presetID="1">
                                  <p:stCondLst>
                                    <p:cond delay="0"/>
                                  </p:stCondLst>
                                  <p:childTnLst>
                                    <p:set>
                                      <p:cBhvr>
                                        <p:cTn id="32" dur="1" fill="hold">
                                          <p:stCondLst>
                                            <p:cond delay="0"/>
                                          </p:stCondLst>
                                        </p:cTn>
                                        <p:tgtEl>
                                          <p:spTgt spid="133">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nodeType="clickEffect" fill="hold" presetClass="entr" presetID="1">
                                  <p:stCondLst>
                                    <p:cond delay="0"/>
                                  </p:stCondLst>
                                  <p:childTnLst>
                                    <p:set>
                                      <p:cBhvr>
                                        <p:cTn id="36" dur="1" fill="hold">
                                          <p:stCondLst>
                                            <p:cond delay="0"/>
                                          </p:stCondLst>
                                        </p:cTn>
                                        <p:tgtEl>
                                          <p:spTgt spid="133">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nodeType="clickEffect" fill="hold" presetClass="entr" presetID="1">
                                  <p:stCondLst>
                                    <p:cond delay="0"/>
                                  </p:stCondLst>
                                  <p:childTnLst>
                                    <p:set>
                                      <p:cBhvr>
                                        <p:cTn id="40" dur="1" fill="hold">
                                          <p:stCondLst>
                                            <p:cond delay="0"/>
                                          </p:stCondLst>
                                        </p:cTn>
                                        <p:tgtEl>
                                          <p:spTgt spid="133">
                                            <p:txEl>
                                              <p:pRg st="4" end="4"/>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nodeType="clickEffect" fill="hold" presetClass="entr" presetID="1">
                                  <p:stCondLst>
                                    <p:cond delay="0"/>
                                  </p:stCondLst>
                                  <p:childTnLst>
                                    <p:set>
                                      <p:cBhvr>
                                        <p:cTn id="44" dur="1" fill="hold">
                                          <p:stCondLst>
                                            <p:cond delay="0"/>
                                          </p:stCondLst>
                                        </p:cTn>
                                        <p:tgtEl>
                                          <p:spTgt spid="133">
                                            <p:txEl>
                                              <p:pRg st="5" end="5"/>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nodeType="clickEffect" fill="hold" presetClass="entr" presetID="1">
                                  <p:stCondLst>
                                    <p:cond delay="0"/>
                                  </p:stCondLst>
                                  <p:childTnLst>
                                    <p:set>
                                      <p:cBhvr>
                                        <p:cTn id="48" dur="1" fill="hold">
                                          <p:stCondLst>
                                            <p:cond delay="0"/>
                                          </p:stCondLst>
                                        </p:cTn>
                                        <p:tgtEl>
                                          <p:spTgt spid="133">
                                            <p:txEl>
                                              <p:pRg st="6" end="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Information Security Planning and Governance (2 of 2)</a:t>
            </a:r>
            <a:endParaRPr b="0" lang="en-US" sz="3600" spc="-1" strike="noStrike">
              <a:solidFill>
                <a:srgbClr val="000000"/>
              </a:solidFill>
              <a:latin typeface="Arial"/>
            </a:endParaRPr>
          </a:p>
        </p:txBody>
      </p:sp>
      <p:sp>
        <p:nvSpPr>
          <p:cNvPr id="135" name="TextShape 2"/>
          <p:cNvSpPr txBox="1"/>
          <p:nvPr/>
        </p:nvSpPr>
        <p:spPr>
          <a:xfrm>
            <a:off x="228600" y="1295280"/>
            <a:ext cx="8762760" cy="4830480"/>
          </a:xfrm>
          <a:prstGeom prst="rect">
            <a:avLst/>
          </a:prstGeom>
          <a:noFill/>
          <a:ln w="0">
            <a:noFill/>
          </a:ln>
        </p:spPr>
        <p:txBody>
          <a:bodyPr>
            <a:norm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Information security governance outcomes</a:t>
            </a:r>
            <a:endParaRPr b="0" lang="en-US" sz="28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Five goals:</a:t>
            </a:r>
            <a:endParaRPr b="0" lang="en-US" sz="2600" spc="-1" strike="noStrike">
              <a:solidFill>
                <a:srgbClr val="000000"/>
              </a:solidFill>
              <a:latin typeface="Arial"/>
            </a:endParaRPr>
          </a:p>
          <a:p>
            <a:pPr lvl="2" marL="1143000" indent="-228240">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Strategic alignment</a:t>
            </a:r>
            <a:endParaRPr b="0" lang="en-US" sz="2400" spc="-1" strike="noStrike">
              <a:solidFill>
                <a:srgbClr val="000000"/>
              </a:solidFill>
              <a:latin typeface="Arial"/>
            </a:endParaRPr>
          </a:p>
          <a:p>
            <a:pPr lvl="2" marL="1143000" indent="-228240">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Risk management</a:t>
            </a:r>
            <a:endParaRPr b="0" lang="en-US" sz="2400" spc="-1" strike="noStrike">
              <a:solidFill>
                <a:srgbClr val="000000"/>
              </a:solidFill>
              <a:latin typeface="Arial"/>
            </a:endParaRPr>
          </a:p>
          <a:p>
            <a:pPr lvl="2" marL="1143000" indent="-228240">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Resource management </a:t>
            </a:r>
            <a:endParaRPr b="0" lang="en-US" sz="2400" spc="-1" strike="noStrike">
              <a:solidFill>
                <a:srgbClr val="000000"/>
              </a:solidFill>
              <a:latin typeface="Arial"/>
            </a:endParaRPr>
          </a:p>
          <a:p>
            <a:pPr lvl="2" marL="1143000" indent="-228240">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Performance measurement</a:t>
            </a:r>
            <a:endParaRPr b="0" lang="en-US" sz="2400" spc="-1" strike="noStrike">
              <a:solidFill>
                <a:srgbClr val="000000"/>
              </a:solidFill>
              <a:latin typeface="Arial"/>
            </a:endParaRPr>
          </a:p>
          <a:p>
            <a:pPr lvl="2" marL="1143000" indent="-228240">
              <a:lnSpc>
                <a:spcPct val="100000"/>
              </a:lnSpc>
              <a:spcBef>
                <a:spcPts val="601"/>
              </a:spcBef>
              <a:buClr>
                <a:srgbClr val="364162"/>
              </a:buClr>
              <a:buFont typeface="Wingdings" charset="2"/>
              <a:buChar char=""/>
            </a:pPr>
            <a:r>
              <a:rPr b="0" lang="en-US" sz="2400" spc="-1" strike="noStrike">
                <a:solidFill>
                  <a:srgbClr val="000000"/>
                </a:solidFill>
                <a:latin typeface="Arial"/>
              </a:rPr>
              <a:t> </a:t>
            </a: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49" dur="indefinite" restart="never" nodeType="tmRoot">
          <p:childTnLst>
            <p:seq>
              <p:cTn id="50" dur="indefinite" nodeType="mainSeq">
                <p:childTnLst>
                  <p:par>
                    <p:cTn id="51" fill="hold">
                      <p:stCondLst>
                        <p:cond delay="indefinite"/>
                      </p:stCondLst>
                      <p:childTnLst>
                        <p:par>
                          <p:cTn id="52" fill="hold">
                            <p:stCondLst>
                              <p:cond delay="0"/>
                            </p:stCondLst>
                            <p:childTnLst>
                              <p:par>
                                <p:cTn id="53" nodeType="clickEffect" fill="hold" presetClass="entr" presetID="1">
                                  <p:stCondLst>
                                    <p:cond delay="0"/>
                                  </p:stCondLst>
                                  <p:childTnLst>
                                    <p:set>
                                      <p:cBhvr>
                                        <p:cTn id="54" dur="1" fill="hold">
                                          <p:stCondLst>
                                            <p:cond delay="0"/>
                                          </p:stCondLst>
                                        </p:cTn>
                                        <p:tgtEl>
                                          <p:spTgt spid="135">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nodeType="clickEffect" fill="hold" presetClass="entr" presetID="1">
                                  <p:stCondLst>
                                    <p:cond delay="0"/>
                                  </p:stCondLst>
                                  <p:childTnLst>
                                    <p:set>
                                      <p:cBhvr>
                                        <p:cTn id="58" dur="1" fill="hold">
                                          <p:stCondLst>
                                            <p:cond delay="0"/>
                                          </p:stCondLst>
                                        </p:cTn>
                                        <p:tgtEl>
                                          <p:spTgt spid="135">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nodeType="clickEffect" fill="hold" presetClass="entr" presetID="1">
                                  <p:stCondLst>
                                    <p:cond delay="0"/>
                                  </p:stCondLst>
                                  <p:childTnLst>
                                    <p:set>
                                      <p:cBhvr>
                                        <p:cTn id="62" dur="1" fill="hold">
                                          <p:stCondLst>
                                            <p:cond delay="0"/>
                                          </p:stCondLst>
                                        </p:cTn>
                                        <p:tgtEl>
                                          <p:spTgt spid="135">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nodeType="clickEffect" fill="hold" presetClass="entr" presetID="1">
                                  <p:stCondLst>
                                    <p:cond delay="0"/>
                                  </p:stCondLst>
                                  <p:childTnLst>
                                    <p:set>
                                      <p:cBhvr>
                                        <p:cTn id="66" dur="1" fill="hold">
                                          <p:stCondLst>
                                            <p:cond delay="0"/>
                                          </p:stCondLst>
                                        </p:cTn>
                                        <p:tgtEl>
                                          <p:spTgt spid="135">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nodeType="clickEffect" fill="hold" presetClass="entr" presetID="1">
                                  <p:stCondLst>
                                    <p:cond delay="0"/>
                                  </p:stCondLst>
                                  <p:childTnLst>
                                    <p:set>
                                      <p:cBhvr>
                                        <p:cTn id="70" dur="1" fill="hold">
                                          <p:stCondLst>
                                            <p:cond delay="0"/>
                                          </p:stCondLst>
                                        </p:cTn>
                                        <p:tgtEl>
                                          <p:spTgt spid="135">
                                            <p:txEl>
                                              <p:pRg st="4" end="4"/>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nodeType="clickEffect" fill="hold" presetClass="entr" presetID="1">
                                  <p:stCondLst>
                                    <p:cond delay="0"/>
                                  </p:stCondLst>
                                  <p:childTnLst>
                                    <p:set>
                                      <p:cBhvr>
                                        <p:cTn id="74" dur="1" fill="hold">
                                          <p:stCondLst>
                                            <p:cond delay="0"/>
                                          </p:stCondLst>
                                        </p:cTn>
                                        <p:tgtEl>
                                          <p:spTgt spid="135">
                                            <p:txEl>
                                              <p:pRg st="5" end="5"/>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nodeType="clickEffect" fill="hold" presetClass="entr" presetID="1">
                                  <p:stCondLst>
                                    <p:cond delay="0"/>
                                  </p:stCondLst>
                                  <p:childTnLst>
                                    <p:set>
                                      <p:cBhvr>
                                        <p:cTn id="78" dur="1" fill="hold">
                                          <p:stCondLst>
                                            <p:cond delay="0"/>
                                          </p:stCondLst>
                                        </p:cTn>
                                        <p:tgtEl>
                                          <p:spTgt spid="135">
                                            <p:txEl>
                                              <p:pRg st="6" end="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TextShape 1"/>
          <p:cNvSpPr txBox="1"/>
          <p:nvPr/>
        </p:nvSpPr>
        <p:spPr>
          <a:xfrm>
            <a:off x="155520" y="76320"/>
            <a:ext cx="8835480" cy="837720"/>
          </a:xfrm>
          <a:prstGeom prst="rect">
            <a:avLst/>
          </a:prstGeom>
          <a:noFill/>
          <a:ln w="9360">
            <a:noFill/>
          </a:ln>
        </p:spPr>
        <p:txBody>
          <a:bodyPr anchor="ctr">
            <a:noAutofit/>
          </a:bodyPr>
          <a:p>
            <a:pPr algn="ctr">
              <a:lnSpc>
                <a:spcPct val="100000"/>
              </a:lnSpc>
              <a:tabLst>
                <a:tab algn="l" pos="0"/>
              </a:tabLst>
            </a:pPr>
            <a:r>
              <a:rPr b="0" lang="en-US" sz="3600" spc="-1" strike="noStrike">
                <a:solidFill>
                  <a:srgbClr val="000000"/>
                </a:solidFill>
                <a:latin typeface="Arial"/>
              </a:rPr>
              <a:t>Information security governance roles and responsibilities</a:t>
            </a:r>
            <a:endParaRPr b="0" lang="en-US" sz="3600" spc="-1" strike="noStrike">
              <a:solidFill>
                <a:srgbClr val="000000"/>
              </a:solidFill>
              <a:latin typeface="Arial"/>
            </a:endParaRPr>
          </a:p>
        </p:txBody>
      </p:sp>
      <p:pic>
        <p:nvPicPr>
          <p:cNvPr id="137" name="Picture 1" descr="An illustration has two headings. They are “Responsibilities” and “Functional Role Examples.” The text below the Responsibilities reads as, “Oversee overall corporate security posture (accountable to board), Brief board, customers, public, Set security policy, procedures, program, training for company, Respond to security breaches (investigate, mitigate, litigate), Responsible for independent annual audit coordination, Implement/audit/enforce/assess compliance, Communicate policies, program (training), Implement policy; report security vulnerabilities and breaches.” The first and second responsibilities points to Chief Executive Officer under Functional Role Example. The third, fourth, fifth and sixth responsibilities points to “Chief Security Officer, Chief Information Officer, Chief Risk Officer and Department Agency Head” under Functional Role Examples. The sixth and seventh responsibilities points to “Mid-Level Manager” under Functional Role Examples. The eighth responsibilities points to Enterprise Staff/ Employees under Functional Role Examples.&#10;"/>
          <p:cNvPicPr/>
          <p:nvPr/>
        </p:nvPicPr>
        <p:blipFill>
          <a:blip r:embed="rId1"/>
          <a:stretch/>
        </p:blipFill>
        <p:spPr>
          <a:xfrm>
            <a:off x="2404800" y="1054080"/>
            <a:ext cx="4486320" cy="3746160"/>
          </a:xfrm>
          <a:prstGeom prst="rect">
            <a:avLst/>
          </a:prstGeom>
          <a:ln w="0">
            <a:noFill/>
          </a:ln>
        </p:spPr>
      </p:pic>
      <p:sp>
        <p:nvSpPr>
          <p:cNvPr id="138" name="TextShape 2"/>
          <p:cNvSpPr txBox="1"/>
          <p:nvPr/>
        </p:nvSpPr>
        <p:spPr>
          <a:xfrm>
            <a:off x="155520" y="4775760"/>
            <a:ext cx="8984520" cy="914040"/>
          </a:xfrm>
          <a:prstGeom prst="rect">
            <a:avLst/>
          </a:prstGeom>
          <a:noFill/>
          <a:ln w="0">
            <a:noFill/>
          </a:ln>
        </p:spPr>
        <p:txBody>
          <a:bodyPr>
            <a:noAutofit/>
          </a:bodyPr>
          <a:p>
            <a:pPr algn="just">
              <a:lnSpc>
                <a:spcPct val="100000"/>
              </a:lnSpc>
              <a:spcBef>
                <a:spcPts val="400"/>
              </a:spcBef>
              <a:tabLst>
                <a:tab algn="l" pos="0"/>
              </a:tabLst>
            </a:pPr>
            <a:r>
              <a:rPr b="0" lang="en-US" sz="2000" spc="-1" strike="noStrike">
                <a:solidFill>
                  <a:srgbClr val="000000"/>
                </a:solidFill>
                <a:latin typeface="Arial"/>
                <a:ea typeface="Verdana"/>
              </a:rPr>
              <a:t>Source: This information is derived from the Corporate Governance Task Force Report, “Information Security Governance: A Call to Action,” April 2004, National Cyber Security Task Force.</a:t>
            </a:r>
            <a:endParaRPr b="0" lang="en-US" sz="2000" spc="-1" strike="noStrike">
              <a:solidFill>
                <a:srgbClr val="000000"/>
              </a:solidFill>
              <a:latin typeface="Arial"/>
            </a:endParaRPr>
          </a:p>
          <a:p>
            <a:pPr algn="just">
              <a:lnSpc>
                <a:spcPct val="100000"/>
              </a:lnSpc>
              <a:spcBef>
                <a:spcPts val="400"/>
              </a:spcBef>
              <a:tabLst>
                <a:tab algn="l" pos="0"/>
              </a:tabLst>
            </a:pPr>
            <a:endParaRPr b="0" lang="en-US" sz="20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79" dur="indefinite" restart="never" nodeType="tmRoot">
          <p:childTnLst>
            <p:seq>
              <p:cTn id="80" dur="indefinite" nodeType="mainSeq">
                <p:childTnLst>
                  <p:par>
                    <p:cTn id="81" fill="hold">
                      <p:stCondLst>
                        <p:cond delay="indefinite"/>
                      </p:stCondLst>
                      <p:childTnLst>
                        <p:par>
                          <p:cTn id="82" fill="hold">
                            <p:stCondLst>
                              <p:cond delay="0"/>
                            </p:stCondLst>
                            <p:childTnLst>
                              <p:par>
                                <p:cTn id="83" nodeType="clickEffect" fill="hold" presetClass="entr" presetID="1">
                                  <p:stCondLst>
                                    <p:cond delay="0"/>
                                  </p:stCondLst>
                                  <p:childTnLst>
                                    <p:set>
                                      <p:cBhvr>
                                        <p:cTn id="84" dur="1" fill="hold">
                                          <p:stCondLst>
                                            <p:cond delay="0"/>
                                          </p:stCondLst>
                                        </p:cTn>
                                        <p:tgtEl>
                                          <p:spTgt spid="13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nodeType="clickEffect" fill="hold" presetClass="entr" presetID="1">
                                  <p:stCondLst>
                                    <p:cond delay="0"/>
                                  </p:stCondLst>
                                  <p:childTnLst>
                                    <p:set>
                                      <p:cBhvr>
                                        <p:cTn id="88" dur="1" fill="hold">
                                          <p:stCondLst>
                                            <p:cond delay="0"/>
                                          </p:stCondLst>
                                        </p:cTn>
                                        <p:tgtEl>
                                          <p:spTgt spid="138">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Information Security Policy, Standards, </a:t>
            </a:r>
            <a:br/>
            <a:r>
              <a:rPr b="0" lang="en-US" sz="3600" spc="-1" strike="noStrike">
                <a:solidFill>
                  <a:srgbClr val="000000"/>
                </a:solidFill>
                <a:latin typeface="Arial"/>
                <a:ea typeface="Verdana"/>
              </a:rPr>
              <a:t>and Practices</a:t>
            </a:r>
            <a:endParaRPr b="0" lang="en-US" sz="3600" spc="-1" strike="noStrike">
              <a:solidFill>
                <a:srgbClr val="000000"/>
              </a:solidFill>
              <a:latin typeface="Arial"/>
            </a:endParaRPr>
          </a:p>
        </p:txBody>
      </p:sp>
      <p:sp>
        <p:nvSpPr>
          <p:cNvPr id="140" name="TextShape 2"/>
          <p:cNvSpPr txBox="1"/>
          <p:nvPr/>
        </p:nvSpPr>
        <p:spPr>
          <a:xfrm>
            <a:off x="228600" y="1295280"/>
            <a:ext cx="8762760" cy="449532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Management from communities of interest must make policies the basis for all information security planning, design, and deployment.</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Policies direct how issues should be addressed and technologies used.</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Policies should never contradict law, must be able to stand up in court, and must be properly administered.</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89" dur="indefinite" restart="never" nodeType="tmRoot">
          <p:childTnLst>
            <p:seq>
              <p:cTn id="90" dur="indefinite" nodeType="mainSeq">
                <p:childTnLst>
                  <p:par>
                    <p:cTn id="91" fill="hold">
                      <p:stCondLst>
                        <p:cond delay="indefinite"/>
                      </p:stCondLst>
                      <p:childTnLst>
                        <p:par>
                          <p:cTn id="92" fill="hold">
                            <p:stCondLst>
                              <p:cond delay="0"/>
                            </p:stCondLst>
                            <p:childTnLst>
                              <p:par>
                                <p:cTn id="93" nodeType="clickEffect" fill="hold" presetClass="entr" presetID="1">
                                  <p:stCondLst>
                                    <p:cond delay="0"/>
                                  </p:stCondLst>
                                  <p:childTnLst>
                                    <p:set>
                                      <p:cBhvr>
                                        <p:cTn id="94" dur="1" fill="hold">
                                          <p:stCondLst>
                                            <p:cond delay="0"/>
                                          </p:stCondLst>
                                        </p:cTn>
                                        <p:tgtEl>
                                          <p:spTgt spid="140">
                                            <p:txEl>
                                              <p:pRg st="0" end="0"/>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nodeType="clickEffect" fill="hold" presetClass="entr" presetID="1">
                                  <p:stCondLst>
                                    <p:cond delay="0"/>
                                  </p:stCondLst>
                                  <p:childTnLst>
                                    <p:set>
                                      <p:cBhvr>
                                        <p:cTn id="98" dur="1" fill="hold">
                                          <p:stCondLst>
                                            <p:cond delay="0"/>
                                          </p:stCondLst>
                                        </p:cTn>
                                        <p:tgtEl>
                                          <p:spTgt spid="140">
                                            <p:txEl>
                                              <p:pRg st="1" end="1"/>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nodeType="clickEffect" fill="hold" presetClass="entr" presetID="1">
                                  <p:stCondLst>
                                    <p:cond delay="0"/>
                                  </p:stCondLst>
                                  <p:childTnLst>
                                    <p:set>
                                      <p:cBhvr>
                                        <p:cTn id="102" dur="1" fill="hold">
                                          <p:stCondLst>
                                            <p:cond delay="0"/>
                                          </p:stCondLst>
                                        </p:cTn>
                                        <p:tgtEl>
                                          <p:spTgt spid="140">
                                            <p:txEl>
                                              <p:pRg st="2" end="2"/>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nodeType="clickEffect" fill="hold" presetClass="entr" presetID="1">
                                  <p:stCondLst>
                                    <p:cond delay="0"/>
                                  </p:stCondLst>
                                  <p:childTnLst>
                                    <p:set>
                                      <p:cBhvr>
                                        <p:cTn id="106" dur="1" fill="hold">
                                          <p:stCondLst>
                                            <p:cond delay="0"/>
                                          </p:stCondLst>
                                        </p:cTn>
                                        <p:tgtEl>
                                          <p:spTgt spid="140">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Policy as the Foundation for Planning</a:t>
            </a:r>
            <a:endParaRPr b="0" lang="en-US" sz="3600" spc="-1" strike="noStrike">
              <a:solidFill>
                <a:srgbClr val="000000"/>
              </a:solidFill>
              <a:latin typeface="Arial"/>
            </a:endParaRPr>
          </a:p>
        </p:txBody>
      </p:sp>
      <p:sp>
        <p:nvSpPr>
          <p:cNvPr id="142" name="TextShape 2"/>
          <p:cNvSpPr txBox="1"/>
          <p:nvPr/>
        </p:nvSpPr>
        <p:spPr>
          <a:xfrm>
            <a:off x="266760" y="1066680"/>
            <a:ext cx="8610120" cy="464796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Policy functions as organizational law that dictates acceptable and unacceptable behavior. </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Standards: more detailed statements of what must be done to comply with policy. </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Practices, procedures, and guidelines effectively explain how to comply with policy.</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07" dur="indefinite" restart="never" nodeType="tmRoot">
          <p:childTnLst>
            <p:seq>
              <p:cTn id="108" dur="indefinite" nodeType="mainSeq">
                <p:childTnLst>
                  <p:par>
                    <p:cTn id="109" fill="hold">
                      <p:stCondLst>
                        <p:cond delay="indefinite"/>
                      </p:stCondLst>
                      <p:childTnLst>
                        <p:par>
                          <p:cTn id="110" fill="hold">
                            <p:stCondLst>
                              <p:cond delay="0"/>
                            </p:stCondLst>
                            <p:childTnLst>
                              <p:par>
                                <p:cTn id="111" nodeType="clickEffect" fill="hold" presetClass="entr" presetID="1">
                                  <p:stCondLst>
                                    <p:cond delay="0"/>
                                  </p:stCondLst>
                                  <p:childTnLst>
                                    <p:set>
                                      <p:cBhvr>
                                        <p:cTn id="112" dur="1" fill="hold">
                                          <p:stCondLst>
                                            <p:cond delay="0"/>
                                          </p:stCondLst>
                                        </p:cTn>
                                        <p:tgtEl>
                                          <p:spTgt spid="142">
                                            <p:txEl>
                                              <p:pRg st="0" end="0"/>
                                            </p:txEl>
                                          </p:spTgt>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nodeType="clickEffect" fill="hold" presetClass="entr" presetID="1">
                                  <p:stCondLst>
                                    <p:cond delay="0"/>
                                  </p:stCondLst>
                                  <p:childTnLst>
                                    <p:set>
                                      <p:cBhvr>
                                        <p:cTn id="116" dur="1" fill="hold">
                                          <p:stCondLst>
                                            <p:cond delay="0"/>
                                          </p:stCondLst>
                                        </p:cTn>
                                        <p:tgtEl>
                                          <p:spTgt spid="142">
                                            <p:txEl>
                                              <p:pRg st="1" end="1"/>
                                            </p:txEl>
                                          </p:spTgt>
                                        </p:tgtEl>
                                        <p:attrNameLst>
                                          <p:attrName>style.visibility</p:attrName>
                                        </p:attrNameLst>
                                      </p:cBhvr>
                                      <p:to>
                                        <p:strVal val="visible"/>
                                      </p:to>
                                    </p:set>
                                  </p:childTnLst>
                                </p:cTn>
                              </p:par>
                            </p:childTnLst>
                          </p:cTn>
                        </p:par>
                      </p:childTnLst>
                    </p:cTn>
                  </p:par>
                  <p:par>
                    <p:cTn id="117" fill="hold">
                      <p:stCondLst>
                        <p:cond delay="indefinite"/>
                      </p:stCondLst>
                      <p:childTnLst>
                        <p:par>
                          <p:cTn id="118" fill="hold">
                            <p:stCondLst>
                              <p:cond delay="0"/>
                            </p:stCondLst>
                            <p:childTnLst>
                              <p:par>
                                <p:cTn id="119" nodeType="clickEffect" fill="hold" presetClass="entr" presetID="1">
                                  <p:stCondLst>
                                    <p:cond delay="0"/>
                                  </p:stCondLst>
                                  <p:childTnLst>
                                    <p:set>
                                      <p:cBhvr>
                                        <p:cTn id="120" dur="1" fill="hold">
                                          <p:stCondLst>
                                            <p:cond delay="0"/>
                                          </p:stCondLst>
                                        </p:cTn>
                                        <p:tgtEl>
                                          <p:spTgt spid="142">
                                            <p:txEl>
                                              <p:pRg st="2" end="2"/>
                                            </p:txEl>
                                          </p:spTgt>
                                        </p:tgtEl>
                                        <p:attrNameLst>
                                          <p:attrName>style.visibility</p:attrName>
                                        </p:attrNameLst>
                                      </p:cBhvr>
                                      <p:to>
                                        <p:strVal val="visible"/>
                                      </p:to>
                                    </p:set>
                                  </p:childTnLst>
                                </p:cTn>
                              </p:par>
                            </p:childTnLst>
                          </p:cTn>
                        </p:par>
                      </p:childTnLst>
                    </p:cTn>
                  </p:par>
                  <p:par>
                    <p:cTn id="121" fill="hold">
                      <p:stCondLst>
                        <p:cond delay="indefinite"/>
                      </p:stCondLst>
                      <p:childTnLst>
                        <p:par>
                          <p:cTn id="122" fill="hold">
                            <p:stCondLst>
                              <p:cond delay="0"/>
                            </p:stCondLst>
                            <p:childTnLst>
                              <p:par>
                                <p:cTn id="123" nodeType="clickEffect" fill="hold" presetClass="entr" presetID="1">
                                  <p:stCondLst>
                                    <p:cond delay="0"/>
                                  </p:stCondLst>
                                  <p:childTnLst>
                                    <p:set>
                                      <p:cBhvr>
                                        <p:cTn id="124" dur="1" fill="hold">
                                          <p:stCondLst>
                                            <p:cond delay="0"/>
                                          </p:stCondLst>
                                        </p:cTn>
                                        <p:tgtEl>
                                          <p:spTgt spid="142">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TextShape 1"/>
          <p:cNvSpPr txBox="1"/>
          <p:nvPr/>
        </p:nvSpPr>
        <p:spPr>
          <a:xfrm>
            <a:off x="228600" y="0"/>
            <a:ext cx="8686440" cy="91404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Policies, standards, guidelines, and procedures</a:t>
            </a:r>
            <a:endParaRPr b="0" lang="en-US" sz="3600" spc="-1" strike="noStrike">
              <a:solidFill>
                <a:srgbClr val="000000"/>
              </a:solidFill>
              <a:latin typeface="Arial"/>
            </a:endParaRPr>
          </a:p>
        </p:txBody>
      </p:sp>
      <p:pic>
        <p:nvPicPr>
          <p:cNvPr id="144" name="Picture 2" descr="An illustrations shows a cylinder and a pyramid sliced into four sections. The cylinder is labeled as, “Practices, Industry, government, and regulation exemplars and Influence organization documents.” All the four labels points to four sections of the pyramid by arrows. The four sections of the pyramid are, “Policies Sanctioned by management, Standards Detailed minimum specifications for compliance, Guidelines Recommendations for compliance and Procedures Step-by-step instructions for compliance.” Arrows pointing downwards are marked from top to bottom between each sections.&#10;"/>
          <p:cNvPicPr/>
          <p:nvPr/>
        </p:nvPicPr>
        <p:blipFill>
          <a:blip r:embed="rId1"/>
          <a:stretch/>
        </p:blipFill>
        <p:spPr>
          <a:xfrm>
            <a:off x="478440" y="1143000"/>
            <a:ext cx="8436600" cy="4573800"/>
          </a:xfrm>
          <a:prstGeom prst="rect">
            <a:avLst/>
          </a:prstGeom>
          <a:ln w="0">
            <a:noFill/>
          </a:ln>
        </p:spPr>
      </p:pic>
    </p:spTree>
  </p:cSld>
  <mc:AlternateContent>
    <mc:Choice Requires="p14">
      <p:transition spd="slow" p14:dur="2000"/>
    </mc:Choice>
    <mc:Fallback>
      <p:transition spd="slow"/>
    </mc:Fallback>
  </mc:AlternateContent>
  <p:timing>
    <p:tnLst>
      <p:par>
        <p:cTn id="125" dur="indefinite" restart="never" nodeType="tmRoot">
          <p:childTnLst>
            <p:seq>
              <p:cTn id="126" dur="indefinite" nodeType="mainSeq">
                <p:childTnLst>
                  <p:par>
                    <p:cTn id="127" fill="hold">
                      <p:stCondLst>
                        <p:cond delay="indefinite"/>
                      </p:stCondLst>
                      <p:childTnLst>
                        <p:par>
                          <p:cTn id="128" fill="hold">
                            <p:stCondLst>
                              <p:cond delay="0"/>
                            </p:stCondLst>
                            <p:childTnLst>
                              <p:par>
                                <p:cTn id="129" nodeType="clickEffect" fill="hold" presetClass="entr" presetID="1">
                                  <p:stCondLst>
                                    <p:cond delay="0"/>
                                  </p:stCondLst>
                                  <p:childTnLst>
                                    <p:set>
                                      <p:cBhvr>
                                        <p:cTn id="130" dur="1" fill="hold">
                                          <p:stCondLst>
                                            <p:cond delay="0"/>
                                          </p:stCondLst>
                                        </p:cTn>
                                        <p:tgtEl>
                                          <p:spTgt spid="1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TextShape 1"/>
          <p:cNvSpPr txBox="1"/>
          <p:nvPr/>
        </p:nvSpPr>
        <p:spPr>
          <a:xfrm>
            <a:off x="519120" y="357480"/>
            <a:ext cx="8032320" cy="1003680"/>
          </a:xfrm>
          <a:prstGeom prst="rect">
            <a:avLst/>
          </a:prstGeom>
          <a:noFill/>
          <a:ln w="9360">
            <a:noFill/>
          </a:ln>
        </p:spPr>
        <p:txBody>
          <a:bodyPr anchor="ctr">
            <a:noAutofit/>
          </a:bodyPr>
          <a:p>
            <a:pPr algn="ctr">
              <a:lnSpc>
                <a:spcPct val="100000"/>
              </a:lnSpc>
            </a:pPr>
            <a:r>
              <a:rPr b="0" lang="en-GB" sz="3600" spc="-1" strike="noStrike">
                <a:solidFill>
                  <a:srgbClr val="000000"/>
                </a:solidFill>
                <a:latin typeface="Arial"/>
              </a:rPr>
              <a:t>Security Policies</a:t>
            </a:r>
            <a:endParaRPr b="0" lang="en-US" sz="3600" spc="-1" strike="noStrike">
              <a:solidFill>
                <a:srgbClr val="000000"/>
              </a:solidFill>
              <a:latin typeface="Arial"/>
            </a:endParaRPr>
          </a:p>
        </p:txBody>
      </p:sp>
      <p:sp>
        <p:nvSpPr>
          <p:cNvPr id="146" name="TextShape 2"/>
          <p:cNvSpPr txBox="1"/>
          <p:nvPr/>
        </p:nvSpPr>
        <p:spPr>
          <a:xfrm>
            <a:off x="398520" y="1981080"/>
            <a:ext cx="8152920" cy="2361960"/>
          </a:xfrm>
          <a:prstGeom prst="rect">
            <a:avLst/>
          </a:prstGeom>
          <a:noFill/>
          <a:ln w="0">
            <a:noFill/>
          </a:ln>
        </p:spPr>
        <p:txBody>
          <a:bodyPr>
            <a:noAutofit/>
          </a:bodyPr>
          <a:p>
            <a:pPr>
              <a:lnSpc>
                <a:spcPct val="100000"/>
              </a:lnSpc>
              <a:spcBef>
                <a:spcPts val="519"/>
              </a:spcBef>
              <a:tabLst>
                <a:tab algn="l" pos="0"/>
              </a:tabLst>
            </a:pPr>
            <a:r>
              <a:rPr b="0" lang="en-US" sz="2600" spc="-1" strike="noStrike">
                <a:solidFill>
                  <a:srgbClr val="000000"/>
                </a:solidFill>
                <a:latin typeface="Arial"/>
                <a:ea typeface="Verdana"/>
              </a:rPr>
              <a:t>Organizations adapts one or more:</a:t>
            </a:r>
            <a:endParaRPr b="0" lang="en-US" sz="2600" spc="-1" strike="noStrike">
              <a:solidFill>
                <a:srgbClr val="000000"/>
              </a:solidFill>
              <a:latin typeface="Arial"/>
            </a:endParaRPr>
          </a:p>
          <a:p>
            <a:pPr marL="343080" indent="-342720">
              <a:lnSpc>
                <a:spcPct val="100000"/>
              </a:lnSpc>
              <a:spcBef>
                <a:spcPts val="519"/>
              </a:spcBef>
              <a:buClr>
                <a:srgbClr val="364162"/>
              </a:buClr>
              <a:buFont typeface="Arial"/>
              <a:buChar char="•"/>
              <a:tabLst>
                <a:tab algn="l" pos="0"/>
              </a:tabLst>
            </a:pPr>
            <a:r>
              <a:rPr b="0" lang="en-US" sz="2600" spc="-1" strike="noStrike">
                <a:solidFill>
                  <a:srgbClr val="000000"/>
                </a:solidFill>
                <a:latin typeface="Arial"/>
                <a:ea typeface="Verdana"/>
              </a:rPr>
              <a:t>Enterprise Information Security Policy (EISP)</a:t>
            </a:r>
            <a:endParaRPr b="0" lang="en-US" sz="2600" spc="-1" strike="noStrike">
              <a:solidFill>
                <a:srgbClr val="000000"/>
              </a:solidFill>
              <a:latin typeface="Arial"/>
            </a:endParaRPr>
          </a:p>
          <a:p>
            <a:pPr marL="343080" indent="-342720">
              <a:lnSpc>
                <a:spcPct val="100000"/>
              </a:lnSpc>
              <a:spcBef>
                <a:spcPts val="519"/>
              </a:spcBef>
              <a:buClr>
                <a:srgbClr val="364162"/>
              </a:buClr>
              <a:buFont typeface="Arial"/>
              <a:buChar char="•"/>
              <a:tabLst>
                <a:tab algn="l" pos="0"/>
              </a:tabLst>
            </a:pPr>
            <a:r>
              <a:rPr b="0" lang="en-US" sz="2600" spc="-1" strike="noStrike">
                <a:solidFill>
                  <a:srgbClr val="000000"/>
                </a:solidFill>
                <a:latin typeface="Arial"/>
                <a:ea typeface="Verdana"/>
              </a:rPr>
              <a:t>Issue-Specific Security Policy (ISSP)</a:t>
            </a:r>
            <a:endParaRPr b="0" lang="en-US" sz="2600" spc="-1" strike="noStrike">
              <a:solidFill>
                <a:srgbClr val="000000"/>
              </a:solidFill>
              <a:latin typeface="Arial"/>
            </a:endParaRPr>
          </a:p>
          <a:p>
            <a:pPr marL="343080" indent="-342720">
              <a:lnSpc>
                <a:spcPct val="100000"/>
              </a:lnSpc>
              <a:spcBef>
                <a:spcPts val="519"/>
              </a:spcBef>
              <a:buClr>
                <a:srgbClr val="364162"/>
              </a:buClr>
              <a:buFont typeface="Arial"/>
              <a:buChar char="•"/>
              <a:tabLst>
                <a:tab algn="l" pos="0"/>
              </a:tabLst>
            </a:pPr>
            <a:r>
              <a:rPr b="0" lang="en-US" sz="2600" spc="-1" strike="noStrike">
                <a:solidFill>
                  <a:srgbClr val="000000"/>
                </a:solidFill>
                <a:latin typeface="Arial"/>
                <a:ea typeface="Verdana"/>
              </a:rPr>
              <a:t>Systems-Specific Security Policy (SysSP</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31" dur="indefinite" restart="never" nodeType="tmRoot">
          <p:childTnLst>
            <p:seq>
              <p:cTn id="132" dur="indefinite" nodeType="mainSeq">
                <p:childTnLst>
                  <p:par>
                    <p:cTn id="133" fill="hold">
                      <p:stCondLst>
                        <p:cond delay="indefinite"/>
                      </p:stCondLst>
                      <p:childTnLst>
                        <p:par>
                          <p:cTn id="134" fill="hold">
                            <p:stCondLst>
                              <p:cond delay="0"/>
                            </p:stCondLst>
                            <p:childTnLst>
                              <p:par>
                                <p:cTn id="135" nodeType="clickEffect" fill="hold" presetClass="entr" presetID="1">
                                  <p:stCondLst>
                                    <p:cond delay="0"/>
                                  </p:stCondLst>
                                  <p:childTnLst>
                                    <p:set>
                                      <p:cBhvr>
                                        <p:cTn id="136" dur="1" fill="hold">
                                          <p:stCondLst>
                                            <p:cond delay="0"/>
                                          </p:stCondLst>
                                        </p:cTn>
                                        <p:tgtEl>
                                          <p:spTgt spid="146">
                                            <p:txEl>
                                              <p:pRg st="0" end="0"/>
                                            </p:txEl>
                                          </p:spTgt>
                                        </p:tgtEl>
                                        <p:attrNameLst>
                                          <p:attrName>style.visibility</p:attrName>
                                        </p:attrNameLst>
                                      </p:cBhvr>
                                      <p:to>
                                        <p:strVal val="visible"/>
                                      </p:to>
                                    </p:set>
                                  </p:childTnLst>
                                </p:cTn>
                              </p:par>
                            </p:childTnLst>
                          </p:cTn>
                        </p:par>
                      </p:childTnLst>
                    </p:cTn>
                  </p:par>
                  <p:par>
                    <p:cTn id="137" fill="hold">
                      <p:stCondLst>
                        <p:cond delay="indefinite"/>
                      </p:stCondLst>
                      <p:childTnLst>
                        <p:par>
                          <p:cTn id="138" fill="hold">
                            <p:stCondLst>
                              <p:cond delay="0"/>
                            </p:stCondLst>
                            <p:childTnLst>
                              <p:par>
                                <p:cTn id="139" nodeType="clickEffect" fill="hold" presetClass="entr" presetID="1">
                                  <p:stCondLst>
                                    <p:cond delay="0"/>
                                  </p:stCondLst>
                                  <p:childTnLst>
                                    <p:set>
                                      <p:cBhvr>
                                        <p:cTn id="140" dur="1" fill="hold">
                                          <p:stCondLst>
                                            <p:cond delay="0"/>
                                          </p:stCondLst>
                                        </p:cTn>
                                        <p:tgtEl>
                                          <p:spTgt spid="146">
                                            <p:txEl>
                                              <p:pRg st="1" end="1"/>
                                            </p:txEl>
                                          </p:spTgt>
                                        </p:tgtEl>
                                        <p:attrNameLst>
                                          <p:attrName>style.visibility</p:attrName>
                                        </p:attrNameLst>
                                      </p:cBhvr>
                                      <p:to>
                                        <p:strVal val="visible"/>
                                      </p:to>
                                    </p:set>
                                  </p:childTnLst>
                                </p:cTn>
                              </p:par>
                            </p:childTnLst>
                          </p:cTn>
                        </p:par>
                      </p:childTnLst>
                    </p:cTn>
                  </p:par>
                  <p:par>
                    <p:cTn id="141" fill="hold">
                      <p:stCondLst>
                        <p:cond delay="indefinite"/>
                      </p:stCondLst>
                      <p:childTnLst>
                        <p:par>
                          <p:cTn id="142" fill="hold">
                            <p:stCondLst>
                              <p:cond delay="0"/>
                            </p:stCondLst>
                            <p:childTnLst>
                              <p:par>
                                <p:cTn id="143" nodeType="clickEffect" fill="hold" presetClass="entr" presetID="1">
                                  <p:stCondLst>
                                    <p:cond delay="0"/>
                                  </p:stCondLst>
                                  <p:childTnLst>
                                    <p:set>
                                      <p:cBhvr>
                                        <p:cTn id="144" dur="1" fill="hold">
                                          <p:stCondLst>
                                            <p:cond delay="0"/>
                                          </p:stCondLst>
                                        </p:cTn>
                                        <p:tgtEl>
                                          <p:spTgt spid="146">
                                            <p:txEl>
                                              <p:pRg st="2" end="2"/>
                                            </p:txEl>
                                          </p:spTgt>
                                        </p:tgtEl>
                                        <p:attrNameLst>
                                          <p:attrName>style.visibility</p:attrName>
                                        </p:attrNameLst>
                                      </p:cBhvr>
                                      <p:to>
                                        <p:strVal val="visible"/>
                                      </p:to>
                                    </p:set>
                                  </p:childTnLst>
                                </p:cTn>
                              </p:par>
                            </p:childTnLst>
                          </p:cTn>
                        </p:par>
                      </p:childTnLst>
                    </p:cTn>
                  </p:par>
                  <p:par>
                    <p:cTn id="145" fill="hold">
                      <p:stCondLst>
                        <p:cond delay="indefinite"/>
                      </p:stCondLst>
                      <p:childTnLst>
                        <p:par>
                          <p:cTn id="146" fill="hold">
                            <p:stCondLst>
                              <p:cond delay="0"/>
                            </p:stCondLst>
                            <p:childTnLst>
                              <p:par>
                                <p:cTn id="147" nodeType="clickEffect" fill="hold" presetClass="entr" presetID="1">
                                  <p:stCondLst>
                                    <p:cond delay="0"/>
                                  </p:stCondLst>
                                  <p:childTnLst>
                                    <p:set>
                                      <p:cBhvr>
                                        <p:cTn id="148" dur="1" fill="hold">
                                          <p:stCondLst>
                                            <p:cond delay="0"/>
                                          </p:stCondLst>
                                        </p:cTn>
                                        <p:tgtEl>
                                          <p:spTgt spid="146">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7" name="TextShape 1"/>
          <p:cNvSpPr txBox="1"/>
          <p:nvPr/>
        </p:nvSpPr>
        <p:spPr>
          <a:xfrm>
            <a:off x="0" y="122040"/>
            <a:ext cx="9143640" cy="94428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Components of the EISP (1 of 3)</a:t>
            </a:r>
            <a:endParaRPr b="0" lang="en-US" sz="3600" spc="-1" strike="noStrike">
              <a:solidFill>
                <a:srgbClr val="000000"/>
              </a:solidFill>
              <a:latin typeface="Arial"/>
            </a:endParaRPr>
          </a:p>
        </p:txBody>
      </p:sp>
      <p:graphicFrame>
        <p:nvGraphicFramePr>
          <p:cNvPr id="148" name="Table 2"/>
          <p:cNvGraphicFramePr/>
          <p:nvPr/>
        </p:nvGraphicFramePr>
        <p:xfrm>
          <a:off x="457200" y="1600200"/>
          <a:ext cx="8305560" cy="3962160"/>
        </p:xfrm>
        <a:graphic>
          <a:graphicData uri="http://schemas.openxmlformats.org/drawingml/2006/table">
            <a:tbl>
              <a:tblPr/>
              <a:tblGrid>
                <a:gridCol w="1614960"/>
                <a:gridCol w="6690600"/>
              </a:tblGrid>
              <a:tr h="424800">
                <a:tc>
                  <a:txBody>
                    <a:bodyPr lIns="0" rIns="0" tIns="0" bIns="0" anchor="ctr">
                      <a:noAutofit/>
                    </a:bodyPr>
                    <a:p>
                      <a:pPr algn="ctr">
                        <a:lnSpc>
                          <a:spcPct val="100000"/>
                        </a:lnSpc>
                      </a:pPr>
                      <a:r>
                        <a:rPr b="1" lang="en-US" sz="1600" spc="58" strike="noStrike">
                          <a:solidFill>
                            <a:srgbClr val="ffffff"/>
                          </a:solidFill>
                          <a:latin typeface="Arial"/>
                          <a:ea typeface="Tahoma"/>
                        </a:rPr>
                        <a:t>Component</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lIns="0" rIns="0" tIns="0" bIns="0" anchor="ctr">
                      <a:noAutofit/>
                    </a:bodyPr>
                    <a:p>
                      <a:pPr marL="64080" algn="ctr">
                        <a:lnSpc>
                          <a:spcPct val="100000"/>
                        </a:lnSpc>
                      </a:pPr>
                      <a:r>
                        <a:rPr b="1" lang="en-US" sz="1600" spc="97" strike="noStrike">
                          <a:solidFill>
                            <a:srgbClr val="ffffff"/>
                          </a:solidFill>
                          <a:latin typeface="Arial"/>
                          <a:ea typeface="Tahoma"/>
                        </a:rPr>
                        <a:t>Description</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3537360">
                <a:tc>
                  <a:txBody>
                    <a:bodyPr anchor="ctr">
                      <a:noAutofit/>
                    </a:bodyPr>
                    <a:p>
                      <a:pPr>
                        <a:lnSpc>
                          <a:spcPct val="100000"/>
                        </a:lnSpc>
                      </a:pPr>
                      <a:r>
                        <a:rPr b="0" lang="en-US" sz="1600" spc="-1" strike="noStrike">
                          <a:solidFill>
                            <a:srgbClr val="000000"/>
                          </a:solidFill>
                          <a:latin typeface="Arial"/>
                        </a:rPr>
                        <a:t>Statement of Purpose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Answers the question 'What is this policy for?" Provides a framework that helps the reader understand the intent of the document. Can include text such as the following: This document will:</a:t>
                      </a:r>
                      <a:endParaRPr b="0" lang="en-GB" sz="1600" spc="-1" strike="noStrike">
                        <a:latin typeface="Arial"/>
                      </a:endParaRPr>
                    </a:p>
                    <a:p>
                      <a:pPr marL="341280" indent="-169560">
                        <a:lnSpc>
                          <a:spcPct val="100000"/>
                        </a:lnSpc>
                        <a:buClr>
                          <a:srgbClr val="000000"/>
                        </a:buClr>
                        <a:buFont typeface="Arial"/>
                        <a:buChar char="•"/>
                      </a:pPr>
                      <a:r>
                        <a:rPr b="0" lang="en-US" sz="1600" spc="-1" strike="noStrike">
                          <a:solidFill>
                            <a:srgbClr val="000000"/>
                          </a:solidFill>
                          <a:latin typeface="Arial"/>
                        </a:rPr>
                        <a:t>Identify the elements of a good security policy</a:t>
                      </a:r>
                      <a:endParaRPr b="0" lang="en-GB" sz="1600" spc="-1" strike="noStrike">
                        <a:latin typeface="Arial"/>
                      </a:endParaRPr>
                    </a:p>
                    <a:p>
                      <a:pPr marL="341280" indent="-169560">
                        <a:lnSpc>
                          <a:spcPct val="100000"/>
                        </a:lnSpc>
                        <a:buClr>
                          <a:srgbClr val="000000"/>
                        </a:buClr>
                        <a:buFont typeface="Arial"/>
                        <a:buChar char="•"/>
                      </a:pPr>
                      <a:r>
                        <a:rPr b="0" lang="en-US" sz="1600" spc="-1" strike="noStrike">
                          <a:solidFill>
                            <a:srgbClr val="000000"/>
                          </a:solidFill>
                          <a:latin typeface="Arial"/>
                        </a:rPr>
                        <a:t>Explain the need for information security</a:t>
                      </a:r>
                      <a:endParaRPr b="0" lang="en-GB" sz="1600" spc="-1" strike="noStrike">
                        <a:latin typeface="Arial"/>
                      </a:endParaRPr>
                    </a:p>
                    <a:p>
                      <a:pPr marL="341280" indent="-169560">
                        <a:lnSpc>
                          <a:spcPct val="100000"/>
                        </a:lnSpc>
                        <a:buClr>
                          <a:srgbClr val="000000"/>
                        </a:buClr>
                        <a:buFont typeface="Arial"/>
                        <a:buChar char="•"/>
                      </a:pPr>
                      <a:r>
                        <a:rPr b="0" lang="en-US" sz="1600" spc="-1" strike="noStrike">
                          <a:solidFill>
                            <a:srgbClr val="000000"/>
                          </a:solidFill>
                          <a:latin typeface="Arial"/>
                        </a:rPr>
                        <a:t>Specify the various categories of information security</a:t>
                      </a:r>
                      <a:endParaRPr b="0" lang="en-GB" sz="1600" spc="-1" strike="noStrike">
                        <a:latin typeface="Arial"/>
                      </a:endParaRPr>
                    </a:p>
                    <a:p>
                      <a:pPr marL="341280" indent="-169560">
                        <a:lnSpc>
                          <a:spcPct val="100000"/>
                        </a:lnSpc>
                        <a:buClr>
                          <a:srgbClr val="000000"/>
                        </a:buClr>
                        <a:buFont typeface="Arial"/>
                        <a:buChar char="•"/>
                      </a:pPr>
                      <a:r>
                        <a:rPr b="0" lang="en-US" sz="1600" spc="-1" strike="noStrike">
                          <a:solidFill>
                            <a:srgbClr val="000000"/>
                          </a:solidFill>
                          <a:latin typeface="Arial"/>
                        </a:rPr>
                        <a:t>Identify the information security responsibilities and roles</a:t>
                      </a:r>
                      <a:endParaRPr b="0" lang="en-GB" sz="1600" spc="-1" strike="noStrike">
                        <a:latin typeface="Arial"/>
                      </a:endParaRPr>
                    </a:p>
                    <a:p>
                      <a:pPr marL="341280" indent="-169560">
                        <a:lnSpc>
                          <a:spcPct val="100000"/>
                        </a:lnSpc>
                        <a:buClr>
                          <a:srgbClr val="000000"/>
                        </a:buClr>
                        <a:buFont typeface="Arial"/>
                        <a:buChar char="•"/>
                      </a:pPr>
                      <a:r>
                        <a:rPr b="0" lang="en-US" sz="1600" spc="-1" strike="noStrike">
                          <a:solidFill>
                            <a:srgbClr val="000000"/>
                          </a:solidFill>
                          <a:latin typeface="Arial"/>
                        </a:rPr>
                        <a:t>Identify appropriate levels of security through standards and guidelines</a:t>
                      </a:r>
                      <a:endParaRPr b="0" lang="en-GB" sz="1600" spc="-1" strike="noStrike">
                        <a:latin typeface="Arial"/>
                      </a:endParaRPr>
                    </a:p>
                    <a:p>
                      <a:pPr>
                        <a:lnSpc>
                          <a:spcPct val="100000"/>
                        </a:lnSpc>
                      </a:pPr>
                      <a:r>
                        <a:rPr b="0" lang="en-US" sz="1600" spc="-1" strike="noStrike">
                          <a:solidFill>
                            <a:srgbClr val="000000"/>
                          </a:solidFill>
                          <a:latin typeface="Arial"/>
                        </a:rPr>
                        <a:t>This document establishes an overarching security policy and direction for our company. Individual departments are expected to establish standards, guidelines, and operating procedures that adhere to and reference this policy while addressing their specific and individual needs."</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49" name="TextShape 1"/>
          <p:cNvSpPr txBox="1"/>
          <p:nvPr/>
        </p:nvSpPr>
        <p:spPr>
          <a:xfrm>
            <a:off x="0" y="185040"/>
            <a:ext cx="9143640" cy="88128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Components of the EISP (2 of 3)</a:t>
            </a:r>
            <a:endParaRPr b="0" lang="en-US" sz="3600" spc="-1" strike="noStrike">
              <a:solidFill>
                <a:srgbClr val="000000"/>
              </a:solidFill>
              <a:latin typeface="Arial"/>
            </a:endParaRPr>
          </a:p>
        </p:txBody>
      </p:sp>
      <p:graphicFrame>
        <p:nvGraphicFramePr>
          <p:cNvPr id="150" name="Table 2"/>
          <p:cNvGraphicFramePr/>
          <p:nvPr/>
        </p:nvGraphicFramePr>
        <p:xfrm>
          <a:off x="533520" y="1930680"/>
          <a:ext cx="8152920" cy="2787840"/>
        </p:xfrm>
        <a:graphic>
          <a:graphicData uri="http://schemas.openxmlformats.org/drawingml/2006/table">
            <a:tbl>
              <a:tblPr/>
              <a:tblGrid>
                <a:gridCol w="2313360"/>
                <a:gridCol w="5839560"/>
              </a:tblGrid>
              <a:tr h="441360">
                <a:tc>
                  <a:txBody>
                    <a:bodyPr lIns="0" rIns="0" tIns="0" bIns="0" anchor="ctr">
                      <a:noAutofit/>
                    </a:bodyPr>
                    <a:p>
                      <a:pPr algn="ctr">
                        <a:lnSpc>
                          <a:spcPct val="100000"/>
                        </a:lnSpc>
                      </a:pPr>
                      <a:r>
                        <a:rPr b="1" lang="en-US" sz="1600" spc="58" strike="noStrike">
                          <a:solidFill>
                            <a:srgbClr val="ffffff"/>
                          </a:solidFill>
                          <a:latin typeface="Arial"/>
                          <a:ea typeface="Calibri"/>
                        </a:rPr>
                        <a:t>Component</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lIns="0" rIns="0" tIns="0" bIns="0" anchor="ctr">
                      <a:noAutofit/>
                    </a:bodyPr>
                    <a:p>
                      <a:pPr marL="64080" algn="ctr">
                        <a:lnSpc>
                          <a:spcPct val="100000"/>
                        </a:lnSpc>
                      </a:pPr>
                      <a:r>
                        <a:rPr b="1" lang="en-US" sz="1600" spc="97" strike="noStrike">
                          <a:solidFill>
                            <a:srgbClr val="ffffff"/>
                          </a:solidFill>
                          <a:latin typeface="Arial"/>
                          <a:ea typeface="Calibri"/>
                        </a:rPr>
                        <a:t>Description</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1626120">
                <a:tc>
                  <a:txBody>
                    <a:bodyPr lIns="0" rIns="0" tIns="0" bIns="0" anchor="ctr">
                      <a:noAutofit/>
                    </a:bodyPr>
                    <a:p>
                      <a:pPr marL="63000">
                        <a:lnSpc>
                          <a:spcPct val="100000"/>
                        </a:lnSpc>
                      </a:pPr>
                      <a:r>
                        <a:rPr b="0" lang="en-US" sz="1600" spc="18" strike="noStrike">
                          <a:solidFill>
                            <a:srgbClr val="000000"/>
                          </a:solidFill>
                          <a:latin typeface="Arial"/>
                          <a:ea typeface="Calibri"/>
                        </a:rPr>
                        <a:t>Information Security Elements</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lIns="0" rIns="0" tIns="0" bIns="0">
                      <a:noAutofit/>
                    </a:bodyPr>
                    <a:p>
                      <a:pPr marL="64080">
                        <a:lnSpc>
                          <a:spcPct val="100000"/>
                        </a:lnSpc>
                        <a:spcBef>
                          <a:spcPts val="360"/>
                        </a:spcBef>
                      </a:pPr>
                      <a:r>
                        <a:rPr b="0" lang="en-US" sz="1600" spc="18" strike="noStrike">
                          <a:solidFill>
                            <a:srgbClr val="000000"/>
                          </a:solidFill>
                          <a:latin typeface="Arial"/>
                          <a:ea typeface="Calibri"/>
                        </a:rPr>
                        <a:t>Defines information security. For example:</a:t>
                      </a:r>
                      <a:endParaRPr b="0" lang="en-GB" sz="1600" spc="-1" strike="noStrike">
                        <a:latin typeface="Arial"/>
                      </a:endParaRPr>
                    </a:p>
                    <a:p>
                      <a:pPr marL="45720" algn="just">
                        <a:lnSpc>
                          <a:spcPct val="100000"/>
                        </a:lnSpc>
                        <a:spcBef>
                          <a:spcPts val="360"/>
                        </a:spcBef>
                      </a:pPr>
                      <a:r>
                        <a:rPr b="0" lang="en-US" sz="1600" spc="32" strike="noStrike">
                          <a:solidFill>
                            <a:srgbClr val="000000"/>
                          </a:solidFill>
                          <a:latin typeface="Arial"/>
                          <a:ea typeface="Calibri"/>
                        </a:rPr>
                        <a:t>"Protecting the confidentiality, integrity, and availability of information while </a:t>
                      </a:r>
                      <a:r>
                        <a:rPr b="0" lang="en-US" sz="1600" spc="18" strike="noStrike">
                          <a:solidFill>
                            <a:srgbClr val="000000"/>
                          </a:solidFill>
                          <a:latin typeface="Arial"/>
                          <a:ea typeface="Calibri"/>
                        </a:rPr>
                        <a:t>in processing, transmission, and storage, through the use of policy, education </a:t>
                      </a:r>
                      <a:r>
                        <a:rPr b="0" lang="en-US" sz="1600" spc="29" strike="noStrike">
                          <a:solidFill>
                            <a:srgbClr val="000000"/>
                          </a:solidFill>
                          <a:latin typeface="Arial"/>
                          <a:ea typeface="Calibri"/>
                        </a:rPr>
                        <a:t>and training, and technology ..."</a:t>
                      </a:r>
                      <a:endParaRPr b="0" lang="en-GB" sz="1600" spc="-1" strike="noStrike">
                        <a:latin typeface="Arial"/>
                      </a:endParaRPr>
                    </a:p>
                    <a:p>
                      <a:pPr marL="64080">
                        <a:lnSpc>
                          <a:spcPct val="100000"/>
                        </a:lnSpc>
                      </a:pPr>
                      <a:r>
                        <a:rPr b="0" lang="en-US" sz="1600" spc="-1" strike="noStrike">
                          <a:solidFill>
                            <a:srgbClr val="000000"/>
                          </a:solidFill>
                          <a:latin typeface="Arial"/>
                          <a:ea typeface="Calibri"/>
                        </a:rPr>
                        <a:t>This section can also lay out security definitions or philosophies to clarify the policy.</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r>
              <a:tr h="903240">
                <a:tc>
                  <a:txBody>
                    <a:bodyPr lIns="0" rIns="0" tIns="0" bIns="0" anchor="ctr">
                      <a:noAutofit/>
                    </a:bodyPr>
                    <a:p>
                      <a:pPr marL="63000">
                        <a:lnSpc>
                          <a:spcPct val="100000"/>
                        </a:lnSpc>
                      </a:pPr>
                      <a:r>
                        <a:rPr b="0" lang="en-US" sz="1600" spc="18" strike="noStrike">
                          <a:solidFill>
                            <a:srgbClr val="000000"/>
                          </a:solidFill>
                          <a:latin typeface="Arial"/>
                          <a:ea typeface="Calibri"/>
                        </a:rPr>
                        <a:t>Need for Information Security</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lIns="0" rIns="0" tIns="0" bIns="0">
                      <a:noAutofit/>
                    </a:bodyPr>
                    <a:p>
                      <a:pPr marL="45720">
                        <a:lnSpc>
                          <a:spcPct val="100000"/>
                        </a:lnSpc>
                        <a:spcBef>
                          <a:spcPts val="360"/>
                        </a:spcBef>
                      </a:pPr>
                      <a:r>
                        <a:rPr b="0" lang="en-US" sz="1600" spc="49" strike="noStrike">
                          <a:solidFill>
                            <a:srgbClr val="000000"/>
                          </a:solidFill>
                          <a:latin typeface="Arial"/>
                          <a:ea typeface="Calibri"/>
                        </a:rPr>
                        <a:t>Provides information on the importance of information security in the </a:t>
                      </a:r>
                      <a:r>
                        <a:rPr b="0" lang="en-US" sz="1600" spc="18" strike="noStrike">
                          <a:solidFill>
                            <a:srgbClr val="000000"/>
                          </a:solidFill>
                          <a:latin typeface="Arial"/>
                          <a:ea typeface="Calibri"/>
                        </a:rPr>
                        <a:t>organization and the legal and ethical obligation to protect critical information about customers, employees, and markets.</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1" name="TextShape 1"/>
          <p:cNvSpPr txBox="1"/>
          <p:nvPr/>
        </p:nvSpPr>
        <p:spPr>
          <a:xfrm>
            <a:off x="0" y="371880"/>
            <a:ext cx="9143640" cy="92340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Components of the EISP (3 of 3)</a:t>
            </a:r>
            <a:endParaRPr b="0" lang="en-US" sz="3600" spc="-1" strike="noStrike">
              <a:solidFill>
                <a:srgbClr val="000000"/>
              </a:solidFill>
              <a:latin typeface="Arial"/>
            </a:endParaRPr>
          </a:p>
        </p:txBody>
      </p:sp>
      <p:graphicFrame>
        <p:nvGraphicFramePr>
          <p:cNvPr id="152" name="Table 2"/>
          <p:cNvGraphicFramePr/>
          <p:nvPr/>
        </p:nvGraphicFramePr>
        <p:xfrm>
          <a:off x="685800" y="1828800"/>
          <a:ext cx="8038800" cy="3710520"/>
        </p:xfrm>
        <a:graphic>
          <a:graphicData uri="http://schemas.openxmlformats.org/drawingml/2006/table">
            <a:tbl>
              <a:tblPr/>
              <a:tblGrid>
                <a:gridCol w="2057400"/>
                <a:gridCol w="5981400"/>
              </a:tblGrid>
              <a:tr h="609480">
                <a:tc>
                  <a:txBody>
                    <a:bodyPr lIns="0" rIns="0" tIns="0" bIns="0" anchor="ctr">
                      <a:noAutofit/>
                    </a:bodyPr>
                    <a:p>
                      <a:pPr algn="ctr">
                        <a:lnSpc>
                          <a:spcPct val="100000"/>
                        </a:lnSpc>
                        <a:spcBef>
                          <a:spcPts val="601"/>
                        </a:spcBef>
                      </a:pPr>
                      <a:r>
                        <a:rPr b="1" lang="en-US" sz="1600" spc="58" strike="noStrike">
                          <a:solidFill>
                            <a:srgbClr val="ffffff"/>
                          </a:solidFill>
                          <a:latin typeface="Arial"/>
                          <a:ea typeface="Calibri"/>
                        </a:rPr>
                        <a:t>Component</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lIns="0" rIns="0" tIns="0" bIns="0" anchor="ctr">
                      <a:noAutofit/>
                    </a:bodyPr>
                    <a:p>
                      <a:pPr marL="64080" algn="ctr">
                        <a:lnSpc>
                          <a:spcPct val="100000"/>
                        </a:lnSpc>
                        <a:spcBef>
                          <a:spcPts val="601"/>
                        </a:spcBef>
                      </a:pPr>
                      <a:r>
                        <a:rPr b="1" lang="en-US" sz="1600" spc="97" strike="noStrike">
                          <a:solidFill>
                            <a:srgbClr val="ffffff"/>
                          </a:solidFill>
                          <a:latin typeface="Arial"/>
                          <a:ea typeface="Calibri"/>
                        </a:rPr>
                        <a:t>Description</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1405080">
                <a:tc>
                  <a:txBody>
                    <a:bodyPr lIns="0" rIns="0" tIns="0" bIns="0" anchor="ctr">
                      <a:noAutofit/>
                    </a:bodyPr>
                    <a:p>
                      <a:pPr marL="45720">
                        <a:lnSpc>
                          <a:spcPct val="100000"/>
                        </a:lnSpc>
                        <a:spcBef>
                          <a:spcPts val="601"/>
                        </a:spcBef>
                      </a:pPr>
                      <a:r>
                        <a:rPr b="0" lang="en-US" sz="1600" spc="-52" strike="noStrike">
                          <a:solidFill>
                            <a:srgbClr val="000000"/>
                          </a:solidFill>
                          <a:latin typeface="Arial"/>
                          <a:ea typeface="Calibri"/>
                        </a:rPr>
                        <a:t>Information Security </a:t>
                      </a:r>
                      <a:r>
                        <a:rPr b="0" lang="en-US" sz="1600" spc="4" strike="noStrike">
                          <a:solidFill>
                            <a:srgbClr val="000000"/>
                          </a:solidFill>
                          <a:latin typeface="Arial"/>
                          <a:ea typeface="Calibri"/>
                        </a:rPr>
                        <a:t>Responsibilities and Roles</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lIns="0" rIns="0" tIns="0" bIns="0">
                      <a:noAutofit/>
                    </a:bodyPr>
                    <a:p>
                      <a:pPr marL="68760">
                        <a:lnSpc>
                          <a:spcPct val="100000"/>
                        </a:lnSpc>
                        <a:spcBef>
                          <a:spcPts val="601"/>
                        </a:spcBef>
                      </a:pPr>
                      <a:r>
                        <a:rPr b="0" lang="en-US" sz="1600" spc="12" strike="noStrike">
                          <a:solidFill>
                            <a:srgbClr val="000000"/>
                          </a:solidFill>
                          <a:latin typeface="Arial"/>
                          <a:ea typeface="Calibri"/>
                        </a:rPr>
                        <a:t>Defines the organizational structure designed to support information security </a:t>
                      </a:r>
                      <a:r>
                        <a:rPr b="0" lang="en-US" sz="1600" spc="4" strike="noStrike">
                          <a:solidFill>
                            <a:srgbClr val="000000"/>
                          </a:solidFill>
                          <a:latin typeface="Arial"/>
                          <a:ea typeface="Calibri"/>
                        </a:rPr>
                        <a:t>within the organization. Identifies categories of people with responsibility for </a:t>
                      </a:r>
                      <a:r>
                        <a:rPr b="0" lang="en-US" sz="1600" spc="29" strike="noStrike">
                          <a:solidFill>
                            <a:srgbClr val="000000"/>
                          </a:solidFill>
                          <a:latin typeface="Arial"/>
                          <a:ea typeface="Calibri"/>
                        </a:rPr>
                        <a:t>information security (IT department, management, users) and those </a:t>
                      </a:r>
                      <a:r>
                        <a:rPr b="0" lang="en-US" sz="1600" spc="24" strike="noStrike">
                          <a:solidFill>
                            <a:srgbClr val="000000"/>
                          </a:solidFill>
                          <a:latin typeface="Arial"/>
                          <a:ea typeface="Calibri"/>
                        </a:rPr>
                        <a:t>responsibilities, including maintenance of this document.</a:t>
                      </a:r>
                      <a:endParaRPr b="0" lang="en-GB" sz="1600" spc="-1" strike="noStrike">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r>
              <a:tr h="1695960">
                <a:tc>
                  <a:txBody>
                    <a:bodyPr anchor="ctr">
                      <a:noAutofit/>
                    </a:bodyPr>
                    <a:p>
                      <a:pPr>
                        <a:lnSpc>
                          <a:spcPct val="100000"/>
                        </a:lnSpc>
                        <a:spcBef>
                          <a:spcPts val="601"/>
                        </a:spcBef>
                      </a:pPr>
                      <a:r>
                        <a:rPr b="0" lang="en-US" sz="1600" spc="-1" strike="noStrike">
                          <a:solidFill>
                            <a:srgbClr val="000000"/>
                          </a:solidFill>
                          <a:latin typeface="Arial"/>
                        </a:rPr>
                        <a:t>Reference </a:t>
                      </a:r>
                      <a:br/>
                      <a:r>
                        <a:rPr b="0" lang="en-US" sz="1600" spc="-1" strike="noStrike">
                          <a:solidFill>
                            <a:srgbClr val="000000"/>
                          </a:solidFill>
                          <a:latin typeface="Arial"/>
                        </a:rPr>
                        <a:t>Standards</a:t>
                      </a:r>
                      <a:endParaRPr b="0" lang="en-GB" sz="1600" spc="-1" strike="noStrike">
                        <a:latin typeface="Arial"/>
                      </a:endParaRPr>
                    </a:p>
                    <a:p>
                      <a:pPr>
                        <a:lnSpc>
                          <a:spcPct val="100000"/>
                        </a:lnSpc>
                        <a:spcBef>
                          <a:spcPts val="601"/>
                        </a:spcBef>
                      </a:pPr>
                      <a:r>
                        <a:rPr b="0" lang="en-US" sz="1600" spc="-1" strike="noStrike">
                          <a:solidFill>
                            <a:srgbClr val="000000"/>
                          </a:solidFill>
                          <a:latin typeface="Arial"/>
                        </a:rPr>
                        <a:t>to Other Information</a:t>
                      </a:r>
                      <a:endParaRPr b="0" lang="en-GB" sz="1600" spc="-1" strike="noStrike">
                        <a:latin typeface="Arial"/>
                      </a:endParaRPr>
                    </a:p>
                    <a:p>
                      <a:pPr>
                        <a:lnSpc>
                          <a:spcPct val="100000"/>
                        </a:lnSpc>
                        <a:spcBef>
                          <a:spcPts val="601"/>
                        </a:spcBef>
                      </a:pPr>
                      <a:r>
                        <a:rPr b="0" lang="en-US" sz="1600" spc="-1" strike="noStrike">
                          <a:solidFill>
                            <a:srgbClr val="000000"/>
                          </a:solidFill>
                          <a:latin typeface="Arial"/>
                        </a:rPr>
                        <a:t>and Guidelines</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spcBef>
                          <a:spcPts val="601"/>
                        </a:spcBef>
                        <a:tabLst>
                          <a:tab algn="l" pos="0"/>
                        </a:tabLst>
                      </a:pPr>
                      <a:r>
                        <a:rPr b="0" lang="en-US" sz="1600" spc="-1" strike="noStrike">
                          <a:solidFill>
                            <a:srgbClr val="000000"/>
                          </a:solidFill>
                          <a:latin typeface="Arial"/>
                        </a:rPr>
                        <a:t>Lists other standards that influence this policy document and are influenced by it, perhaps including relevant federal laws, state laws, and other policies.</a:t>
                      </a:r>
                      <a:endParaRPr b="0" lang="en-GB" sz="1600" spc="-1" strike="noStrike">
                        <a:latin typeface="Arial"/>
                      </a:endParaRPr>
                    </a:p>
                    <a:p>
                      <a:pPr>
                        <a:lnSpc>
                          <a:spcPct val="100000"/>
                        </a:lnSpc>
                        <a:spcBef>
                          <a:spcPts val="601"/>
                        </a:spcBef>
                        <a:tabLst>
                          <a:tab algn="l" pos="0"/>
                        </a:tabLst>
                      </a:pP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3" name="TextShape 1"/>
          <p:cNvSpPr txBox="1"/>
          <p:nvPr/>
        </p:nvSpPr>
        <p:spPr>
          <a:xfrm>
            <a:off x="831240" y="27720"/>
            <a:ext cx="748116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Issue-Specific Security Policy (ISSP) (2 of 2)</a:t>
            </a:r>
            <a:endParaRPr b="0" lang="en-US" sz="3600" spc="-1" strike="noStrike">
              <a:solidFill>
                <a:srgbClr val="000000"/>
              </a:solidFill>
              <a:latin typeface="Arial"/>
            </a:endParaRPr>
          </a:p>
        </p:txBody>
      </p:sp>
      <p:sp>
        <p:nvSpPr>
          <p:cNvPr id="154"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Components of the policy:</a:t>
            </a:r>
            <a:endParaRPr b="0" lang="en-US" sz="28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Statement of policy</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Authorized access and usage of equipment</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Prohibited use of equipment</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Systems management</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Violations of policy</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Policy review and modification</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Limitations of liability</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5" name="TextShape 1"/>
          <p:cNvSpPr txBox="1"/>
          <p:nvPr/>
        </p:nvSpPr>
        <p:spPr>
          <a:xfrm>
            <a:off x="45720" y="27720"/>
            <a:ext cx="9052200" cy="103860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ea typeface="Verdana"/>
              </a:rPr>
              <a:t>Components of the ISSP (1 of 4)</a:t>
            </a:r>
            <a:endParaRPr b="0" lang="en-US" sz="3600" spc="-1" strike="noStrike">
              <a:solidFill>
                <a:srgbClr val="000000"/>
              </a:solidFill>
              <a:latin typeface="Arial"/>
            </a:endParaRPr>
          </a:p>
        </p:txBody>
      </p:sp>
      <p:sp>
        <p:nvSpPr>
          <p:cNvPr id="156"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Statement of policy</a:t>
            </a:r>
            <a:endParaRPr b="0" lang="en-US" sz="2600" spc="-1" strike="noStrike">
              <a:solidFill>
                <a:srgbClr val="000000"/>
              </a:solidFill>
              <a:latin typeface="Arial"/>
            </a:endParaRPr>
          </a:p>
          <a:p>
            <a:pPr marL="800280" indent="-456840">
              <a:lnSpc>
                <a:spcPct val="100000"/>
              </a:lnSpc>
              <a:spcBef>
                <a:spcPts val="601"/>
              </a:spcBef>
              <a:buClr>
                <a:srgbClr val="364162"/>
              </a:buClr>
              <a:buFont typeface="Verdana"/>
              <a:buChar char="―"/>
            </a:pPr>
            <a:r>
              <a:rPr b="0" lang="en-US" sz="2600" spc="-1" strike="noStrike">
                <a:solidFill>
                  <a:srgbClr val="000000"/>
                </a:solidFill>
                <a:latin typeface="Arial"/>
                <a:ea typeface="Verdana"/>
              </a:rPr>
              <a:t>Scope and applicability</a:t>
            </a:r>
            <a:endParaRPr b="0" lang="en-US" sz="2600" spc="-1" strike="noStrike">
              <a:solidFill>
                <a:srgbClr val="000000"/>
              </a:solidFill>
              <a:latin typeface="Arial"/>
            </a:endParaRPr>
          </a:p>
          <a:p>
            <a:pPr marL="800280" indent="-456840">
              <a:lnSpc>
                <a:spcPct val="100000"/>
              </a:lnSpc>
              <a:spcBef>
                <a:spcPts val="601"/>
              </a:spcBef>
              <a:buClr>
                <a:srgbClr val="364162"/>
              </a:buClr>
              <a:buFont typeface="Verdana"/>
              <a:buChar char="―"/>
            </a:pPr>
            <a:r>
              <a:rPr b="0" lang="en-US" sz="2600" spc="-1" strike="noStrike">
                <a:solidFill>
                  <a:srgbClr val="000000"/>
                </a:solidFill>
                <a:latin typeface="Arial"/>
                <a:ea typeface="Verdana"/>
              </a:rPr>
              <a:t>Definition of technology addressed</a:t>
            </a:r>
            <a:endParaRPr b="0" lang="en-US" sz="2600" spc="-1" strike="noStrike">
              <a:solidFill>
                <a:srgbClr val="000000"/>
              </a:solidFill>
              <a:latin typeface="Arial"/>
            </a:endParaRPr>
          </a:p>
          <a:p>
            <a:pPr marL="800280" indent="-456840">
              <a:lnSpc>
                <a:spcPct val="100000"/>
              </a:lnSpc>
              <a:spcBef>
                <a:spcPts val="601"/>
              </a:spcBef>
              <a:buClr>
                <a:srgbClr val="364162"/>
              </a:buClr>
              <a:buFont typeface="Verdana"/>
              <a:buChar char="―"/>
            </a:pPr>
            <a:r>
              <a:rPr b="0" lang="en-US" sz="2600" spc="-1" strike="noStrike">
                <a:solidFill>
                  <a:srgbClr val="000000"/>
                </a:solidFill>
                <a:latin typeface="Arial"/>
                <a:ea typeface="Verdana"/>
              </a:rPr>
              <a:t>Responsibilities</a:t>
            </a:r>
            <a:endParaRPr b="0" lang="en-US" sz="2600" spc="-1" strike="noStrike">
              <a:solidFill>
                <a:srgbClr val="000000"/>
              </a:solidFill>
              <a:latin typeface="Arial"/>
            </a:endParaRPr>
          </a:p>
          <a:p>
            <a:pPr marL="341280" indent="-340920">
              <a:lnSpc>
                <a:spcPct val="100000"/>
              </a:lnSpc>
              <a:spcBef>
                <a:spcPts val="601"/>
              </a:spcBef>
              <a:buClr>
                <a:srgbClr val="364162"/>
              </a:buClr>
              <a:buFont typeface="Arial"/>
              <a:buChar char="•"/>
            </a:pPr>
            <a:r>
              <a:rPr b="0" lang="en-US" sz="2600" spc="-1" strike="noStrike">
                <a:solidFill>
                  <a:srgbClr val="000000"/>
                </a:solidFill>
                <a:latin typeface="Arial"/>
                <a:ea typeface="Verdana"/>
              </a:rPr>
              <a:t>Authorized access and usage of equipment</a:t>
            </a:r>
            <a:endParaRPr b="0" lang="en-US" sz="2600" spc="-1" strike="noStrike">
              <a:solidFill>
                <a:srgbClr val="000000"/>
              </a:solidFill>
              <a:latin typeface="Arial"/>
            </a:endParaRPr>
          </a:p>
          <a:p>
            <a:pPr marL="804960" indent="-463320">
              <a:lnSpc>
                <a:spcPct val="100000"/>
              </a:lnSpc>
              <a:spcBef>
                <a:spcPts val="601"/>
              </a:spcBef>
              <a:buClr>
                <a:srgbClr val="364162"/>
              </a:buClr>
              <a:buFont typeface="Verdana"/>
              <a:buChar char="―"/>
            </a:pPr>
            <a:r>
              <a:rPr b="0" lang="en-US" sz="2600" spc="-1" strike="noStrike">
                <a:solidFill>
                  <a:srgbClr val="000000"/>
                </a:solidFill>
                <a:latin typeface="Arial"/>
                <a:ea typeface="Verdana"/>
              </a:rPr>
              <a:t>User access</a:t>
            </a:r>
            <a:endParaRPr b="0" lang="en-US" sz="2600" spc="-1" strike="noStrike">
              <a:solidFill>
                <a:srgbClr val="000000"/>
              </a:solidFill>
              <a:latin typeface="Arial"/>
            </a:endParaRPr>
          </a:p>
          <a:p>
            <a:pPr marL="804960" indent="-463320">
              <a:lnSpc>
                <a:spcPct val="100000"/>
              </a:lnSpc>
              <a:spcBef>
                <a:spcPts val="601"/>
              </a:spcBef>
              <a:buClr>
                <a:srgbClr val="364162"/>
              </a:buClr>
              <a:buFont typeface="Verdana"/>
              <a:buChar char="―"/>
            </a:pPr>
            <a:r>
              <a:rPr b="0" lang="en-US" sz="2600" spc="-1" strike="noStrike">
                <a:solidFill>
                  <a:srgbClr val="000000"/>
                </a:solidFill>
                <a:latin typeface="Arial"/>
                <a:ea typeface="Verdana"/>
              </a:rPr>
              <a:t>Fair and responsible use</a:t>
            </a:r>
            <a:endParaRPr b="0" lang="en-US" sz="2600" spc="-1" strike="noStrike">
              <a:solidFill>
                <a:srgbClr val="000000"/>
              </a:solidFill>
              <a:latin typeface="Arial"/>
            </a:endParaRPr>
          </a:p>
          <a:p>
            <a:pPr marL="804960" indent="-463320">
              <a:lnSpc>
                <a:spcPct val="100000"/>
              </a:lnSpc>
              <a:spcBef>
                <a:spcPts val="601"/>
              </a:spcBef>
              <a:buClr>
                <a:srgbClr val="364162"/>
              </a:buClr>
              <a:buFont typeface="Verdana"/>
              <a:buChar char="―"/>
            </a:pPr>
            <a:r>
              <a:rPr b="0" lang="en-US" sz="2600" spc="-1" strike="noStrike">
                <a:solidFill>
                  <a:srgbClr val="000000"/>
                </a:solidFill>
                <a:latin typeface="Arial"/>
                <a:ea typeface="Verdana"/>
              </a:rPr>
              <a:t>Protection of privacy</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7" name="TextShape 1"/>
          <p:cNvSpPr txBox="1"/>
          <p:nvPr/>
        </p:nvSpPr>
        <p:spPr>
          <a:xfrm>
            <a:off x="45720" y="27720"/>
            <a:ext cx="9052200" cy="65772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ea typeface="Verdana"/>
              </a:rPr>
              <a:t>Components of the ISSP (2 of 4)</a:t>
            </a:r>
            <a:endParaRPr b="0" lang="en-US" sz="3600" spc="-1" strike="noStrike">
              <a:solidFill>
                <a:srgbClr val="000000"/>
              </a:solidFill>
              <a:latin typeface="Arial"/>
            </a:endParaRPr>
          </a:p>
        </p:txBody>
      </p:sp>
      <p:sp>
        <p:nvSpPr>
          <p:cNvPr id="158" name="TextShape 2"/>
          <p:cNvSpPr txBox="1"/>
          <p:nvPr/>
        </p:nvSpPr>
        <p:spPr>
          <a:xfrm>
            <a:off x="335160" y="762120"/>
            <a:ext cx="8762760" cy="4830480"/>
          </a:xfrm>
          <a:prstGeom prst="rect">
            <a:avLst/>
          </a:prstGeom>
          <a:noFill/>
          <a:ln w="0">
            <a:noFill/>
          </a:ln>
        </p:spPr>
        <p:txBody>
          <a:bodyPr>
            <a:normAutofit fontScale="47000"/>
          </a:bodyPr>
          <a:p>
            <a:pPr marL="343080" indent="-342720">
              <a:lnSpc>
                <a:spcPct val="120000"/>
              </a:lnSpc>
              <a:spcBef>
                <a:spcPts val="601"/>
              </a:spcBef>
              <a:buClr>
                <a:srgbClr val="364162"/>
              </a:buClr>
              <a:buFont typeface="Arial"/>
              <a:buChar char="•"/>
            </a:pPr>
            <a:r>
              <a:rPr b="0" lang="en-US" sz="4000" spc="-1" strike="noStrike">
                <a:solidFill>
                  <a:srgbClr val="000000"/>
                </a:solidFill>
                <a:latin typeface="Arial"/>
                <a:ea typeface="Verdana"/>
              </a:rPr>
              <a:t>Prohibited use of equipment</a:t>
            </a:r>
            <a:endParaRPr b="0" lang="en-US" sz="40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Disruptive use or misuse</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Criminal use</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Offensive or harassing materials</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Copyrighted, licensed, or other intellectual property</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Other restrictions</a:t>
            </a:r>
            <a:endParaRPr b="0" lang="en-US" sz="37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4000" spc="-1" strike="noStrike">
                <a:solidFill>
                  <a:srgbClr val="000000"/>
                </a:solidFill>
                <a:latin typeface="Arial"/>
                <a:ea typeface="Verdana"/>
              </a:rPr>
              <a:t>Systems management</a:t>
            </a:r>
            <a:endParaRPr b="0" lang="en-US" sz="40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Management of stored materials</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Employee monitoring</a:t>
            </a:r>
            <a:endParaRPr b="0" lang="en-US" sz="37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3700" spc="-1" strike="noStrike">
                <a:solidFill>
                  <a:srgbClr val="000000"/>
                </a:solidFill>
                <a:latin typeface="Arial"/>
                <a:ea typeface="Verdana"/>
              </a:rPr>
              <a:t>Virus protection</a:t>
            </a:r>
            <a:endParaRPr b="0" lang="en-US" sz="37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59" name="TextShape 1"/>
          <p:cNvSpPr txBox="1"/>
          <p:nvPr/>
        </p:nvSpPr>
        <p:spPr>
          <a:xfrm>
            <a:off x="45720" y="27720"/>
            <a:ext cx="9052200" cy="65772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ea typeface="Verdana"/>
              </a:rPr>
              <a:t>Components of the ISSP (3 of 4)</a:t>
            </a:r>
            <a:endParaRPr b="0" lang="en-US" sz="3600" spc="-1" strike="noStrike">
              <a:solidFill>
                <a:srgbClr val="000000"/>
              </a:solidFill>
              <a:latin typeface="Arial"/>
            </a:endParaRPr>
          </a:p>
        </p:txBody>
      </p:sp>
      <p:sp>
        <p:nvSpPr>
          <p:cNvPr id="160" name="TextShape 2"/>
          <p:cNvSpPr txBox="1"/>
          <p:nvPr/>
        </p:nvSpPr>
        <p:spPr>
          <a:xfrm>
            <a:off x="307080" y="914400"/>
            <a:ext cx="8762760" cy="4830480"/>
          </a:xfrm>
          <a:prstGeom prst="rect">
            <a:avLst/>
          </a:prstGeom>
          <a:noFill/>
          <a:ln w="0">
            <a:noFill/>
          </a:ln>
        </p:spPr>
        <p:txBody>
          <a:bodyPr>
            <a:normAutofit/>
          </a:bodyPr>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Physical security</a:t>
            </a:r>
            <a:endParaRPr b="0" lang="en-US" sz="26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Encryption</a:t>
            </a:r>
            <a:endParaRPr b="0" lang="en-US" sz="26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Violations of policy</a:t>
            </a:r>
            <a:endParaRPr b="0" lang="en-US" sz="28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Procedures for reporting violations</a:t>
            </a:r>
            <a:endParaRPr b="0" lang="en-US" sz="26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Penalties for violations</a:t>
            </a:r>
            <a:endParaRPr b="0" lang="en-US" sz="2600" spc="-1" strike="noStrike">
              <a:solidFill>
                <a:srgbClr val="000000"/>
              </a:solidFill>
              <a:latin typeface="Arial"/>
            </a:endParaRPr>
          </a:p>
          <a:p>
            <a:pPr marL="341280" indent="-340920">
              <a:lnSpc>
                <a:spcPct val="120000"/>
              </a:lnSpc>
              <a:spcBef>
                <a:spcPts val="601"/>
              </a:spcBef>
              <a:buClr>
                <a:srgbClr val="364162"/>
              </a:buClr>
              <a:buFont typeface="Arial"/>
              <a:buChar char="•"/>
            </a:pPr>
            <a:r>
              <a:rPr b="0" lang="en-US" sz="2800" spc="-1" strike="noStrike">
                <a:solidFill>
                  <a:srgbClr val="000000"/>
                </a:solidFill>
                <a:latin typeface="Arial"/>
                <a:ea typeface="Verdana"/>
              </a:rPr>
              <a:t>Policy review and modification</a:t>
            </a:r>
            <a:endParaRPr b="0" lang="en-US" sz="28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Scheduled review of policy procedures for modification</a:t>
            </a:r>
            <a:endParaRPr b="0" lang="en-US" sz="26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Legal disclaimers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61" name="TextShape 1"/>
          <p:cNvSpPr txBox="1"/>
          <p:nvPr/>
        </p:nvSpPr>
        <p:spPr>
          <a:xfrm>
            <a:off x="45720" y="27720"/>
            <a:ext cx="9052200" cy="103860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ea typeface="Verdana"/>
              </a:rPr>
              <a:t>Components of the ISSP (4 of 4)</a:t>
            </a:r>
            <a:endParaRPr b="0" lang="en-US" sz="3600" spc="-1" strike="noStrike">
              <a:solidFill>
                <a:srgbClr val="000000"/>
              </a:solidFill>
              <a:latin typeface="Arial"/>
            </a:endParaRPr>
          </a:p>
        </p:txBody>
      </p:sp>
      <p:sp>
        <p:nvSpPr>
          <p:cNvPr id="162" name="TextShape 2"/>
          <p:cNvSpPr txBox="1"/>
          <p:nvPr/>
        </p:nvSpPr>
        <p:spPr>
          <a:xfrm>
            <a:off x="228600" y="1295280"/>
            <a:ext cx="8762760" cy="4830480"/>
          </a:xfrm>
          <a:prstGeom prst="rect">
            <a:avLst/>
          </a:prstGeom>
          <a:noFill/>
          <a:ln w="0">
            <a:noFill/>
          </a:ln>
        </p:spPr>
        <p:txBody>
          <a:bodyPr>
            <a:normAutofit/>
          </a:bodyPr>
          <a:p>
            <a:pPr marL="341280" indent="-340920">
              <a:lnSpc>
                <a:spcPct val="120000"/>
              </a:lnSpc>
              <a:spcBef>
                <a:spcPts val="601"/>
              </a:spcBef>
              <a:buClr>
                <a:srgbClr val="364162"/>
              </a:buClr>
              <a:buFont typeface="Arial"/>
              <a:buChar char="•"/>
            </a:pPr>
            <a:r>
              <a:rPr b="0" lang="en-US" sz="2800" spc="-1" strike="noStrike">
                <a:solidFill>
                  <a:srgbClr val="000000"/>
                </a:solidFill>
                <a:latin typeface="Arial"/>
                <a:ea typeface="Verdana"/>
              </a:rPr>
              <a:t>Limitations of liability</a:t>
            </a:r>
            <a:endParaRPr b="0" lang="en-US" sz="28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Statements of liability</a:t>
            </a:r>
            <a:endParaRPr b="0" lang="en-US" sz="2600" spc="-1" strike="noStrike">
              <a:solidFill>
                <a:srgbClr val="000000"/>
              </a:solidFill>
              <a:latin typeface="Arial"/>
            </a:endParaRPr>
          </a:p>
          <a:p>
            <a:pPr marL="804960" indent="-463320">
              <a:lnSpc>
                <a:spcPct val="120000"/>
              </a:lnSpc>
              <a:spcBef>
                <a:spcPts val="601"/>
              </a:spcBef>
              <a:buClr>
                <a:srgbClr val="364162"/>
              </a:buClr>
              <a:buFont typeface="Verdana"/>
              <a:buChar char="―"/>
            </a:pPr>
            <a:r>
              <a:rPr b="0" lang="en-US" sz="2600" spc="-1" strike="noStrike">
                <a:solidFill>
                  <a:srgbClr val="000000"/>
                </a:solidFill>
                <a:latin typeface="Arial"/>
                <a:ea typeface="Verdana"/>
              </a:rPr>
              <a:t>Other disclaimers as needed</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Policy Management</a:t>
            </a:r>
            <a:endParaRPr b="0" lang="en-US" sz="3600" spc="-1" strike="noStrike">
              <a:solidFill>
                <a:srgbClr val="000000"/>
              </a:solidFill>
              <a:latin typeface="Arial"/>
            </a:endParaRPr>
          </a:p>
        </p:txBody>
      </p:sp>
      <p:sp>
        <p:nvSpPr>
          <p:cNvPr id="164"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Policies must be managed as they constantly change. </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To remain viable, security policies must have:</a:t>
            </a:r>
            <a:endParaRPr b="0" lang="en-US" sz="28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A responsible manager </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A schedule of reviews</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A method for making recommendations for reviews</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A policy issuance and revision date</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rPr>
              <a:t> </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49" dur="indefinite" restart="never" nodeType="tmRoot">
          <p:childTnLst>
            <p:seq>
              <p:cTn id="150" dur="indefinite" nodeType="mainSeq">
                <p:childTnLst>
                  <p:par>
                    <p:cTn id="151" fill="hold">
                      <p:stCondLst>
                        <p:cond delay="indefinite"/>
                      </p:stCondLst>
                      <p:childTnLst>
                        <p:par>
                          <p:cTn id="152" fill="hold">
                            <p:stCondLst>
                              <p:cond delay="0"/>
                            </p:stCondLst>
                            <p:childTnLst>
                              <p:par>
                                <p:cTn id="153" nodeType="clickEffect" fill="hold" presetClass="entr" presetID="1">
                                  <p:stCondLst>
                                    <p:cond delay="0"/>
                                  </p:stCondLst>
                                  <p:childTnLst>
                                    <p:set>
                                      <p:cBhvr>
                                        <p:cTn id="154" dur="1" fill="hold">
                                          <p:stCondLst>
                                            <p:cond delay="0"/>
                                          </p:stCondLst>
                                        </p:cTn>
                                        <p:tgtEl>
                                          <p:spTgt spid="164">
                                            <p:txEl>
                                              <p:pRg st="0" end="0"/>
                                            </p:txEl>
                                          </p:spTgt>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nodeType="clickEffect" fill="hold" presetClass="entr" presetID="1">
                                  <p:stCondLst>
                                    <p:cond delay="0"/>
                                  </p:stCondLst>
                                  <p:childTnLst>
                                    <p:set>
                                      <p:cBhvr>
                                        <p:cTn id="158" dur="1" fill="hold">
                                          <p:stCondLst>
                                            <p:cond delay="0"/>
                                          </p:stCondLst>
                                        </p:cTn>
                                        <p:tgtEl>
                                          <p:spTgt spid="164">
                                            <p:txEl>
                                              <p:pRg st="1" end="1"/>
                                            </p:txEl>
                                          </p:spTgt>
                                        </p:tgtEl>
                                        <p:attrNameLst>
                                          <p:attrName>style.visibility</p:attrName>
                                        </p:attrNameLst>
                                      </p:cBhvr>
                                      <p:to>
                                        <p:strVal val="visible"/>
                                      </p:to>
                                    </p:set>
                                  </p:childTnLst>
                                </p:cTn>
                              </p:par>
                            </p:childTnLst>
                          </p:cTn>
                        </p:par>
                      </p:childTnLst>
                    </p:cTn>
                  </p:par>
                  <p:par>
                    <p:cTn id="159" fill="hold">
                      <p:stCondLst>
                        <p:cond delay="indefinite"/>
                      </p:stCondLst>
                      <p:childTnLst>
                        <p:par>
                          <p:cTn id="160" fill="hold">
                            <p:stCondLst>
                              <p:cond delay="0"/>
                            </p:stCondLst>
                            <p:childTnLst>
                              <p:par>
                                <p:cTn id="161" nodeType="clickEffect" fill="hold" presetClass="entr" presetID="1">
                                  <p:stCondLst>
                                    <p:cond delay="0"/>
                                  </p:stCondLst>
                                  <p:childTnLst>
                                    <p:set>
                                      <p:cBhvr>
                                        <p:cTn id="162" dur="1" fill="hold">
                                          <p:stCondLst>
                                            <p:cond delay="0"/>
                                          </p:stCondLst>
                                        </p:cTn>
                                        <p:tgtEl>
                                          <p:spTgt spid="164">
                                            <p:txEl>
                                              <p:pRg st="2" end="2"/>
                                            </p:txEl>
                                          </p:spTgt>
                                        </p:tgtEl>
                                        <p:attrNameLst>
                                          <p:attrName>style.visibility</p:attrName>
                                        </p:attrNameLst>
                                      </p:cBhvr>
                                      <p:to>
                                        <p:strVal val="visible"/>
                                      </p:to>
                                    </p:set>
                                  </p:childTnLst>
                                </p:cTn>
                              </p:par>
                            </p:childTnLst>
                          </p:cTn>
                        </p:par>
                      </p:childTnLst>
                    </p:cTn>
                  </p:par>
                  <p:par>
                    <p:cTn id="163" fill="hold">
                      <p:stCondLst>
                        <p:cond delay="indefinite"/>
                      </p:stCondLst>
                      <p:childTnLst>
                        <p:par>
                          <p:cTn id="164" fill="hold">
                            <p:stCondLst>
                              <p:cond delay="0"/>
                            </p:stCondLst>
                            <p:childTnLst>
                              <p:par>
                                <p:cTn id="165" nodeType="clickEffect" fill="hold" presetClass="entr" presetID="1">
                                  <p:stCondLst>
                                    <p:cond delay="0"/>
                                  </p:stCondLst>
                                  <p:childTnLst>
                                    <p:set>
                                      <p:cBhvr>
                                        <p:cTn id="166" dur="1" fill="hold">
                                          <p:stCondLst>
                                            <p:cond delay="0"/>
                                          </p:stCondLst>
                                        </p:cTn>
                                        <p:tgtEl>
                                          <p:spTgt spid="164">
                                            <p:txEl>
                                              <p:pRg st="3" end="3"/>
                                            </p:txEl>
                                          </p:spTgt>
                                        </p:tgtEl>
                                        <p:attrNameLst>
                                          <p:attrName>style.visibility</p:attrName>
                                        </p:attrNameLst>
                                      </p:cBhvr>
                                      <p:to>
                                        <p:strVal val="visible"/>
                                      </p:to>
                                    </p:set>
                                  </p:childTnLst>
                                </p:cTn>
                              </p:par>
                            </p:childTnLst>
                          </p:cTn>
                        </p:par>
                      </p:childTnLst>
                    </p:cTn>
                  </p:par>
                  <p:par>
                    <p:cTn id="167" fill="hold">
                      <p:stCondLst>
                        <p:cond delay="indefinite"/>
                      </p:stCondLst>
                      <p:childTnLst>
                        <p:par>
                          <p:cTn id="168" fill="hold">
                            <p:stCondLst>
                              <p:cond delay="0"/>
                            </p:stCondLst>
                            <p:childTnLst>
                              <p:par>
                                <p:cTn id="169" nodeType="clickEffect" fill="hold" presetClass="entr" presetID="1">
                                  <p:stCondLst>
                                    <p:cond delay="0"/>
                                  </p:stCondLst>
                                  <p:childTnLst>
                                    <p:set>
                                      <p:cBhvr>
                                        <p:cTn id="170" dur="1" fill="hold">
                                          <p:stCondLst>
                                            <p:cond delay="0"/>
                                          </p:stCondLst>
                                        </p:cTn>
                                        <p:tgtEl>
                                          <p:spTgt spid="164">
                                            <p:txEl>
                                              <p:pRg st="4" end="4"/>
                                            </p:txEl>
                                          </p:spTgt>
                                        </p:tgtEl>
                                        <p:attrNameLst>
                                          <p:attrName>style.visibility</p:attrName>
                                        </p:attrNameLst>
                                      </p:cBhvr>
                                      <p:to>
                                        <p:strVal val="visible"/>
                                      </p:to>
                                    </p:set>
                                  </p:childTnLst>
                                </p:cTn>
                              </p:par>
                            </p:childTnLst>
                          </p:cTn>
                        </p:par>
                      </p:childTnLst>
                    </p:cTn>
                  </p:par>
                  <p:par>
                    <p:cTn id="171" fill="hold">
                      <p:stCondLst>
                        <p:cond delay="indefinite"/>
                      </p:stCondLst>
                      <p:childTnLst>
                        <p:par>
                          <p:cTn id="172" fill="hold">
                            <p:stCondLst>
                              <p:cond delay="0"/>
                            </p:stCondLst>
                            <p:childTnLst>
                              <p:par>
                                <p:cTn id="173" nodeType="clickEffect" fill="hold" presetClass="entr" presetID="1">
                                  <p:stCondLst>
                                    <p:cond delay="0"/>
                                  </p:stCondLst>
                                  <p:childTnLst>
                                    <p:set>
                                      <p:cBhvr>
                                        <p:cTn id="174" dur="1" fill="hold">
                                          <p:stCondLst>
                                            <p:cond delay="0"/>
                                          </p:stCondLst>
                                        </p:cTn>
                                        <p:tgtEl>
                                          <p:spTgt spid="164">
                                            <p:txEl>
                                              <p:pRg st="5" end="5"/>
                                            </p:txEl>
                                          </p:spTgt>
                                        </p:tgtEl>
                                        <p:attrNameLst>
                                          <p:attrName>style.visibility</p:attrName>
                                        </p:attrNameLst>
                                      </p:cBhvr>
                                      <p:to>
                                        <p:strVal val="visible"/>
                                      </p:to>
                                    </p:set>
                                  </p:childTnLst>
                                </p:cTn>
                              </p:par>
                            </p:childTnLst>
                          </p:cTn>
                        </p:par>
                      </p:childTnLst>
                    </p:cTn>
                  </p:par>
                  <p:par>
                    <p:cTn id="175" fill="hold">
                      <p:stCondLst>
                        <p:cond delay="indefinite"/>
                      </p:stCondLst>
                      <p:childTnLst>
                        <p:par>
                          <p:cTn id="176" fill="hold">
                            <p:stCondLst>
                              <p:cond delay="0"/>
                            </p:stCondLst>
                            <p:childTnLst>
                              <p:par>
                                <p:cTn id="177" nodeType="clickEffect" fill="hold" presetClass="entr" presetID="1">
                                  <p:stCondLst>
                                    <p:cond delay="0"/>
                                  </p:stCondLst>
                                  <p:childTnLst>
                                    <p:set>
                                      <p:cBhvr>
                                        <p:cTn id="178" dur="1" fill="hold">
                                          <p:stCondLst>
                                            <p:cond delay="0"/>
                                          </p:stCondLst>
                                        </p:cTn>
                                        <p:tgtEl>
                                          <p:spTgt spid="164">
                                            <p:txEl>
                                              <p:pRg st="6" end="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Information Security Blueprint</a:t>
            </a:r>
            <a:endParaRPr b="0" lang="en-US" sz="3600" spc="-1" strike="noStrike">
              <a:solidFill>
                <a:srgbClr val="000000"/>
              </a:solidFill>
              <a:latin typeface="Arial"/>
            </a:endParaRPr>
          </a:p>
        </p:txBody>
      </p:sp>
      <p:sp>
        <p:nvSpPr>
          <p:cNvPr id="166" name="TextShape 2"/>
          <p:cNvSpPr txBox="1"/>
          <p:nvPr/>
        </p:nvSpPr>
        <p:spPr>
          <a:xfrm>
            <a:off x="328320" y="1066680"/>
            <a:ext cx="8762760" cy="4647960"/>
          </a:xfrm>
          <a:prstGeom prst="rect">
            <a:avLst/>
          </a:prstGeom>
          <a:noFill/>
          <a:ln w="0">
            <a:noFill/>
          </a:ln>
        </p:spPr>
        <p:txBody>
          <a:bodyPr>
            <a:normAutofit fontScale="94000"/>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Basis for design, selection, and implementation of all security policies, education and training programs, and technological controls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Detailed version of security framework (outline of overall information security strategy for organization)</a:t>
            </a:r>
            <a:endParaRPr b="0" lang="en-US" sz="28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Specifies tasks and order in which they are to be accomplished</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79" dur="indefinite" restart="never" nodeType="tmRoot">
          <p:childTnLst>
            <p:seq>
              <p:cTn id="180" dur="indefinite" nodeType="mainSeq">
                <p:childTnLst>
                  <p:par>
                    <p:cTn id="181" fill="hold">
                      <p:stCondLst>
                        <p:cond delay="indefinite"/>
                      </p:stCondLst>
                      <p:childTnLst>
                        <p:par>
                          <p:cTn id="182" fill="hold">
                            <p:stCondLst>
                              <p:cond delay="0"/>
                            </p:stCondLst>
                            <p:childTnLst>
                              <p:par>
                                <p:cTn id="183" nodeType="clickEffect" fill="hold" presetClass="entr" presetID="1">
                                  <p:stCondLst>
                                    <p:cond delay="0"/>
                                  </p:stCondLst>
                                  <p:childTnLst>
                                    <p:set>
                                      <p:cBhvr>
                                        <p:cTn id="184" dur="1" fill="hold">
                                          <p:stCondLst>
                                            <p:cond delay="0"/>
                                          </p:stCondLst>
                                        </p:cTn>
                                        <p:tgtEl>
                                          <p:spTgt spid="166">
                                            <p:txEl>
                                              <p:pRg st="0" end="0"/>
                                            </p:txEl>
                                          </p:spTgt>
                                        </p:tgtEl>
                                        <p:attrNameLst>
                                          <p:attrName>style.visibility</p:attrName>
                                        </p:attrNameLst>
                                      </p:cBhvr>
                                      <p:to>
                                        <p:strVal val="visible"/>
                                      </p:to>
                                    </p:set>
                                  </p:childTnLst>
                                </p:cTn>
                              </p:par>
                            </p:childTnLst>
                          </p:cTn>
                        </p:par>
                      </p:childTnLst>
                    </p:cTn>
                  </p:par>
                  <p:par>
                    <p:cTn id="185" fill="hold">
                      <p:stCondLst>
                        <p:cond delay="indefinite"/>
                      </p:stCondLst>
                      <p:childTnLst>
                        <p:par>
                          <p:cTn id="186" fill="hold">
                            <p:stCondLst>
                              <p:cond delay="0"/>
                            </p:stCondLst>
                            <p:childTnLst>
                              <p:par>
                                <p:cTn id="187" nodeType="clickEffect" fill="hold" presetClass="entr" presetID="1">
                                  <p:stCondLst>
                                    <p:cond delay="0"/>
                                  </p:stCondLst>
                                  <p:childTnLst>
                                    <p:set>
                                      <p:cBhvr>
                                        <p:cTn id="188" dur="1" fill="hold">
                                          <p:stCondLst>
                                            <p:cond delay="0"/>
                                          </p:stCondLst>
                                        </p:cTn>
                                        <p:tgtEl>
                                          <p:spTgt spid="166">
                                            <p:txEl>
                                              <p:pRg st="1" end="1"/>
                                            </p:txEl>
                                          </p:spTgt>
                                        </p:tgtEl>
                                        <p:attrNameLst>
                                          <p:attrName>style.visibility</p:attrName>
                                        </p:attrNameLst>
                                      </p:cBhvr>
                                      <p:to>
                                        <p:strVal val="visible"/>
                                      </p:to>
                                    </p:set>
                                  </p:childTnLst>
                                </p:cTn>
                              </p:par>
                            </p:childTnLst>
                          </p:cTn>
                        </p:par>
                      </p:childTnLst>
                    </p:cTn>
                  </p:par>
                  <p:par>
                    <p:cTn id="189" fill="hold">
                      <p:stCondLst>
                        <p:cond delay="indefinite"/>
                      </p:stCondLst>
                      <p:childTnLst>
                        <p:par>
                          <p:cTn id="190" fill="hold">
                            <p:stCondLst>
                              <p:cond delay="0"/>
                            </p:stCondLst>
                            <p:childTnLst>
                              <p:par>
                                <p:cTn id="191" nodeType="clickEffect" fill="hold" presetClass="entr" presetID="1">
                                  <p:stCondLst>
                                    <p:cond delay="0"/>
                                  </p:stCondLst>
                                  <p:childTnLst>
                                    <p:set>
                                      <p:cBhvr>
                                        <p:cTn id="192" dur="1" fill="hold">
                                          <p:stCondLst>
                                            <p:cond delay="0"/>
                                          </p:stCondLst>
                                        </p:cTn>
                                        <p:tgtEl>
                                          <p:spTgt spid="166">
                                            <p:txEl>
                                              <p:pRg st="2" end="2"/>
                                            </p:txEl>
                                          </p:spTgt>
                                        </p:tgtEl>
                                        <p:attrNameLst>
                                          <p:attrName>style.visibility</p:attrName>
                                        </p:attrNameLst>
                                      </p:cBhvr>
                                      <p:to>
                                        <p:strVal val="visible"/>
                                      </p:to>
                                    </p:set>
                                  </p:childTnLst>
                                </p:cTn>
                              </p:par>
                            </p:childTnLst>
                          </p:cTn>
                        </p:par>
                      </p:childTnLst>
                    </p:cTn>
                  </p:par>
                  <p:par>
                    <p:cTn id="193" fill="hold">
                      <p:stCondLst>
                        <p:cond delay="indefinite"/>
                      </p:stCondLst>
                      <p:childTnLst>
                        <p:par>
                          <p:cTn id="194" fill="hold">
                            <p:stCondLst>
                              <p:cond delay="0"/>
                            </p:stCondLst>
                            <p:childTnLst>
                              <p:par>
                                <p:cTn id="195" nodeType="clickEffect" fill="hold" presetClass="entr" presetID="1">
                                  <p:stCondLst>
                                    <p:cond delay="0"/>
                                  </p:stCondLst>
                                  <p:childTnLst>
                                    <p:set>
                                      <p:cBhvr>
                                        <p:cTn id="196" dur="1" fill="hold">
                                          <p:stCondLst>
                                            <p:cond delay="0"/>
                                          </p:stCondLst>
                                        </p:cTn>
                                        <p:tgtEl>
                                          <p:spTgt spid="166">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TextShape 1"/>
          <p:cNvSpPr txBox="1"/>
          <p:nvPr/>
        </p:nvSpPr>
        <p:spPr>
          <a:xfrm>
            <a:off x="519120" y="152280"/>
            <a:ext cx="8032320" cy="63252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rPr>
              <a:t>Security Frameworks</a:t>
            </a:r>
            <a:endParaRPr b="0" lang="en-US" sz="3600" spc="-1" strike="noStrike">
              <a:solidFill>
                <a:srgbClr val="000000"/>
              </a:solidFill>
              <a:latin typeface="Arial"/>
            </a:endParaRPr>
          </a:p>
        </p:txBody>
      </p:sp>
      <p:sp>
        <p:nvSpPr>
          <p:cNvPr id="168" name="TextShape 2"/>
          <p:cNvSpPr txBox="1"/>
          <p:nvPr/>
        </p:nvSpPr>
        <p:spPr>
          <a:xfrm>
            <a:off x="398520" y="1143000"/>
            <a:ext cx="8152920" cy="3657240"/>
          </a:xfrm>
          <a:prstGeom prst="rect">
            <a:avLst/>
          </a:prstGeom>
          <a:noFill/>
          <a:ln w="0">
            <a:noFill/>
          </a:ln>
        </p:spPr>
        <p:txBody>
          <a:bodyPr>
            <a:noAutofit/>
          </a:bodyPr>
          <a:p>
            <a:pPr marL="343080" indent="-342720">
              <a:lnSpc>
                <a:spcPct val="100000"/>
              </a:lnSpc>
              <a:spcBef>
                <a:spcPts val="519"/>
              </a:spcBef>
              <a:buClr>
                <a:srgbClr val="364162"/>
              </a:buClr>
              <a:buFont typeface="Arial"/>
              <a:buChar char="•"/>
            </a:pPr>
            <a:r>
              <a:rPr b="0" lang="en-US" sz="2600" spc="-1" strike="noStrike">
                <a:solidFill>
                  <a:srgbClr val="000000"/>
                </a:solidFill>
                <a:latin typeface="Arial"/>
                <a:ea typeface="Verdana"/>
              </a:rPr>
              <a:t>The ISO 27000 Series</a:t>
            </a:r>
            <a:endParaRPr b="0" lang="en-US" sz="2600" spc="-1" strike="noStrike">
              <a:solidFill>
                <a:srgbClr val="000000"/>
              </a:solidFill>
              <a:latin typeface="Arial"/>
            </a:endParaRPr>
          </a:p>
          <a:p>
            <a:pPr marL="343080" indent="-342720">
              <a:lnSpc>
                <a:spcPct val="100000"/>
              </a:lnSpc>
              <a:spcBef>
                <a:spcPts val="519"/>
              </a:spcBef>
              <a:buClr>
                <a:srgbClr val="364162"/>
              </a:buClr>
              <a:buFont typeface="Arial"/>
              <a:buChar char="•"/>
            </a:pPr>
            <a:r>
              <a:rPr b="0" lang="en-US" sz="2600" spc="-1" strike="noStrike">
                <a:solidFill>
                  <a:srgbClr val="000000"/>
                </a:solidFill>
                <a:latin typeface="Arial"/>
                <a:ea typeface="Verdana"/>
              </a:rPr>
              <a:t>NIST Security Models</a:t>
            </a:r>
            <a:endParaRPr b="0" lang="en-US" sz="2600" spc="-1" strike="noStrike">
              <a:solidFill>
                <a:srgbClr val="000000"/>
              </a:solidFill>
              <a:latin typeface="Arial"/>
            </a:endParaRPr>
          </a:p>
          <a:p>
            <a:pPr marL="343080" indent="-342720">
              <a:lnSpc>
                <a:spcPct val="100000"/>
              </a:lnSpc>
              <a:spcBef>
                <a:spcPts val="479"/>
              </a:spcBef>
              <a:buClr>
                <a:srgbClr val="364162"/>
              </a:buClr>
              <a:buFont typeface="Arial"/>
              <a:buChar char="•"/>
            </a:pPr>
            <a:r>
              <a:rPr b="0" lang="en-US" sz="2400" spc="-1" strike="noStrike">
                <a:solidFill>
                  <a:srgbClr val="000000"/>
                </a:solidFill>
                <a:latin typeface="Arial"/>
                <a:ea typeface="Verdana"/>
              </a:rPr>
              <a:t>Computer Emergency Response Team Coordination Center (CERT/CC)</a:t>
            </a:r>
            <a:endParaRPr b="0" lang="en-US" sz="2400" spc="-1" strike="noStrike">
              <a:solidFill>
                <a:srgbClr val="000000"/>
              </a:solidFill>
              <a:latin typeface="Arial"/>
            </a:endParaRPr>
          </a:p>
          <a:p>
            <a:pPr marL="343080" indent="-342720">
              <a:lnSpc>
                <a:spcPct val="100000"/>
              </a:lnSpc>
              <a:spcBef>
                <a:spcPts val="479"/>
              </a:spcBef>
              <a:buClr>
                <a:srgbClr val="364162"/>
              </a:buClr>
              <a:buFont typeface="Arial"/>
              <a:buChar char="•"/>
            </a:pPr>
            <a:r>
              <a:rPr b="0" lang="en-US" sz="2400" spc="-1" strike="noStrike">
                <a:solidFill>
                  <a:srgbClr val="000000"/>
                </a:solidFill>
                <a:latin typeface="Arial"/>
                <a:ea typeface="Verdana"/>
              </a:rPr>
              <a:t>International Association of Professional Security Consultants</a:t>
            </a:r>
            <a:endParaRPr b="0" lang="en-US" sz="2400" spc="-1" strike="noStrike">
              <a:solidFill>
                <a:srgbClr val="000000"/>
              </a:solidFill>
              <a:latin typeface="Arial"/>
            </a:endParaRPr>
          </a:p>
          <a:p>
            <a:pPr>
              <a:lnSpc>
                <a:spcPct val="100000"/>
              </a:lnSpc>
              <a:spcBef>
                <a:spcPts val="519"/>
              </a:spcBef>
            </a:pPr>
            <a:endParaRPr b="0" lang="en-US" sz="2400" spc="-1" strike="noStrike">
              <a:solidFill>
                <a:srgbClr val="000000"/>
              </a:solidFill>
              <a:latin typeface="Arial"/>
            </a:endParaRPr>
          </a:p>
          <a:p>
            <a:pPr>
              <a:lnSpc>
                <a:spcPct val="100000"/>
              </a:lnSpc>
              <a:spcBef>
                <a:spcPts val="519"/>
              </a:spcBef>
            </a:pP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197" dur="indefinite" restart="never" nodeType="tmRoot">
          <p:childTnLst>
            <p:seq>
              <p:cTn id="198" dur="indefinite" nodeType="mainSeq">
                <p:childTnLst>
                  <p:par>
                    <p:cTn id="199" fill="hold">
                      <p:stCondLst>
                        <p:cond delay="indefinite"/>
                      </p:stCondLst>
                      <p:childTnLst>
                        <p:par>
                          <p:cTn id="200" fill="hold">
                            <p:stCondLst>
                              <p:cond delay="0"/>
                            </p:stCondLst>
                            <p:childTnLst>
                              <p:par>
                                <p:cTn id="201" nodeType="clickEffect" fill="hold" presetClass="entr" presetID="1">
                                  <p:stCondLst>
                                    <p:cond delay="0"/>
                                  </p:stCondLst>
                                  <p:childTnLst>
                                    <p:set>
                                      <p:cBhvr>
                                        <p:cTn id="202" dur="1" fill="hold">
                                          <p:stCondLst>
                                            <p:cond delay="0"/>
                                          </p:stCondLst>
                                        </p:cTn>
                                        <p:tgtEl>
                                          <p:spTgt spid="168">
                                            <p:txEl>
                                              <p:pRg st="0" end="0"/>
                                            </p:txEl>
                                          </p:spTgt>
                                        </p:tgtEl>
                                        <p:attrNameLst>
                                          <p:attrName>style.visibility</p:attrName>
                                        </p:attrNameLst>
                                      </p:cBhvr>
                                      <p:to>
                                        <p:strVal val="visible"/>
                                      </p:to>
                                    </p:set>
                                  </p:childTnLst>
                                </p:cTn>
                              </p:par>
                            </p:childTnLst>
                          </p:cTn>
                        </p:par>
                      </p:childTnLst>
                    </p:cTn>
                  </p:par>
                  <p:par>
                    <p:cTn id="203" fill="hold">
                      <p:stCondLst>
                        <p:cond delay="indefinite"/>
                      </p:stCondLst>
                      <p:childTnLst>
                        <p:par>
                          <p:cTn id="204" fill="hold">
                            <p:stCondLst>
                              <p:cond delay="0"/>
                            </p:stCondLst>
                            <p:childTnLst>
                              <p:par>
                                <p:cTn id="205" nodeType="clickEffect" fill="hold" presetClass="entr" presetID="1">
                                  <p:stCondLst>
                                    <p:cond delay="0"/>
                                  </p:stCondLst>
                                  <p:childTnLst>
                                    <p:set>
                                      <p:cBhvr>
                                        <p:cTn id="206" dur="1" fill="hold">
                                          <p:stCondLst>
                                            <p:cond delay="0"/>
                                          </p:stCondLst>
                                        </p:cTn>
                                        <p:tgtEl>
                                          <p:spTgt spid="168">
                                            <p:txEl>
                                              <p:pRg st="1" end="1"/>
                                            </p:txEl>
                                          </p:spTgt>
                                        </p:tgtEl>
                                        <p:attrNameLst>
                                          <p:attrName>style.visibility</p:attrName>
                                        </p:attrNameLst>
                                      </p:cBhvr>
                                      <p:to>
                                        <p:strVal val="visible"/>
                                      </p:to>
                                    </p:set>
                                  </p:childTnLst>
                                </p:cTn>
                              </p:par>
                            </p:childTnLst>
                          </p:cTn>
                        </p:par>
                      </p:childTnLst>
                    </p:cTn>
                  </p:par>
                  <p:par>
                    <p:cTn id="207" fill="hold">
                      <p:stCondLst>
                        <p:cond delay="indefinite"/>
                      </p:stCondLst>
                      <p:childTnLst>
                        <p:par>
                          <p:cTn id="208" fill="hold">
                            <p:stCondLst>
                              <p:cond delay="0"/>
                            </p:stCondLst>
                            <p:childTnLst>
                              <p:par>
                                <p:cTn id="209" nodeType="clickEffect" fill="hold" presetClass="entr" presetID="1">
                                  <p:stCondLst>
                                    <p:cond delay="0"/>
                                  </p:stCondLst>
                                  <p:childTnLst>
                                    <p:set>
                                      <p:cBhvr>
                                        <p:cTn id="210" dur="1" fill="hold">
                                          <p:stCondLst>
                                            <p:cond delay="0"/>
                                          </p:stCondLst>
                                        </p:cTn>
                                        <p:tgtEl>
                                          <p:spTgt spid="168">
                                            <p:txEl>
                                              <p:pRg st="2" end="2"/>
                                            </p:txEl>
                                          </p:spTgt>
                                        </p:tgtEl>
                                        <p:attrNameLst>
                                          <p:attrName>style.visibility</p:attrName>
                                        </p:attrNameLst>
                                      </p:cBhvr>
                                      <p:to>
                                        <p:strVal val="visible"/>
                                      </p:to>
                                    </p:set>
                                  </p:childTnLst>
                                </p:cTn>
                              </p:par>
                            </p:childTnLst>
                          </p:cTn>
                        </p:par>
                      </p:childTnLst>
                    </p:cTn>
                  </p:par>
                  <p:par>
                    <p:cTn id="211" fill="hold">
                      <p:stCondLst>
                        <p:cond delay="indefinite"/>
                      </p:stCondLst>
                      <p:childTnLst>
                        <p:par>
                          <p:cTn id="212" fill="hold">
                            <p:stCondLst>
                              <p:cond delay="0"/>
                            </p:stCondLst>
                            <p:childTnLst>
                              <p:par>
                                <p:cTn id="213" nodeType="clickEffect" fill="hold" presetClass="entr" presetID="1">
                                  <p:stCondLst>
                                    <p:cond delay="0"/>
                                  </p:stCondLst>
                                  <p:childTnLst>
                                    <p:set>
                                      <p:cBhvr>
                                        <p:cTn id="214" dur="1" fill="hold">
                                          <p:stCondLst>
                                            <p:cond delay="0"/>
                                          </p:stCondLst>
                                        </p:cTn>
                                        <p:tgtEl>
                                          <p:spTgt spid="168">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69"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(2 of 8)</a:t>
            </a:r>
            <a:endParaRPr b="0" lang="en-US" sz="3600" spc="-1" strike="noStrike">
              <a:solidFill>
                <a:srgbClr val="000000"/>
              </a:solidFill>
              <a:latin typeface="Arial"/>
            </a:endParaRPr>
          </a:p>
        </p:txBody>
      </p:sp>
      <p:sp>
        <p:nvSpPr>
          <p:cNvPr id="170" name="TextShape 2"/>
          <p:cNvSpPr txBox="1"/>
          <p:nvPr/>
        </p:nvSpPr>
        <p:spPr>
          <a:xfrm>
            <a:off x="228600" y="1295280"/>
            <a:ext cx="8762760" cy="483048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27000—Information security management systems; overview and vocabulary</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27001—Information technology; security techniques; information security management systems </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27002—Code of practice for information security management</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27003—Information security management system implementation guidance</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71"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(3 of 8)</a:t>
            </a:r>
            <a:endParaRPr b="0" lang="en-US" sz="3600" spc="-1" strike="noStrike">
              <a:solidFill>
                <a:srgbClr val="000000"/>
              </a:solidFill>
              <a:latin typeface="Arial"/>
            </a:endParaRPr>
          </a:p>
        </p:txBody>
      </p:sp>
      <p:sp>
        <p:nvSpPr>
          <p:cNvPr id="172" name="TextShape 2"/>
          <p:cNvSpPr txBox="1"/>
          <p:nvPr/>
        </p:nvSpPr>
        <p:spPr>
          <a:xfrm>
            <a:off x="318960" y="91440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27004—Information security management; measurement</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27005—Information security risk management</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27006—Requirements for bodies providing audit and certification of information security management systems</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27007—Guidelines for information security management systems auditing (focused on the management system)</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73"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(4 of 8)</a:t>
            </a:r>
            <a:endParaRPr b="0" lang="en-US" sz="3600" spc="-1" strike="noStrike">
              <a:solidFill>
                <a:srgbClr val="000000"/>
              </a:solidFill>
              <a:latin typeface="Arial"/>
            </a:endParaRPr>
          </a:p>
        </p:txBody>
      </p:sp>
      <p:sp>
        <p:nvSpPr>
          <p:cNvPr id="174"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TR 27008—Guidance for auditors on ISMS controls (focused on the information security controls)</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27010—Information security management for inter-sector and inter-organizational communications</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27011—Information security management guidelines for telecommunications organizations based on ISO/IEC 27002</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75"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(5 of 8)</a:t>
            </a:r>
            <a:endParaRPr b="0" lang="en-US" sz="3600" spc="-1" strike="noStrike">
              <a:solidFill>
                <a:srgbClr val="000000"/>
              </a:solidFill>
              <a:latin typeface="Arial"/>
            </a:endParaRPr>
          </a:p>
        </p:txBody>
      </p:sp>
      <p:sp>
        <p:nvSpPr>
          <p:cNvPr id="176"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27013—Guidance on the integrated implementation of ISO/IEC 27001 and ISO/IEC 20000-1</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27014—Information security governance.</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3200" spc="-1" strike="noStrike">
                <a:solidFill>
                  <a:srgbClr val="000000"/>
                </a:solidFill>
                <a:latin typeface="Arial"/>
                <a:ea typeface="Verdana"/>
              </a:rPr>
              <a:t>ISO/IEC TR 27015—Information security management guidelines for financial services</a:t>
            </a:r>
            <a:endParaRPr b="0" lang="en-US" sz="32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3200" spc="-1" strike="noStrike">
                <a:solidFill>
                  <a:srgbClr val="000000"/>
                </a:solidFill>
                <a:latin typeface="Arial"/>
                <a:ea typeface="Verdana"/>
              </a:rPr>
              <a:t>ISO/IEC 27017—Code of practice for information security controls based on ISO/IEC 27002 for cloud services</a:t>
            </a:r>
            <a:endParaRPr b="0" lang="en-US" sz="3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77"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(6 of 8)</a:t>
            </a:r>
            <a:endParaRPr b="0" lang="en-US" sz="3600" spc="-1" strike="noStrike">
              <a:solidFill>
                <a:srgbClr val="000000"/>
              </a:solidFill>
              <a:latin typeface="Arial"/>
            </a:endParaRPr>
          </a:p>
        </p:txBody>
      </p:sp>
      <p:sp>
        <p:nvSpPr>
          <p:cNvPr id="178" name="TextShape 2"/>
          <p:cNvSpPr txBox="1"/>
          <p:nvPr/>
        </p:nvSpPr>
        <p:spPr>
          <a:xfrm>
            <a:off x="228600" y="1295280"/>
            <a:ext cx="8686440" cy="449532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27018—Code of practice for protection of personally identifiable information (PII) in public clouds acting as PII processors</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27031—Guidelines for information and communication technology readiness for business continuity</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27032—Guideline for cybersecurity</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27033-1—Network security—Part 1: Overview and concepts</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79"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(7 of 8)</a:t>
            </a:r>
            <a:endParaRPr b="0" lang="en-US" sz="3600" spc="-1" strike="noStrike">
              <a:solidFill>
                <a:srgbClr val="000000"/>
              </a:solidFill>
              <a:latin typeface="Arial"/>
            </a:endParaRPr>
          </a:p>
        </p:txBody>
      </p:sp>
      <p:sp>
        <p:nvSpPr>
          <p:cNvPr id="180"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27033-2—Network security—Part 2: Guidelines for the design and implementation of network security</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27033-3—Network security—Part 3: Reference networking scenarios; threats, design techniques and control issues</a:t>
            </a:r>
            <a:endParaRPr b="0" lang="en-US" sz="28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ISO/IEC 27033-5—Network security—Part 5: Securing communications across networks using Virtual Private Networks (VPNs)</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81"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ISO 27000 Series (8 of 8)</a:t>
            </a:r>
            <a:endParaRPr b="0" lang="en-US" sz="3600" spc="-1" strike="noStrike">
              <a:solidFill>
                <a:srgbClr val="000000"/>
              </a:solidFill>
              <a:latin typeface="Arial"/>
            </a:endParaRPr>
          </a:p>
        </p:txBody>
      </p:sp>
      <p:sp>
        <p:nvSpPr>
          <p:cNvPr id="182" name="TextShape 2"/>
          <p:cNvSpPr txBox="1"/>
          <p:nvPr/>
        </p:nvSpPr>
        <p:spPr>
          <a:xfrm>
            <a:off x="228600" y="1295280"/>
            <a:ext cx="8762760" cy="483048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ISO/IEC 27034-1—Application security—Part 1: Guideline for application security</a:t>
            </a:r>
            <a:endParaRPr b="0" lang="en-US" sz="26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ISO/IEC 27035—Information security incident management</a:t>
            </a:r>
            <a:endParaRPr b="0" lang="en-US" sz="26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ISO/IEC 27036-3—Information security for supplier relationships—Part 3: Guidelines for information and communication technology supply chain security</a:t>
            </a:r>
            <a:endParaRPr b="0" lang="en-US" sz="26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ISO/IEC 27037—Guidelines for identification, collection, acquisition and preservation of digital evidence</a:t>
            </a:r>
            <a:endParaRPr b="0" lang="en-US" sz="2600" spc="-1" strike="noStrike">
              <a:solidFill>
                <a:srgbClr val="000000"/>
              </a:solidFill>
              <a:latin typeface="Arial"/>
            </a:endParaRPr>
          </a:p>
          <a:p>
            <a:pPr marL="343080" indent="-342720">
              <a:lnSpc>
                <a:spcPct val="100000"/>
              </a:lnSpc>
              <a:spcBef>
                <a:spcPts val="601"/>
              </a:spcBef>
              <a:buClr>
                <a:srgbClr val="364162"/>
              </a:buClr>
              <a:buFont typeface="Arial"/>
              <a:buChar char="•"/>
            </a:pPr>
            <a:r>
              <a:rPr b="0" lang="en-US" sz="2600" spc="-1" strike="noStrike">
                <a:solidFill>
                  <a:srgbClr val="000000"/>
                </a:solidFill>
                <a:latin typeface="Arial"/>
                <a:ea typeface="Verdana"/>
              </a:rPr>
              <a:t>ISO 27799—Information security management in health using ISO/IEC 27002 </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3" name="TextShape 1"/>
          <p:cNvSpPr txBox="1"/>
          <p:nvPr/>
        </p:nvSpPr>
        <p:spPr>
          <a:xfrm>
            <a:off x="152280" y="152280"/>
            <a:ext cx="8835480" cy="685440"/>
          </a:xfrm>
          <a:prstGeom prst="rect">
            <a:avLst/>
          </a:prstGeom>
          <a:noFill/>
          <a:ln w="9360">
            <a:noFill/>
          </a:ln>
        </p:spPr>
        <p:txBody>
          <a:bodyPr anchor="ctr">
            <a:noAutofit/>
          </a:bodyPr>
          <a:p>
            <a:pPr algn="ctr">
              <a:lnSpc>
                <a:spcPct val="100000"/>
              </a:lnSpc>
              <a:tabLst>
                <a:tab algn="l" pos="0"/>
              </a:tabLst>
            </a:pPr>
            <a:r>
              <a:rPr b="0" lang="en-US" sz="3600" spc="-1" strike="noStrike">
                <a:solidFill>
                  <a:srgbClr val="000000"/>
                </a:solidFill>
                <a:latin typeface="Arial"/>
              </a:rPr>
              <a:t>ISO/IEC 27001:2013 major process steps</a:t>
            </a:r>
            <a:endParaRPr b="0" lang="en-US" sz="3600" spc="-1" strike="noStrike">
              <a:solidFill>
                <a:srgbClr val="000000"/>
              </a:solidFill>
              <a:latin typeface="Arial"/>
            </a:endParaRPr>
          </a:p>
        </p:txBody>
      </p:sp>
      <p:pic>
        <p:nvPicPr>
          <p:cNvPr id="184" name="Picture 1" descr="An illustration consists of four blocks. The first block is labeled as, “Communication with interested parties and records of communication.” The second block is labeled as, “Step.” The various steps below the heading reads as, “Obtain management support, Establish the project (optional), Identify requirements, Define scope, management intention responsibilities, Implement support procedures, Design the process of risk assessment and treatment, Perform risk assessment and treatment, Implement all required controls, Perform training and awareness programs, Operate the ISMS, Conduct internal audit, Management review, Stage 1 certification audit* (Doc review), Stage 2 certification audit* (Main audit).” Several horizontal arrows pointing both sides are shown between first block and second block. Several arrows points from Step to the third block labeled as, “Deliverables.” The various steps below the Deliverables reads as, “Project plan (optional) Budget: Human Resources plan, List of interested parties, legal, regulatory and contractual requirements, Information security policy and scope document information security objectives, Procedures for document control, internal audit, corrective action (optional),Risk assessment methodology, risk acceptance criteria, Risk assessment table, risk treatment table, risk assessment and treatment report, Statement of applicability, Risk treatment plan; acceptance of residual risks, Records of implementation, Training records, Various records required by ISMS documentation, Internal audit report; corrective actions, Management review minutes, Stage 1 audit report; corrective actions*, Stage 2 audit report; corrective actions*.” The fourth block is labeled as, “Monitoring and measurement and records of the results.” Several arrows points from third block to fourth block.&#10;"/>
          <p:cNvPicPr/>
          <p:nvPr/>
        </p:nvPicPr>
        <p:blipFill>
          <a:blip r:embed="rId1"/>
          <a:stretch/>
        </p:blipFill>
        <p:spPr>
          <a:xfrm>
            <a:off x="2743200" y="914400"/>
            <a:ext cx="3723480" cy="4008960"/>
          </a:xfrm>
          <a:prstGeom prst="rect">
            <a:avLst/>
          </a:prstGeom>
          <a:ln w="0">
            <a:noFill/>
          </a:ln>
        </p:spPr>
      </p:pic>
      <p:sp>
        <p:nvSpPr>
          <p:cNvPr id="185" name="TextShape 2"/>
          <p:cNvSpPr txBox="1"/>
          <p:nvPr/>
        </p:nvSpPr>
        <p:spPr>
          <a:xfrm>
            <a:off x="226800" y="5020200"/>
            <a:ext cx="8686440" cy="711000"/>
          </a:xfrm>
          <a:prstGeom prst="rect">
            <a:avLst/>
          </a:prstGeom>
          <a:noFill/>
          <a:ln w="0">
            <a:noFill/>
          </a:ln>
        </p:spPr>
        <p:txBody>
          <a:bodyPr>
            <a:normAutofit/>
          </a:bodyPr>
          <a:p>
            <a:pPr>
              <a:lnSpc>
                <a:spcPct val="100000"/>
              </a:lnSpc>
              <a:spcBef>
                <a:spcPts val="400"/>
              </a:spcBef>
              <a:tabLst>
                <a:tab algn="l" pos="0"/>
              </a:tabLst>
            </a:pPr>
            <a:r>
              <a:rPr b="0" lang="en-US" sz="2000" spc="-1" strike="noStrike">
                <a:solidFill>
                  <a:srgbClr val="000000"/>
                </a:solidFill>
                <a:latin typeface="Arial"/>
                <a:ea typeface="Verdana"/>
              </a:rPr>
              <a:t>Source: 27001 Academy: ISO 27001 and ISO 22301 Online Consultation Center</a:t>
            </a:r>
            <a:endParaRPr b="0" lang="en-US" sz="20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215" dur="indefinite" restart="never" nodeType="tmRoot">
          <p:childTnLst>
            <p:seq>
              <p:cTn id="216" dur="indefinite" nodeType="mainSeq">
                <p:childTnLst>
                  <p:par>
                    <p:cTn id="217" fill="hold">
                      <p:stCondLst>
                        <p:cond delay="indefinite"/>
                      </p:stCondLst>
                      <p:childTnLst>
                        <p:par>
                          <p:cTn id="218" fill="hold">
                            <p:stCondLst>
                              <p:cond delay="0"/>
                            </p:stCondLst>
                            <p:childTnLst>
                              <p:par>
                                <p:cTn id="219" nodeType="clickEffect" fill="hold" presetClass="entr" presetID="1">
                                  <p:stCondLst>
                                    <p:cond delay="0"/>
                                  </p:stCondLst>
                                  <p:childTnLst>
                                    <p:set>
                                      <p:cBhvr>
                                        <p:cTn id="220" dur="1" fill="hold">
                                          <p:stCondLst>
                                            <p:cond delay="0"/>
                                          </p:stCondLst>
                                        </p:cTn>
                                        <p:tgtEl>
                                          <p:spTgt spid="184"/>
                                        </p:tgtEl>
                                        <p:attrNameLst>
                                          <p:attrName>style.visibility</p:attrName>
                                        </p:attrNameLst>
                                      </p:cBhvr>
                                      <p:to>
                                        <p:strVal val="visible"/>
                                      </p:to>
                                    </p:set>
                                  </p:childTnLst>
                                </p:cTn>
                              </p:par>
                            </p:childTnLst>
                          </p:cTn>
                        </p:par>
                      </p:childTnLst>
                    </p:cTn>
                  </p:par>
                  <p:par>
                    <p:cTn id="221" fill="hold">
                      <p:stCondLst>
                        <p:cond delay="indefinite"/>
                      </p:stCondLst>
                      <p:childTnLst>
                        <p:par>
                          <p:cTn id="222" fill="hold">
                            <p:stCondLst>
                              <p:cond delay="0"/>
                            </p:stCondLst>
                            <p:childTnLst>
                              <p:par>
                                <p:cTn id="223" nodeType="clickEffect" fill="hold" presetClass="entr" presetID="1">
                                  <p:stCondLst>
                                    <p:cond delay="0"/>
                                  </p:stCondLst>
                                  <p:childTnLst>
                                    <p:set>
                                      <p:cBhvr>
                                        <p:cTn id="224" dur="1" fill="hold">
                                          <p:stCondLst>
                                            <p:cond delay="0"/>
                                          </p:stCondLst>
                                        </p:cTn>
                                        <p:tgtEl>
                                          <p:spTgt spid="185">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8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NIST Security Models</a:t>
            </a:r>
            <a:endParaRPr b="0" lang="en-US" sz="3600" spc="-1" strike="noStrike">
              <a:solidFill>
                <a:srgbClr val="000000"/>
              </a:solidFill>
              <a:latin typeface="Arial"/>
            </a:endParaRPr>
          </a:p>
        </p:txBody>
      </p:sp>
      <p:sp>
        <p:nvSpPr>
          <p:cNvPr id="187" name="TextShape 2"/>
          <p:cNvSpPr txBox="1"/>
          <p:nvPr/>
        </p:nvSpPr>
        <p:spPr>
          <a:xfrm>
            <a:off x="228600" y="1295280"/>
            <a:ext cx="8762760" cy="4876560"/>
          </a:xfrm>
          <a:prstGeom prst="rect">
            <a:avLst/>
          </a:prstGeom>
          <a:noFill/>
          <a:ln w="0">
            <a:noFill/>
          </a:ln>
        </p:spPr>
        <p:txBody>
          <a:bodyPr>
            <a:noAutofit/>
          </a:bodyPr>
          <a:p>
            <a:pPr marL="343080" indent="-342720">
              <a:lnSpc>
                <a:spcPct val="100000"/>
              </a:lnSpc>
              <a:spcBef>
                <a:spcPts val="601"/>
              </a:spcBef>
              <a:buClr>
                <a:srgbClr val="364162"/>
              </a:buClr>
              <a:buFont typeface="Arial"/>
              <a:buChar char="•"/>
            </a:pPr>
            <a:r>
              <a:rPr b="0" lang="en-US" sz="2800" spc="-1" strike="noStrike">
                <a:solidFill>
                  <a:srgbClr val="000000"/>
                </a:solidFill>
                <a:latin typeface="Arial"/>
                <a:ea typeface="Verdana"/>
              </a:rPr>
              <a:t>Another possible approach described in the documents available from Computer Security Resource Center of NIST</a:t>
            </a:r>
            <a:endParaRPr b="0" lang="en-US" sz="28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SP 800-12</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SP 800-14</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SP 800-18 Rev. 1</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SP 800-26</a:t>
            </a:r>
            <a:endParaRPr b="0" lang="en-US" sz="2600" spc="-1" strike="noStrike">
              <a:solidFill>
                <a:srgbClr val="000000"/>
              </a:solidFill>
              <a:latin typeface="Arial"/>
            </a:endParaRPr>
          </a:p>
          <a:p>
            <a:pPr lvl="1" marL="743040" indent="-285480">
              <a:lnSpc>
                <a:spcPct val="100000"/>
              </a:lnSpc>
              <a:spcBef>
                <a:spcPts val="601"/>
              </a:spcBef>
              <a:buClr>
                <a:srgbClr val="364162"/>
              </a:buClr>
              <a:buFont typeface="Arial"/>
              <a:buChar char="–"/>
            </a:pPr>
            <a:r>
              <a:rPr b="0" lang="en-US" sz="2600" spc="-1" strike="noStrike">
                <a:solidFill>
                  <a:srgbClr val="000000"/>
                </a:solidFill>
                <a:latin typeface="Arial"/>
                <a:ea typeface="Verdana"/>
              </a:rPr>
              <a:t>SP 800-30</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8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NIST Special Publication 800-14 (1 of 2)</a:t>
            </a:r>
            <a:endParaRPr b="0" lang="en-US" sz="3600" spc="-1" strike="noStrike">
              <a:solidFill>
                <a:srgbClr val="000000"/>
              </a:solidFill>
              <a:latin typeface="Arial"/>
            </a:endParaRPr>
          </a:p>
        </p:txBody>
      </p:sp>
      <p:sp>
        <p:nvSpPr>
          <p:cNvPr id="189" name="TextShape 2"/>
          <p:cNvSpPr txBox="1"/>
          <p:nvPr/>
        </p:nvSpPr>
        <p:spPr>
          <a:xfrm>
            <a:off x="228600" y="1295280"/>
            <a:ext cx="8762760" cy="4830480"/>
          </a:xfrm>
          <a:prstGeom prst="rect">
            <a:avLst/>
          </a:prstGeom>
          <a:noFill/>
          <a:ln w="0">
            <a:noFill/>
          </a:ln>
        </p:spPr>
        <p:txBody>
          <a:bodyPr>
            <a:noAutofit/>
          </a:bodyPr>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Security supports the mission of the organization and is an integral element of sound management.</a:t>
            </a:r>
            <a:endParaRPr b="0" lang="en-US" sz="28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Security should be cost effective; owners have security responsibilities outside their own organizations.</a:t>
            </a:r>
            <a:endParaRPr b="0" lang="en-US" sz="28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Security responsibilities and accountability should be made explicit; security requires a comprehensive and integrated approach.</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90"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NIST Special Publication 800-14 (2 of 2)</a:t>
            </a:r>
            <a:endParaRPr b="0" lang="en-US" sz="3600" spc="-1" strike="noStrike">
              <a:solidFill>
                <a:srgbClr val="000000"/>
              </a:solidFill>
              <a:latin typeface="Arial"/>
            </a:endParaRPr>
          </a:p>
        </p:txBody>
      </p:sp>
      <p:sp>
        <p:nvSpPr>
          <p:cNvPr id="191" name="TextShape 2"/>
          <p:cNvSpPr txBox="1"/>
          <p:nvPr/>
        </p:nvSpPr>
        <p:spPr>
          <a:xfrm>
            <a:off x="228600" y="1295280"/>
            <a:ext cx="8762760" cy="4830480"/>
          </a:xfrm>
          <a:prstGeom prst="rect">
            <a:avLst/>
          </a:prstGeom>
          <a:noFill/>
          <a:ln w="0">
            <a:noFill/>
          </a:ln>
        </p:spPr>
        <p:txBody>
          <a:bodyPr>
            <a:noAutofit/>
          </a:bodyPr>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Security should be periodically reassessed; security is constrained by societal factors.</a:t>
            </a:r>
            <a:endParaRPr b="0" lang="en-US" sz="28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2800" spc="-1" strike="noStrike">
                <a:solidFill>
                  <a:srgbClr val="000000"/>
                </a:solidFill>
                <a:latin typeface="Arial"/>
                <a:ea typeface="Verdana"/>
              </a:rPr>
              <a:t>Thirty-three principles for securing systems (see Table 4-5).</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9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NIST Cybersecurity Framework (1 of 2)</a:t>
            </a:r>
            <a:endParaRPr b="0" lang="en-US" sz="3600" spc="-1" strike="noStrike">
              <a:solidFill>
                <a:srgbClr val="000000"/>
              </a:solidFill>
              <a:latin typeface="Arial"/>
            </a:endParaRPr>
          </a:p>
        </p:txBody>
      </p:sp>
      <p:sp>
        <p:nvSpPr>
          <p:cNvPr id="193" name="TextShape 2"/>
          <p:cNvSpPr txBox="1"/>
          <p:nvPr/>
        </p:nvSpPr>
        <p:spPr>
          <a:xfrm>
            <a:off x="190440" y="1065240"/>
            <a:ext cx="8762760" cy="483048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Consists of three fundamental components: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Framework core: set of information security activities an organization is expected to perform and their desired results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Framework tiers: help relate the maturity of security programs and implement corresponding measures and functions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Framework profile: used to perform a gap analysis between the current and a desired state of information security/risk management</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94" name="TextShape 1"/>
          <p:cNvSpPr txBox="1"/>
          <p:nvPr/>
        </p:nvSpPr>
        <p:spPr>
          <a:xfrm>
            <a:off x="45720" y="27720"/>
            <a:ext cx="9052200" cy="505440"/>
          </a:xfrm>
          <a:prstGeom prst="rect">
            <a:avLst/>
          </a:prstGeom>
          <a:noFill/>
          <a:ln w="9360">
            <a:noFill/>
          </a:ln>
        </p:spPr>
        <p:txBody>
          <a:bodyPr anchor="ctr">
            <a:normAutofit fontScale="71000"/>
          </a:bodyPr>
          <a:p>
            <a:pPr algn="ctr">
              <a:lnSpc>
                <a:spcPct val="100000"/>
              </a:lnSpc>
            </a:pPr>
            <a:r>
              <a:rPr b="0" lang="en-US" sz="3600" spc="-1" strike="noStrike">
                <a:solidFill>
                  <a:srgbClr val="000000"/>
                </a:solidFill>
                <a:latin typeface="Arial"/>
                <a:ea typeface="Verdana"/>
              </a:rPr>
              <a:t>NIST Cybersecurity Framework (2 of 2)</a:t>
            </a:r>
            <a:endParaRPr b="0" lang="en-US" sz="3600" spc="-1" strike="noStrike">
              <a:solidFill>
                <a:srgbClr val="000000"/>
              </a:solidFill>
              <a:latin typeface="Arial"/>
            </a:endParaRPr>
          </a:p>
        </p:txBody>
      </p:sp>
      <p:sp>
        <p:nvSpPr>
          <p:cNvPr id="195" name="TextShape 2"/>
          <p:cNvSpPr txBox="1"/>
          <p:nvPr/>
        </p:nvSpPr>
        <p:spPr>
          <a:xfrm>
            <a:off x="349560" y="762120"/>
            <a:ext cx="8762760" cy="464796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Seven-step approach to implementing/improving programs:</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Prioritize and scope</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Orient</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Create current profile</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Conduct risk assessment</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Create target profile</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Determine, analyze, and prioritize gaps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Implement action plan</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9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Design of Security Architecture (1 of 2)</a:t>
            </a:r>
            <a:endParaRPr b="0" lang="en-US" sz="3600" spc="-1" strike="noStrike">
              <a:solidFill>
                <a:srgbClr val="000000"/>
              </a:solidFill>
              <a:latin typeface="Arial"/>
            </a:endParaRPr>
          </a:p>
        </p:txBody>
      </p:sp>
      <p:sp>
        <p:nvSpPr>
          <p:cNvPr id="197" name="TextShape 2"/>
          <p:cNvSpPr txBox="1"/>
          <p:nvPr/>
        </p:nvSpPr>
        <p:spPr>
          <a:xfrm>
            <a:off x="311400" y="914400"/>
            <a:ext cx="8762760" cy="4830480"/>
          </a:xfrm>
          <a:prstGeom prst="rect">
            <a:avLst/>
          </a:prstGeom>
          <a:noFill/>
          <a:ln w="0">
            <a:noFill/>
          </a:ln>
        </p:spPr>
        <p:txBody>
          <a:bodyPr>
            <a:normAutofit fontScale="51000"/>
          </a:bodyPr>
          <a:p>
            <a:pPr marL="343080" indent="-342720">
              <a:lnSpc>
                <a:spcPct val="120000"/>
              </a:lnSpc>
              <a:spcBef>
                <a:spcPts val="601"/>
              </a:spcBef>
              <a:buClr>
                <a:srgbClr val="364162"/>
              </a:buClr>
              <a:buFont typeface="Arial"/>
              <a:buChar char="•"/>
            </a:pPr>
            <a:r>
              <a:rPr b="0" lang="en-US" sz="3300" spc="-1" strike="noStrike">
                <a:solidFill>
                  <a:srgbClr val="000000"/>
                </a:solidFill>
                <a:latin typeface="Arial"/>
                <a:ea typeface="Verdana"/>
              </a:rPr>
              <a:t>Spheres of security: foundation of the security framework</a:t>
            </a:r>
            <a:endParaRPr b="0" lang="en-US" sz="3300" spc="-1" strike="noStrike">
              <a:solidFill>
                <a:srgbClr val="000000"/>
              </a:solidFill>
              <a:latin typeface="Arial"/>
            </a:endParaRPr>
          </a:p>
          <a:p>
            <a:pPr marL="343080" indent="-342720">
              <a:lnSpc>
                <a:spcPct val="120000"/>
              </a:lnSpc>
              <a:spcBef>
                <a:spcPts val="601"/>
              </a:spcBef>
              <a:buClr>
                <a:srgbClr val="364162"/>
              </a:buClr>
              <a:buFont typeface="Arial"/>
              <a:buChar char="•"/>
            </a:pPr>
            <a:r>
              <a:rPr b="0" lang="en-US" sz="3300" spc="-1" strike="noStrike">
                <a:solidFill>
                  <a:srgbClr val="000000"/>
                </a:solidFill>
                <a:latin typeface="Arial"/>
                <a:ea typeface="Verdana"/>
              </a:rPr>
              <a:t>Levels of controls:</a:t>
            </a:r>
            <a:endParaRPr b="0" lang="en-US" sz="3300" spc="-1" strike="noStrike">
              <a:solidFill>
                <a:srgbClr val="000000"/>
              </a:solidFill>
              <a:latin typeface="Arial"/>
            </a:endParaRPr>
          </a:p>
          <a:p>
            <a:pPr lvl="1" marL="743040" indent="-285480">
              <a:lnSpc>
                <a:spcPct val="120000"/>
              </a:lnSpc>
              <a:spcBef>
                <a:spcPts val="601"/>
              </a:spcBef>
              <a:buClr>
                <a:srgbClr val="364162"/>
              </a:buClr>
              <a:buFont typeface="Arial"/>
              <a:buChar char="–"/>
            </a:pPr>
            <a:r>
              <a:rPr b="0" lang="en-US" sz="3100" spc="-1" strike="noStrike">
                <a:solidFill>
                  <a:srgbClr val="000000"/>
                </a:solidFill>
                <a:latin typeface="Arial"/>
                <a:ea typeface="Verdana"/>
              </a:rPr>
              <a:t>Management controls set the direction and scope of the security processes and provide detailed instructions for its conduct.</a:t>
            </a:r>
            <a:endParaRPr b="0" lang="en-US" sz="3100" spc="-1" strike="noStrike">
              <a:solidFill>
                <a:srgbClr val="000000"/>
              </a:solidFill>
              <a:latin typeface="Arial"/>
            </a:endParaRPr>
          </a:p>
          <a:p>
            <a:pPr lvl="1" marL="743040" indent="-285480">
              <a:lnSpc>
                <a:spcPct val="120000"/>
              </a:lnSpc>
              <a:spcBef>
                <a:spcPts val="601"/>
              </a:spcBef>
              <a:buClr>
                <a:srgbClr val="364162"/>
              </a:buClr>
              <a:buFont typeface="Arial"/>
              <a:buChar char="–"/>
            </a:pPr>
            <a:r>
              <a:rPr b="0" lang="en-US" sz="3100" spc="-1" strike="noStrike">
                <a:solidFill>
                  <a:srgbClr val="000000"/>
                </a:solidFill>
                <a:latin typeface="Arial"/>
                <a:ea typeface="Verdana"/>
              </a:rPr>
              <a:t>Operational controls address personnel and physical security and the protection of production inputs/outputs.</a:t>
            </a:r>
            <a:endParaRPr b="0" lang="en-US" sz="3100" spc="-1" strike="noStrike">
              <a:solidFill>
                <a:srgbClr val="000000"/>
              </a:solidFill>
              <a:latin typeface="Arial"/>
            </a:endParaRPr>
          </a:p>
          <a:p>
            <a:pPr lvl="1" marL="743040" indent="-285480">
              <a:lnSpc>
                <a:spcPct val="120000"/>
              </a:lnSpc>
              <a:spcBef>
                <a:spcPts val="601"/>
              </a:spcBef>
              <a:buClr>
                <a:srgbClr val="364162"/>
              </a:buClr>
              <a:buFont typeface="Arial"/>
              <a:buChar char="–"/>
            </a:pPr>
            <a:r>
              <a:rPr b="0" lang="en-US" sz="3100" spc="-1" strike="noStrike">
                <a:solidFill>
                  <a:srgbClr val="000000"/>
                </a:solidFill>
                <a:latin typeface="Arial"/>
                <a:ea typeface="Verdana"/>
              </a:rPr>
              <a:t>Technical controls are the tactical and technical implementations related to designing and integrating security in the organization.</a:t>
            </a:r>
            <a:endParaRPr b="0" lang="en-US" sz="31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19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Design of Security Architecture (2 of 2)</a:t>
            </a:r>
            <a:endParaRPr b="0" lang="en-US" sz="3600" spc="-1" strike="noStrike">
              <a:solidFill>
                <a:srgbClr val="000000"/>
              </a:solidFill>
              <a:latin typeface="Arial"/>
            </a:endParaRPr>
          </a:p>
        </p:txBody>
      </p:sp>
      <p:sp>
        <p:nvSpPr>
          <p:cNvPr id="199" name="TextShape 2"/>
          <p:cNvSpPr txBox="1"/>
          <p:nvPr/>
        </p:nvSpPr>
        <p:spPr>
          <a:xfrm>
            <a:off x="302760" y="990720"/>
            <a:ext cx="8762760" cy="464796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Defense in depth</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Implementation of security in layers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Requires that organization establish multiple layers of security controls and safeguards</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Security perimeter</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Border of security protecting internal systems from outside threats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Does not protect against internal attacks from employee threats or onsite physical threats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0" name="TextShape 1"/>
          <p:cNvSpPr txBox="1"/>
          <p:nvPr/>
        </p:nvSpPr>
        <p:spPr>
          <a:xfrm>
            <a:off x="519120" y="76320"/>
            <a:ext cx="8243640" cy="1218960"/>
          </a:xfrm>
          <a:prstGeom prst="rect">
            <a:avLst/>
          </a:prstGeom>
          <a:noFill/>
          <a:ln w="9360">
            <a:noFill/>
          </a:ln>
        </p:spPr>
        <p:txBody>
          <a:bodyPr anchor="ctr">
            <a:noAutofit/>
          </a:bodyPr>
          <a:p>
            <a:pPr algn="ctr">
              <a:lnSpc>
                <a:spcPct val="100000"/>
              </a:lnSpc>
              <a:tabLst>
                <a:tab algn="l" pos="0"/>
              </a:tabLst>
            </a:pPr>
            <a:r>
              <a:rPr b="0" lang="en-US" sz="3600" spc="-1" strike="noStrike">
                <a:solidFill>
                  <a:srgbClr val="000000"/>
                </a:solidFill>
                <a:latin typeface="Arial"/>
              </a:rPr>
              <a:t>Spheres of security</a:t>
            </a:r>
            <a:endParaRPr b="0" lang="en-US" sz="3600" spc="-1" strike="noStrike">
              <a:solidFill>
                <a:srgbClr val="000000"/>
              </a:solidFill>
              <a:latin typeface="Arial"/>
            </a:endParaRPr>
          </a:p>
        </p:txBody>
      </p:sp>
      <p:pic>
        <p:nvPicPr>
          <p:cNvPr id="201" name="Picture 2" descr="An illustration consists of two circles. A circle on the left has a small circle labeled as, “Information” encircled by another big circle. The right half of the circle is labeled as, “People” and the left half of the circle has three layers. The first layer is labeled as, “Systems.” The second layer is labeled as, “Networks” and the third layer is labeled as, “Internet.” The circle is labeled as, “Sphere of use.” The circle on the right is labeled as, “Sphere of protection.” The right circle is same as that of the left circle. The left side of the circle is labeled as, “Redundancy, Monitoring systems, Patches and upgrades, Host IDPS, Firewalls, Network IDPS, Proxy servers, Encryption and Backups and Access controls.” The right side of the circle is labeled as, “Security planning (IR, DR, BC), Education and training and Policy and law.” &#10;"/>
          <p:cNvPicPr/>
          <p:nvPr/>
        </p:nvPicPr>
        <p:blipFill>
          <a:blip r:embed="rId1"/>
          <a:stretch/>
        </p:blipFill>
        <p:spPr>
          <a:xfrm>
            <a:off x="1043640" y="1855080"/>
            <a:ext cx="7056000" cy="3402360"/>
          </a:xfrm>
          <a:prstGeom prst="rect">
            <a:avLst/>
          </a:prstGeom>
          <a:ln w="0">
            <a:noFill/>
          </a:ln>
        </p:spPr>
      </p:pic>
    </p:spTree>
  </p:cSld>
  <mc:AlternateContent>
    <mc:Choice Requires="p14">
      <p:transition spd="slow" p14:dur="2000"/>
    </mc:Choice>
    <mc:Fallback>
      <p:transition spd="slow"/>
    </mc:Fallback>
  </mc:AlternateContent>
  <p:timing>
    <p:tnLst>
      <p:par>
        <p:cTn id="225" dur="indefinite" restart="never" nodeType="tmRoot">
          <p:childTnLst>
            <p:seq>
              <p:cTn id="226" dur="indefinite" nodeType="mainSeq">
                <p:childTnLst>
                  <p:par>
                    <p:cTn id="227" fill="hold">
                      <p:stCondLst>
                        <p:cond delay="indefinite"/>
                      </p:stCondLst>
                      <p:childTnLst>
                        <p:par>
                          <p:cTn id="228" fill="hold">
                            <p:stCondLst>
                              <p:cond delay="0"/>
                            </p:stCondLst>
                            <p:childTnLst>
                              <p:par>
                                <p:cTn id="229" nodeType="clickEffect" fill="hold" presetClass="entr" presetID="1">
                                  <p:stCondLst>
                                    <p:cond delay="0"/>
                                  </p:stCondLst>
                                  <p:childTnLst>
                                    <p:set>
                                      <p:cBhvr>
                                        <p:cTn id="230" dur="1" fill="hold">
                                          <p:stCondLst>
                                            <p:cond delay="0"/>
                                          </p:stCondLst>
                                        </p:cTn>
                                        <p:tgtEl>
                                          <p:spTgt spid="20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02" name="TextShape 1"/>
          <p:cNvSpPr txBox="1"/>
          <p:nvPr/>
        </p:nvSpPr>
        <p:spPr>
          <a:xfrm>
            <a:off x="519120" y="357480"/>
            <a:ext cx="8032320" cy="1003680"/>
          </a:xfrm>
          <a:prstGeom prst="rect">
            <a:avLst/>
          </a:prstGeom>
          <a:noFill/>
          <a:ln w="9360">
            <a:noFill/>
          </a:ln>
        </p:spPr>
        <p:txBody>
          <a:bodyPr anchor="ctr">
            <a:normAutofit/>
          </a:bodyPr>
          <a:p>
            <a:pPr algn="ctr">
              <a:lnSpc>
                <a:spcPct val="100000"/>
              </a:lnSpc>
              <a:spcBef>
                <a:spcPts val="1080"/>
              </a:spcBef>
            </a:pPr>
            <a:r>
              <a:rPr b="0" lang="en-US" sz="3600" spc="-1" strike="noStrike">
                <a:solidFill>
                  <a:srgbClr val="000000"/>
                </a:solidFill>
                <a:latin typeface="Arial"/>
              </a:rPr>
              <a:t>Defense in depth</a:t>
            </a:r>
            <a:endParaRPr b="0" lang="en-US" sz="3600" spc="-1" strike="noStrike">
              <a:solidFill>
                <a:srgbClr val="000000"/>
              </a:solidFill>
              <a:latin typeface="Arial"/>
            </a:endParaRPr>
          </a:p>
        </p:txBody>
      </p:sp>
      <p:pic>
        <p:nvPicPr>
          <p:cNvPr id="203" name="Picture 2" descr="An illustration consists of untrusted network as an input to a box labeled as, “Firewall demilitarized zone.” It consists of two routers labeled as, “External filtering router and internal filtering router and VPN concentrator” which is connected to a server labeled as, “Dual homed proxy server.” A rectangular box is labeled as, “Packet header” with an arrow pointing towards the right and a circle on it is shown near the server labeled as, “internal filtering router and VPN concentrator.” The circle and the packet header together are labeled as, “Network intrusion detection and prevention system.” It points to a circle with 0’s and 1’s with a server on the background. It is labeled as, “Host intrusion detection and prevention system” which in turn points to two computers on the top and bottom together labeled as, “Trusted network.” The text labeled as, “Effective information security policy” is shown above this. An image of several people standing above this is shown and the text below this is labeled as, “Users involved in effective security training and awareness programs.”&#10;"/>
          <p:cNvPicPr/>
          <p:nvPr/>
        </p:nvPicPr>
        <p:blipFill>
          <a:blip r:embed="rId1"/>
          <a:stretch/>
        </p:blipFill>
        <p:spPr>
          <a:xfrm>
            <a:off x="1643400" y="1758960"/>
            <a:ext cx="5856840" cy="3650760"/>
          </a:xfrm>
          <a:prstGeom prst="rect">
            <a:avLst/>
          </a:prstGeom>
          <a:ln w="0">
            <a:noFill/>
          </a:ln>
        </p:spPr>
      </p:pic>
    </p:spTree>
  </p:cSld>
  <mc:AlternateContent>
    <mc:Choice Requires="p14">
      <p:transition spd="slow" p14:dur="2000"/>
    </mc:Choice>
    <mc:Fallback>
      <p:transition spd="slow"/>
    </mc:Fallback>
  </mc:AlternateContent>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04" name="TextShape 1"/>
          <p:cNvSpPr txBox="1"/>
          <p:nvPr/>
        </p:nvSpPr>
        <p:spPr>
          <a:xfrm>
            <a:off x="526320" y="152280"/>
            <a:ext cx="8091000" cy="70884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Security perimeters and domains</a:t>
            </a:r>
            <a:endParaRPr b="0" lang="en-US" sz="3600" spc="-1" strike="noStrike">
              <a:solidFill>
                <a:srgbClr val="000000"/>
              </a:solidFill>
              <a:latin typeface="Arial"/>
            </a:endParaRPr>
          </a:p>
        </p:txBody>
      </p:sp>
      <p:pic>
        <p:nvPicPr>
          <p:cNvPr id="205" name="Picture 2" descr="An illustration consists of untrusted network as an input to the box labeled as, “Firewall.” It consists of two routers labeled as, “External filtering router and internal filtering router which in turn is connected to three servers labeled as, “Various firewalls and proxy servers” enclosed inside an oval. A rod like structure labeled as, “Security perimeter” with grey and black stripes are shown passing through the External filtering router. The Internal filtering router points to a server labeled as, “High level security domain” is connected to four computers together labeled as, “trusted network.” The text labeled as, “Demilitarized zone (DMZ)” points to an oval in Firewall.&#10;"/>
          <p:cNvPicPr/>
          <p:nvPr/>
        </p:nvPicPr>
        <p:blipFill>
          <a:blip r:embed="rId1"/>
          <a:stretch/>
        </p:blipFill>
        <p:spPr>
          <a:xfrm>
            <a:off x="631800" y="861480"/>
            <a:ext cx="7879680" cy="4673880"/>
          </a:xfrm>
          <a:prstGeom prst="rect">
            <a:avLst/>
          </a:prstGeom>
          <a:ln w="0">
            <a:noFill/>
          </a:ln>
        </p:spPr>
      </p:pic>
    </p:spTree>
  </p:cSld>
  <mc:AlternateContent>
    <mc:Choice Requires="p14">
      <p:transition spd="slow" p14:dur="2000"/>
    </mc:Choice>
    <mc:Fallback>
      <p:transition spd="slow"/>
    </mc:Fallback>
  </mc:AlternateContent>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Security Education, Training, and Awareness Program</a:t>
            </a:r>
            <a:endParaRPr b="0" lang="en-US" sz="3600" spc="-1" strike="noStrike">
              <a:solidFill>
                <a:srgbClr val="000000"/>
              </a:solidFill>
              <a:latin typeface="Arial"/>
            </a:endParaRPr>
          </a:p>
        </p:txBody>
      </p:sp>
      <p:sp>
        <p:nvSpPr>
          <p:cNvPr id="207" name="TextShape 2"/>
          <p:cNvSpPr txBox="1"/>
          <p:nvPr/>
        </p:nvSpPr>
        <p:spPr>
          <a:xfrm>
            <a:off x="228600" y="1295280"/>
            <a:ext cx="8762760" cy="441936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Once general security policy exists, implement security education, training, and awareness (SETA) program. </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SETA is a control measure designed to reduce accidental security breaches.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The SETA program consists of security education, security training, and security awareness.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It enhances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231" dur="indefinite" restart="never" nodeType="tmRoot">
          <p:childTnLst>
            <p:seq>
              <p:cTn id="232" dur="indefinite" nodeType="mainSeq">
                <p:childTnLst>
                  <p:par>
                    <p:cTn id="233" fill="hold">
                      <p:stCondLst>
                        <p:cond delay="indefinite"/>
                      </p:stCondLst>
                      <p:childTnLst>
                        <p:par>
                          <p:cTn id="234" fill="hold">
                            <p:stCondLst>
                              <p:cond delay="0"/>
                            </p:stCondLst>
                            <p:childTnLst>
                              <p:par>
                                <p:cTn id="235" nodeType="clickEffect" fill="hold" presetClass="entr" presetID="1">
                                  <p:stCondLst>
                                    <p:cond delay="0"/>
                                  </p:stCondLst>
                                  <p:childTnLst>
                                    <p:set>
                                      <p:cBhvr>
                                        <p:cTn id="236" dur="1" fill="hold">
                                          <p:stCondLst>
                                            <p:cond delay="0"/>
                                          </p:stCondLst>
                                        </p:cTn>
                                        <p:tgtEl>
                                          <p:spTgt spid="207">
                                            <p:txEl>
                                              <p:pRg st="0" end="0"/>
                                            </p:txEl>
                                          </p:spTgt>
                                        </p:tgtEl>
                                        <p:attrNameLst>
                                          <p:attrName>style.visibility</p:attrName>
                                        </p:attrNameLst>
                                      </p:cBhvr>
                                      <p:to>
                                        <p:strVal val="visible"/>
                                      </p:to>
                                    </p:set>
                                  </p:childTnLst>
                                </p:cTn>
                              </p:par>
                            </p:childTnLst>
                          </p:cTn>
                        </p:par>
                      </p:childTnLst>
                    </p:cTn>
                  </p:par>
                  <p:par>
                    <p:cTn id="237" fill="hold">
                      <p:stCondLst>
                        <p:cond delay="indefinite"/>
                      </p:stCondLst>
                      <p:childTnLst>
                        <p:par>
                          <p:cTn id="238" fill="hold">
                            <p:stCondLst>
                              <p:cond delay="0"/>
                            </p:stCondLst>
                            <p:childTnLst>
                              <p:par>
                                <p:cTn id="239" nodeType="clickEffect" fill="hold" presetClass="entr" presetID="1">
                                  <p:stCondLst>
                                    <p:cond delay="0"/>
                                  </p:stCondLst>
                                  <p:childTnLst>
                                    <p:set>
                                      <p:cBhvr>
                                        <p:cTn id="240" dur="1" fill="hold">
                                          <p:stCondLst>
                                            <p:cond delay="0"/>
                                          </p:stCondLst>
                                        </p:cTn>
                                        <p:tgtEl>
                                          <p:spTgt spid="207">
                                            <p:txEl>
                                              <p:pRg st="1" end="1"/>
                                            </p:txEl>
                                          </p:spTgt>
                                        </p:tgtEl>
                                        <p:attrNameLst>
                                          <p:attrName>style.visibility</p:attrName>
                                        </p:attrNameLst>
                                      </p:cBhvr>
                                      <p:to>
                                        <p:strVal val="visible"/>
                                      </p:to>
                                    </p:set>
                                  </p:childTnLst>
                                </p:cTn>
                              </p:par>
                            </p:childTnLst>
                          </p:cTn>
                        </p:par>
                      </p:childTnLst>
                    </p:cTn>
                  </p:par>
                  <p:par>
                    <p:cTn id="241" fill="hold">
                      <p:stCondLst>
                        <p:cond delay="indefinite"/>
                      </p:stCondLst>
                      <p:childTnLst>
                        <p:par>
                          <p:cTn id="242" fill="hold">
                            <p:stCondLst>
                              <p:cond delay="0"/>
                            </p:stCondLst>
                            <p:childTnLst>
                              <p:par>
                                <p:cTn id="243" nodeType="clickEffect" fill="hold" presetClass="entr" presetID="1">
                                  <p:stCondLst>
                                    <p:cond delay="0"/>
                                  </p:stCondLst>
                                  <p:childTnLst>
                                    <p:set>
                                      <p:cBhvr>
                                        <p:cTn id="244" dur="1" fill="hold">
                                          <p:stCondLst>
                                            <p:cond delay="0"/>
                                          </p:stCondLst>
                                        </p:cTn>
                                        <p:tgtEl>
                                          <p:spTgt spid="207">
                                            <p:txEl>
                                              <p:pRg st="2" end="2"/>
                                            </p:txEl>
                                          </p:spTgt>
                                        </p:tgtEl>
                                        <p:attrNameLst>
                                          <p:attrName>style.visibility</p:attrName>
                                        </p:attrNameLst>
                                      </p:cBhvr>
                                      <p:to>
                                        <p:strVal val="visible"/>
                                      </p:to>
                                    </p:set>
                                  </p:childTnLst>
                                </p:cTn>
                              </p:par>
                            </p:childTnLst>
                          </p:cTn>
                        </p:par>
                      </p:childTnLst>
                    </p:cTn>
                  </p:par>
                  <p:par>
                    <p:cTn id="245" fill="hold">
                      <p:stCondLst>
                        <p:cond delay="indefinite"/>
                      </p:stCondLst>
                      <p:childTnLst>
                        <p:par>
                          <p:cTn id="246" fill="hold">
                            <p:stCondLst>
                              <p:cond delay="0"/>
                            </p:stCondLst>
                            <p:childTnLst>
                              <p:par>
                                <p:cTn id="247" nodeType="clickEffect" fill="hold" presetClass="entr" presetID="1">
                                  <p:stCondLst>
                                    <p:cond delay="0"/>
                                  </p:stCondLst>
                                  <p:childTnLst>
                                    <p:set>
                                      <p:cBhvr>
                                        <p:cTn id="248" dur="1" fill="hold">
                                          <p:stCondLst>
                                            <p:cond delay="0"/>
                                          </p:stCondLst>
                                        </p:cTn>
                                        <p:tgtEl>
                                          <p:spTgt spid="207">
                                            <p:txEl>
                                              <p:pRg st="3" end="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8" name="TextShape 1"/>
          <p:cNvSpPr txBox="1"/>
          <p:nvPr/>
        </p:nvSpPr>
        <p:spPr>
          <a:xfrm>
            <a:off x="609480" y="76320"/>
            <a:ext cx="8032320" cy="609120"/>
          </a:xfrm>
          <a:prstGeom prst="rect">
            <a:avLst/>
          </a:prstGeom>
          <a:noFill/>
          <a:ln w="9360">
            <a:noFill/>
          </a:ln>
        </p:spPr>
        <p:txBody>
          <a:bodyPr anchor="ctr">
            <a:noAutofit/>
          </a:bodyPr>
          <a:p>
            <a:pPr algn="ctr">
              <a:lnSpc>
                <a:spcPct val="100000"/>
              </a:lnSpc>
              <a:tabLst>
                <a:tab algn="l" pos="0"/>
              </a:tabLst>
            </a:pPr>
            <a:r>
              <a:rPr b="0" lang="en-US" sz="3600" spc="-1" strike="noStrike">
                <a:solidFill>
                  <a:srgbClr val="000000"/>
                </a:solidFill>
                <a:latin typeface="Arial"/>
              </a:rPr>
              <a:t>Comparative Framework of SETA</a:t>
            </a:r>
            <a:endParaRPr b="0" lang="en-US" sz="3600" spc="-1" strike="noStrike">
              <a:solidFill>
                <a:srgbClr val="000000"/>
              </a:solidFill>
              <a:latin typeface="Arial"/>
            </a:endParaRPr>
          </a:p>
        </p:txBody>
      </p:sp>
      <p:graphicFrame>
        <p:nvGraphicFramePr>
          <p:cNvPr id="209" name="Table 2"/>
          <p:cNvGraphicFramePr/>
          <p:nvPr/>
        </p:nvGraphicFramePr>
        <p:xfrm>
          <a:off x="473040" y="914400"/>
          <a:ext cx="8305560" cy="3520080"/>
        </p:xfrm>
        <a:graphic>
          <a:graphicData uri="http://schemas.openxmlformats.org/drawingml/2006/table">
            <a:tbl>
              <a:tblPr/>
              <a:tblGrid>
                <a:gridCol w="1904760"/>
                <a:gridCol w="2361960"/>
                <a:gridCol w="2361960"/>
                <a:gridCol w="1676880"/>
              </a:tblGrid>
              <a:tr h="457200">
                <a:tc>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nchor="ctr">
                      <a:noAutofit/>
                    </a:bodyPr>
                    <a:p>
                      <a:pPr>
                        <a:lnSpc>
                          <a:spcPct val="100000"/>
                        </a:lnSpc>
                      </a:pPr>
                      <a:r>
                        <a:rPr b="1" lang="en-US" sz="1600" spc="-1" strike="noStrike">
                          <a:solidFill>
                            <a:srgbClr val="ffffff"/>
                          </a:solidFill>
                          <a:latin typeface="Arial"/>
                        </a:rPr>
                        <a:t>Education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nchor="ctr">
                      <a:noAutofit/>
                    </a:bodyPr>
                    <a:p>
                      <a:pPr>
                        <a:lnSpc>
                          <a:spcPct val="100000"/>
                        </a:lnSpc>
                      </a:pPr>
                      <a:r>
                        <a:rPr b="1" lang="en-US" sz="1600" spc="-1" strike="noStrike">
                          <a:solidFill>
                            <a:srgbClr val="ffffff"/>
                          </a:solidFill>
                          <a:latin typeface="Arial"/>
                        </a:rPr>
                        <a:t>Training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nchor="ctr">
                      <a:noAutofit/>
                    </a:bodyPr>
                    <a:p>
                      <a:pPr>
                        <a:lnSpc>
                          <a:spcPct val="100000"/>
                        </a:lnSpc>
                      </a:pPr>
                      <a:r>
                        <a:rPr b="1" lang="en-US" sz="1600" spc="-1" strike="noStrike">
                          <a:solidFill>
                            <a:srgbClr val="ffffff"/>
                          </a:solidFill>
                          <a:latin typeface="Arial"/>
                        </a:rPr>
                        <a:t>Awareness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r>
              <a:tr h="380880">
                <a:tc>
                  <a:txBody>
                    <a:bodyPr>
                      <a:noAutofit/>
                    </a:bodyPr>
                    <a:p>
                      <a:pPr>
                        <a:lnSpc>
                          <a:spcPct val="100000"/>
                        </a:lnSpc>
                      </a:pPr>
                      <a:r>
                        <a:rPr b="0" lang="en-US" sz="1600" spc="-1" strike="noStrike">
                          <a:solidFill>
                            <a:srgbClr val="000000"/>
                          </a:solidFill>
                          <a:latin typeface="Arial"/>
                        </a:rPr>
                        <a:t>Attribute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Why</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How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What</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380880">
                <a:tc>
                  <a:txBody>
                    <a:bodyPr>
                      <a:noAutofit/>
                    </a:bodyPr>
                    <a:p>
                      <a:pPr>
                        <a:lnSpc>
                          <a:spcPct val="100000"/>
                        </a:lnSpc>
                      </a:pPr>
                      <a:r>
                        <a:rPr b="0" lang="en-US" sz="1600" spc="-1" strike="noStrike">
                          <a:solidFill>
                            <a:srgbClr val="000000"/>
                          </a:solidFill>
                          <a:latin typeface="Arial"/>
                        </a:rPr>
                        <a:t>Objective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Understanding</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Skill</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Exposure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1220400">
                <a:tc>
                  <a:txBody>
                    <a:bodyPr>
                      <a:noAutofit/>
                    </a:bodyPr>
                    <a:p>
                      <a:pPr>
                        <a:lnSpc>
                          <a:spcPct val="100000"/>
                        </a:lnSpc>
                      </a:pPr>
                      <a:r>
                        <a:rPr b="0" lang="en-US" sz="1600" spc="-1" strike="noStrike">
                          <a:solidFill>
                            <a:srgbClr val="000000"/>
                          </a:solidFill>
                          <a:latin typeface="Arial"/>
                        </a:rPr>
                        <a:t>Teaching method</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Theoretical instruction</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Discussion seminar</a:t>
                      </a:r>
                      <a:endParaRPr b="0" lang="en-GB" sz="1600" spc="-1" strike="noStrike">
                        <a:latin typeface="Arial"/>
                      </a:endParaRPr>
                    </a:p>
                    <a:p>
                      <a:pPr marL="285840" indent="-285480">
                        <a:lnSpc>
                          <a:spcPct val="100000"/>
                        </a:lnSpc>
                        <a:buClr>
                          <a:srgbClr val="000000"/>
                        </a:buClr>
                        <a:buFont typeface="Arial"/>
                        <a:buChar char="•"/>
                        <a:tabLst>
                          <a:tab algn="l" pos="109440"/>
                        </a:tabLst>
                      </a:pPr>
                      <a:r>
                        <a:rPr b="0" lang="en-US" sz="1600" spc="-1" strike="noStrike">
                          <a:solidFill>
                            <a:srgbClr val="000000"/>
                          </a:solidFill>
                          <a:latin typeface="Arial"/>
                        </a:rPr>
                        <a:t>Background reading</a:t>
                      </a:r>
                      <a:endParaRPr b="0" lang="en-GB" sz="1600" spc="-1" strike="noStrike">
                        <a:latin typeface="Arial"/>
                      </a:endParaRPr>
                    </a:p>
                    <a:p>
                      <a:pPr marL="285840" indent="-285480">
                        <a:lnSpc>
                          <a:spcPct val="100000"/>
                        </a:lnSpc>
                        <a:buClr>
                          <a:srgbClr val="000000"/>
                        </a:buClr>
                        <a:buFont typeface="Arial"/>
                        <a:buChar char="•"/>
                        <a:tabLst>
                          <a:tab algn="l" pos="109440"/>
                        </a:tabLst>
                      </a:pPr>
                      <a:r>
                        <a:rPr b="0" lang="en-US" sz="1600" spc="-1" strike="noStrike">
                          <a:solidFill>
                            <a:srgbClr val="000000"/>
                          </a:solidFill>
                          <a:latin typeface="Arial"/>
                        </a:rPr>
                        <a:t>Hands-on practice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Practical instruction</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Lecture</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Case study workshop</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Posters</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Media</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Videos</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Newsletters</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1220400">
                <a:tc>
                  <a:txBody>
                    <a:bodyPr>
                      <a:noAutofit/>
                    </a:bodyPr>
                    <a:p>
                      <a:pPr>
                        <a:lnSpc>
                          <a:spcPct val="100000"/>
                        </a:lnSpc>
                      </a:pPr>
                      <a:r>
                        <a:rPr b="0" lang="en-US" sz="1600" spc="-1" strike="noStrike">
                          <a:solidFill>
                            <a:srgbClr val="000000"/>
                          </a:solidFill>
                          <a:latin typeface="Arial"/>
                        </a:rPr>
                        <a:t>Test measure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Essay (interpret learning)</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Problem solving  (apply learning)</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marL="285840" indent="-285480">
                        <a:lnSpc>
                          <a:spcPct val="100000"/>
                        </a:lnSpc>
                        <a:buClr>
                          <a:srgbClr val="000000"/>
                        </a:buClr>
                        <a:buFont typeface="Arial"/>
                        <a:buChar char="•"/>
                      </a:pPr>
                      <a:r>
                        <a:rPr b="0" lang="en-US" sz="1600" spc="-1" strike="noStrike">
                          <a:solidFill>
                            <a:srgbClr val="000000"/>
                          </a:solidFill>
                          <a:latin typeface="Arial"/>
                        </a:rPr>
                        <a:t>True or False</a:t>
                      </a:r>
                      <a:endParaRPr b="0" lang="en-GB" sz="1600" spc="-1" strike="noStrike">
                        <a:latin typeface="Arial"/>
                      </a:endParaRPr>
                    </a:p>
                    <a:p>
                      <a:pPr marL="285840" indent="-285480">
                        <a:lnSpc>
                          <a:spcPct val="100000"/>
                        </a:lnSpc>
                        <a:buClr>
                          <a:srgbClr val="000000"/>
                        </a:buClr>
                        <a:buFont typeface="Arial"/>
                        <a:buChar char="•"/>
                      </a:pPr>
                      <a:r>
                        <a:rPr b="0" lang="en-US" sz="1600" spc="-1" strike="noStrike">
                          <a:solidFill>
                            <a:srgbClr val="000000"/>
                          </a:solidFill>
                          <a:latin typeface="Arial"/>
                        </a:rPr>
                        <a:t>Multiple choice (identify learning)</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r h="487440">
                <a:tc>
                  <a:txBody>
                    <a:bodyPr>
                      <a:noAutofit/>
                    </a:bodyPr>
                    <a:p>
                      <a:pPr>
                        <a:lnSpc>
                          <a:spcPct val="100000"/>
                        </a:lnSpc>
                      </a:pPr>
                      <a:r>
                        <a:rPr b="0" lang="en-US" sz="1600" spc="-1" strike="noStrike">
                          <a:solidFill>
                            <a:srgbClr val="000000"/>
                          </a:solidFill>
                          <a:latin typeface="Arial"/>
                        </a:rPr>
                        <a:t>Impact timeframe</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Long term</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Intermediate </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c>
                  <a:txBody>
                    <a:bodyPr>
                      <a:noAutofit/>
                    </a:bodyPr>
                    <a:p>
                      <a:pPr>
                        <a:lnSpc>
                          <a:spcPct val="100000"/>
                        </a:lnSpc>
                      </a:pPr>
                      <a:r>
                        <a:rPr b="0" lang="en-US" sz="1600" spc="-1" strike="noStrike">
                          <a:solidFill>
                            <a:srgbClr val="000000"/>
                          </a:solidFill>
                          <a:latin typeface="Arial"/>
                        </a:rPr>
                        <a:t>Short term</a:t>
                      </a:r>
                      <a:endParaRPr b="0" lang="en-GB" sz="1600" spc="-1" strike="noStrike">
                        <a:latin typeface="Arial"/>
                      </a:endParaRPr>
                    </a:p>
                  </a:txBody>
                  <a:tcPr marL="91440" marR="91440">
                    <a:lnL w="12240">
                      <a:solidFill>
                        <a:srgbClr val="000000"/>
                      </a:solidFill>
                    </a:lnL>
                    <a:lnR w="12240">
                      <a:solidFill>
                        <a:srgbClr val="000000"/>
                      </a:solidFill>
                    </a:lnR>
                    <a:lnT w="12240">
                      <a:solidFill>
                        <a:srgbClr val="000000"/>
                      </a:solidFill>
                    </a:lnT>
                    <a:lnB w="12240">
                      <a:solidFill>
                        <a:srgbClr val="000000"/>
                      </a:solidFill>
                    </a:lnB>
                    <a:noFill/>
                  </a:tcPr>
                </a:tc>
              </a:tr>
            </a:tbl>
          </a:graphicData>
        </a:graphic>
      </p:graphicFrame>
      <p:sp>
        <p:nvSpPr>
          <p:cNvPr id="210" name="TextShape 3"/>
          <p:cNvSpPr txBox="1"/>
          <p:nvPr/>
        </p:nvSpPr>
        <p:spPr>
          <a:xfrm>
            <a:off x="685800" y="5334120"/>
            <a:ext cx="6518880" cy="380520"/>
          </a:xfrm>
          <a:prstGeom prst="rect">
            <a:avLst/>
          </a:prstGeom>
          <a:noFill/>
          <a:ln w="0">
            <a:noFill/>
          </a:ln>
        </p:spPr>
        <p:txBody>
          <a:bodyPr>
            <a:normAutofit/>
          </a:bodyPr>
          <a:p>
            <a:pPr>
              <a:lnSpc>
                <a:spcPct val="100000"/>
              </a:lnSpc>
              <a:spcBef>
                <a:spcPts val="601"/>
              </a:spcBef>
              <a:tabLst>
                <a:tab algn="l" pos="0"/>
              </a:tabLst>
            </a:pPr>
            <a:r>
              <a:rPr b="0" lang="en-US" sz="2000" spc="-1" strike="noStrike" baseline="30000">
                <a:solidFill>
                  <a:srgbClr val="000000"/>
                </a:solidFill>
                <a:latin typeface="Arial"/>
                <a:ea typeface="Verdana"/>
              </a:rPr>
              <a:t>Source: NIST SP 800-12</a:t>
            </a:r>
            <a:endParaRPr b="0" lang="en-US" sz="20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249" dur="indefinite" restart="never" nodeType="tmRoot">
          <p:childTnLst>
            <p:seq>
              <p:cTn id="250" dur="indefinite" nodeType="mainSeq">
                <p:childTnLst>
                  <p:par>
                    <p:cTn id="251" fill="hold">
                      <p:stCondLst>
                        <p:cond delay="indefinite"/>
                      </p:stCondLst>
                      <p:childTnLst>
                        <p:par>
                          <p:cTn id="252" fill="hold">
                            <p:stCondLst>
                              <p:cond delay="0"/>
                            </p:stCondLst>
                            <p:childTnLst>
                              <p:par>
                                <p:cTn id="253" nodeType="clickEffect" fill="hold" presetClass="entr" presetID="1">
                                  <p:stCondLst>
                                    <p:cond delay="0"/>
                                  </p:stCondLst>
                                  <p:childTnLst>
                                    <p:set>
                                      <p:cBhvr>
                                        <p:cTn id="254" dur="1" fill="hold">
                                          <p:stCondLst>
                                            <p:cond delay="0"/>
                                          </p:stCondLst>
                                        </p:cTn>
                                        <p:tgtEl>
                                          <p:spTgt spid="20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1" name="TextShape 1"/>
          <p:cNvSpPr txBox="1"/>
          <p:nvPr/>
        </p:nvSpPr>
        <p:spPr>
          <a:xfrm>
            <a:off x="45720" y="27720"/>
            <a:ext cx="9052200" cy="1038600"/>
          </a:xfrm>
          <a:prstGeom prst="rect">
            <a:avLst/>
          </a:prstGeom>
          <a:noFill/>
          <a:ln w="9360">
            <a:noFill/>
          </a:ln>
        </p:spPr>
        <p:txBody>
          <a:bodyPr anchor="ctr">
            <a:normAutofit/>
          </a:bodyPr>
          <a:p>
            <a:pPr algn="ctr">
              <a:lnSpc>
                <a:spcPct val="100000"/>
              </a:lnSpc>
            </a:pPr>
            <a:r>
              <a:rPr b="0" lang="en-US" sz="3600" spc="-1" strike="noStrike">
                <a:solidFill>
                  <a:srgbClr val="000000"/>
                </a:solidFill>
                <a:latin typeface="Arial"/>
                <a:ea typeface="Verdana"/>
              </a:rPr>
              <a:t>Continuity Strategies </a:t>
            </a:r>
            <a:endParaRPr b="0" lang="en-US" sz="3600" spc="-1" strike="noStrike">
              <a:solidFill>
                <a:srgbClr val="000000"/>
              </a:solidFill>
              <a:latin typeface="Arial"/>
            </a:endParaRPr>
          </a:p>
        </p:txBody>
      </p:sp>
      <p:sp>
        <p:nvSpPr>
          <p:cNvPr id="212" name="TextShape 2"/>
          <p:cNvSpPr txBox="1"/>
          <p:nvPr/>
        </p:nvSpPr>
        <p:spPr>
          <a:xfrm>
            <a:off x="190440" y="914400"/>
            <a:ext cx="8762760" cy="4647960"/>
          </a:xfrm>
          <a:prstGeom prst="rect">
            <a:avLst/>
          </a:prstGeom>
          <a:noFill/>
          <a:ln w="0">
            <a:noFill/>
          </a:ln>
        </p:spPr>
        <p:txBody>
          <a:bodyPr>
            <a:normAutofit fontScale="37000"/>
          </a:bodyPr>
          <a:p>
            <a:pPr marL="343080" indent="-342720" algn="just">
              <a:lnSpc>
                <a:spcPct val="120000"/>
              </a:lnSpc>
              <a:spcBef>
                <a:spcPts val="740"/>
              </a:spcBef>
              <a:buClr>
                <a:srgbClr val="364162"/>
              </a:buClr>
              <a:buFont typeface="Arial"/>
              <a:buChar char="•"/>
            </a:pPr>
            <a:r>
              <a:rPr b="0" lang="en-US" sz="3700" spc="-1" strike="noStrike">
                <a:solidFill>
                  <a:srgbClr val="000000"/>
                </a:solidFill>
                <a:latin typeface="Arial"/>
                <a:ea typeface="Verdana"/>
              </a:rPr>
              <a:t>Incident response plans (IRPs), disaster recovery plans (DRPs), and business continuity plans (BCPs)</a:t>
            </a:r>
            <a:endParaRPr b="0" lang="en-US" sz="3700" spc="-1" strike="noStrike">
              <a:solidFill>
                <a:srgbClr val="000000"/>
              </a:solidFill>
              <a:latin typeface="Arial"/>
            </a:endParaRPr>
          </a:p>
          <a:p>
            <a:pPr marL="343080" indent="-342720" algn="just">
              <a:lnSpc>
                <a:spcPct val="120000"/>
              </a:lnSpc>
              <a:spcBef>
                <a:spcPts val="740"/>
              </a:spcBef>
              <a:buClr>
                <a:srgbClr val="364162"/>
              </a:buClr>
              <a:buFont typeface="Arial"/>
              <a:buChar char="•"/>
            </a:pPr>
            <a:r>
              <a:rPr b="0" lang="en-US" sz="3700" spc="-1" strike="noStrike">
                <a:solidFill>
                  <a:srgbClr val="000000"/>
                </a:solidFill>
                <a:latin typeface="Arial"/>
                <a:ea typeface="Verdana"/>
              </a:rPr>
              <a:t>Primary functions of above plans: </a:t>
            </a:r>
            <a:endParaRPr b="0" lang="en-US" sz="3700" spc="-1" strike="noStrike">
              <a:solidFill>
                <a:srgbClr val="000000"/>
              </a:solidFill>
              <a:latin typeface="Arial"/>
            </a:endParaRPr>
          </a:p>
          <a:p>
            <a:pPr lvl="1" marL="743040" indent="-285480" algn="just">
              <a:lnSpc>
                <a:spcPct val="120000"/>
              </a:lnSpc>
              <a:spcBef>
                <a:spcPts val="680"/>
              </a:spcBef>
              <a:buClr>
                <a:srgbClr val="364162"/>
              </a:buClr>
              <a:buFont typeface="Arial"/>
              <a:buChar char="–"/>
            </a:pPr>
            <a:r>
              <a:rPr b="0" lang="en-US" sz="3400" spc="-1" strike="noStrike">
                <a:solidFill>
                  <a:srgbClr val="000000"/>
                </a:solidFill>
                <a:latin typeface="Arial"/>
                <a:ea typeface="Verdana"/>
              </a:rPr>
              <a:t>IRP focuses on immediate response; if attack escalates or is disastrous, process changes to DRP and BCP.</a:t>
            </a:r>
            <a:endParaRPr b="0" lang="en-US" sz="3400" spc="-1" strike="noStrike">
              <a:solidFill>
                <a:srgbClr val="000000"/>
              </a:solidFill>
              <a:latin typeface="Arial"/>
            </a:endParaRPr>
          </a:p>
          <a:p>
            <a:pPr lvl="1" marL="743040" indent="-285480" algn="just">
              <a:lnSpc>
                <a:spcPct val="120000"/>
              </a:lnSpc>
              <a:spcBef>
                <a:spcPts val="680"/>
              </a:spcBef>
              <a:buClr>
                <a:srgbClr val="364162"/>
              </a:buClr>
              <a:buFont typeface="Arial"/>
              <a:buChar char="–"/>
            </a:pPr>
            <a:r>
              <a:rPr b="0" lang="en-US" sz="3400" spc="-1" strike="noStrike">
                <a:solidFill>
                  <a:srgbClr val="000000"/>
                </a:solidFill>
                <a:latin typeface="Arial"/>
                <a:ea typeface="Verdana"/>
              </a:rPr>
              <a:t>DRP typically focuses on restoring systems after disasters occur; as such, it is closely associated with BCP.</a:t>
            </a:r>
            <a:endParaRPr b="0" lang="en-US" sz="3400" spc="-1" strike="noStrike">
              <a:solidFill>
                <a:srgbClr val="000000"/>
              </a:solidFill>
              <a:latin typeface="Arial"/>
            </a:endParaRPr>
          </a:p>
          <a:p>
            <a:pPr lvl="1" marL="743040" indent="-285480" algn="just">
              <a:lnSpc>
                <a:spcPct val="120000"/>
              </a:lnSpc>
              <a:spcBef>
                <a:spcPts val="680"/>
              </a:spcBef>
              <a:buClr>
                <a:srgbClr val="364162"/>
              </a:buClr>
              <a:buFont typeface="Arial"/>
              <a:buChar char="–"/>
            </a:pPr>
            <a:r>
              <a:rPr b="0" lang="en-US" sz="3400" spc="-1" strike="noStrike">
                <a:solidFill>
                  <a:srgbClr val="000000"/>
                </a:solidFill>
                <a:latin typeface="Arial"/>
              </a:rPr>
              <a:t> </a:t>
            </a:r>
            <a:endParaRPr b="0" lang="en-US" sz="34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255" dur="indefinite" restart="never" nodeType="tmRoot">
          <p:childTnLst>
            <p:seq>
              <p:cTn id="256" dur="indefinite" nodeType="mainSeq">
                <p:childTnLst>
                  <p:par>
                    <p:cTn id="257" fill="hold">
                      <p:stCondLst>
                        <p:cond delay="indefinite"/>
                      </p:stCondLst>
                      <p:childTnLst>
                        <p:par>
                          <p:cTn id="258" fill="hold">
                            <p:stCondLst>
                              <p:cond delay="0"/>
                            </p:stCondLst>
                            <p:childTnLst>
                              <p:par>
                                <p:cTn id="259" nodeType="clickEffect" fill="hold" presetClass="entr" presetID="1">
                                  <p:stCondLst>
                                    <p:cond delay="0"/>
                                  </p:stCondLst>
                                  <p:childTnLst>
                                    <p:set>
                                      <p:cBhvr>
                                        <p:cTn id="260" dur="1" fill="hold">
                                          <p:stCondLst>
                                            <p:cond delay="0"/>
                                          </p:stCondLst>
                                        </p:cTn>
                                        <p:tgtEl>
                                          <p:spTgt spid="212">
                                            <p:txEl>
                                              <p:pRg st="0" end="0"/>
                                            </p:txEl>
                                          </p:spTgt>
                                        </p:tgtEl>
                                        <p:attrNameLst>
                                          <p:attrName>style.visibility</p:attrName>
                                        </p:attrNameLst>
                                      </p:cBhvr>
                                      <p:to>
                                        <p:strVal val="visible"/>
                                      </p:to>
                                    </p:set>
                                  </p:childTnLst>
                                </p:cTn>
                              </p:par>
                            </p:childTnLst>
                          </p:cTn>
                        </p:par>
                      </p:childTnLst>
                    </p:cTn>
                  </p:par>
                  <p:par>
                    <p:cTn id="261" fill="hold">
                      <p:stCondLst>
                        <p:cond delay="indefinite"/>
                      </p:stCondLst>
                      <p:childTnLst>
                        <p:par>
                          <p:cTn id="262" fill="hold">
                            <p:stCondLst>
                              <p:cond delay="0"/>
                            </p:stCondLst>
                            <p:childTnLst>
                              <p:par>
                                <p:cTn id="263" nodeType="clickEffect" fill="hold" presetClass="entr" presetID="1">
                                  <p:stCondLst>
                                    <p:cond delay="0"/>
                                  </p:stCondLst>
                                  <p:childTnLst>
                                    <p:set>
                                      <p:cBhvr>
                                        <p:cTn id="264" dur="1" fill="hold">
                                          <p:stCondLst>
                                            <p:cond delay="0"/>
                                          </p:stCondLst>
                                        </p:cTn>
                                        <p:tgtEl>
                                          <p:spTgt spid="212">
                                            <p:txEl>
                                              <p:pRg st="1" end="1"/>
                                            </p:txEl>
                                          </p:spTgt>
                                        </p:tgtEl>
                                        <p:attrNameLst>
                                          <p:attrName>style.visibility</p:attrName>
                                        </p:attrNameLst>
                                      </p:cBhvr>
                                      <p:to>
                                        <p:strVal val="visible"/>
                                      </p:to>
                                    </p:set>
                                  </p:childTnLst>
                                </p:cTn>
                              </p:par>
                            </p:childTnLst>
                          </p:cTn>
                        </p:par>
                      </p:childTnLst>
                    </p:cTn>
                  </p:par>
                  <p:par>
                    <p:cTn id="265" fill="hold">
                      <p:stCondLst>
                        <p:cond delay="indefinite"/>
                      </p:stCondLst>
                      <p:childTnLst>
                        <p:par>
                          <p:cTn id="266" fill="hold">
                            <p:stCondLst>
                              <p:cond delay="0"/>
                            </p:stCondLst>
                            <p:childTnLst>
                              <p:par>
                                <p:cTn id="267" nodeType="clickEffect" fill="hold" presetClass="entr" presetID="1">
                                  <p:stCondLst>
                                    <p:cond delay="0"/>
                                  </p:stCondLst>
                                  <p:childTnLst>
                                    <p:set>
                                      <p:cBhvr>
                                        <p:cTn id="268" dur="1" fill="hold">
                                          <p:stCondLst>
                                            <p:cond delay="0"/>
                                          </p:stCondLst>
                                        </p:cTn>
                                        <p:tgtEl>
                                          <p:spTgt spid="212">
                                            <p:txEl>
                                              <p:pRg st="2" end="2"/>
                                            </p:txEl>
                                          </p:spTgt>
                                        </p:tgtEl>
                                        <p:attrNameLst>
                                          <p:attrName>style.visibility</p:attrName>
                                        </p:attrNameLst>
                                      </p:cBhvr>
                                      <p:to>
                                        <p:strVal val="visible"/>
                                      </p:to>
                                    </p:set>
                                  </p:childTnLst>
                                </p:cTn>
                              </p:par>
                            </p:childTnLst>
                          </p:cTn>
                        </p:par>
                      </p:childTnLst>
                    </p:cTn>
                  </p:par>
                  <p:par>
                    <p:cTn id="269" fill="hold">
                      <p:stCondLst>
                        <p:cond delay="indefinite"/>
                      </p:stCondLst>
                      <p:childTnLst>
                        <p:par>
                          <p:cTn id="270" fill="hold">
                            <p:stCondLst>
                              <p:cond delay="0"/>
                            </p:stCondLst>
                            <p:childTnLst>
                              <p:par>
                                <p:cTn id="271" nodeType="clickEffect" fill="hold" presetClass="entr" presetID="1">
                                  <p:stCondLst>
                                    <p:cond delay="0"/>
                                  </p:stCondLst>
                                  <p:childTnLst>
                                    <p:set>
                                      <p:cBhvr>
                                        <p:cTn id="272" dur="1" fill="hold">
                                          <p:stCondLst>
                                            <p:cond delay="0"/>
                                          </p:stCondLst>
                                        </p:cTn>
                                        <p:tgtEl>
                                          <p:spTgt spid="212">
                                            <p:txEl>
                                              <p:pRg st="3" end="3"/>
                                            </p:txEl>
                                          </p:spTgt>
                                        </p:tgtEl>
                                        <p:attrNameLst>
                                          <p:attrName>style.visibility</p:attrName>
                                        </p:attrNameLst>
                                      </p:cBhvr>
                                      <p:to>
                                        <p:strVal val="visible"/>
                                      </p:to>
                                    </p:set>
                                  </p:childTnLst>
                                </p:cTn>
                              </p:par>
                            </p:childTnLst>
                          </p:cTn>
                        </p:par>
                      </p:childTnLst>
                    </p:cTn>
                  </p:par>
                  <p:par>
                    <p:cTn id="273" fill="hold">
                      <p:stCondLst>
                        <p:cond delay="indefinite"/>
                      </p:stCondLst>
                      <p:childTnLst>
                        <p:par>
                          <p:cTn id="274" fill="hold">
                            <p:stCondLst>
                              <p:cond delay="0"/>
                            </p:stCondLst>
                            <p:childTnLst>
                              <p:par>
                                <p:cTn id="275" nodeType="clickEffect" fill="hold" presetClass="entr" presetID="1">
                                  <p:stCondLst>
                                    <p:cond delay="0"/>
                                  </p:stCondLst>
                                  <p:childTnLst>
                                    <p:set>
                                      <p:cBhvr>
                                        <p:cTn id="276" dur="1" fill="hold">
                                          <p:stCondLst>
                                            <p:cond delay="0"/>
                                          </p:stCondLst>
                                        </p:cTn>
                                        <p:tgtEl>
                                          <p:spTgt spid="212">
                                            <p:txEl>
                                              <p:pRg st="4" end="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3" name="TextShape 1"/>
          <p:cNvSpPr txBox="1"/>
          <p:nvPr/>
        </p:nvSpPr>
        <p:spPr>
          <a:xfrm>
            <a:off x="457200" y="152280"/>
            <a:ext cx="8457840" cy="1218960"/>
          </a:xfrm>
          <a:prstGeom prst="rect">
            <a:avLst/>
          </a:prstGeom>
          <a:noFill/>
          <a:ln w="9360">
            <a:noFill/>
          </a:ln>
        </p:spPr>
        <p:txBody>
          <a:bodyPr anchor="ctr">
            <a:normAutofit/>
          </a:bodyPr>
          <a:p>
            <a:pPr algn="ctr">
              <a:lnSpc>
                <a:spcPct val="100000"/>
              </a:lnSpc>
              <a:spcBef>
                <a:spcPts val="1080"/>
              </a:spcBef>
            </a:pPr>
            <a:r>
              <a:rPr b="0" lang="en-US" sz="3600" spc="-1" strike="noStrike">
                <a:solidFill>
                  <a:srgbClr val="000000"/>
                </a:solidFill>
                <a:latin typeface="Arial"/>
              </a:rPr>
              <a:t>Components of contingency planning</a:t>
            </a:r>
            <a:endParaRPr b="0" lang="en-US" sz="3600" spc="-1" strike="noStrike">
              <a:solidFill>
                <a:srgbClr val="000000"/>
              </a:solidFill>
              <a:latin typeface="Arial"/>
            </a:endParaRPr>
          </a:p>
        </p:txBody>
      </p:sp>
      <p:pic>
        <p:nvPicPr>
          <p:cNvPr id="214" name="Picture 2" descr="An illustration shows a box labeled as, “Contingency planning” points to the box labeled as, “Business impact analysis” which in turn is classified into, “Incident response, Disaster recovery and Business continuity.” The Disaster recovery and Business continuity together are marked by a dotted rectangular box. It is labeled as, “Business resumption planning.”&#10;"/>
          <p:cNvPicPr/>
          <p:nvPr/>
        </p:nvPicPr>
        <p:blipFill>
          <a:blip r:embed="rId1"/>
          <a:stretch/>
        </p:blipFill>
        <p:spPr>
          <a:xfrm>
            <a:off x="1189440" y="1604880"/>
            <a:ext cx="6764760" cy="3957480"/>
          </a:xfrm>
          <a:prstGeom prst="rect">
            <a:avLst/>
          </a:prstGeom>
          <a:ln w="0">
            <a:noFill/>
          </a:ln>
        </p:spPr>
      </p:pic>
    </p:spTree>
  </p:cSld>
  <mc:AlternateContent>
    <mc:Choice Requires="p14">
      <p:transition spd="slow" p14:dur="2000"/>
    </mc:Choice>
    <mc:Fallback>
      <p:transition spd="slow"/>
    </mc:Fallback>
  </mc:AlternateContent>
  <p:timing>
    <p:tnLst>
      <p:par>
        <p:cTn id="277" dur="indefinite" restart="never" nodeType="tmRoot">
          <p:childTnLst>
            <p:seq>
              <p:cTn id="278" dur="indefinite" nodeType="mainSeq">
                <p:childTnLst>
                  <p:par>
                    <p:cTn id="279" fill="hold">
                      <p:stCondLst>
                        <p:cond delay="indefinite"/>
                      </p:stCondLst>
                      <p:childTnLst>
                        <p:par>
                          <p:cTn id="280" fill="hold">
                            <p:stCondLst>
                              <p:cond delay="0"/>
                            </p:stCondLst>
                            <p:childTnLst>
                              <p:par>
                                <p:cTn id="281" nodeType="clickEffect" fill="hold" presetClass="entr" presetID="1">
                                  <p:stCondLst>
                                    <p:cond delay="0"/>
                                  </p:stCondLst>
                                  <p:childTnLst>
                                    <p:set>
                                      <p:cBhvr>
                                        <p:cTn id="282" dur="1" fill="hold">
                                          <p:stCondLst>
                                            <p:cond delay="0"/>
                                          </p:stCondLst>
                                        </p:cTn>
                                        <p:tgtEl>
                                          <p:spTgt spid="21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5" name="TextShape 1"/>
          <p:cNvSpPr txBox="1"/>
          <p:nvPr/>
        </p:nvSpPr>
        <p:spPr>
          <a:xfrm>
            <a:off x="76320" y="152280"/>
            <a:ext cx="8838720" cy="1066320"/>
          </a:xfrm>
          <a:prstGeom prst="rect">
            <a:avLst/>
          </a:prstGeom>
          <a:noFill/>
          <a:ln w="9360">
            <a:noFill/>
          </a:ln>
        </p:spPr>
        <p:txBody>
          <a:bodyPr anchor="ctr">
            <a:noAutofit/>
          </a:bodyPr>
          <a:p>
            <a:pPr marL="228600" indent="-228240" algn="ctr">
              <a:lnSpc>
                <a:spcPct val="100000"/>
              </a:lnSpc>
              <a:spcBef>
                <a:spcPts val="1080"/>
              </a:spcBef>
              <a:tabLst>
                <a:tab algn="l" pos="0"/>
              </a:tabLst>
            </a:pPr>
            <a:r>
              <a:rPr b="0" lang="en-US" sz="3600" spc="-1" strike="noStrike">
                <a:solidFill>
                  <a:srgbClr val="000000"/>
                </a:solidFill>
                <a:latin typeface="Arial"/>
              </a:rPr>
              <a:t>Contingency planning timeline</a:t>
            </a:r>
            <a:endParaRPr b="0" lang="en-US" sz="3600" spc="-1" strike="noStrike">
              <a:solidFill>
                <a:srgbClr val="000000"/>
              </a:solidFill>
              <a:latin typeface="Arial"/>
            </a:endParaRPr>
          </a:p>
        </p:txBody>
      </p:sp>
      <p:pic>
        <p:nvPicPr>
          <p:cNvPr id="216" name="Picture 2" descr="An illustration consists of four sections. The first section is labeled as, “Incident response” and “Adverse event” is given as input by an arrow labeled as, “Starts as incident.” It points to first box labeled as, “Incident detection IR plan activated” which in turn points to a second box labeled as, “Incident reaction” which further points to a third box labeled as, “Incident recovery.” It points to a hexagon labeled as, “Incident recovered, operations restored, end IR.” The second section is labeled as, “Disaster recovery” and “Adverse event” is given as input by an arrow labeled as, “Starts as disaster.” It points to the first box labeled as, “Disaster reaction DR plan activated” which in turn points to the second box labeled as, “DR salvage/recovery operations (operations restored at primary site).” It points to a hexagon labeled as, “Disaster recovered, operations restored, end DR.” The third section is labeled as, “Business continuity.” It consists of the first box labeled as, “Continuity response BC plan activated” which points to a second box labeled as, “BC operations (operations established at alternate site).” The fourth section is labeled as, “Crisis management.” It consists of the first box labeled as, “Crisis management response CM plan activated” which points to second box labeled as, “CM operations (emergency services notified and coordinated).”An arrow points from first section to the second section and is labeled as, “IR can’t contain escalates to disaster.” The text between second and third section reads as, “DR can’t restore ops quickly triggers BC and DR complete triggers end of BC.” The text between third and fourth section reads as, “Threat of injury or loss of life to personnel and all personnel safe and/or accounted for triggers end of CM.” The first box of the second section points to the first box of the third and fourth section. The second box of the third section points to the second box of the second section.&#10;"/>
          <p:cNvPicPr/>
          <p:nvPr/>
        </p:nvPicPr>
        <p:blipFill>
          <a:blip r:embed="rId1"/>
          <a:stretch/>
        </p:blipFill>
        <p:spPr>
          <a:xfrm>
            <a:off x="959760" y="1371600"/>
            <a:ext cx="7071480" cy="4141440"/>
          </a:xfrm>
          <a:prstGeom prst="rect">
            <a:avLst/>
          </a:prstGeom>
          <a:ln w="0">
            <a:noFill/>
          </a:ln>
        </p:spPr>
      </p:pic>
    </p:spTree>
  </p:cSld>
  <mc:AlternateContent>
    <mc:Choice Requires="p14">
      <p:transition spd="slow" p14:dur="2000"/>
    </mc:Choice>
    <mc:Fallback>
      <p:transition spd="slow"/>
    </mc:Fallback>
  </mc:AlternateContent>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7" name="TextShape 1"/>
          <p:cNvSpPr txBox="1"/>
          <p:nvPr/>
        </p:nvSpPr>
        <p:spPr>
          <a:xfrm>
            <a:off x="519120" y="228600"/>
            <a:ext cx="7938720" cy="1132560"/>
          </a:xfrm>
          <a:prstGeom prst="rect">
            <a:avLst/>
          </a:prstGeom>
          <a:noFill/>
          <a:ln w="9360">
            <a:noFill/>
          </a:ln>
        </p:spPr>
        <p:txBody>
          <a:bodyPr anchor="ctr">
            <a:noAutofit/>
          </a:bodyPr>
          <a:p>
            <a:pPr algn="ctr">
              <a:lnSpc>
                <a:spcPct val="100000"/>
              </a:lnSpc>
              <a:spcBef>
                <a:spcPts val="1080"/>
              </a:spcBef>
            </a:pPr>
            <a:r>
              <a:rPr b="0" lang="en-US" sz="3600" spc="-1" strike="noStrike">
                <a:solidFill>
                  <a:srgbClr val="000000"/>
                </a:solidFill>
                <a:latin typeface="Arial"/>
              </a:rPr>
              <a:t>Major steps in contingency planning</a:t>
            </a:r>
            <a:endParaRPr b="0" lang="en-US" sz="3600" spc="-1" strike="noStrike">
              <a:solidFill>
                <a:srgbClr val="000000"/>
              </a:solidFill>
              <a:latin typeface="Arial"/>
            </a:endParaRPr>
          </a:p>
        </p:txBody>
      </p:sp>
      <p:pic>
        <p:nvPicPr>
          <p:cNvPr id="218" name="Picture 2" descr="An illustration shows the contingency planning. The first step is labeled as, “Form the CP team” points to the second step labeled as, “Develop the CP policy statement” points to the third step labeled as, “Conduct the business impact analysis (BIA)” which consists of three blocks labeled as, “Determine mission/business processes &amp; recover criticality, Identify resource requirements, Identify recovery priorities for system resources.” The third step points to the fourth step labeled as, “Form subordinate planning teams (IR/DR/BC).” The fourth step points to the box labeled as, “Develop subordinate planning policies (IR/DR/BC)” which in turn points to sixth step labeled as, “Integrate the business impact analysis (BIA).” This points to the seventh step labeled as, “Identify preventive controls” which in turn points to eighth step labeled as, “Organize response teams (IR/DR/BC).” This points to ninth step labeled as, “Create response strategies (IR/DR/BC)” which in turn points to the tenth step labeled as, “Develop subordinate plans (IR/DR/BC).” This points to eleventh step labeled as, “Ensure plan testing, training and exercises” which in turn points to “Ensure plan maintenance.”&#10;"/>
          <p:cNvPicPr/>
          <p:nvPr/>
        </p:nvPicPr>
        <p:blipFill>
          <a:blip r:embed="rId1"/>
          <a:stretch/>
        </p:blipFill>
        <p:spPr>
          <a:xfrm>
            <a:off x="1447920" y="1447920"/>
            <a:ext cx="6386760" cy="3918240"/>
          </a:xfrm>
          <a:prstGeom prst="rect">
            <a:avLst/>
          </a:prstGeom>
          <a:ln w="0">
            <a:noFill/>
          </a:ln>
        </p:spPr>
      </p:pic>
    </p:spTree>
  </p:cSld>
  <mc:AlternateContent>
    <mc:Choice Requires="p14">
      <p:transition spd="slow" p14:dur="2000"/>
    </mc:Choice>
    <mc:Fallback>
      <p:transition spd="slow"/>
    </mc:Fallback>
  </mc:AlternateContent>
  <p:timing>
    <p:tnLst>
      <p:par>
        <p:cTn id="283" dur="indefinite" restart="never" nodeType="tmRoot">
          <p:childTnLst>
            <p:seq>
              <p:cTn id="284" dur="indefinite" nodeType="mainSeq">
                <p:childTnLst>
                  <p:par>
                    <p:cTn id="285" fill="hold">
                      <p:stCondLst>
                        <p:cond delay="indefinite"/>
                      </p:stCondLst>
                      <p:childTnLst>
                        <p:par>
                          <p:cTn id="286" fill="hold">
                            <p:stCondLst>
                              <p:cond delay="0"/>
                            </p:stCondLst>
                            <p:childTnLst>
                              <p:par>
                                <p:cTn id="287" nodeType="clickEffect" fill="hold" presetClass="entr" presetID="1">
                                  <p:stCondLst>
                                    <p:cond delay="0"/>
                                  </p:stCondLst>
                                  <p:childTnLst>
                                    <p:set>
                                      <p:cBhvr>
                                        <p:cTn id="288" dur="1" fill="hold">
                                          <p:stCondLst>
                                            <p:cond delay="0"/>
                                          </p:stCondLst>
                                        </p:cTn>
                                        <p:tgtEl>
                                          <p:spTgt spid="21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19" name="TextShape 1"/>
          <p:cNvSpPr txBox="1"/>
          <p:nvPr/>
        </p:nvSpPr>
        <p:spPr>
          <a:xfrm>
            <a:off x="519120" y="357480"/>
            <a:ext cx="8032320" cy="1003680"/>
          </a:xfrm>
          <a:prstGeom prst="rect">
            <a:avLst/>
          </a:prstGeom>
          <a:noFill/>
          <a:ln w="9360">
            <a:noFill/>
          </a:ln>
        </p:spPr>
        <p:txBody>
          <a:bodyPr anchor="ctr">
            <a:noAutofit/>
          </a:bodyPr>
          <a:p>
            <a:pPr algn="ctr">
              <a:lnSpc>
                <a:spcPct val="100000"/>
              </a:lnSpc>
              <a:tabLst>
                <a:tab algn="l" pos="0"/>
              </a:tabLst>
            </a:pPr>
            <a:r>
              <a:rPr b="0" lang="en-US" sz="3600" spc="-1" strike="noStrike">
                <a:solidFill>
                  <a:srgbClr val="000000"/>
                </a:solidFill>
                <a:latin typeface="Arial"/>
              </a:rPr>
              <a:t>RPO, RTO, WRT, and MTD</a:t>
            </a:r>
            <a:endParaRPr b="0" lang="en-US" sz="3600" spc="-1" strike="noStrike">
              <a:solidFill>
                <a:srgbClr val="000000"/>
              </a:solidFill>
              <a:latin typeface="Arial"/>
            </a:endParaRPr>
          </a:p>
        </p:txBody>
      </p:sp>
      <p:pic>
        <p:nvPicPr>
          <p:cNvPr id="220" name="Picture 2" descr="An illustration consists of three arrows placed beside each other in the middle labeled as, “Normal operations, Recovery options and Normal operations.” The labels above the arrows are, “Last backup, Data loss/ systems down, Systems recovered, Data recovered.” The text labeled as, “Incident/disaster strikes” and the arrows labeled as, “RPO” is present in between last backup and Data loss/ systems down. The label “RPO” is placed below the middle arrows. The text labeled as, “Physical/systems recovery” and the arrow labeled as, “RTO” is present in between Data loss/ systems down and Systems recovered. The label “RPO” is placed below the middle arrows. The text labeled as, “Data recovery” is present in between Systems recovered and Data recovered and an arrow labeled as, “WRT” extends up to Testing and validation. The text after data recovery is labeled as, “Testing and validation” is near the end of arrow labeled as, “Recovery operations” and “Recovery complete/ resume operations” is above the arrow labeled as, “Normal operations.” An arrow labeled as, “MTD” is between “Data loss/ systems down” and the end of Recovery operations.&#10;"/>
          <p:cNvPicPr/>
          <p:nvPr/>
        </p:nvPicPr>
        <p:blipFill>
          <a:blip r:embed="rId1"/>
          <a:stretch/>
        </p:blipFill>
        <p:spPr>
          <a:xfrm>
            <a:off x="1060200" y="1828800"/>
            <a:ext cx="7023240" cy="3169080"/>
          </a:xfrm>
          <a:prstGeom prst="rect">
            <a:avLst/>
          </a:prstGeom>
          <a:ln w="0">
            <a:noFill/>
          </a:ln>
        </p:spPr>
      </p:pic>
      <p:sp>
        <p:nvSpPr>
          <p:cNvPr id="221" name="TextShape 2"/>
          <p:cNvSpPr txBox="1"/>
          <p:nvPr/>
        </p:nvSpPr>
        <p:spPr>
          <a:xfrm>
            <a:off x="398520" y="2966760"/>
            <a:ext cx="8152920" cy="837720"/>
          </a:xfrm>
          <a:prstGeom prst="rect">
            <a:avLst/>
          </a:prstGeom>
          <a:noFill/>
          <a:ln w="0">
            <a:noFill/>
          </a:ln>
        </p:spPr>
        <p:txBody>
          <a:bodyPr>
            <a:normAutofit/>
          </a:bodyPr>
          <a:p>
            <a:pPr>
              <a:lnSpc>
                <a:spcPct val="100000"/>
              </a:lnSpc>
              <a:tabLst>
                <a:tab algn="l" pos="0"/>
              </a:tabLst>
            </a:pPr>
            <a:r>
              <a:rPr b="0" lang="en-US" sz="2000" spc="-1" strike="noStrike">
                <a:solidFill>
                  <a:srgbClr val="000000"/>
                </a:solidFill>
                <a:latin typeface="Arial"/>
                <a:ea typeface="Verdana"/>
              </a:rPr>
              <a:t>Source: http://networksandservers.blogspot.com/2011/02/high-availability-terminology-ii.html.</a:t>
            </a:r>
            <a:endParaRPr b="0" lang="en-US" sz="2000" spc="-1" strike="noStrike">
              <a:solidFill>
                <a:srgbClr val="000000"/>
              </a:solidFill>
              <a:latin typeface="Arial"/>
            </a:endParaRPr>
          </a:p>
          <a:p>
            <a:pPr>
              <a:lnSpc>
                <a:spcPct val="100000"/>
              </a:lnSpc>
              <a:spcBef>
                <a:spcPts val="400"/>
              </a:spcBef>
              <a:tabLst>
                <a:tab algn="l" pos="0"/>
              </a:tabLst>
            </a:pPr>
            <a:endParaRPr b="0" lang="en-US" sz="2000" spc="-1" strike="noStrike">
              <a:solidFill>
                <a:srgbClr val="000000"/>
              </a:solidFill>
              <a:latin typeface="Arial"/>
            </a:endParaRPr>
          </a:p>
          <a:p>
            <a:pPr>
              <a:lnSpc>
                <a:spcPct val="100000"/>
              </a:lnSpc>
              <a:spcBef>
                <a:spcPts val="400"/>
              </a:spcBef>
              <a:tabLst>
                <a:tab algn="l" pos="0"/>
              </a:tabLst>
            </a:pPr>
            <a:endParaRPr b="0" lang="en-US" sz="20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(1 of 8)</a:t>
            </a:r>
            <a:endParaRPr b="0" lang="en-US" sz="3600" spc="-1" strike="noStrike">
              <a:solidFill>
                <a:srgbClr val="000000"/>
              </a:solidFill>
              <a:latin typeface="Arial"/>
            </a:endParaRPr>
          </a:p>
        </p:txBody>
      </p:sp>
      <p:sp>
        <p:nvSpPr>
          <p:cNvPr id="223" name="TextShape 2"/>
          <p:cNvSpPr txBox="1"/>
          <p:nvPr/>
        </p:nvSpPr>
        <p:spPr>
          <a:xfrm>
            <a:off x="190440" y="838080"/>
            <a:ext cx="8762760" cy="483048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Incident response planning includes identification of, classification of, and response to an incident. </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Attacks classified as incidents if they:</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Are directed against information assets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Have a realistic chance of success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Could threaten confidentiality, integrity, or availability of information resources</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Incident response is more reactive than proactive, with the exception of planning that must occur to prepare IR teams to be ready to react to an incident.</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4"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(2 of 8)</a:t>
            </a:r>
            <a:endParaRPr b="0" lang="en-US" sz="3600" spc="-1" strike="noStrike">
              <a:solidFill>
                <a:srgbClr val="000000"/>
              </a:solidFill>
              <a:latin typeface="Arial"/>
            </a:endParaRPr>
          </a:p>
        </p:txBody>
      </p:sp>
      <p:sp>
        <p:nvSpPr>
          <p:cNvPr id="225" name="TextShape 2"/>
          <p:cNvSpPr txBox="1"/>
          <p:nvPr/>
        </p:nvSpPr>
        <p:spPr>
          <a:xfrm>
            <a:off x="335160" y="914400"/>
            <a:ext cx="8762760" cy="483048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Incident response policy identifies the following key components:</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Statement of management commitment </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Purpose/objectives of policy</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Scope of policy</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Definition of InfoSec incidents and related terms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Organizational structure</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Prioritization or severity ratings of incidents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Performance measures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Reporting and contact forms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(3 of 8)</a:t>
            </a:r>
            <a:endParaRPr b="0" lang="en-US" sz="3600" spc="-1" strike="noStrike">
              <a:solidFill>
                <a:srgbClr val="000000"/>
              </a:solidFill>
              <a:latin typeface="Arial"/>
            </a:endParaRPr>
          </a:p>
        </p:txBody>
      </p:sp>
      <p:sp>
        <p:nvSpPr>
          <p:cNvPr id="227" name="TextShape 2"/>
          <p:cNvSpPr txBox="1"/>
          <p:nvPr/>
        </p:nvSpPr>
        <p:spPr>
          <a:xfrm>
            <a:off x="335160" y="914400"/>
            <a:ext cx="8762760" cy="4830480"/>
          </a:xfrm>
          <a:prstGeom prst="rect">
            <a:avLst/>
          </a:prstGeom>
          <a:noFill/>
          <a:ln w="0">
            <a:noFill/>
          </a:ln>
        </p:spPr>
        <p:txBody>
          <a:bodyPr>
            <a:normAutofit fontScale="55000"/>
          </a:bodyPr>
          <a:p>
            <a:pPr marL="343080" indent="-342720" algn="just">
              <a:lnSpc>
                <a:spcPct val="120000"/>
              </a:lnSpc>
              <a:spcBef>
                <a:spcPts val="601"/>
              </a:spcBef>
              <a:buClr>
                <a:srgbClr val="364162"/>
              </a:buClr>
              <a:buFont typeface="Arial"/>
              <a:buChar char="•"/>
            </a:pPr>
            <a:r>
              <a:rPr b="0" lang="en-US" sz="3300" spc="-1" strike="noStrike">
                <a:solidFill>
                  <a:srgbClr val="000000"/>
                </a:solidFill>
                <a:latin typeface="Arial"/>
                <a:ea typeface="Verdana"/>
              </a:rPr>
              <a:t>Incident Planning</a:t>
            </a:r>
            <a:endParaRPr b="0" lang="en-US" sz="33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Predefined responses enable the organization to react quickly and effectively to the detected incident if:</a:t>
            </a:r>
            <a:endParaRPr b="0" lang="en-US" sz="3100" spc="-1" strike="noStrike">
              <a:solidFill>
                <a:srgbClr val="000000"/>
              </a:solidFill>
              <a:latin typeface="Arial"/>
            </a:endParaRPr>
          </a:p>
          <a:p>
            <a:pPr lvl="2" marL="1143000" indent="-228240" algn="just">
              <a:lnSpc>
                <a:spcPct val="120000"/>
              </a:lnSpc>
              <a:spcBef>
                <a:spcPts val="601"/>
              </a:spcBef>
              <a:buClr>
                <a:srgbClr val="364162"/>
              </a:buClr>
              <a:buFont typeface="Wingdings" charset="2"/>
              <a:buChar char=""/>
            </a:pPr>
            <a:r>
              <a:rPr b="0" lang="en-US" sz="2800" spc="-1" strike="noStrike">
                <a:solidFill>
                  <a:srgbClr val="000000"/>
                </a:solidFill>
                <a:latin typeface="Arial"/>
                <a:ea typeface="Verdana"/>
              </a:rPr>
              <a:t>The organization has an IR team </a:t>
            </a:r>
            <a:endParaRPr b="0" lang="en-US" sz="2800" spc="-1" strike="noStrike">
              <a:solidFill>
                <a:srgbClr val="000000"/>
              </a:solidFill>
              <a:latin typeface="Arial"/>
            </a:endParaRPr>
          </a:p>
          <a:p>
            <a:pPr lvl="2" marL="1143000" indent="-228240" algn="just">
              <a:lnSpc>
                <a:spcPct val="120000"/>
              </a:lnSpc>
              <a:spcBef>
                <a:spcPts val="601"/>
              </a:spcBef>
              <a:buClr>
                <a:srgbClr val="364162"/>
              </a:buClr>
              <a:buFont typeface="Wingdings" charset="2"/>
              <a:buChar char=""/>
            </a:pPr>
            <a:r>
              <a:rPr b="0" lang="en-US" sz="2800" spc="-1" strike="noStrike">
                <a:solidFill>
                  <a:srgbClr val="000000"/>
                </a:solidFill>
                <a:latin typeface="Arial"/>
                <a:ea typeface="Verdana"/>
              </a:rPr>
              <a:t>The organization can detect the incident</a:t>
            </a:r>
            <a:endParaRPr b="0" lang="en-US" sz="28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IR team consists of individuals needed to handle systems as incident takes place</a:t>
            </a:r>
            <a:endParaRPr b="0" lang="en-US" sz="3100" spc="-1" strike="noStrike">
              <a:solidFill>
                <a:srgbClr val="000000"/>
              </a:solidFill>
              <a:latin typeface="Arial"/>
            </a:endParaRPr>
          </a:p>
          <a:p>
            <a:pPr marL="343080" indent="-342720" algn="just">
              <a:lnSpc>
                <a:spcPct val="120000"/>
              </a:lnSpc>
              <a:spcBef>
                <a:spcPts val="601"/>
              </a:spcBef>
              <a:buClr>
                <a:srgbClr val="364162"/>
              </a:buClr>
              <a:buFont typeface="Arial"/>
              <a:buChar char="•"/>
            </a:pPr>
            <a:r>
              <a:rPr b="0" lang="en-US" sz="3300" spc="-1" strike="noStrike">
                <a:solidFill>
                  <a:srgbClr val="000000"/>
                </a:solidFill>
                <a:latin typeface="Arial"/>
                <a:ea typeface="Verdana"/>
              </a:rPr>
              <a:t>Incident response plan</a:t>
            </a:r>
            <a:endParaRPr b="0" lang="en-US" sz="33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Format and content</a:t>
            </a:r>
            <a:endParaRPr b="0" lang="en-US" sz="31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Storage</a:t>
            </a:r>
            <a:endParaRPr b="0" lang="en-US" sz="31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Testing</a:t>
            </a:r>
            <a:endParaRPr b="0" lang="en-US" sz="31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2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(4 of 8)</a:t>
            </a:r>
            <a:endParaRPr b="0" lang="en-US" sz="3600" spc="-1" strike="noStrike">
              <a:solidFill>
                <a:srgbClr val="000000"/>
              </a:solidFill>
              <a:latin typeface="Arial"/>
            </a:endParaRPr>
          </a:p>
        </p:txBody>
      </p:sp>
      <p:sp>
        <p:nvSpPr>
          <p:cNvPr id="229" name="TextShape 2"/>
          <p:cNvSpPr txBox="1"/>
          <p:nvPr/>
        </p:nvSpPr>
        <p:spPr>
          <a:xfrm>
            <a:off x="335160" y="1066680"/>
            <a:ext cx="8762760" cy="4495320"/>
          </a:xfrm>
          <a:prstGeom prst="rect">
            <a:avLst/>
          </a:prstGeom>
          <a:noFill/>
          <a:ln w="0">
            <a:noFill/>
          </a:ln>
        </p:spPr>
        <p:txBody>
          <a:bodyPr>
            <a:normAutofit/>
          </a:bodyPr>
          <a:p>
            <a:pPr marL="343080" indent="-342720" algn="just">
              <a:lnSpc>
                <a:spcPct val="120000"/>
              </a:lnSpc>
              <a:spcBef>
                <a:spcPts val="601"/>
              </a:spcBef>
              <a:buClr>
                <a:srgbClr val="364162"/>
              </a:buClr>
              <a:buFont typeface="Arial"/>
              <a:buChar char="•"/>
            </a:pPr>
            <a:r>
              <a:rPr b="0" lang="en-US" sz="2800" spc="-1" strike="noStrike">
                <a:solidFill>
                  <a:srgbClr val="000000"/>
                </a:solidFill>
                <a:latin typeface="Arial"/>
                <a:ea typeface="Verdana"/>
              </a:rPr>
              <a:t>Incident detection</a:t>
            </a:r>
            <a:endParaRPr b="0" lang="en-US" sz="28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2600" spc="-1" strike="noStrike">
                <a:solidFill>
                  <a:srgbClr val="000000"/>
                </a:solidFill>
                <a:latin typeface="Arial"/>
                <a:ea typeface="Verdana"/>
              </a:rPr>
              <a:t>Most common occurrence is complaint about technology support, often delivered to help desk.</a:t>
            </a:r>
            <a:endParaRPr b="0" lang="en-US" sz="26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2600" spc="-1" strike="noStrike">
                <a:solidFill>
                  <a:srgbClr val="000000"/>
                </a:solidFill>
                <a:latin typeface="Arial"/>
                <a:ea typeface="Verdana"/>
              </a:rPr>
              <a:t>Careful training is needed to quickly identify and classify an incident.</a:t>
            </a:r>
            <a:endParaRPr b="0" lang="en-US" sz="26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2600" spc="-1" strike="noStrike">
                <a:solidFill>
                  <a:srgbClr val="000000"/>
                </a:solidFill>
                <a:latin typeface="Arial"/>
                <a:ea typeface="Verdana"/>
              </a:rPr>
              <a:t>Once incident is properly identified, the organization can respond.</a:t>
            </a:r>
            <a:endParaRPr b="0" lang="en-US" sz="26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2600" spc="-1" strike="noStrike">
                <a:solidFill>
                  <a:srgbClr val="000000"/>
                </a:solidFill>
                <a:latin typeface="Arial"/>
                <a:ea typeface="Verdana"/>
              </a:rPr>
              <a:t>Incident indicators vary.</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0"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(5 of 8)</a:t>
            </a:r>
            <a:endParaRPr b="0" lang="en-US" sz="3600" spc="-1" strike="noStrike">
              <a:solidFill>
                <a:srgbClr val="000000"/>
              </a:solidFill>
              <a:latin typeface="Arial"/>
            </a:endParaRPr>
          </a:p>
        </p:txBody>
      </p:sp>
      <p:sp>
        <p:nvSpPr>
          <p:cNvPr id="231" name="TextShape 2"/>
          <p:cNvSpPr txBox="1"/>
          <p:nvPr/>
        </p:nvSpPr>
        <p:spPr>
          <a:xfrm>
            <a:off x="335160" y="838080"/>
            <a:ext cx="8762760" cy="4830480"/>
          </a:xfrm>
          <a:prstGeom prst="rect">
            <a:avLst/>
          </a:prstGeom>
          <a:noFill/>
          <a:ln w="0">
            <a:noFill/>
          </a:ln>
        </p:spPr>
        <p:txBody>
          <a:bodyPr>
            <a:normAutofit fontScale="37000"/>
          </a:bodyPr>
          <a:p>
            <a:pPr marL="343080" indent="-342720" algn="just">
              <a:lnSpc>
                <a:spcPct val="120000"/>
              </a:lnSpc>
              <a:spcBef>
                <a:spcPts val="601"/>
              </a:spcBef>
              <a:buClr>
                <a:srgbClr val="364162"/>
              </a:buClr>
              <a:buFont typeface="Arial"/>
              <a:buChar char="•"/>
            </a:pPr>
            <a:r>
              <a:rPr b="0" lang="en-US" sz="4200" spc="-1" strike="noStrike">
                <a:solidFill>
                  <a:srgbClr val="000000"/>
                </a:solidFill>
                <a:latin typeface="Arial"/>
                <a:ea typeface="Verdana"/>
              </a:rPr>
              <a:t>Incident reaction</a:t>
            </a:r>
            <a:endParaRPr b="0" lang="en-US" sz="42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800" spc="-1" strike="noStrike">
                <a:solidFill>
                  <a:srgbClr val="000000"/>
                </a:solidFill>
                <a:latin typeface="Arial"/>
                <a:ea typeface="Verdana"/>
              </a:rPr>
              <a:t>Consists of actions that guide the organization to stop incident, mitigate its impact, and provide information for recovery </a:t>
            </a:r>
            <a:endParaRPr b="0" lang="en-US" sz="38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800" spc="-1" strike="noStrike">
                <a:solidFill>
                  <a:srgbClr val="000000"/>
                </a:solidFill>
                <a:latin typeface="Arial"/>
                <a:ea typeface="Verdana"/>
              </a:rPr>
              <a:t>Actions that must occur quickly:</a:t>
            </a:r>
            <a:endParaRPr b="0" lang="en-US" sz="3800" spc="-1" strike="noStrike">
              <a:solidFill>
                <a:srgbClr val="000000"/>
              </a:solidFill>
              <a:latin typeface="Arial"/>
            </a:endParaRPr>
          </a:p>
          <a:p>
            <a:pPr lvl="2" marL="1143000" indent="-228240" algn="just">
              <a:lnSpc>
                <a:spcPct val="120000"/>
              </a:lnSpc>
              <a:spcBef>
                <a:spcPts val="601"/>
              </a:spcBef>
              <a:buClr>
                <a:srgbClr val="364162"/>
              </a:buClr>
              <a:buFont typeface="Wingdings" charset="2"/>
              <a:buChar char=""/>
            </a:pPr>
            <a:r>
              <a:rPr b="0" lang="en-US" sz="3500" spc="-1" strike="noStrike">
                <a:solidFill>
                  <a:srgbClr val="000000"/>
                </a:solidFill>
                <a:latin typeface="Arial"/>
                <a:ea typeface="Verdana"/>
              </a:rPr>
              <a:t>Notification of key personnel</a:t>
            </a:r>
            <a:endParaRPr b="0" lang="en-US" sz="3500" spc="-1" strike="noStrike">
              <a:solidFill>
                <a:srgbClr val="000000"/>
              </a:solidFill>
              <a:latin typeface="Arial"/>
            </a:endParaRPr>
          </a:p>
          <a:p>
            <a:pPr lvl="2" marL="1143000" indent="-228240" algn="just">
              <a:lnSpc>
                <a:spcPct val="120000"/>
              </a:lnSpc>
              <a:spcBef>
                <a:spcPts val="601"/>
              </a:spcBef>
              <a:buClr>
                <a:srgbClr val="364162"/>
              </a:buClr>
              <a:buFont typeface="Wingdings" charset="2"/>
              <a:buChar char=""/>
            </a:pPr>
            <a:r>
              <a:rPr b="0" lang="en-US" sz="3500" spc="-1" strike="noStrike">
                <a:solidFill>
                  <a:srgbClr val="000000"/>
                </a:solidFill>
                <a:latin typeface="Arial"/>
                <a:ea typeface="Verdana"/>
              </a:rPr>
              <a:t>Documentation of the incident</a:t>
            </a:r>
            <a:endParaRPr b="0" lang="en-US" sz="3500" spc="-1" strike="noStrike">
              <a:solidFill>
                <a:srgbClr val="000000"/>
              </a:solidFill>
              <a:latin typeface="Arial"/>
            </a:endParaRPr>
          </a:p>
          <a:p>
            <a:pPr marL="343080" indent="-342720" algn="just">
              <a:lnSpc>
                <a:spcPct val="120000"/>
              </a:lnSpc>
              <a:spcBef>
                <a:spcPts val="601"/>
              </a:spcBef>
              <a:buClr>
                <a:srgbClr val="364162"/>
              </a:buClr>
              <a:buFont typeface="Arial"/>
              <a:buChar char="•"/>
            </a:pPr>
            <a:r>
              <a:rPr b="0" lang="en-US" sz="4200" spc="-1" strike="noStrike">
                <a:solidFill>
                  <a:srgbClr val="000000"/>
                </a:solidFill>
                <a:latin typeface="Arial"/>
                <a:ea typeface="Verdana"/>
              </a:rPr>
              <a:t>Incident containment strategies</a:t>
            </a:r>
            <a:endParaRPr b="0" lang="en-US" sz="42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800" spc="-1" strike="noStrike">
                <a:solidFill>
                  <a:srgbClr val="000000"/>
                </a:solidFill>
                <a:latin typeface="Arial"/>
                <a:ea typeface="Verdana"/>
              </a:rPr>
              <a:t>Containment of incident’s scope or impact is first priority; must then determine which information systems are affected</a:t>
            </a:r>
            <a:endParaRPr b="0" lang="en-US" sz="3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(6 of 8)</a:t>
            </a:r>
            <a:endParaRPr b="0" lang="en-US" sz="3600" spc="-1" strike="noStrike">
              <a:solidFill>
                <a:srgbClr val="000000"/>
              </a:solidFill>
              <a:latin typeface="Arial"/>
            </a:endParaRPr>
          </a:p>
        </p:txBody>
      </p:sp>
      <p:sp>
        <p:nvSpPr>
          <p:cNvPr id="233" name="TextShape 2"/>
          <p:cNvSpPr txBox="1"/>
          <p:nvPr/>
        </p:nvSpPr>
        <p:spPr>
          <a:xfrm>
            <a:off x="228600" y="1295280"/>
            <a:ext cx="8762760" cy="4830480"/>
          </a:xfrm>
          <a:prstGeom prst="rect">
            <a:avLst/>
          </a:prstGeom>
          <a:noFill/>
          <a:ln w="0">
            <a:noFill/>
          </a:ln>
        </p:spPr>
        <p:txBody>
          <a:bodyPr>
            <a:normAutofit/>
          </a:bodyPr>
          <a:p>
            <a:pPr lvl="1" marL="673200" indent="-326520" algn="just">
              <a:lnSpc>
                <a:spcPct val="100000"/>
              </a:lnSpc>
              <a:spcBef>
                <a:spcPts val="601"/>
              </a:spcBef>
              <a:buClr>
                <a:srgbClr val="364162"/>
              </a:buClr>
              <a:buFont typeface="Verdana"/>
              <a:buChar char="―"/>
            </a:pPr>
            <a:r>
              <a:rPr b="0" lang="en-US" sz="2600" spc="-1" strike="noStrike">
                <a:solidFill>
                  <a:srgbClr val="000000"/>
                </a:solidFill>
                <a:latin typeface="Arial"/>
                <a:ea typeface="Verdana"/>
              </a:rPr>
              <a:t>Organization can stop incident and attempt to recover control through a number or strategies</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Incident recovery</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Once incident has been contained and control of systems regained, the next stage is recovery.</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The first task is to identify human resources needed and launch them into action.</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Full extent of the damage must be assessed.</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4" name="TextShape 1"/>
          <p:cNvSpPr txBox="1"/>
          <p:nvPr/>
        </p:nvSpPr>
        <p:spPr>
          <a:xfrm>
            <a:off x="45720" y="27720"/>
            <a:ext cx="9052200" cy="65772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(7 of 8)</a:t>
            </a:r>
            <a:endParaRPr b="0" lang="en-US" sz="3600" spc="-1" strike="noStrike">
              <a:solidFill>
                <a:srgbClr val="000000"/>
              </a:solidFill>
              <a:latin typeface="Arial"/>
            </a:endParaRPr>
          </a:p>
        </p:txBody>
      </p:sp>
      <p:sp>
        <p:nvSpPr>
          <p:cNvPr id="235" name="TextShape 2"/>
          <p:cNvSpPr txBox="1"/>
          <p:nvPr/>
        </p:nvSpPr>
        <p:spPr>
          <a:xfrm>
            <a:off x="380880" y="914400"/>
            <a:ext cx="8762760" cy="4800240"/>
          </a:xfrm>
          <a:prstGeom prst="rect">
            <a:avLst/>
          </a:prstGeom>
          <a:noFill/>
          <a:ln w="0">
            <a:noFill/>
          </a:ln>
        </p:spPr>
        <p:txBody>
          <a:bodyPr>
            <a:normAutofit fontScale="47000"/>
          </a:bodyPr>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Organization repairs vulnerabilities, addresses any shortcomings in safeguards, and restores data and services of the systems.</a:t>
            </a:r>
            <a:endParaRPr b="0" lang="en-US" sz="3100" spc="-1" strike="noStrike">
              <a:solidFill>
                <a:srgbClr val="000000"/>
              </a:solidFill>
              <a:latin typeface="Arial"/>
            </a:endParaRPr>
          </a:p>
          <a:p>
            <a:pPr marL="343080" indent="-342720" algn="just">
              <a:lnSpc>
                <a:spcPct val="120000"/>
              </a:lnSpc>
              <a:spcBef>
                <a:spcPts val="601"/>
              </a:spcBef>
              <a:buClr>
                <a:srgbClr val="364162"/>
              </a:buClr>
              <a:buFont typeface="Arial"/>
              <a:buChar char="•"/>
            </a:pPr>
            <a:r>
              <a:rPr b="0" lang="en-US" sz="3400" spc="-1" strike="noStrike">
                <a:solidFill>
                  <a:srgbClr val="000000"/>
                </a:solidFill>
                <a:latin typeface="Arial"/>
                <a:ea typeface="Verdana"/>
              </a:rPr>
              <a:t>Damage assessment</a:t>
            </a:r>
            <a:endParaRPr b="0" lang="en-US" sz="34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Several sources of information on damage can be used, including system logs, intrusion detection logs, configuration logs and documents, documentation from incident response, and results of detailed assessment of systems and data storage.</a:t>
            </a:r>
            <a:endParaRPr b="0" lang="en-US" sz="31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3100" spc="-1" strike="noStrike">
                <a:solidFill>
                  <a:srgbClr val="000000"/>
                </a:solidFill>
                <a:latin typeface="Arial"/>
                <a:ea typeface="Verdana"/>
              </a:rPr>
              <a:t>Computer evidence must be carefully collected, documented, and maintained to be usable in formal or informal proceedings.</a:t>
            </a:r>
            <a:endParaRPr b="0" lang="en-US" sz="31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Incident Response Planning (8 of 8)</a:t>
            </a:r>
            <a:endParaRPr b="0" lang="en-US" sz="3600" spc="-1" strike="noStrike">
              <a:solidFill>
                <a:srgbClr val="000000"/>
              </a:solidFill>
              <a:latin typeface="Arial"/>
            </a:endParaRPr>
          </a:p>
        </p:txBody>
      </p:sp>
      <p:sp>
        <p:nvSpPr>
          <p:cNvPr id="237" name="TextShape 2"/>
          <p:cNvSpPr txBox="1"/>
          <p:nvPr/>
        </p:nvSpPr>
        <p:spPr>
          <a:xfrm>
            <a:off x="228600" y="1295280"/>
            <a:ext cx="8762760" cy="4830480"/>
          </a:xfrm>
          <a:prstGeom prst="rect">
            <a:avLst/>
          </a:prstGeom>
          <a:noFill/>
          <a:ln w="0">
            <a:noFill/>
          </a:ln>
        </p:spPr>
        <p:txBody>
          <a:bodyPr>
            <a:noAutofit/>
          </a:bodyPr>
          <a:p>
            <a:pPr lvl="1" marL="741240" indent="-2836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Individuals who assess damage need special training.</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Automated response</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New systems can respond to incident threat autonomously.</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Downsides of current automated response systems may outweigh benefits. </a:t>
            </a:r>
            <a:endParaRPr b="0" lang="en-US" sz="2600" spc="-1" strike="noStrike">
              <a:solidFill>
                <a:srgbClr val="000000"/>
              </a:solidFill>
              <a:latin typeface="Arial"/>
            </a:endParaRPr>
          </a:p>
          <a:p>
            <a:pPr lvl="2" marL="1143000" indent="-228240" algn="just">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Legal liabilities of a counterattack</a:t>
            </a:r>
            <a:endParaRPr b="0" lang="en-US" sz="2400" spc="-1" strike="noStrike">
              <a:solidFill>
                <a:srgbClr val="000000"/>
              </a:solidFill>
              <a:latin typeface="Arial"/>
            </a:endParaRPr>
          </a:p>
          <a:p>
            <a:pPr lvl="2" marL="1143000" indent="-228240" algn="just">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Ethical issues</a:t>
            </a: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3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Disaster Recovery Planning</a:t>
            </a:r>
            <a:endParaRPr b="0" lang="en-US" sz="3600" spc="-1" strike="noStrike">
              <a:solidFill>
                <a:srgbClr val="000000"/>
              </a:solidFill>
              <a:latin typeface="Arial"/>
            </a:endParaRPr>
          </a:p>
        </p:txBody>
      </p:sp>
      <p:sp>
        <p:nvSpPr>
          <p:cNvPr id="239" name="TextShape 2"/>
          <p:cNvSpPr txBox="1"/>
          <p:nvPr/>
        </p:nvSpPr>
        <p:spPr>
          <a:xfrm>
            <a:off x="190440" y="1032480"/>
            <a:ext cx="8762760" cy="4830480"/>
          </a:xfrm>
          <a:prstGeom prst="rect">
            <a:avLst/>
          </a:prstGeom>
          <a:noFill/>
          <a:ln w="0">
            <a:noFill/>
          </a:ln>
        </p:spPr>
        <p:txBody>
          <a:bodyPr>
            <a:normAutofit/>
          </a:bodyPr>
          <a:p>
            <a:pPr marL="343080" indent="-3427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Disaster recovery planning (DRP) is preparation for and recovery from a disaster.</a:t>
            </a:r>
            <a:endParaRPr b="0" lang="en-US" sz="26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The contingency planning team must decide which actions constitute disasters and which constitute incidents.</a:t>
            </a:r>
            <a:endParaRPr b="0" lang="en-US" sz="26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When situations are classified as disasters, plans change as to how to respond; take action to secure most valuable assets to preserve value for the longer term.</a:t>
            </a:r>
            <a:endParaRPr b="0" lang="en-US" sz="26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DRP strives to reestablish operations at the primary site.</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0"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Business Continuity Planning (1 of 3)</a:t>
            </a:r>
            <a:endParaRPr b="0" lang="en-US" sz="3600" spc="-1" strike="noStrike">
              <a:solidFill>
                <a:srgbClr val="000000"/>
              </a:solidFill>
              <a:latin typeface="Arial"/>
            </a:endParaRPr>
          </a:p>
        </p:txBody>
      </p:sp>
      <p:sp>
        <p:nvSpPr>
          <p:cNvPr id="241" name="TextShape 2"/>
          <p:cNvSpPr txBox="1"/>
          <p:nvPr/>
        </p:nvSpPr>
        <p:spPr>
          <a:xfrm>
            <a:off x="190440" y="914400"/>
            <a:ext cx="8762760" cy="4830480"/>
          </a:xfrm>
          <a:prstGeom prst="rect">
            <a:avLst/>
          </a:prstGeom>
          <a:noFill/>
          <a:ln w="0">
            <a:noFill/>
          </a:ln>
        </p:spPr>
        <p:txBody>
          <a:bodyPr>
            <a:normAutofit fontScale="65000"/>
          </a:bodyPr>
          <a:p>
            <a:pPr marL="343080" indent="-342720" algn="just">
              <a:lnSpc>
                <a:spcPct val="120000"/>
              </a:lnSpc>
              <a:spcBef>
                <a:spcPts val="601"/>
              </a:spcBef>
              <a:buClr>
                <a:srgbClr val="364162"/>
              </a:buClr>
              <a:buFont typeface="Arial"/>
              <a:buChar char="•"/>
            </a:pPr>
            <a:r>
              <a:rPr b="0" lang="en-US" sz="3000" spc="-1" strike="noStrike">
                <a:solidFill>
                  <a:srgbClr val="000000"/>
                </a:solidFill>
                <a:latin typeface="Arial"/>
                <a:ea typeface="Verdana"/>
              </a:rPr>
              <a:t>BCP prepares the organization to reestablish or relocate critical business operations during a disaster that affects operations at the primary site.</a:t>
            </a:r>
            <a:endParaRPr b="0" lang="en-US" sz="3000" spc="-1" strike="noStrike">
              <a:solidFill>
                <a:srgbClr val="000000"/>
              </a:solidFill>
              <a:latin typeface="Arial"/>
            </a:endParaRPr>
          </a:p>
          <a:p>
            <a:pPr marL="343080" indent="-342720" algn="just">
              <a:lnSpc>
                <a:spcPct val="120000"/>
              </a:lnSpc>
              <a:spcBef>
                <a:spcPts val="601"/>
              </a:spcBef>
              <a:buClr>
                <a:srgbClr val="364162"/>
              </a:buClr>
              <a:buFont typeface="Arial"/>
              <a:buChar char="•"/>
            </a:pPr>
            <a:r>
              <a:rPr b="0" lang="en-US" sz="3000" spc="-1" strike="noStrike">
                <a:solidFill>
                  <a:srgbClr val="000000"/>
                </a:solidFill>
                <a:latin typeface="Arial"/>
                <a:ea typeface="Verdana"/>
              </a:rPr>
              <a:t>If disaster has rendered the current location unusable, there must be a plan to allow business to continue functioning.</a:t>
            </a:r>
            <a:endParaRPr b="0" lang="en-US" sz="3000" spc="-1" strike="noStrike">
              <a:solidFill>
                <a:srgbClr val="000000"/>
              </a:solidFill>
              <a:latin typeface="Arial"/>
            </a:endParaRPr>
          </a:p>
          <a:p>
            <a:pPr marL="343080" indent="-342720" algn="just">
              <a:lnSpc>
                <a:spcPct val="120000"/>
              </a:lnSpc>
              <a:spcBef>
                <a:spcPts val="601"/>
              </a:spcBef>
              <a:buClr>
                <a:srgbClr val="364162"/>
              </a:buClr>
              <a:buFont typeface="Arial"/>
              <a:buChar char="•"/>
            </a:pPr>
            <a:r>
              <a:rPr b="0" lang="en-US" sz="3000" spc="-1" strike="noStrike">
                <a:solidFill>
                  <a:srgbClr val="000000"/>
                </a:solidFill>
                <a:latin typeface="Arial"/>
                <a:ea typeface="Verdana"/>
              </a:rPr>
              <a:t>Development of BCP is somewhat simpler than IRP or DRP.</a:t>
            </a:r>
            <a:endParaRPr b="0" lang="en-US" sz="3000" spc="-1" strike="noStrike">
              <a:solidFill>
                <a:srgbClr val="000000"/>
              </a:solidFill>
              <a:latin typeface="Arial"/>
            </a:endParaRPr>
          </a:p>
          <a:p>
            <a:pPr lvl="1" marL="743040" indent="-285480" algn="just">
              <a:lnSpc>
                <a:spcPct val="120000"/>
              </a:lnSpc>
              <a:spcBef>
                <a:spcPts val="601"/>
              </a:spcBef>
              <a:buClr>
                <a:srgbClr val="364162"/>
              </a:buClr>
              <a:buFont typeface="Arial"/>
              <a:buChar char="–"/>
            </a:pPr>
            <a:r>
              <a:rPr b="0" lang="en-US" sz="2800" spc="-1" strike="noStrike">
                <a:solidFill>
                  <a:srgbClr val="000000"/>
                </a:solidFill>
                <a:latin typeface="Arial"/>
                <a:ea typeface="Verdana"/>
              </a:rPr>
              <a:t>It consists primarily of selecting a continuity strategy and integrating off-site data storage and recovery functions into this strategy</a:t>
            </a:r>
            <a:r>
              <a:rPr b="0" lang="en-US" sz="2600" spc="-1" strike="noStrike">
                <a:solidFill>
                  <a:srgbClr val="000000"/>
                </a:solidFill>
                <a:latin typeface="Arial"/>
                <a:ea typeface="Verdana"/>
              </a:rPr>
              <a:t>.</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Business Continuity Planning (2 of 3)</a:t>
            </a:r>
            <a:endParaRPr b="0" lang="en-US" sz="3600" spc="-1" strike="noStrike">
              <a:solidFill>
                <a:srgbClr val="000000"/>
              </a:solidFill>
              <a:latin typeface="Arial"/>
            </a:endParaRPr>
          </a:p>
        </p:txBody>
      </p:sp>
      <p:sp>
        <p:nvSpPr>
          <p:cNvPr id="243" name="TextShape 2"/>
          <p:cNvSpPr txBox="1"/>
          <p:nvPr/>
        </p:nvSpPr>
        <p:spPr>
          <a:xfrm>
            <a:off x="335160" y="990720"/>
            <a:ext cx="8762760" cy="457164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Continuity strategies</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There are a number of strategies for planning for business continuity.</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Determining factor in selecting between options is usually cost.</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 general, there are three exclusive options: hot sites, warm sites, and cold sites.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There are three shared functions: time-share, service bureaus, and mutual agreements.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44"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Business Continuity Planning (3 of 3)</a:t>
            </a:r>
            <a:endParaRPr b="0" lang="en-US" sz="3600" spc="-1" strike="noStrike">
              <a:solidFill>
                <a:srgbClr val="000000"/>
              </a:solidFill>
              <a:latin typeface="Arial"/>
            </a:endParaRPr>
          </a:p>
        </p:txBody>
      </p:sp>
      <p:sp>
        <p:nvSpPr>
          <p:cNvPr id="245" name="TextShape 2"/>
          <p:cNvSpPr txBox="1"/>
          <p:nvPr/>
        </p:nvSpPr>
        <p:spPr>
          <a:xfrm>
            <a:off x="228600" y="1295280"/>
            <a:ext cx="8762760" cy="483048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Off-site disaster data storage</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To get sites up and running quickly, an organization must have the ability to move data into new site’s systems.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Options for getting operations up and running include:  </a:t>
            </a:r>
            <a:endParaRPr b="0" lang="en-US" sz="2600" spc="-1" strike="noStrike">
              <a:solidFill>
                <a:srgbClr val="000000"/>
              </a:solidFill>
              <a:latin typeface="Arial"/>
            </a:endParaRPr>
          </a:p>
          <a:p>
            <a:pPr lvl="2" marL="1143000" indent="-228240" algn="just">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Electronic vaulting </a:t>
            </a:r>
            <a:endParaRPr b="0" lang="en-US" sz="2400" spc="-1" strike="noStrike">
              <a:solidFill>
                <a:srgbClr val="000000"/>
              </a:solidFill>
              <a:latin typeface="Arial"/>
            </a:endParaRPr>
          </a:p>
          <a:p>
            <a:pPr lvl="2" marL="1143000" indent="-228240" algn="just">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Remote journaling</a:t>
            </a:r>
            <a:endParaRPr b="0" lang="en-US" sz="2400" spc="-1" strike="noStrike">
              <a:solidFill>
                <a:srgbClr val="000000"/>
              </a:solidFill>
              <a:latin typeface="Arial"/>
            </a:endParaRPr>
          </a:p>
          <a:p>
            <a:pPr lvl="2" marL="1143000" indent="-228240" algn="just">
              <a:lnSpc>
                <a:spcPct val="100000"/>
              </a:lnSpc>
              <a:spcBef>
                <a:spcPts val="601"/>
              </a:spcBef>
              <a:buClr>
                <a:srgbClr val="364162"/>
              </a:buClr>
              <a:buFont typeface="Wingdings" charset="2"/>
              <a:buChar char=""/>
            </a:pPr>
            <a:r>
              <a:rPr b="0" lang="en-US" sz="2400" spc="-1" strike="noStrike">
                <a:solidFill>
                  <a:srgbClr val="000000"/>
                </a:solidFill>
                <a:latin typeface="Arial"/>
                <a:ea typeface="Verdana"/>
              </a:rPr>
              <a:t>Database shadowing</a:t>
            </a: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Crisis Management</a:t>
            </a:r>
            <a:endParaRPr b="0" lang="en-US" sz="3600" spc="-1" strike="noStrike">
              <a:solidFill>
                <a:srgbClr val="000000"/>
              </a:solidFill>
              <a:latin typeface="Arial"/>
            </a:endParaRPr>
          </a:p>
        </p:txBody>
      </p:sp>
      <p:sp>
        <p:nvSpPr>
          <p:cNvPr id="247" name="TextShape 2"/>
          <p:cNvSpPr txBox="1"/>
          <p:nvPr/>
        </p:nvSpPr>
        <p:spPr>
          <a:xfrm>
            <a:off x="190440" y="1047240"/>
            <a:ext cx="8762760" cy="4667400"/>
          </a:xfrm>
          <a:prstGeom prst="rect">
            <a:avLst/>
          </a:prstGeom>
          <a:noFill/>
          <a:ln w="0">
            <a:noFill/>
          </a:ln>
        </p:spPr>
        <p:txBody>
          <a:bodyPr>
            <a:normAutofit fontScale="77000"/>
          </a:bodyPr>
          <a:p>
            <a:pPr marL="343080" indent="-342720" algn="just">
              <a:lnSpc>
                <a:spcPct val="100000"/>
              </a:lnSpc>
              <a:spcBef>
                <a:spcPts val="601"/>
              </a:spcBef>
              <a:buClr>
                <a:srgbClr val="364162"/>
              </a:buClr>
              <a:buFont typeface="Arial"/>
              <a:buChar char="•"/>
            </a:pPr>
            <a:r>
              <a:rPr b="0" lang="en-US" sz="3000" spc="-1" strike="noStrike">
                <a:solidFill>
                  <a:srgbClr val="000000"/>
                </a:solidFill>
                <a:latin typeface="Arial"/>
                <a:ea typeface="Verdana"/>
              </a:rPr>
              <a:t>Actions taken in response to an emergency should minimize injury/loss of life, preserve organization’s image/market share, and complement disaster recovery/business continuity processes. </a:t>
            </a:r>
            <a:endParaRPr b="0" lang="en-US" sz="30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3000" spc="-1" strike="noStrike">
                <a:solidFill>
                  <a:srgbClr val="000000"/>
                </a:solidFill>
                <a:latin typeface="Arial"/>
                <a:ea typeface="Verdana"/>
              </a:rPr>
              <a:t>What may truly distinguish an incident from a disaster are the actions of the response teams.</a:t>
            </a:r>
            <a:endParaRPr b="0" lang="en-US" sz="30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3000" spc="-1" strike="noStrike">
                <a:solidFill>
                  <a:srgbClr val="000000"/>
                </a:solidFill>
                <a:latin typeface="Arial"/>
                <a:ea typeface="Verdana"/>
              </a:rPr>
              <a:t>Disaster recovery personnel must know their roles without any supporting documentation.</a:t>
            </a:r>
            <a:endParaRPr b="0" lang="en-US" sz="30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Preparation</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Training</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289" dur="indefinite" restart="never" nodeType="tmRoot">
          <p:childTnLst>
            <p:seq>
              <p:cTn id="290" dur="indefinite" nodeType="mainSeq">
                <p:childTnLst>
                  <p:par>
                    <p:cTn id="291" fill="hold">
                      <p:stCondLst>
                        <p:cond delay="indefinite"/>
                      </p:stCondLst>
                      <p:childTnLst>
                        <p:par>
                          <p:cTn id="292" fill="hold">
                            <p:stCondLst>
                              <p:cond delay="0"/>
                            </p:stCondLst>
                            <p:childTnLst>
                              <p:par>
                                <p:cTn id="293" nodeType="clickEffect" fill="hold" presetClass="entr" presetID="1">
                                  <p:stCondLst>
                                    <p:cond delay="0"/>
                                  </p:stCondLst>
                                  <p:childTnLst>
                                    <p:set>
                                      <p:cBhvr>
                                        <p:cTn id="294" dur="1" fill="hold">
                                          <p:stCondLst>
                                            <p:cond delay="0"/>
                                          </p:stCondLst>
                                        </p:cTn>
                                        <p:tgtEl>
                                          <p:spTgt spid="247">
                                            <p:txEl>
                                              <p:pRg st="0" end="0"/>
                                            </p:txEl>
                                          </p:spTgt>
                                        </p:tgtEl>
                                        <p:attrNameLst>
                                          <p:attrName>style.visibility</p:attrName>
                                        </p:attrNameLst>
                                      </p:cBhvr>
                                      <p:to>
                                        <p:strVal val="visible"/>
                                      </p:to>
                                    </p:set>
                                  </p:childTnLst>
                                </p:cTn>
                              </p:par>
                            </p:childTnLst>
                          </p:cTn>
                        </p:par>
                      </p:childTnLst>
                    </p:cTn>
                  </p:par>
                  <p:par>
                    <p:cTn id="295" fill="hold">
                      <p:stCondLst>
                        <p:cond delay="indefinite"/>
                      </p:stCondLst>
                      <p:childTnLst>
                        <p:par>
                          <p:cTn id="296" fill="hold">
                            <p:stCondLst>
                              <p:cond delay="0"/>
                            </p:stCondLst>
                            <p:childTnLst>
                              <p:par>
                                <p:cTn id="297" nodeType="clickEffect" fill="hold" presetClass="entr" presetID="1">
                                  <p:stCondLst>
                                    <p:cond delay="0"/>
                                  </p:stCondLst>
                                  <p:childTnLst>
                                    <p:set>
                                      <p:cBhvr>
                                        <p:cTn id="298" dur="1" fill="hold">
                                          <p:stCondLst>
                                            <p:cond delay="0"/>
                                          </p:stCondLst>
                                        </p:cTn>
                                        <p:tgtEl>
                                          <p:spTgt spid="247">
                                            <p:txEl>
                                              <p:pRg st="1" end="1"/>
                                            </p:txEl>
                                          </p:spTgt>
                                        </p:tgtEl>
                                        <p:attrNameLst>
                                          <p:attrName>style.visibility</p:attrName>
                                        </p:attrNameLst>
                                      </p:cBhvr>
                                      <p:to>
                                        <p:strVal val="visible"/>
                                      </p:to>
                                    </p:set>
                                  </p:childTnLst>
                                </p:cTn>
                              </p:par>
                            </p:childTnLst>
                          </p:cTn>
                        </p:par>
                      </p:childTnLst>
                    </p:cTn>
                  </p:par>
                  <p:par>
                    <p:cTn id="299" fill="hold">
                      <p:stCondLst>
                        <p:cond delay="indefinite"/>
                      </p:stCondLst>
                      <p:childTnLst>
                        <p:par>
                          <p:cTn id="300" fill="hold">
                            <p:stCondLst>
                              <p:cond delay="0"/>
                            </p:stCondLst>
                            <p:childTnLst>
                              <p:par>
                                <p:cTn id="301" nodeType="clickEffect" fill="hold" presetClass="entr" presetID="1">
                                  <p:stCondLst>
                                    <p:cond delay="0"/>
                                  </p:stCondLst>
                                  <p:childTnLst>
                                    <p:set>
                                      <p:cBhvr>
                                        <p:cTn id="302" dur="1" fill="hold">
                                          <p:stCondLst>
                                            <p:cond delay="0"/>
                                          </p:stCondLst>
                                        </p:cTn>
                                        <p:tgtEl>
                                          <p:spTgt spid="247">
                                            <p:txEl>
                                              <p:pRg st="2" end="2"/>
                                            </p:txEl>
                                          </p:spTgt>
                                        </p:tgtEl>
                                        <p:attrNameLst>
                                          <p:attrName>style.visibility</p:attrName>
                                        </p:attrNameLst>
                                      </p:cBhvr>
                                      <p:to>
                                        <p:strVal val="visible"/>
                                      </p:to>
                                    </p:set>
                                  </p:childTnLst>
                                </p:cTn>
                              </p:par>
                            </p:childTnLst>
                          </p:cTn>
                        </p:par>
                      </p:childTnLst>
                    </p:cTn>
                  </p:par>
                  <p:par>
                    <p:cTn id="303" fill="hold">
                      <p:stCondLst>
                        <p:cond delay="indefinite"/>
                      </p:stCondLst>
                      <p:childTnLst>
                        <p:par>
                          <p:cTn id="304" fill="hold">
                            <p:stCondLst>
                              <p:cond delay="0"/>
                            </p:stCondLst>
                            <p:childTnLst>
                              <p:par>
                                <p:cTn id="305" nodeType="clickEffect" fill="hold" presetClass="entr" presetID="1">
                                  <p:stCondLst>
                                    <p:cond delay="0"/>
                                  </p:stCondLst>
                                  <p:childTnLst>
                                    <p:set>
                                      <p:cBhvr>
                                        <p:cTn id="306" dur="1" fill="hold">
                                          <p:stCondLst>
                                            <p:cond delay="0"/>
                                          </p:stCondLst>
                                        </p:cTn>
                                        <p:tgtEl>
                                          <p:spTgt spid="247">
                                            <p:txEl>
                                              <p:pRg st="3" end="3"/>
                                            </p:txEl>
                                          </p:spTgt>
                                        </p:tgtEl>
                                        <p:attrNameLst>
                                          <p:attrName>style.visibility</p:attrName>
                                        </p:attrNameLst>
                                      </p:cBhvr>
                                      <p:to>
                                        <p:strVal val="visible"/>
                                      </p:to>
                                    </p:set>
                                  </p:childTnLst>
                                </p:cTn>
                              </p:par>
                            </p:childTnLst>
                          </p:cTn>
                        </p:par>
                      </p:childTnLst>
                    </p:cTn>
                  </p:par>
                  <p:par>
                    <p:cTn id="307" fill="hold">
                      <p:stCondLst>
                        <p:cond delay="indefinite"/>
                      </p:stCondLst>
                      <p:childTnLst>
                        <p:par>
                          <p:cTn id="308" fill="hold">
                            <p:stCondLst>
                              <p:cond delay="0"/>
                            </p:stCondLst>
                            <p:childTnLst>
                              <p:par>
                                <p:cTn id="309" nodeType="clickEffect" fill="hold" presetClass="entr" presetID="1">
                                  <p:stCondLst>
                                    <p:cond delay="0"/>
                                  </p:stCondLst>
                                  <p:childTnLst>
                                    <p:set>
                                      <p:cBhvr>
                                        <p:cTn id="310" dur="1" fill="hold">
                                          <p:stCondLst>
                                            <p:cond delay="0"/>
                                          </p:stCondLst>
                                        </p:cTn>
                                        <p:tgtEl>
                                          <p:spTgt spid="247">
                                            <p:txEl>
                                              <p:pRg st="4" end="4"/>
                                            </p:txEl>
                                          </p:spTgt>
                                        </p:tgtEl>
                                        <p:attrNameLst>
                                          <p:attrName>style.visibility</p:attrName>
                                        </p:attrNameLst>
                                      </p:cBhvr>
                                      <p:to>
                                        <p:strVal val="visible"/>
                                      </p:to>
                                    </p:set>
                                  </p:childTnLst>
                                </p:cTn>
                              </p:par>
                            </p:childTnLst>
                          </p:cTn>
                        </p:par>
                      </p:childTnLst>
                    </p:cTn>
                  </p:par>
                  <p:par>
                    <p:cTn id="311" fill="hold">
                      <p:stCondLst>
                        <p:cond delay="indefinite"/>
                      </p:stCondLst>
                      <p:childTnLst>
                        <p:par>
                          <p:cTn id="312" fill="hold">
                            <p:stCondLst>
                              <p:cond delay="0"/>
                            </p:stCondLst>
                            <p:childTnLst>
                              <p:par>
                                <p:cTn id="313" nodeType="clickEffect" fill="hold" presetClass="entr" presetID="1">
                                  <p:stCondLst>
                                    <p:cond delay="0"/>
                                  </p:stCondLst>
                                  <p:childTnLst>
                                    <p:set>
                                      <p:cBhvr>
                                        <p:cTn id="314" dur="1" fill="hold">
                                          <p:stCondLst>
                                            <p:cond delay="0"/>
                                          </p:stCondLst>
                                        </p:cTn>
                                        <p:tgtEl>
                                          <p:spTgt spid="247">
                                            <p:txEl>
                                              <p:pRg st="5" end="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The Consolidated Contingency Plan</a:t>
            </a:r>
            <a:endParaRPr b="0" lang="en-US" sz="3600" spc="-1" strike="noStrike">
              <a:solidFill>
                <a:srgbClr val="000000"/>
              </a:solidFill>
              <a:latin typeface="Arial"/>
            </a:endParaRPr>
          </a:p>
        </p:txBody>
      </p:sp>
      <p:sp>
        <p:nvSpPr>
          <p:cNvPr id="249" name="TextShape 2"/>
          <p:cNvSpPr txBox="1"/>
          <p:nvPr/>
        </p:nvSpPr>
        <p:spPr>
          <a:xfrm>
            <a:off x="228600" y="1295280"/>
            <a:ext cx="8762760" cy="426672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Single document set approach combines all aspects of contingency policy and plan, incorporating IR, DR, and BC plans.</a:t>
            </a:r>
            <a:endParaRPr b="0" lang="en-US" sz="28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Often created and stored electronically, it should be easily accessible by employees in time of need.</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rPr>
              <a:t> </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315" dur="indefinite" restart="never" nodeType="tmRoot">
          <p:childTnLst>
            <p:seq>
              <p:cTn id="316" dur="indefinite" nodeType="mainSeq">
                <p:childTnLst>
                  <p:par>
                    <p:cTn id="317" fill="hold">
                      <p:stCondLst>
                        <p:cond delay="indefinite"/>
                      </p:stCondLst>
                      <p:childTnLst>
                        <p:par>
                          <p:cTn id="318" fill="hold">
                            <p:stCondLst>
                              <p:cond delay="0"/>
                            </p:stCondLst>
                            <p:childTnLst>
                              <p:par>
                                <p:cTn id="319" nodeType="clickEffect" fill="hold" presetClass="entr" presetID="1">
                                  <p:stCondLst>
                                    <p:cond delay="0"/>
                                  </p:stCondLst>
                                  <p:childTnLst>
                                    <p:set>
                                      <p:cBhvr>
                                        <p:cTn id="320" dur="1" fill="hold">
                                          <p:stCondLst>
                                            <p:cond delay="0"/>
                                          </p:stCondLst>
                                        </p:cTn>
                                        <p:tgtEl>
                                          <p:spTgt spid="249">
                                            <p:txEl>
                                              <p:pRg st="0" end="0"/>
                                            </p:txEl>
                                          </p:spTgt>
                                        </p:tgtEl>
                                        <p:attrNameLst>
                                          <p:attrName>style.visibility</p:attrName>
                                        </p:attrNameLst>
                                      </p:cBhvr>
                                      <p:to>
                                        <p:strVal val="visible"/>
                                      </p:to>
                                    </p:set>
                                  </p:childTnLst>
                                </p:cTn>
                              </p:par>
                            </p:childTnLst>
                          </p:cTn>
                        </p:par>
                      </p:childTnLst>
                    </p:cTn>
                  </p:par>
                  <p:par>
                    <p:cTn id="321" fill="hold">
                      <p:stCondLst>
                        <p:cond delay="indefinite"/>
                      </p:stCondLst>
                      <p:childTnLst>
                        <p:par>
                          <p:cTn id="322" fill="hold">
                            <p:stCondLst>
                              <p:cond delay="0"/>
                            </p:stCondLst>
                            <p:childTnLst>
                              <p:par>
                                <p:cTn id="323" nodeType="clickEffect" fill="hold" presetClass="entr" presetID="1">
                                  <p:stCondLst>
                                    <p:cond delay="0"/>
                                  </p:stCondLst>
                                  <p:childTnLst>
                                    <p:set>
                                      <p:cBhvr>
                                        <p:cTn id="324" dur="1" fill="hold">
                                          <p:stCondLst>
                                            <p:cond delay="0"/>
                                          </p:stCondLst>
                                        </p:cTn>
                                        <p:tgtEl>
                                          <p:spTgt spid="249">
                                            <p:txEl>
                                              <p:pRg st="1" end="1"/>
                                            </p:txEl>
                                          </p:spTgt>
                                        </p:tgtEl>
                                        <p:attrNameLst>
                                          <p:attrName>style.visibility</p:attrName>
                                        </p:attrNameLst>
                                      </p:cBhvr>
                                      <p:to>
                                        <p:strVal val="visible"/>
                                      </p:to>
                                    </p:set>
                                  </p:childTnLst>
                                </p:cTn>
                              </p:par>
                            </p:childTnLst>
                          </p:cTn>
                        </p:par>
                      </p:childTnLst>
                    </p:cTn>
                  </p:par>
                  <p:par>
                    <p:cTn id="325" fill="hold">
                      <p:stCondLst>
                        <p:cond delay="indefinite"/>
                      </p:stCondLst>
                      <p:childTnLst>
                        <p:par>
                          <p:cTn id="326" fill="hold">
                            <p:stCondLst>
                              <p:cond delay="0"/>
                            </p:stCondLst>
                            <p:childTnLst>
                              <p:par>
                                <p:cTn id="327" nodeType="clickEffect" fill="hold" presetClass="entr" presetID="1">
                                  <p:stCondLst>
                                    <p:cond delay="0"/>
                                  </p:stCondLst>
                                  <p:childTnLst>
                                    <p:set>
                                      <p:cBhvr>
                                        <p:cTn id="328" dur="1" fill="hold">
                                          <p:stCondLst>
                                            <p:cond delay="0"/>
                                          </p:stCondLst>
                                        </p:cTn>
                                        <p:tgtEl>
                                          <p:spTgt spid="249">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0"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Law Enforcement Involvement</a:t>
            </a:r>
            <a:endParaRPr b="0" lang="en-US" sz="3600" spc="-1" strike="noStrike">
              <a:solidFill>
                <a:srgbClr val="000000"/>
              </a:solidFill>
              <a:latin typeface="Arial"/>
            </a:endParaRPr>
          </a:p>
        </p:txBody>
      </p:sp>
      <p:sp>
        <p:nvSpPr>
          <p:cNvPr id="251" name="TextShape 2"/>
          <p:cNvSpPr txBox="1"/>
          <p:nvPr/>
        </p:nvSpPr>
        <p:spPr>
          <a:xfrm>
            <a:off x="335160" y="914400"/>
            <a:ext cx="8762760" cy="4830480"/>
          </a:xfrm>
          <a:prstGeom prst="rect">
            <a:avLst/>
          </a:prstGeom>
          <a:noFill/>
          <a:ln w="0">
            <a:noFill/>
          </a:ln>
        </p:spPr>
        <p:txBody>
          <a:bodyPr>
            <a:normAutofit fontScale="91000"/>
          </a:bodyPr>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When incident at hand constitutes a violation of law, the organization may determine involving law enforcement is necessary.</a:t>
            </a:r>
            <a:endParaRPr b="0" lang="en-US" sz="28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Questions:</a:t>
            </a:r>
            <a:endParaRPr b="0" lang="en-US" sz="28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When should law enforcement get involved? </a:t>
            </a:r>
            <a:endParaRPr b="0" lang="en-US" sz="26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What level of law enforcement agency should be involved (local, state, federal)?  </a:t>
            </a:r>
            <a:endParaRPr b="0" lang="en-US" sz="26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What happens when law enforcement agency is involved? </a:t>
            </a:r>
            <a:endParaRPr b="0" lang="en-US" sz="2600" spc="-1" strike="noStrike">
              <a:solidFill>
                <a:srgbClr val="000000"/>
              </a:solidFill>
              <a:latin typeface="Arial"/>
            </a:endParaRPr>
          </a:p>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rPr>
              <a:t> </a:t>
            </a:r>
            <a:endParaRPr b="0" lang="en-US" sz="28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329" dur="indefinite" restart="never" nodeType="tmRoot">
          <p:childTnLst>
            <p:seq>
              <p:cTn id="330" dur="indefinite" nodeType="mainSeq">
                <p:childTnLst>
                  <p:par>
                    <p:cTn id="331" fill="hold">
                      <p:stCondLst>
                        <p:cond delay="indefinite"/>
                      </p:stCondLst>
                      <p:childTnLst>
                        <p:par>
                          <p:cTn id="332" fill="hold">
                            <p:stCondLst>
                              <p:cond delay="0"/>
                            </p:stCondLst>
                            <p:childTnLst>
                              <p:par>
                                <p:cTn id="333" nodeType="clickEffect" fill="hold" presetClass="entr" presetID="1">
                                  <p:stCondLst>
                                    <p:cond delay="0"/>
                                  </p:stCondLst>
                                  <p:childTnLst>
                                    <p:set>
                                      <p:cBhvr>
                                        <p:cTn id="334" dur="1" fill="hold">
                                          <p:stCondLst>
                                            <p:cond delay="0"/>
                                          </p:stCondLst>
                                        </p:cTn>
                                        <p:tgtEl>
                                          <p:spTgt spid="251">
                                            <p:txEl>
                                              <p:pRg st="0" end="0"/>
                                            </p:txEl>
                                          </p:spTgt>
                                        </p:tgtEl>
                                        <p:attrNameLst>
                                          <p:attrName>style.visibility</p:attrName>
                                        </p:attrNameLst>
                                      </p:cBhvr>
                                      <p:to>
                                        <p:strVal val="visible"/>
                                      </p:to>
                                    </p:set>
                                  </p:childTnLst>
                                </p:cTn>
                              </p:par>
                            </p:childTnLst>
                          </p:cTn>
                        </p:par>
                      </p:childTnLst>
                    </p:cTn>
                  </p:par>
                  <p:par>
                    <p:cTn id="335" fill="hold">
                      <p:stCondLst>
                        <p:cond delay="indefinite"/>
                      </p:stCondLst>
                      <p:childTnLst>
                        <p:par>
                          <p:cTn id="336" fill="hold">
                            <p:stCondLst>
                              <p:cond delay="0"/>
                            </p:stCondLst>
                            <p:childTnLst>
                              <p:par>
                                <p:cTn id="337" nodeType="clickEffect" fill="hold" presetClass="entr" presetID="1">
                                  <p:stCondLst>
                                    <p:cond delay="0"/>
                                  </p:stCondLst>
                                  <p:childTnLst>
                                    <p:set>
                                      <p:cBhvr>
                                        <p:cTn id="338" dur="1" fill="hold">
                                          <p:stCondLst>
                                            <p:cond delay="0"/>
                                          </p:stCondLst>
                                        </p:cTn>
                                        <p:tgtEl>
                                          <p:spTgt spid="251">
                                            <p:txEl>
                                              <p:pRg st="1" end="1"/>
                                            </p:txEl>
                                          </p:spTgt>
                                        </p:tgtEl>
                                        <p:attrNameLst>
                                          <p:attrName>style.visibility</p:attrName>
                                        </p:attrNameLst>
                                      </p:cBhvr>
                                      <p:to>
                                        <p:strVal val="visible"/>
                                      </p:to>
                                    </p:set>
                                  </p:childTnLst>
                                </p:cTn>
                              </p:par>
                            </p:childTnLst>
                          </p:cTn>
                        </p:par>
                      </p:childTnLst>
                    </p:cTn>
                  </p:par>
                  <p:par>
                    <p:cTn id="339" fill="hold">
                      <p:stCondLst>
                        <p:cond delay="indefinite"/>
                      </p:stCondLst>
                      <p:childTnLst>
                        <p:par>
                          <p:cTn id="340" fill="hold">
                            <p:stCondLst>
                              <p:cond delay="0"/>
                            </p:stCondLst>
                            <p:childTnLst>
                              <p:par>
                                <p:cTn id="341" nodeType="clickEffect" fill="hold" presetClass="entr" presetID="1">
                                  <p:stCondLst>
                                    <p:cond delay="0"/>
                                  </p:stCondLst>
                                  <p:childTnLst>
                                    <p:set>
                                      <p:cBhvr>
                                        <p:cTn id="342" dur="1" fill="hold">
                                          <p:stCondLst>
                                            <p:cond delay="0"/>
                                          </p:stCondLst>
                                        </p:cTn>
                                        <p:tgtEl>
                                          <p:spTgt spid="251">
                                            <p:txEl>
                                              <p:pRg st="2" end="2"/>
                                            </p:txEl>
                                          </p:spTgt>
                                        </p:tgtEl>
                                        <p:attrNameLst>
                                          <p:attrName>style.visibility</p:attrName>
                                        </p:attrNameLst>
                                      </p:cBhvr>
                                      <p:to>
                                        <p:strVal val="visible"/>
                                      </p:to>
                                    </p:set>
                                  </p:childTnLst>
                                </p:cTn>
                              </p:par>
                            </p:childTnLst>
                          </p:cTn>
                        </p:par>
                      </p:childTnLst>
                    </p:cTn>
                  </p:par>
                  <p:par>
                    <p:cTn id="343" fill="hold">
                      <p:stCondLst>
                        <p:cond delay="indefinite"/>
                      </p:stCondLst>
                      <p:childTnLst>
                        <p:par>
                          <p:cTn id="344" fill="hold">
                            <p:stCondLst>
                              <p:cond delay="0"/>
                            </p:stCondLst>
                            <p:childTnLst>
                              <p:par>
                                <p:cTn id="345" nodeType="clickEffect" fill="hold" presetClass="entr" presetID="1">
                                  <p:stCondLst>
                                    <p:cond delay="0"/>
                                  </p:stCondLst>
                                  <p:childTnLst>
                                    <p:set>
                                      <p:cBhvr>
                                        <p:cTn id="346" dur="1" fill="hold">
                                          <p:stCondLst>
                                            <p:cond delay="0"/>
                                          </p:stCondLst>
                                        </p:cTn>
                                        <p:tgtEl>
                                          <p:spTgt spid="251">
                                            <p:txEl>
                                              <p:pRg st="3" end="3"/>
                                            </p:txEl>
                                          </p:spTgt>
                                        </p:tgtEl>
                                        <p:attrNameLst>
                                          <p:attrName>style.visibility</p:attrName>
                                        </p:attrNameLst>
                                      </p:cBhvr>
                                      <p:to>
                                        <p:strVal val="visible"/>
                                      </p:to>
                                    </p:set>
                                  </p:childTnLst>
                                </p:cTn>
                              </p:par>
                            </p:childTnLst>
                          </p:cTn>
                        </p:par>
                      </p:childTnLst>
                    </p:cTn>
                  </p:par>
                  <p:par>
                    <p:cTn id="347" fill="hold">
                      <p:stCondLst>
                        <p:cond delay="indefinite"/>
                      </p:stCondLst>
                      <p:childTnLst>
                        <p:par>
                          <p:cTn id="348" fill="hold">
                            <p:stCondLst>
                              <p:cond delay="0"/>
                            </p:stCondLst>
                            <p:childTnLst>
                              <p:par>
                                <p:cTn id="349" nodeType="clickEffect" fill="hold" presetClass="entr" presetID="1">
                                  <p:stCondLst>
                                    <p:cond delay="0"/>
                                  </p:stCondLst>
                                  <p:childTnLst>
                                    <p:set>
                                      <p:cBhvr>
                                        <p:cTn id="350" dur="1" fill="hold">
                                          <p:stCondLst>
                                            <p:cond delay="0"/>
                                          </p:stCondLst>
                                        </p:cTn>
                                        <p:tgtEl>
                                          <p:spTgt spid="251">
                                            <p:txEl>
                                              <p:pRg st="4" end="4"/>
                                            </p:txEl>
                                          </p:spTgt>
                                        </p:tgtEl>
                                        <p:attrNameLst>
                                          <p:attrName>style.visibility</p:attrName>
                                        </p:attrNameLst>
                                      </p:cBhvr>
                                      <p:to>
                                        <p:strVal val="visible"/>
                                      </p:to>
                                    </p:set>
                                  </p:childTnLst>
                                </p:cTn>
                              </p:par>
                            </p:childTnLst>
                          </p:cTn>
                        </p:par>
                      </p:childTnLst>
                    </p:cTn>
                  </p:par>
                  <p:par>
                    <p:cTn id="351" fill="hold">
                      <p:stCondLst>
                        <p:cond delay="indefinite"/>
                      </p:stCondLst>
                      <p:childTnLst>
                        <p:par>
                          <p:cTn id="352" fill="hold">
                            <p:stCondLst>
                              <p:cond delay="0"/>
                            </p:stCondLst>
                            <p:childTnLst>
                              <p:par>
                                <p:cTn id="353" nodeType="clickEffect" fill="hold" presetClass="entr" presetID="1">
                                  <p:stCondLst>
                                    <p:cond delay="0"/>
                                  </p:stCondLst>
                                  <p:childTnLst>
                                    <p:set>
                                      <p:cBhvr>
                                        <p:cTn id="354" dur="1" fill="hold">
                                          <p:stCondLst>
                                            <p:cond delay="0"/>
                                          </p:stCondLst>
                                        </p:cTn>
                                        <p:tgtEl>
                                          <p:spTgt spid="251">
                                            <p:txEl>
                                              <p:pRg st="5" end="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5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Benefits and Drawbacks of Law Enforcement Involvement (1 of 2)</a:t>
            </a:r>
            <a:endParaRPr b="0" lang="en-US" sz="3600" spc="-1" strike="noStrike">
              <a:solidFill>
                <a:srgbClr val="000000"/>
              </a:solidFill>
              <a:latin typeface="Arial"/>
            </a:endParaRPr>
          </a:p>
        </p:txBody>
      </p:sp>
      <p:sp>
        <p:nvSpPr>
          <p:cNvPr id="253" name="TextShape 2"/>
          <p:cNvSpPr txBox="1"/>
          <p:nvPr/>
        </p:nvSpPr>
        <p:spPr>
          <a:xfrm>
            <a:off x="228600" y="1295280"/>
            <a:ext cx="8762760" cy="449532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800" spc="-1" strike="noStrike">
                <a:solidFill>
                  <a:srgbClr val="000000"/>
                </a:solidFill>
                <a:latin typeface="Arial"/>
                <a:ea typeface="Verdana"/>
              </a:rPr>
              <a:t>Advantages of involving law enforcement agencies:</a:t>
            </a:r>
            <a:endParaRPr b="0" lang="en-US" sz="28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Agencies may be better equipped at processing evidence. </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Organization may be less effective in extracting the necessary information to legally convict a suspected criminal.  </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Law enforcement agencies are prepared to handle any necessary warrants and subpoenas.</a:t>
            </a:r>
            <a:endParaRPr b="0" lang="en-US" sz="2600" spc="-1" strike="noStrike">
              <a:solidFill>
                <a:srgbClr val="000000"/>
              </a:solidFill>
              <a:latin typeface="Arial"/>
            </a:endParaRPr>
          </a:p>
          <a:p>
            <a:pPr lvl="1" marL="743040" indent="-28548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Law enforcement is skilled at obtaining witness statements and other information collection.</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show="0">
  <p:cSld>
    <p:spTree>
      <p:nvGrpSpPr>
        <p:cNvPr id="1" name=""/>
        <p:cNvGrpSpPr/>
        <p:nvPr/>
      </p:nvGrpSpPr>
      <p:grpSpPr>
        <a:xfrm>
          <a:off x="0" y="0"/>
          <a:ext cx="0" cy="0"/>
          <a:chOff x="0" y="0"/>
          <a:chExt cx="0" cy="0"/>
        </a:xfrm>
      </p:grpSpPr>
      <p:sp>
        <p:nvSpPr>
          <p:cNvPr id="254"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Benefits and Drawbacks of Law Enforcement Involvement (2 of 2)</a:t>
            </a:r>
            <a:endParaRPr b="0" lang="en-US" sz="3600" spc="-1" strike="noStrike">
              <a:solidFill>
                <a:srgbClr val="000000"/>
              </a:solidFill>
              <a:latin typeface="Arial"/>
            </a:endParaRPr>
          </a:p>
        </p:txBody>
      </p:sp>
      <p:sp>
        <p:nvSpPr>
          <p:cNvPr id="255" name="TextShape 2"/>
          <p:cNvSpPr txBox="1"/>
          <p:nvPr/>
        </p:nvSpPr>
        <p:spPr>
          <a:xfrm>
            <a:off x="190440" y="1219320"/>
            <a:ext cx="8762760" cy="4495320"/>
          </a:xfrm>
          <a:prstGeom prst="rect">
            <a:avLst/>
          </a:prstGeom>
          <a:noFill/>
          <a:ln w="0">
            <a:noFill/>
          </a:ln>
        </p:spPr>
        <p:txBody>
          <a:bodyPr>
            <a:normAutofit fontScale="85000"/>
          </a:bodyPr>
          <a:p>
            <a:pPr marL="343080" indent="-342720" algn="just">
              <a:lnSpc>
                <a:spcPct val="110000"/>
              </a:lnSpc>
              <a:spcBef>
                <a:spcPts val="601"/>
              </a:spcBef>
              <a:buClr>
                <a:srgbClr val="364162"/>
              </a:buClr>
              <a:buFont typeface="Arial"/>
              <a:buChar char="•"/>
            </a:pPr>
            <a:r>
              <a:rPr b="0" lang="en-US" sz="2800" spc="-1" strike="noStrike">
                <a:solidFill>
                  <a:srgbClr val="000000"/>
                </a:solidFill>
                <a:latin typeface="Arial"/>
                <a:ea typeface="Verdana"/>
              </a:rPr>
              <a:t>Disadvantages of involving law enforcement agencies:</a:t>
            </a:r>
            <a:endParaRPr b="0" lang="en-US" sz="28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Once a law enforcement agency takes over the case, the organization cannot control the chain of events.  </a:t>
            </a:r>
            <a:endParaRPr b="0" lang="en-US" sz="26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The organization may not hear about the case for weeks or months.  </a:t>
            </a:r>
            <a:endParaRPr b="0" lang="en-US" sz="26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Equipment vital to the organization’s business may be tagged as evidence.</a:t>
            </a:r>
            <a:endParaRPr b="0" lang="en-US" sz="2600" spc="-1" strike="noStrike">
              <a:solidFill>
                <a:srgbClr val="000000"/>
              </a:solidFill>
              <a:latin typeface="Arial"/>
            </a:endParaRPr>
          </a:p>
          <a:p>
            <a:pPr lvl="1" marL="743040" indent="-285480" algn="just">
              <a:lnSpc>
                <a:spcPct val="110000"/>
              </a:lnSpc>
              <a:spcBef>
                <a:spcPts val="601"/>
              </a:spcBef>
              <a:buClr>
                <a:srgbClr val="364162"/>
              </a:buClr>
              <a:buFont typeface="Arial"/>
              <a:buChar char="–"/>
            </a:pPr>
            <a:r>
              <a:rPr b="0" lang="en-US" sz="2600" spc="-1" strike="noStrike">
                <a:solidFill>
                  <a:srgbClr val="000000"/>
                </a:solidFill>
                <a:latin typeface="Arial"/>
                <a:ea typeface="Verdana"/>
              </a:rPr>
              <a:t>If the organization detects a criminal act, it is legally obligated to involve appropriate law enforcement officials.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6"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GB" sz="3600" spc="-1" strike="noStrike">
                <a:solidFill>
                  <a:srgbClr val="000000"/>
                </a:solidFill>
                <a:latin typeface="Arial"/>
                <a:ea typeface="Verdana"/>
              </a:rPr>
              <a:t>Next Class</a:t>
            </a:r>
            <a:endParaRPr b="0" lang="en-US" sz="3600" spc="-1" strike="noStrike">
              <a:solidFill>
                <a:srgbClr val="000000"/>
              </a:solidFill>
              <a:latin typeface="Arial"/>
            </a:endParaRPr>
          </a:p>
        </p:txBody>
      </p:sp>
      <p:sp>
        <p:nvSpPr>
          <p:cNvPr id="257" name="TextShape 2"/>
          <p:cNvSpPr txBox="1"/>
          <p:nvPr/>
        </p:nvSpPr>
        <p:spPr>
          <a:xfrm>
            <a:off x="228600" y="1295280"/>
            <a:ext cx="8762760" cy="4343040"/>
          </a:xfrm>
          <a:prstGeom prst="rect">
            <a:avLst/>
          </a:prstGeom>
          <a:noFill/>
          <a:ln w="0">
            <a:noFill/>
          </a:ln>
        </p:spPr>
        <p:txBody>
          <a:bodyPr>
            <a:noAutofit/>
          </a:bodyPr>
          <a:p>
            <a:pPr marL="343080" indent="-342720">
              <a:lnSpc>
                <a:spcPct val="100000"/>
              </a:lnSpc>
              <a:spcBef>
                <a:spcPts val="519"/>
              </a:spcBef>
              <a:buClr>
                <a:srgbClr val="364162"/>
              </a:buClr>
              <a:buFont typeface="Arial"/>
              <a:buChar char="•"/>
            </a:pPr>
            <a:r>
              <a:rPr b="0" lang="en-GB" sz="2600" spc="-1" strike="noStrike">
                <a:solidFill>
                  <a:srgbClr val="000000"/>
                </a:solidFill>
                <a:latin typeface="Arial"/>
                <a:ea typeface="Verdana"/>
              </a:rPr>
              <a:t>Focus on:</a:t>
            </a:r>
            <a:endParaRPr b="0" lang="en-US" sz="2600" spc="-1" strike="noStrike">
              <a:solidFill>
                <a:srgbClr val="000000"/>
              </a:solidFill>
              <a:latin typeface="Arial"/>
            </a:endParaRPr>
          </a:p>
          <a:p>
            <a:pPr lvl="1" marL="743040" indent="-285480">
              <a:lnSpc>
                <a:spcPct val="100000"/>
              </a:lnSpc>
              <a:spcBef>
                <a:spcPts val="479"/>
              </a:spcBef>
              <a:buClr>
                <a:srgbClr val="364162"/>
              </a:buClr>
              <a:buFont typeface="Arial"/>
              <a:buChar char="–"/>
            </a:pPr>
            <a:r>
              <a:rPr b="0" lang="en-GB" sz="2400" spc="-1" strike="noStrike">
                <a:solidFill>
                  <a:srgbClr val="000000"/>
                </a:solidFill>
                <a:latin typeface="Arial"/>
              </a:rPr>
              <a:t> </a:t>
            </a:r>
            <a:endParaRPr b="0" lang="en-US" sz="2400" spc="-1" strike="noStrike">
              <a:solidFill>
                <a:srgbClr val="000000"/>
              </a:solidFill>
              <a:latin typeface="Arial"/>
            </a:endParaRPr>
          </a:p>
        </p:txBody>
      </p:sp>
    </p:spTree>
  </p:cSld>
  <mc:AlternateContent>
    <mc:Choice Requires="p14">
      <p:transition spd="slow" p14:dur="2000"/>
    </mc:Choice>
    <mc:Fallback>
      <p:transition spd="slow"/>
    </mc:Fallback>
  </mc:AlternateContent>
  <p:timing>
    <p:tnLst>
      <p:par>
        <p:cTn id="355" dur="indefinite" restart="never" nodeType="tmRoot">
          <p:childTnLst>
            <p:seq>
              <p:cTn id="356" dur="indefinite" nodeType="mainSeq">
                <p:childTnLst>
                  <p:par>
                    <p:cTn id="357" fill="hold">
                      <p:stCondLst>
                        <p:cond delay="indefinite"/>
                      </p:stCondLst>
                      <p:childTnLst>
                        <p:par>
                          <p:cTn id="358" fill="hold">
                            <p:stCondLst>
                              <p:cond delay="0"/>
                            </p:stCondLst>
                            <p:childTnLst>
                              <p:par>
                                <p:cTn id="359" nodeType="clickEffect" fill="hold" presetClass="entr" presetID="1">
                                  <p:stCondLst>
                                    <p:cond delay="0"/>
                                  </p:stCondLst>
                                  <p:childTnLst>
                                    <p:set>
                                      <p:cBhvr>
                                        <p:cTn id="360" dur="1" fill="hold">
                                          <p:stCondLst>
                                            <p:cond delay="0"/>
                                          </p:stCondLst>
                                        </p:cTn>
                                        <p:tgtEl>
                                          <p:spTgt spid="257">
                                            <p:txEl>
                                              <p:pRg st="0" end="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58"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Summary (1 of 2)</a:t>
            </a:r>
            <a:endParaRPr b="0" lang="en-US" sz="3600" spc="-1" strike="noStrike">
              <a:solidFill>
                <a:srgbClr val="000000"/>
              </a:solidFill>
              <a:latin typeface="Arial"/>
            </a:endParaRPr>
          </a:p>
        </p:txBody>
      </p:sp>
      <p:sp>
        <p:nvSpPr>
          <p:cNvPr id="259" name="TextShape 2"/>
          <p:cNvSpPr txBox="1"/>
          <p:nvPr/>
        </p:nvSpPr>
        <p:spPr>
          <a:xfrm>
            <a:off x="228600" y="1295280"/>
            <a:ext cx="8762760" cy="4190760"/>
          </a:xfrm>
          <a:prstGeom prst="rect">
            <a:avLst/>
          </a:prstGeom>
          <a:noFill/>
          <a:ln w="0">
            <a:noFill/>
          </a:ln>
        </p:spPr>
        <p:txBody>
          <a:bodyPr>
            <a:normAutofit/>
          </a:bodyPr>
          <a:p>
            <a:pPr marL="343080" indent="-3427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Management has an essential role in the development, maintenance, and enforcement of information security policy, standards, practices, procedures, and guidelines.</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Information security blueprint is planning the document that is the basis for design, selection, and implementation of all security policies, education and training programs; and technological controls.</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0"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Summary (2 of 2)</a:t>
            </a:r>
            <a:endParaRPr b="0" lang="en-US" sz="3600" spc="-1" strike="noStrike">
              <a:solidFill>
                <a:srgbClr val="000000"/>
              </a:solidFill>
              <a:latin typeface="Arial"/>
            </a:endParaRPr>
          </a:p>
        </p:txBody>
      </p:sp>
      <p:sp>
        <p:nvSpPr>
          <p:cNvPr id="261" name="TextShape 2"/>
          <p:cNvSpPr txBox="1"/>
          <p:nvPr/>
        </p:nvSpPr>
        <p:spPr>
          <a:xfrm>
            <a:off x="228600" y="1295280"/>
            <a:ext cx="8762760" cy="4266720"/>
          </a:xfrm>
          <a:prstGeom prst="rect">
            <a:avLst/>
          </a:prstGeom>
          <a:noFill/>
          <a:ln w="0">
            <a:noFill/>
          </a:ln>
        </p:spPr>
        <p:txBody>
          <a:bodyPr>
            <a:noAutofit/>
          </a:bodyPr>
          <a:p>
            <a:pPr marL="343080" indent="-3427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Information security education, training, and awareness (SETA) is a control measure that reduces accidental security breaches and increases organizational resistance to many other forms of attack.</a:t>
            </a:r>
            <a:endParaRPr b="0" lang="en-US" sz="2600" spc="-1" strike="noStrike">
              <a:solidFill>
                <a:srgbClr val="000000"/>
              </a:solidFill>
              <a:latin typeface="Arial"/>
            </a:endParaRPr>
          </a:p>
          <a:p>
            <a:pPr marL="343080" indent="-342720" algn="just">
              <a:lnSpc>
                <a:spcPct val="100000"/>
              </a:lnSpc>
              <a:spcBef>
                <a:spcPts val="601"/>
              </a:spcBef>
              <a:buClr>
                <a:srgbClr val="364162"/>
              </a:buClr>
              <a:buFont typeface="Arial"/>
              <a:buChar char="•"/>
            </a:pPr>
            <a:r>
              <a:rPr b="0" lang="en-US" sz="2600" spc="-1" strike="noStrike">
                <a:solidFill>
                  <a:srgbClr val="000000"/>
                </a:solidFill>
                <a:latin typeface="Arial"/>
                <a:ea typeface="Verdana"/>
              </a:rPr>
              <a:t>Contingency planning (CP) is made up of three components: incident response planning (IRP), disaster recovery planning (DRP), and business continuity planning (BCP).</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2" name="TextShape 1"/>
          <p:cNvSpPr txBox="1"/>
          <p:nvPr/>
        </p:nvSpPr>
        <p:spPr>
          <a:xfrm>
            <a:off x="45720" y="27720"/>
            <a:ext cx="9052200" cy="1038600"/>
          </a:xfrm>
          <a:prstGeom prst="rect">
            <a:avLst/>
          </a:prstGeom>
          <a:noFill/>
          <a:ln w="9360">
            <a:noFill/>
          </a:ln>
        </p:spPr>
        <p:txBody>
          <a:bodyPr anchor="ctr">
            <a:noAutofit/>
          </a:bodyPr>
          <a:p>
            <a:pPr algn="ctr">
              <a:lnSpc>
                <a:spcPct val="100000"/>
              </a:lnSpc>
            </a:pPr>
            <a:r>
              <a:rPr b="0" lang="en-US" sz="3600" spc="-1" strike="noStrike">
                <a:solidFill>
                  <a:srgbClr val="000000"/>
                </a:solidFill>
                <a:latin typeface="Arial"/>
                <a:ea typeface="Verdana"/>
              </a:rPr>
              <a:t>References</a:t>
            </a:r>
            <a:endParaRPr b="0" lang="en-US" sz="3600" spc="-1" strike="noStrike">
              <a:solidFill>
                <a:srgbClr val="000000"/>
              </a:solidFill>
              <a:latin typeface="Arial"/>
            </a:endParaRPr>
          </a:p>
        </p:txBody>
      </p:sp>
      <p:sp>
        <p:nvSpPr>
          <p:cNvPr id="263" name="TextShape 2"/>
          <p:cNvSpPr txBox="1"/>
          <p:nvPr/>
        </p:nvSpPr>
        <p:spPr>
          <a:xfrm>
            <a:off x="228600" y="1295280"/>
            <a:ext cx="8762760" cy="4266720"/>
          </a:xfrm>
          <a:prstGeom prst="rect">
            <a:avLst/>
          </a:prstGeom>
          <a:noFill/>
          <a:ln w="0">
            <a:noFill/>
          </a:ln>
        </p:spPr>
        <p:txBody>
          <a:bodyPr>
            <a:noAutofit/>
          </a:bodyPr>
          <a:p>
            <a:pPr marL="432000" indent="-324000">
              <a:lnSpc>
                <a:spcPct val="100000"/>
              </a:lnSpc>
              <a:spcBef>
                <a:spcPts val="1417"/>
              </a:spcBef>
              <a:buClr>
                <a:srgbClr val="000000"/>
              </a:buClr>
              <a:buSzPct val="45000"/>
              <a:buFont typeface="Wingdings" charset="2"/>
              <a:buChar char=""/>
            </a:pPr>
            <a:r>
              <a:rPr b="0" lang="en-US" sz="2600" spc="-1" strike="noStrike">
                <a:solidFill>
                  <a:srgbClr val="000000"/>
                </a:solidFill>
                <a:latin typeface="Arial"/>
              </a:rPr>
              <a:t>Whitman, M.E.,Mattord, H.J., 2018. Principles of Information Security . Cengage Learning 658. </a:t>
            </a:r>
            <a:endParaRPr b="0" lang="en-US" sz="2600" spc="-1" strike="noStrike">
              <a:solidFill>
                <a:srgbClr val="000000"/>
              </a:solidFill>
              <a:latin typeface="Arial"/>
            </a:endParaRPr>
          </a:p>
          <a:p>
            <a:pPr marL="432000" indent="-324000">
              <a:lnSpc>
                <a:spcPct val="100000"/>
              </a:lnSpc>
              <a:spcBef>
                <a:spcPts val="1417"/>
              </a:spcBef>
              <a:buClr>
                <a:srgbClr val="000000"/>
              </a:buClr>
              <a:buSzPct val="45000"/>
              <a:buFont typeface="Wingdings" charset="2"/>
              <a:buChar char=""/>
            </a:pPr>
            <a:r>
              <a:rPr b="0" lang="en-US" sz="2600" spc="-1" strike="noStrike">
                <a:solidFill>
                  <a:srgbClr val="000000"/>
                </a:solidFill>
                <a:latin typeface="Arial"/>
              </a:rPr>
              <a:t> </a:t>
            </a:r>
            <a:r>
              <a:rPr b="0" lang="en-US" sz="2600" spc="-1" strike="noStrike">
                <a:solidFill>
                  <a:srgbClr val="000000"/>
                </a:solidFill>
                <a:latin typeface="Arial"/>
              </a:rPr>
              <a:t>Whitman, ME., Mattord H.J., 2011. Readings and Cases in Information Security Law and Ethics. Cengage </a:t>
            </a:r>
            <a:endParaRPr b="0" lang="en-US" sz="2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7117</TotalTime>
  <Application>LibreOffice/7.0.4.2$Windows_X86_64 LibreOffice_project/dcf040e67528d9187c66b2379df5ea4407429775</Application>
  <AppVersion>15.0000</AppVersion>
  <Words>8242</Words>
  <Paragraphs>890</Paragraphs>
  <Company>Course Technology</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2007-02-15T20:50:52Z</dcterms:created>
  <dc:creator>Whitman</dc:creator>
  <dc:description/>
  <dc:language>en-GB</dc:language>
  <cp:lastModifiedBy/>
  <cp:lastPrinted>2017-03-09T14:13:41Z</cp:lastPrinted>
  <dcterms:modified xsi:type="dcterms:W3CDTF">2021-02-15T02:35:08Z</dcterms:modified>
  <cp:revision>412</cp:revision>
  <dc:subject/>
  <dc:title>Chapter 4 Planning for Security</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HiddenSlides">
    <vt:i4>40</vt:i4>
  </property>
  <property fmtid="{D5CDD505-2E9C-101B-9397-08002B2CF9AE}" pid="3" name="Notes">
    <vt:i4>57</vt:i4>
  </property>
  <property fmtid="{D5CDD505-2E9C-101B-9397-08002B2CF9AE}" pid="4" name="PresentationFormat">
    <vt:lpwstr>On-screen Show (4:3)</vt:lpwstr>
  </property>
  <property fmtid="{D5CDD505-2E9C-101B-9397-08002B2CF9AE}" pid="5" name="Slides">
    <vt:i4>66</vt:i4>
  </property>
  <property fmtid="{D5CDD505-2E9C-101B-9397-08002B2CF9AE}" pid="6" name="_AdHocReviewCycleID">
    <vt:i4>732539425</vt:i4>
  </property>
  <property fmtid="{D5CDD505-2E9C-101B-9397-08002B2CF9AE}" pid="7" name="_AuthorEmail">
    <vt:lpwstr>maria.garguilo@cengage.com</vt:lpwstr>
  </property>
  <property fmtid="{D5CDD505-2E9C-101B-9397-08002B2CF9AE}" pid="8" name="_AuthorEmailDisplayName">
    <vt:lpwstr>Garguilo, Maria</vt:lpwstr>
  </property>
  <property fmtid="{D5CDD505-2E9C-101B-9397-08002B2CF9AE}" pid="9" name="_EmailSubject">
    <vt:lpwstr>Cengage Branding/Accessibility </vt:lpwstr>
  </property>
  <property fmtid="{D5CDD505-2E9C-101B-9397-08002B2CF9AE}" pid="10" name="_NewReviewCycle">
    <vt:lpwstr/>
  </property>
  <property fmtid="{D5CDD505-2E9C-101B-9397-08002B2CF9AE}" pid="11" name="_PreviousAdHocReviewCycleID">
    <vt:i4>1933890983</vt:i4>
  </property>
</Properties>
</file>