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69" r:id="rId6"/>
    <p:sldId id="259" r:id="rId7"/>
    <p:sldId id="260" r:id="rId8"/>
    <p:sldId id="266" r:id="rId9"/>
    <p:sldId id="268" r:id="rId10"/>
    <p:sldId id="261" r:id="rId11"/>
    <p:sldId id="262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72" d="100"/>
          <a:sy n="72" d="100"/>
        </p:scale>
        <p:origin x="660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58" d="100"/>
          <a:sy n="58" d="100"/>
        </p:scale>
        <p:origin x="1974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C18FBF-3FF5-4C16-97CF-AF03740D7AB6}" type="doc">
      <dgm:prSet loTypeId="urn:microsoft.com/office/officeart/2005/8/layout/hList9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DC7A063-583D-4B0F-88B2-BD54F95D95AF}" type="pres">
      <dgm:prSet presAssocID="{00C18FBF-3FF5-4C16-97CF-AF03740D7AB6}" presName="list" presStyleCnt="0">
        <dgm:presLayoutVars>
          <dgm:dir/>
          <dgm:animLvl val="lvl"/>
        </dgm:presLayoutVars>
      </dgm:prSet>
      <dgm:spPr/>
    </dgm:pt>
  </dgm:ptLst>
  <dgm:cxnLst>
    <dgm:cxn modelId="{7F3B5912-CE3A-4F69-B6A0-82162798FA63}" type="presOf" srcId="{00C18FBF-3FF5-4C16-97CF-AF03740D7AB6}" destId="{0DC7A063-583D-4B0F-88B2-BD54F95D95AF}" srcOrd="0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EAAF3-9831-450B-8D59-2C09DB96C8FC}" type="datetimeFigureOut">
              <a:rPr lang="en-US"/>
              <a:t>5/2/2018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34459-7356-44BF-850D-8B30C4FB3B6B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0CD79-FC16-4410-AB61-17F26E6D3BC8}" type="datetimeFigureOut">
              <a:rPr lang="en-US"/>
              <a:t>5/2/2018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C37BE-C303-496D-B5CD-85F2937540F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>
                <a:latin typeface="Arial" pitchFamily="34" charset="0"/>
                <a:cs typeface="Arial" pitchFamily="34" charset="0"/>
              </a:rPr>
              <a:t>NOTE:</a:t>
            </a:r>
          </a:p>
          <a:p>
            <a:r>
              <a:rPr lang="en-US" i="1" dirty="0">
                <a:latin typeface="Arial" pitchFamily="34" charset="0"/>
                <a:cs typeface="Arial" pitchFamily="34" charset="0"/>
              </a:rPr>
              <a:t>To change the  image on this slide, select the picture and delete it. Then click the Pictures icon 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150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4445" y="0"/>
            <a:ext cx="1747524" cy="22920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1009650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898" y="4511784"/>
            <a:ext cx="10096501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5/2/2018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75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5/2/2018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868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grpSp>
        <p:nvGrpSpPr>
          <p:cNvPr id="14" name="Group 13"/>
          <p:cNvGrpSpPr/>
          <p:nvPr/>
        </p:nvGrpSpPr>
        <p:grpSpPr>
          <a:xfrm>
            <a:off x="0" y="1143000"/>
            <a:ext cx="12192000" cy="63125"/>
            <a:chOff x="507492" y="1501519"/>
            <a:chExt cx="8129016" cy="63125"/>
          </a:xfrm>
        </p:grpSpPr>
        <p:cxnSp>
          <p:nvCxnSpPr>
            <p:cNvPr id="15" name="Straight Connector 14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880" y="0"/>
            <a:ext cx="1747524" cy="2292094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 rot="10800000">
            <a:off x="0" y="5645510"/>
            <a:ext cx="12192000" cy="63125"/>
            <a:chOff x="507492" y="1501519"/>
            <a:chExt cx="8129016" cy="6312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7394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2514600"/>
            <a:ext cx="12192000" cy="3194035"/>
            <a:chOff x="647402" y="2514600"/>
            <a:chExt cx="10838688" cy="3194035"/>
          </a:xfrm>
        </p:grpSpPr>
        <p:grpSp>
          <p:nvGrpSpPr>
            <p:cNvPr id="9" name="Group 8"/>
            <p:cNvGrpSpPr/>
            <p:nvPr/>
          </p:nvGrpSpPr>
          <p:grpSpPr>
            <a:xfrm>
              <a:off x="647402" y="2514600"/>
              <a:ext cx="10838688" cy="63125"/>
              <a:chOff x="507492" y="1501519"/>
              <a:chExt cx="8129016" cy="63125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Rectangle 9"/>
            <p:cNvSpPr/>
            <p:nvPr/>
          </p:nvSpPr>
          <p:spPr>
            <a:xfrm>
              <a:off x="647402" y="2640850"/>
              <a:ext cx="10838688" cy="294153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grpSp>
          <p:nvGrpSpPr>
            <p:cNvPr id="11" name="Group 10"/>
            <p:cNvGrpSpPr/>
            <p:nvPr/>
          </p:nvGrpSpPr>
          <p:grpSpPr>
            <a:xfrm rot="10800000">
              <a:off x="647402" y="5645510"/>
              <a:ext cx="10838688" cy="63125"/>
              <a:chOff x="507492" y="1501519"/>
              <a:chExt cx="8129016" cy="63125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80" y="0"/>
            <a:ext cx="1783188" cy="2971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899" y="2971806"/>
            <a:ext cx="10071099" cy="1684150"/>
          </a:xfrm>
        </p:spPr>
        <p:txBody>
          <a:bodyPr anchor="ctr">
            <a:normAutofit/>
          </a:bodyPr>
          <a:lstStyle>
            <a:lvl1pPr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899" y="4655956"/>
            <a:ext cx="10071099" cy="50975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5/2/2018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0267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5/2/2018</a:t>
            </a:fld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2779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4900" y="2424112"/>
            <a:ext cx="4919472" cy="37480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611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6110" y="2424112"/>
            <a:ext cx="4919472" cy="37480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5/2/2018</a:t>
            </a:fld>
            <a:endParaRPr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7101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5/2/2018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5811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5/2/2018</a:t>
            </a:fld>
            <a:endParaRPr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241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4384548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1848" y="1600199"/>
            <a:ext cx="5445252" cy="45720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5/2/2018</a:t>
            </a:fld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6976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3396996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4654671" y="1600199"/>
            <a:ext cx="6430912" cy="4572001"/>
          </a:xfrm>
        </p:spPr>
        <p:txBody>
          <a:bodyPr tIns="118872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5/2/2018</a:t>
            </a:fld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6963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5/2/2018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1207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2600" y="365125"/>
            <a:ext cx="17145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04900" y="365125"/>
            <a:ext cx="8098896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5/2/2018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 dirty="0"/>
          </a:p>
        </p:txBody>
      </p:sp>
      <p:grpSp>
        <p:nvGrpSpPr>
          <p:cNvPr id="7" name="Group 6"/>
          <p:cNvGrpSpPr/>
          <p:nvPr/>
        </p:nvGrpSpPr>
        <p:grpSpPr>
          <a:xfrm rot="5400000">
            <a:off x="6514047" y="3228843"/>
            <a:ext cx="5632704" cy="84403"/>
            <a:chOff x="1073150" y="1219201"/>
            <a:chExt cx="10058400" cy="63125"/>
          </a:xfrm>
        </p:grpSpPr>
        <p:cxnSp>
          <p:nvCxnSpPr>
            <p:cNvPr id="8" name="Straight Connector 7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4592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9982200" cy="45720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04899" y="6356351"/>
            <a:ext cx="1829559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5/2/2018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4459" y="6356350"/>
            <a:ext cx="6323082" cy="365126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ct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56782" y="6356351"/>
            <a:ext cx="1828800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5" name="Group 14"/>
          <p:cNvGrpSpPr/>
          <p:nvPr/>
        </p:nvGrpSpPr>
        <p:grpSpPr>
          <a:xfrm>
            <a:off x="1103376" y="1219201"/>
            <a:ext cx="9985248" cy="84403"/>
            <a:chOff x="1073150" y="1219201"/>
            <a:chExt cx="10058400" cy="63125"/>
          </a:xfrm>
        </p:grpSpPr>
        <p:cxnSp>
          <p:nvCxnSpPr>
            <p:cNvPr id="13" name="Straight Connector 12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625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696">
          <p15:clr>
            <a:srgbClr val="F26B43"/>
          </p15:clr>
        </p15:guide>
        <p15:guide id="2" pos="6984">
          <p15:clr>
            <a:srgbClr val="F26B43"/>
          </p15:clr>
        </p15:guide>
        <p15:guide id="3" orient="horz" pos="1008">
          <p15:clr>
            <a:srgbClr val="F26B43"/>
          </p15:clr>
        </p15:guide>
        <p15:guide id="4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5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tzmuseum.cam.ac.uk/" TargetMode="External"/><Relationship Id="rId2" Type="http://schemas.openxmlformats.org/officeDocument/2006/relationships/hyperlink" Target="http://www.bl.uk/catalogues/illuminatedmanuscrip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/>
          <a:lstStyle/>
          <a:p>
            <a:r>
              <a:rPr lang="en-US" dirty="0"/>
              <a:t>St Edmund, king and martyr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Janine Dixon</a:t>
            </a: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593" y="1310656"/>
            <a:ext cx="3424311" cy="4208604"/>
          </a:xfrm>
        </p:spPr>
      </p:pic>
    </p:spTree>
    <p:extLst>
      <p:ext uri="{BB962C8B-B14F-4D97-AF65-F5344CB8AC3E}">
        <p14:creationId xmlns:p14="http://schemas.microsoft.com/office/powerpoint/2010/main" val="165213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B4D8F-770A-4754-B9A1-AAFE19277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legend of Saint Edmund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F4D86-8AFD-4AFE-BFFE-E6286845F4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Edmund was the Saxon King of East Anglia.</a:t>
            </a:r>
          </a:p>
          <a:p>
            <a:r>
              <a:rPr lang="en-GB" dirty="0"/>
              <a:t>He was a wise and just ruler, and defender of the Christian Church.</a:t>
            </a:r>
          </a:p>
          <a:p>
            <a:r>
              <a:rPr lang="en-GB" dirty="0"/>
              <a:t>In 869, the Viking army advanced on East Anglia, meeting Edmund and his army in battle near Thetford, Norfolk.</a:t>
            </a:r>
          </a:p>
          <a:p>
            <a:r>
              <a:rPr lang="en-GB" dirty="0"/>
              <a:t>Later, Edmund was captured and was told his life would be spared if he renounced his Christian faith.</a:t>
            </a:r>
          </a:p>
          <a:p>
            <a:r>
              <a:rPr lang="en-GB" dirty="0"/>
              <a:t>Edmund refused.</a:t>
            </a:r>
          </a:p>
        </p:txBody>
      </p:sp>
    </p:spTree>
    <p:extLst>
      <p:ext uri="{BB962C8B-B14F-4D97-AF65-F5344CB8AC3E}">
        <p14:creationId xmlns:p14="http://schemas.microsoft.com/office/powerpoint/2010/main" val="2898082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Martyrdom of St Edmund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8BDB0A-1351-4A2E-A32A-E7CE3F9CDF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British Library</a:t>
            </a:r>
          </a:p>
          <a:p>
            <a:r>
              <a:rPr lang="en-GB" dirty="0"/>
              <a:t>Harley 2278 f.62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7815E80-7059-4A59-AA6A-E35767D7551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708" y="2468390"/>
            <a:ext cx="4919471" cy="402065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43A472-FF1F-44AF-A08A-68EF2BE9F7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dirty="0"/>
              <a:t>Morgan Library</a:t>
            </a:r>
          </a:p>
          <a:p>
            <a:r>
              <a:rPr lang="en-GB" dirty="0"/>
              <a:t>MS M736 fol 14r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2663B21A-3480-4577-84A5-0874DAEB4A39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110" y="2424113"/>
            <a:ext cx="4919471" cy="4109209"/>
          </a:xfrm>
        </p:spPr>
      </p:pic>
    </p:spTree>
    <p:extLst>
      <p:ext uri="{BB962C8B-B14F-4D97-AF65-F5344CB8AC3E}">
        <p14:creationId xmlns:p14="http://schemas.microsoft.com/office/powerpoint/2010/main" val="2853788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Wolf guarding the head of St Edmund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0A9FDD4-91EF-432E-A82C-C3353FEC07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British Library</a:t>
            </a:r>
          </a:p>
          <a:p>
            <a:r>
              <a:rPr lang="en-GB" dirty="0"/>
              <a:t>Harley 2278 f.66</a:t>
            </a:r>
          </a:p>
        </p:txBody>
      </p:sp>
      <p:graphicFrame>
        <p:nvGraphicFramePr>
          <p:cNvPr id="4" name="Content Placeholder 3" descr="Stacked List showing 4 groups arranged from left to right with task descriptions under each group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962993588"/>
              </p:ext>
            </p:extLst>
          </p:nvPr>
        </p:nvGraphicFramePr>
        <p:xfrm>
          <a:off x="1104900" y="2424113"/>
          <a:ext cx="4919663" cy="3748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06DCEA0-5C65-4578-BED4-587DF30116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Morgan Library</a:t>
            </a:r>
          </a:p>
          <a:p>
            <a:r>
              <a:rPr lang="en-GB" dirty="0"/>
              <a:t>MS M736 fol 16r</a:t>
            </a:r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A98CA396-7131-4BC4-A3F5-8EB830B8C715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709" y="2424111"/>
            <a:ext cx="4919663" cy="3748087"/>
          </a:xfr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0BEB60D-DBF9-4584-A84B-5CA03B0E5A5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110" y="2424111"/>
            <a:ext cx="4990245" cy="3748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509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Edmund in glory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British Library</a:t>
            </a:r>
          </a:p>
          <a:p>
            <a:r>
              <a:rPr lang="en-US" dirty="0"/>
              <a:t>Harley 1766 f.5</a:t>
            </a:r>
          </a:p>
          <a:p>
            <a:r>
              <a:rPr lang="en-US" dirty="0"/>
              <a:t>A miniature of two monks kneeling before St Edmund from </a:t>
            </a:r>
            <a:r>
              <a:rPr lang="en-US" i="1" dirty="0"/>
              <a:t>The Fall of Princes</a:t>
            </a:r>
          </a:p>
          <a:p>
            <a:r>
              <a:rPr lang="en-US" dirty="0"/>
              <a:t>Edmund is holding an arrow which is the symbol of his martyrdom.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3699" y="1600199"/>
            <a:ext cx="5574183" cy="4572001"/>
          </a:xfrm>
        </p:spPr>
      </p:pic>
    </p:spTree>
    <p:extLst>
      <p:ext uri="{BB962C8B-B14F-4D97-AF65-F5344CB8AC3E}">
        <p14:creationId xmlns:p14="http://schemas.microsoft.com/office/powerpoint/2010/main" val="3683544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Edmund in glory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8C981E-9ADD-4BBD-8FDB-9A26BE7AC5B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Macclesfield Psalter</a:t>
            </a:r>
          </a:p>
          <a:p>
            <a:r>
              <a:rPr lang="en-GB" dirty="0"/>
              <a:t>Folio 1r</a:t>
            </a:r>
          </a:p>
          <a:p>
            <a:r>
              <a:rPr lang="en-GB" dirty="0"/>
              <a:t>Pose restrained, gestures solemn and expression calm</a:t>
            </a:r>
          </a:p>
          <a:p>
            <a:r>
              <a:rPr lang="en-GB" dirty="0"/>
              <a:t>Clutching an arrow to symbolise his martyrdom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A57A73B3-B23A-4AEC-8776-88F0C3CABDA7}"/>
              </a:ext>
            </a:extLst>
          </p:cNvPr>
          <p:cNvPicPr preferRelativeResize="0">
            <a:picLocks noGrp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4453" b="14453"/>
          <a:stretch>
            <a:fillRect/>
          </a:stretch>
        </p:blipFill>
        <p:spPr>
          <a:xfrm>
            <a:off x="4501896" y="1600200"/>
            <a:ext cx="6583686" cy="4572000"/>
          </a:xfrm>
        </p:spPr>
      </p:pic>
    </p:spTree>
    <p:extLst>
      <p:ext uri="{BB962C8B-B14F-4D97-AF65-F5344CB8AC3E}">
        <p14:creationId xmlns:p14="http://schemas.microsoft.com/office/powerpoint/2010/main" val="1315647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Edmund in glory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83AAAF-E2AF-483D-9E40-C8C79C2E035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Stained glass window in the church of St Edmund, the king and martyr, Lombard Street, London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F1B375F-A252-4C2C-93C9-689DB3F295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600200"/>
            <a:ext cx="4989582" cy="4829629"/>
          </a:xfrm>
        </p:spPr>
      </p:pic>
    </p:spTree>
    <p:extLst>
      <p:ext uri="{BB962C8B-B14F-4D97-AF65-F5344CB8AC3E}">
        <p14:creationId xmlns:p14="http://schemas.microsoft.com/office/powerpoint/2010/main" val="132884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Wolf guarding Edmunds head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7E56B55-AD50-4CBC-943C-9281A4759F3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Carving is part of the Bishop’s chair in St </a:t>
            </a:r>
            <a:r>
              <a:rPr lang="en-GB" dirty="0" err="1"/>
              <a:t>Edmundsbury</a:t>
            </a:r>
            <a:r>
              <a:rPr lang="en-GB" dirty="0"/>
              <a:t> Cathedral.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17AC2FC3-B48D-4652-B8B7-DE2D35EC60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1975" y="1600200"/>
            <a:ext cx="5445125" cy="4572000"/>
          </a:xfrm>
        </p:spPr>
      </p:pic>
    </p:spTree>
    <p:extLst>
      <p:ext uri="{BB962C8B-B14F-4D97-AF65-F5344CB8AC3E}">
        <p14:creationId xmlns:p14="http://schemas.microsoft.com/office/powerpoint/2010/main" val="222449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FB1A086-A617-4837-9401-437912848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CDEF6E-404F-4B15-AD6E-6CBCCEE44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Abbo</a:t>
            </a:r>
            <a:r>
              <a:rPr lang="en-GB" dirty="0"/>
              <a:t> of Fleury’s ‘Life of St Edmund’, </a:t>
            </a:r>
            <a:r>
              <a:rPr lang="en-GB" i="1" dirty="0"/>
              <a:t>Sweet’s Anglo-Saxon Primer</a:t>
            </a:r>
            <a:r>
              <a:rPr lang="en-GB" dirty="0"/>
              <a:t>, 9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, (Oxford: Oxford University Press, 1961), pp.81-87, trans K. Cutler.</a:t>
            </a:r>
          </a:p>
          <a:p>
            <a:pPr marL="0" indent="0">
              <a:buNone/>
            </a:pPr>
            <a:r>
              <a:rPr lang="en-GB" i="1" dirty="0"/>
              <a:t>The Golden Legend or Lives of the Saints </a:t>
            </a:r>
            <a:r>
              <a:rPr lang="en-GB" dirty="0"/>
              <a:t>compiled by Jacobus de </a:t>
            </a:r>
            <a:r>
              <a:rPr lang="en-GB" dirty="0" err="1"/>
              <a:t>Voragine</a:t>
            </a:r>
            <a:r>
              <a:rPr lang="en-GB" dirty="0"/>
              <a:t>, Archbishop of Genoa, 1275. first </a:t>
            </a:r>
            <a:r>
              <a:rPr lang="en-GB" dirty="0" err="1"/>
              <a:t>edn</a:t>
            </a:r>
            <a:r>
              <a:rPr lang="en-GB" dirty="0"/>
              <a:t> 1470. Trans W. Caxton, 1</a:t>
            </a:r>
            <a:r>
              <a:rPr lang="en-GB" baseline="30000" dirty="0"/>
              <a:t>st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 1483, edited by F.S Ellis, Temple Classics 1900.</a:t>
            </a:r>
          </a:p>
          <a:p>
            <a:pPr marL="0" indent="0">
              <a:buNone/>
            </a:pPr>
            <a:r>
              <a:rPr lang="en-GB" dirty="0"/>
              <a:t>Images</a:t>
            </a:r>
          </a:p>
          <a:p>
            <a:pPr marL="0" indent="0">
              <a:buNone/>
            </a:pPr>
            <a:r>
              <a:rPr lang="en-GB" dirty="0"/>
              <a:t>www.themorgan.org/collection/life-and-miracles-of-St-Edmund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www.bl.uk/catalogues/illuminatedmanuscripts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www.fitzmuseum.cam.ac.uk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478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Academic Literature 16x9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F03431380.potx" id="{B573BD99-E105-4D2A-964B-B901A176567A}" vid="{B1D363B9-18DE-4874-9E2B-FD69B5C6548D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855024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2012-08-31T08:50:00+00:00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1616423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TP103431361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CDDBB83-77C1-4099-A0AA-289882E745E2}">
  <ds:schemaRefs>
    <ds:schemaRef ds:uri="http://purl.org/dc/elements/1.1/"/>
    <ds:schemaRef ds:uri="http://schemas.microsoft.com/office/2006/metadata/properties"/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Academic presentation, pinstripe and ribbon design (widescreen)</Template>
  <TotalTime>439</TotalTime>
  <Words>358</Words>
  <Application>Microsoft Office PowerPoint</Application>
  <PresentationFormat>Widescreen</PresentationFormat>
  <Paragraphs>42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Euphemia</vt:lpstr>
      <vt:lpstr>Plantagenet Cherokee</vt:lpstr>
      <vt:lpstr>Wingdings</vt:lpstr>
      <vt:lpstr>Academic Literature 16x9</vt:lpstr>
      <vt:lpstr>St Edmund, king and martyr</vt:lpstr>
      <vt:lpstr>The legend of Saint Edmund</vt:lpstr>
      <vt:lpstr>The Martyrdom of St Edmund</vt:lpstr>
      <vt:lpstr>Wolf guarding the head of St Edmund</vt:lpstr>
      <vt:lpstr>Edmund in glory</vt:lpstr>
      <vt:lpstr>Edmund in glory</vt:lpstr>
      <vt:lpstr>Edmund in glory</vt:lpstr>
      <vt:lpstr>Wolf guarding Edmunds head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 Edmund, king and martyr</dc:title>
  <dc:creator>Janine Dixon (1600982)</dc:creator>
  <cp:lastModifiedBy>Janine Dixon (1600982)</cp:lastModifiedBy>
  <cp:revision>21</cp:revision>
  <dcterms:created xsi:type="dcterms:W3CDTF">2018-05-01T18:21:17Z</dcterms:created>
  <dcterms:modified xsi:type="dcterms:W3CDTF">2018-05-02T07:08:43Z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