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0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DFC88-A141-474C-A979-8A2BCACBC7A2}" type="datetimeFigureOut">
              <a:rPr lang="en-US" smtClean="0"/>
              <a:t>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84B378-FA70-4593-9BA5-3CDBB6DE105D}" type="slidenum">
              <a:rPr lang="en-US" smtClean="0"/>
              <a:t>‹#›</a:t>
            </a:fld>
            <a:endParaRPr lang="en-US"/>
          </a:p>
        </p:txBody>
      </p:sp>
    </p:spTree>
    <p:extLst>
      <p:ext uri="{BB962C8B-B14F-4D97-AF65-F5344CB8AC3E}">
        <p14:creationId xmlns:p14="http://schemas.microsoft.com/office/powerpoint/2010/main" val="3703517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Edition is one of the luxury brands of Marriott, it was a partnership between Ian Schrager and Marriott International and was introduced in 2013 (Wroten, 2021).  Edition hotels offer the best features in their service, food and entertainment to their targeted audience. It has only 11 hotels around the world such as; New York, London, Bodrum, Turkey, Barcelona,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Sanya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China, Shanghai, Tokyo and Abu Dhabi. The purpose of this marketing plan for the hotel is to attract new customers after the pandemic. This marketing plan outlines the marketing mix, the marketing environment that focuses on SWOT and PESTLE analysis as well as it shows the way of creating customer value and engagement and lastly the effective use of digital marketing.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2</a:t>
            </a:fld>
            <a:endParaRPr lang="en-US"/>
          </a:p>
        </p:txBody>
      </p:sp>
    </p:spTree>
    <p:extLst>
      <p:ext uri="{BB962C8B-B14F-4D97-AF65-F5344CB8AC3E}">
        <p14:creationId xmlns:p14="http://schemas.microsoft.com/office/powerpoint/2010/main" val="2413746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Marketing Mix</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Product </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Edition hotels are mainly in the form of hospitality services and the hotel offers their services with the location, environment and the needs and desires of customers that help the brand to be successful. The product strategy of the brand is to attract customers through luxury and gorgeous public spaces that target the audience of honeymooners, anniversaries, rich people that have become the main customers for this brand. The brand has 11 different destinations around the world. For example, in New York the brand has two destinations one is in Miami beach and another one is in West Hollywood. Furthermore, it is currently offered in London, Turkey, Tokyo, Abu Dhabi etc. By the end of 2022 the brand will expand its portfolio by opening 8 new hotels around the world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Hanaysha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Place </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place strategy of the hotel is that it is located near the airport, highways, central market to be more accessible for the customers to locate the area. The mix channel strategy will be used which will consist of both direct channel and third-party channel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Mintz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Price </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pricing of the brand varies with the locations and customers. The pricing strategy is very competitive as it will change according to the behavior of the competitors and the customers. It determines the prices in a way that will ensure quality services to the customers.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different prices for different locations will be shared to the customers through their website and other social media platforms (Wichmann, et al.,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Promotion </a:t>
            </a:r>
            <a:endPar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brand will be promoted through digital marketing. The offers and other services of the hotel will be showcased in their websites and different social media platforms to attract customers across the world. It will advertise its services through different videos, contents, sponsorship, campaigns on different social media sites. Furthermore, it will introduce a variety of offers and schemes for the promotion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Lahtinen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3</a:t>
            </a:fld>
            <a:endParaRPr lang="en-US"/>
          </a:p>
        </p:txBody>
      </p:sp>
    </p:spTree>
    <p:extLst>
      <p:ext uri="{BB962C8B-B14F-4D97-AF65-F5344CB8AC3E}">
        <p14:creationId xmlns:p14="http://schemas.microsoft.com/office/powerpoint/2010/main" val="1654273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Environment (Micro-SWOT)</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High reputation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Higher pricing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Diversify offerings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Pandemic situation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Loyal customers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Luxury brand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Expanding options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Intense competition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Excellent services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positioning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Local and international markets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Looming recession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Market leadership</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High-cost structure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Suppliers from local markets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Inflation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Global presence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Dependency on tourism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Cross selling strategies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Unstable economy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hotel can utilize these strengths to attract more customers, high reputation of the brand will magnetize the customers towards the brand and their global presence and excellent services will help them to create a more loyal customer base for the brand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Teoli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2019). To address the weaknesses the brand can try to reduce its pricing of the products as well as their cost, the brand may change their marketing strategy from niche marketing to mass marketing for attracting mass people as their potential customers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Puyt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 The hotel can take advantage of its opportunities, it will expand its portfolio by opening eight new hotels across the world, it will also be partnered with their local suppliers to form their position in the local market. Furthermore, it will consider the effect of the pandemic and will improve its services by better disinfection, social distancing, sanitization, safety measures, safe environment, availability of health equipment etc. It will also achieve competitive advantage by promoting on social media sites to reduce the competition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Benzaghta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4</a:t>
            </a:fld>
            <a:endParaRPr lang="en-US"/>
          </a:p>
        </p:txBody>
      </p:sp>
    </p:spTree>
    <p:extLst>
      <p:ext uri="{BB962C8B-B14F-4D97-AF65-F5344CB8AC3E}">
        <p14:creationId xmlns:p14="http://schemas.microsoft.com/office/powerpoint/2010/main" val="1832070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environment (Macro) PESTEL</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Political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political factors that can impact the hotel is the risk of terrorism, politics climate, international relations etc. Stable political environment and good international relations will help the brand to grow in the market. They can address the negative impact of political factors by choosing appropriate locations and countries to expand that will have good international relations as well as stable political climate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Kairuz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Economic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Stable economy, higher income, GDP growth, exchange and interest rate are the factors that will impact the company. An stable economy will create opportunities for the brand as well as a high exchange rate for the U.S. dollar will discourage tourism and as a result it has a negative impact on the customer base of the company. The company can choose locations for their expansion that have a stable economy with higher GDP and income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Sousa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Culture, religions, behavior and expectations are the social factors that will impact the hotel. The brand will consider all these social factors in their marketing strategies to attract customers. For example, people from different cultures and religions will demand different services and by addressing their demands according to their convenience will lead to higher customer satisfactions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Matovic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5</a:t>
            </a:fld>
            <a:endParaRPr lang="en-US"/>
          </a:p>
        </p:txBody>
      </p:sp>
    </p:spTree>
    <p:extLst>
      <p:ext uri="{BB962C8B-B14F-4D97-AF65-F5344CB8AC3E}">
        <p14:creationId xmlns:p14="http://schemas.microsoft.com/office/powerpoint/2010/main" val="1958796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Technological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Advanced technological tools, infrastructure, and equipment will have an impact on the company. By using the latest technology and services the company will be able to attract more customers than before. The company will heavily invest in the innovative and latest technological tools and infrastructure to operate their services smoothly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Sousa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major environmental factor is climate change, the company will address this negative impact by reducing their greenhouse effects or reducing their carbon footprint on environment.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Legal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Strict laws and regulations of a country can negatively affect the brand. To operate the business in the market easily, the brand will abide by the laws of the government and will maintain all the regulations regarding the business (Pan, et al.,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6</a:t>
            </a:fld>
            <a:endParaRPr lang="en-US"/>
          </a:p>
        </p:txBody>
      </p:sp>
    </p:spTree>
    <p:extLst>
      <p:ext uri="{BB962C8B-B14F-4D97-AF65-F5344CB8AC3E}">
        <p14:creationId xmlns:p14="http://schemas.microsoft.com/office/powerpoint/2010/main" val="469892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Creating Customer Value &amp; Engagement</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hotel can create customer value by refining the value proposition and communicating with the customers, by providing better services to create higher customers, segment the market with appropriate groups of customers that will help to focus on the potential customers, greater communication with the customers, asking for feedback, keep pace with the emerging trends, offering the best quality services etc. By doing all of these the company can create a long-term relationship with its customers and that will help to create more customer value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Sheth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 hotel will offer its current visitors with membership cards that will facilitate a certain amount of discount and offers for their loyal customers as well as it will offer promotional prices and discounts for the potential visitors. It will enhance its visitor engagement by providing top notch services, safe environment, better quality food and entertainment, better experiences etc. For their promotional activities the company will use the digital marketing channel which will help it to reach potential customers across the world (An, et al.,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7</a:t>
            </a:fld>
            <a:endParaRPr lang="en-US"/>
          </a:p>
        </p:txBody>
      </p:sp>
    </p:spTree>
    <p:extLst>
      <p:ext uri="{BB962C8B-B14F-4D97-AF65-F5344CB8AC3E}">
        <p14:creationId xmlns:p14="http://schemas.microsoft.com/office/powerpoint/2010/main" val="3422000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Effective Use of digital Marketing</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For the marketing activities the hotel will use digital marketing channels such as websites, social media sites and platforms etc. The hotel can list its name and locations in Google that will help the customers to easily access or locate the destinations. It will use Facebook, YouTube, Instagram and other social media platforms for their advertisements and campaigns. It will enhance and develop new options and features in their website for their customers such as mobile website optimization which will help the customers to make a hassle-free booking (Desai, 2019). More contents and ads on the social media platforms will help the company to reach a vast number of customers around the world. In the activities of digital marketing there will be a marketing department that will manage all the tasks of marketing, skilled workforce will be assigned to the department to manage all the activities. To attract new customers the idea of a safe environment and the message of ensuring proper safety will be delivered through the digital marketing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Rosokhata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8</a:t>
            </a:fld>
            <a:endParaRPr lang="en-US"/>
          </a:p>
        </p:txBody>
      </p:sp>
    </p:spTree>
    <p:extLst>
      <p:ext uri="{BB962C8B-B14F-4D97-AF65-F5344CB8AC3E}">
        <p14:creationId xmlns:p14="http://schemas.microsoft.com/office/powerpoint/2010/main" val="593720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To attract new customers proper marketing strategies are very essential. For ensuring high-quality services, strong distribution channels, and promotional activities the hotel will face challenges of increase in cost structure, increase in investment for internal operations, retaining customers, recurring staffs, retaining and training workforce, increase competition in the market, fail to choose appropriate tools and strategies, risk in expansion etc. To overcome all these challenges the hotel should adopt measures that will balance their cost structure, should hire employees who have expertise in marketing activities, should increase promotional activities that will help to achieve competitive advantage over competitors in the market, should consider all the macro factors before choosing a location to expand the business to avoid the negative impacts.</a:t>
            </a:r>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9</a:t>
            </a:fld>
            <a:endParaRPr lang="en-US"/>
          </a:p>
        </p:txBody>
      </p:sp>
    </p:spTree>
    <p:extLst>
      <p:ext uri="{BB962C8B-B14F-4D97-AF65-F5344CB8AC3E}">
        <p14:creationId xmlns:p14="http://schemas.microsoft.com/office/powerpoint/2010/main" val="2180098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M.A. and Han, S.L., 2020. Effects of experiential motivation and customer engagement on customer value creation: Analysis of psychological process in the experience-based retail environment.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120</a:t>
            </a:r>
            <a:r>
              <a:rPr lang="en-US" sz="1800" dirty="0">
                <a:effectLst/>
                <a:latin typeface="Calibri" panose="020F0502020204030204" pitchFamily="34" charset="0"/>
                <a:ea typeface="Calibri" panose="020F0502020204030204" pitchFamily="34" charset="0"/>
                <a:cs typeface="Times New Roman" panose="02020603050405020304" pitchFamily="18" charset="0"/>
              </a:rPr>
              <a:t>, pp.389-397.</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Benzaghta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Elwalda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Mousa, M.M., Erkan, I. and Rahman, M., 2021. SWOT analysis applications: An integrative literature review.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Global Business Insights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6</a:t>
            </a:r>
            <a:r>
              <a:rPr lang="en-US" sz="1800" dirty="0">
                <a:effectLst/>
                <a:latin typeface="Calibri" panose="020F0502020204030204" pitchFamily="34" charset="0"/>
                <a:ea typeface="Calibri" panose="020F0502020204030204" pitchFamily="34" charset="0"/>
                <a:cs typeface="Times New Roman" panose="02020603050405020304" pitchFamily="18" charset="0"/>
              </a:rPr>
              <a:t>(1), pp.55-73.</a:t>
            </a: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Sousa, G.C.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J.A., 2022. PESTEL analysis and the macro-environmental factors that influence the development of the electric and hybrid vehicles industry in Brazil.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Case Studies on Transport Policy</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10</a:t>
            </a:r>
            <a:r>
              <a:rPr lang="en-US" sz="1800" dirty="0">
                <a:effectLst/>
                <a:latin typeface="Calibri" panose="020F0502020204030204" pitchFamily="34" charset="0"/>
                <a:ea typeface="Calibri" panose="020F0502020204030204" pitchFamily="34" charset="0"/>
                <a:cs typeface="Times New Roman" panose="02020603050405020304" pitchFamily="18" charset="0"/>
              </a:rPr>
              <a:t>(1), pp.686-699.</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Çitilci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Akbalık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2020. The importance of PESTEL analysis for environmental scanning process. In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Handbook of Research on Decision-Making Techniques in Financial Marketing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336-357). IGI Global.</a:t>
            </a: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Desai, V., 2019. Digital marketing: A review.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Trend in Scientific Research and Development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5</a:t>
            </a:r>
            <a:r>
              <a:rPr lang="en-US" sz="1800" dirty="0">
                <a:effectLst/>
                <a:latin typeface="Calibri" panose="020F0502020204030204" pitchFamily="34" charset="0"/>
                <a:ea typeface="Calibri" panose="020F0502020204030204" pitchFamily="34" charset="0"/>
                <a:cs typeface="Times New Roman" panose="02020603050405020304" pitchFamily="18" charset="0"/>
              </a:rPr>
              <a:t>(5), pp.196-200.</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Hanaysha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J.R., Al Shaikh, M.E.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Alzoubi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H.M., 2021. Importance of marketing mix elements in determining consumer purchase decision in the retail market.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Service Science, Management, Engineering, and Technology (IJSSMET)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12</a:t>
            </a:r>
            <a:r>
              <a:rPr lang="en-US" sz="1800" dirty="0">
                <a:effectLst/>
                <a:latin typeface="Calibri" panose="020F0502020204030204" pitchFamily="34" charset="0"/>
                <a:ea typeface="Calibri" panose="020F0502020204030204" pitchFamily="34" charset="0"/>
                <a:cs typeface="Times New Roman" panose="02020603050405020304" pitchFamily="18" charset="0"/>
              </a:rPr>
              <a:t>(6), pp.56-72.</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Kairuz</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A.R.P., Ruiz, D.V.P., Pita, G.F.V. and Mena, F.S.B., 2020. PESTEL analysis of environment state responsibility in Ecuador.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Neutrosophic</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Sets and Systems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34</a:t>
            </a:r>
            <a:r>
              <a:rPr lang="en-US" sz="1800" dirty="0">
                <a:effectLst/>
                <a:latin typeface="Calibri" panose="020F0502020204030204" pitchFamily="34" charset="0"/>
                <a:ea typeface="Calibri" panose="020F0502020204030204" pitchFamily="34" charset="0"/>
                <a:cs typeface="Times New Roman" panose="02020603050405020304" pitchFamily="18" charset="0"/>
              </a:rPr>
              <a:t>, pp.70-78.</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Lahtinen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Dietrich, T. and Rundle-Thiele, S., 2020. Long live the marketing mix. Testing the effectiveness of the commercial marketing mix in a social marketing context.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Social Marketing</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Mintz</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Gilbride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T.J., Lenk, P.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Currim</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I.S., 2021. The right metrics for marketing-mix decisions.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Research in Marketing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38</a:t>
            </a:r>
            <a:r>
              <a:rPr lang="en-US" sz="1800" dirty="0">
                <a:effectLst/>
                <a:latin typeface="Calibri" panose="020F0502020204030204" pitchFamily="34" charset="0"/>
                <a:ea typeface="Calibri" panose="020F0502020204030204" pitchFamily="34" charset="0"/>
                <a:cs typeface="Times New Roman" panose="02020603050405020304" pitchFamily="18" charset="0"/>
              </a:rPr>
              <a:t>(1), pp.32-49.</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Matovic</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I.M., 2020. PESTEL analysis of external environment as a success factor of startup business.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ConScienS</a:t>
            </a:r>
            <a:r>
              <a:rPr lang="en-US" sz="1800" dirty="0">
                <a:effectLst/>
                <a:latin typeface="Calibri" panose="020F0502020204030204" pitchFamily="34" charset="0"/>
                <a:ea typeface="Calibri" panose="020F0502020204030204" pitchFamily="34" charset="0"/>
                <a:cs typeface="Times New Roman" panose="02020603050405020304" pitchFamily="18" charset="0"/>
              </a:rPr>
              <a:t>, p.96.</a:t>
            </a: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Management in Engineering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35</a:t>
            </a:r>
            <a:r>
              <a:rPr lang="en-US" sz="1800" dirty="0">
                <a:effectLst/>
                <a:latin typeface="Calibri" panose="020F0502020204030204" pitchFamily="34" charset="0"/>
                <a:ea typeface="Calibri" panose="020F0502020204030204" pitchFamily="34" charset="0"/>
                <a:cs typeface="Times New Roman" panose="02020603050405020304" pitchFamily="18" charset="0"/>
              </a:rPr>
              <a:t>(1), p.05018013.</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Puyt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Lie, F.B., De Graaf, F.J.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Wilderom</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C.P., 2020. Origins of SWOT analysis. In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Academy of Management Proceedings</a:t>
            </a:r>
            <a:r>
              <a:rPr lang="en-US" sz="1800" dirty="0">
                <a:effectLst/>
                <a:latin typeface="Calibri" panose="020F0502020204030204" pitchFamily="34" charset="0"/>
                <a:ea typeface="Calibri" panose="020F0502020204030204" pitchFamily="34" charset="0"/>
                <a:cs typeface="Times New Roman" panose="02020603050405020304" pitchFamily="18" charset="0"/>
              </a:rPr>
              <a:t> (Vol. 2020, No. 1, p. 17416). Briarcliff Manor, NY 10510: Academy of Management.</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Rosokhata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Rybina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O.I.,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Derykolenko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A.O.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Makerska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2020. Improving the classification of digital marketing tools for the industrial goods promotion in the globalization context.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Sheth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J.N., 2019. Customer value propositions: Value co-creation.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Industrial marketing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87</a:t>
            </a:r>
            <a:r>
              <a:rPr lang="en-US" sz="1800" dirty="0">
                <a:effectLst/>
                <a:latin typeface="Calibri" panose="020F0502020204030204" pitchFamily="34" charset="0"/>
                <a:ea typeface="Calibri" panose="020F0502020204030204" pitchFamily="34" charset="0"/>
                <a:cs typeface="Times New Roman" panose="02020603050405020304" pitchFamily="18" charset="0"/>
              </a:rPr>
              <a:t>, pp.312-315.</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Teoli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Sanvictores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and An, J., 2019. SWOT analysis.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Wichmann, J.R., Uppal, A., Sharma, 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Dekimpe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M.G., 2022. A global perspective on the marketing mix across time and space.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Research in Marketing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39</a:t>
            </a:r>
            <a:r>
              <a:rPr lang="en-US" sz="1800" dirty="0">
                <a:effectLst/>
                <a:latin typeface="Calibri" panose="020F0502020204030204" pitchFamily="34" charset="0"/>
                <a:ea typeface="Calibri" panose="020F0502020204030204" pitchFamily="34" charset="0"/>
                <a:cs typeface="Times New Roman" panose="02020603050405020304" pitchFamily="18" charset="0"/>
              </a:rPr>
              <a:t>(2), pp.502-521.</a:t>
            </a: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Wroten, B., 2021. Momentum Building for Marriott's Luxury Brand Edition.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384B378-FA70-4593-9BA5-3CDBB6DE105D}" type="slidenum">
              <a:rPr lang="en-US" smtClean="0"/>
              <a:t>10</a:t>
            </a:fld>
            <a:endParaRPr lang="en-US"/>
          </a:p>
        </p:txBody>
      </p:sp>
    </p:spTree>
    <p:extLst>
      <p:ext uri="{BB962C8B-B14F-4D97-AF65-F5344CB8AC3E}">
        <p14:creationId xmlns:p14="http://schemas.microsoft.com/office/powerpoint/2010/main" val="2871283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305328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944486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3070748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C6626E-326D-47DA-BF86-268969951459}"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36873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C6626E-326D-47DA-BF86-268969951459}" type="datetimeFigureOut">
              <a:rPr lang="en-US" smtClean="0"/>
              <a:t>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02083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166920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312092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2739236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C6626E-326D-47DA-BF86-268969951459}"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1345742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C6626E-326D-47DA-BF86-268969951459}"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898054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3365932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32417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1042156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3427175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30308728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4080659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C6626E-326D-47DA-BF86-268969951459}"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077193-60B9-4D4D-87C3-498F3C963B72}" type="slidenum">
              <a:rPr lang="en-US" smtClean="0"/>
              <a:t>‹#›</a:t>
            </a:fld>
            <a:endParaRPr lang="en-US"/>
          </a:p>
        </p:txBody>
      </p:sp>
    </p:spTree>
    <p:extLst>
      <p:ext uri="{BB962C8B-B14F-4D97-AF65-F5344CB8AC3E}">
        <p14:creationId xmlns:p14="http://schemas.microsoft.com/office/powerpoint/2010/main" val="80087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C6626E-326D-47DA-BF86-268969951459}" type="datetimeFigureOut">
              <a:rPr lang="en-US" smtClean="0"/>
              <a:t>11/2/2022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B077193-60B9-4D4D-87C3-498F3C963B72}" type="slidenum">
              <a:rPr lang="en-US" smtClean="0"/>
              <a:t>‹#›</a:t>
            </a:fld>
            <a:endParaRPr lang="en-US"/>
          </a:p>
        </p:txBody>
      </p:sp>
    </p:spTree>
    <p:extLst>
      <p:ext uri="{BB962C8B-B14F-4D97-AF65-F5344CB8AC3E}">
        <p14:creationId xmlns:p14="http://schemas.microsoft.com/office/powerpoint/2010/main" val="2271718909"/>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B4A3-2113-4688-05CC-D12A21658A98}"/>
              </a:ext>
            </a:extLst>
          </p:cNvPr>
          <p:cNvSpPr>
            <a:spLocks noGrp="1"/>
          </p:cNvSpPr>
          <p:nvPr>
            <p:ph type="ctrTitle"/>
          </p:nvPr>
        </p:nvSpPr>
        <p:spPr/>
        <p:txBody>
          <a:bodyPr>
            <a:normAutofit/>
          </a:bodyPr>
          <a:lstStyle/>
          <a:p>
            <a:r>
              <a:rPr lang="en-US" sz="4800" dirty="0">
                <a:latin typeface="Times New Roman" panose="02020603050405020304" pitchFamily="18" charset="0"/>
                <a:cs typeface="Times New Roman" panose="02020603050405020304" pitchFamily="18" charset="0"/>
              </a:rPr>
              <a:t>REWORK Presentation &amp; Supporting Marketing Plan</a:t>
            </a:r>
          </a:p>
        </p:txBody>
      </p:sp>
      <p:sp>
        <p:nvSpPr>
          <p:cNvPr id="3" name="Subtitle 2">
            <a:extLst>
              <a:ext uri="{FF2B5EF4-FFF2-40B4-BE49-F238E27FC236}">
                <a16:creationId xmlns:a16="http://schemas.microsoft.com/office/drawing/2014/main" id="{03AAB5D7-D0DD-5490-5E69-7D26C420775E}"/>
              </a:ext>
            </a:extLst>
          </p:cNvPr>
          <p:cNvSpPr>
            <a:spLocks noGrp="1"/>
          </p:cNvSpPr>
          <p:nvPr>
            <p:ph type="subTitle" idx="1"/>
          </p:nvPr>
        </p:nvSpPr>
        <p:spPr/>
        <p:txBody>
          <a:bodyPr/>
          <a:lstStyle/>
          <a:p>
            <a:r>
              <a:rPr lang="en-US" dirty="0"/>
              <a:t>Marketing Essentials</a:t>
            </a:r>
          </a:p>
          <a:p>
            <a:r>
              <a:rPr lang="en-US" dirty="0"/>
              <a:t>BMIH4005 RESIT</a:t>
            </a:r>
          </a:p>
        </p:txBody>
      </p:sp>
    </p:spTree>
    <p:extLst>
      <p:ext uri="{BB962C8B-B14F-4D97-AF65-F5344CB8AC3E}">
        <p14:creationId xmlns:p14="http://schemas.microsoft.com/office/powerpoint/2010/main" val="1372823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868E-841E-B937-FD2D-782DCABE6FAD}"/>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1C598407-2FD5-8607-246A-03E991BDC353}"/>
              </a:ext>
            </a:extLst>
          </p:cNvPr>
          <p:cNvSpPr>
            <a:spLocks noGrp="1"/>
          </p:cNvSpPr>
          <p:nvPr>
            <p:ph idx="1"/>
          </p:nvPr>
        </p:nvSpPr>
        <p:spPr>
          <a:xfrm>
            <a:off x="913795" y="1732449"/>
            <a:ext cx="5054386" cy="4329546"/>
          </a:xfrm>
        </p:spPr>
        <p:txBody>
          <a:bodyPr/>
          <a:lstStyle/>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Edition is one of the luxury brands of Marriott, it was a partnership between Ian Schrager and Marriott International and was introduced in 2013 (Wroten, 2021)</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It has only 11 hotels around the world such as; New York, London, Bodrum, Turkey, Barcelona, </a:t>
            </a:r>
            <a:r>
              <a:rPr lang="en-US" sz="1600" dirty="0" err="1">
                <a:effectLst/>
                <a:latin typeface="Times New Roman" panose="02020603050405020304" pitchFamily="18" charset="0"/>
                <a:ea typeface="Calibri" panose="020F0502020204030204" pitchFamily="34" charset="0"/>
              </a:rPr>
              <a:t>Sanya</a:t>
            </a:r>
            <a:r>
              <a:rPr lang="en-US" sz="1600" dirty="0">
                <a:effectLst/>
                <a:latin typeface="Times New Roman" panose="02020603050405020304" pitchFamily="18" charset="0"/>
                <a:ea typeface="Calibri" panose="020F0502020204030204" pitchFamily="34" charset="0"/>
              </a:rPr>
              <a:t>, China, Shanghai, Tokyo and Abu Dhabi.</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The purpose of this marketing plan for the hotel is to attract new customers after the pandemic</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This marketing plan outlines the marketing mix, the marketing environment that focuses on SWOT and PESTLE analysis as well as it shows the way of creating customer value and engagement and lastly the effective use of digital marketing.</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buNone/>
            </a:pPr>
            <a:endParaRPr lang="en-US" dirty="0"/>
          </a:p>
        </p:txBody>
      </p:sp>
      <p:pic>
        <p:nvPicPr>
          <p:cNvPr id="1026" name="Picture 2" descr="Trademark — HERITAGE MARKETPLACE | Edition hotel, Outdoor signage,  Landscape architecture design">
            <a:extLst>
              <a:ext uri="{FF2B5EF4-FFF2-40B4-BE49-F238E27FC236}">
                <a16:creationId xmlns:a16="http://schemas.microsoft.com/office/drawing/2014/main" id="{291B4F25-0605-875D-BD41-D2C0FE900D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3925" y="1732449"/>
            <a:ext cx="4329546" cy="43295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88372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6D27-C2D6-AA1D-FC1D-A22C26379CA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Marketing Mix</a:t>
            </a:r>
          </a:p>
        </p:txBody>
      </p:sp>
      <p:sp>
        <p:nvSpPr>
          <p:cNvPr id="3" name="Content Placeholder 2">
            <a:extLst>
              <a:ext uri="{FF2B5EF4-FFF2-40B4-BE49-F238E27FC236}">
                <a16:creationId xmlns:a16="http://schemas.microsoft.com/office/drawing/2014/main" id="{6C835241-895D-F8D6-DE88-D072D0E98DE3}"/>
              </a:ext>
            </a:extLst>
          </p:cNvPr>
          <p:cNvSpPr>
            <a:spLocks noGrp="1"/>
          </p:cNvSpPr>
          <p:nvPr>
            <p:ph idx="1"/>
          </p:nvPr>
        </p:nvSpPr>
        <p:spPr>
          <a:xfrm>
            <a:off x="913795" y="1720646"/>
            <a:ext cx="10364409" cy="4049904"/>
          </a:xfrm>
        </p:spPr>
        <p:txBody>
          <a:bodyPr/>
          <a:lstStyle/>
          <a:p>
            <a:pPr marL="36900" indent="0">
              <a:buNone/>
            </a:pPr>
            <a:endParaRPr lang="en-US" dirty="0"/>
          </a:p>
        </p:txBody>
      </p:sp>
      <p:sp>
        <p:nvSpPr>
          <p:cNvPr id="15" name="Rectangle 14">
            <a:extLst>
              <a:ext uri="{FF2B5EF4-FFF2-40B4-BE49-F238E27FC236}">
                <a16:creationId xmlns:a16="http://schemas.microsoft.com/office/drawing/2014/main" id="{DE750CCB-8284-4B5D-D85B-AC57D15D9780}"/>
              </a:ext>
            </a:extLst>
          </p:cNvPr>
          <p:cNvSpPr/>
          <p:nvPr/>
        </p:nvSpPr>
        <p:spPr>
          <a:xfrm>
            <a:off x="913795" y="1720645"/>
            <a:ext cx="2556992" cy="4041058"/>
          </a:xfrm>
          <a:prstGeom prst="rect">
            <a:avLst/>
          </a:prstGeom>
          <a:solidFill>
            <a:schemeClr val="accent5">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Product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Edition hotels are mainly in the form of hospitality services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product strategy of the brand is to attract customers through luxury and gorgeous public spaces </a:t>
            </a:r>
          </a:p>
          <a:p>
            <a:pPr marL="285750" indent="-285750" algn="just">
              <a:buFont typeface="Wingdings" panose="05000000000000000000" pitchFamily="2"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New York the brand has two destinations one is in Miami beach and another one is in West Hollywood</a:t>
            </a:r>
            <a:endParaRPr lang="en-US" sz="1600"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6221959B-8819-3092-D178-EF0EF259E967}"/>
              </a:ext>
            </a:extLst>
          </p:cNvPr>
          <p:cNvSpPr/>
          <p:nvPr/>
        </p:nvSpPr>
        <p:spPr>
          <a:xfrm>
            <a:off x="3598606" y="1732449"/>
            <a:ext cx="2497394" cy="4029254"/>
          </a:xfrm>
          <a:prstGeom prst="rect">
            <a:avLst/>
          </a:prstGeom>
          <a:solidFill>
            <a:schemeClr val="accent5">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1600"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Place</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place strategy of the hotel is that it is located near the airport, highways, central market to be more accessible for the customers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mix channel strategy will be used which will consist of both direct channel and third-party channel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Mintz</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pPr marL="285750" indent="-285750" algn="ctr">
              <a:buFont typeface="Wingdings" panose="05000000000000000000" pitchFamily="2" charset="2"/>
              <a:buChar char="§"/>
            </a:pPr>
            <a:endParaRPr lang="en-US" dirty="0"/>
          </a:p>
        </p:txBody>
      </p:sp>
      <p:sp>
        <p:nvSpPr>
          <p:cNvPr id="17" name="Rectangle 16">
            <a:extLst>
              <a:ext uri="{FF2B5EF4-FFF2-40B4-BE49-F238E27FC236}">
                <a16:creationId xmlns:a16="http://schemas.microsoft.com/office/drawing/2014/main" id="{4D868212-E849-D74F-21B5-6C09E7753729}"/>
              </a:ext>
            </a:extLst>
          </p:cNvPr>
          <p:cNvSpPr/>
          <p:nvPr/>
        </p:nvSpPr>
        <p:spPr>
          <a:xfrm>
            <a:off x="6223819" y="1702952"/>
            <a:ext cx="2369575" cy="4058751"/>
          </a:xfrm>
          <a:prstGeom prst="rect">
            <a:avLst/>
          </a:prstGeom>
          <a:solidFill>
            <a:schemeClr val="accent5">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Price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pricing strategy is very competitive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determines the prices in a way that will ensure quality services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different prices for different locations will be shared to the customers through their website and other social media platforms (Wichmann, et al., 2022)</a:t>
            </a:r>
            <a:endParaRPr lang="en-US" sz="1600" dirty="0">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F668C993-16AB-7434-E7A5-F95339173483}"/>
              </a:ext>
            </a:extLst>
          </p:cNvPr>
          <p:cNvSpPr/>
          <p:nvPr/>
        </p:nvSpPr>
        <p:spPr>
          <a:xfrm>
            <a:off x="8780811" y="1711798"/>
            <a:ext cx="2486746" cy="4058751"/>
          </a:xfrm>
          <a:prstGeom prst="rect">
            <a:avLst/>
          </a:prstGeom>
          <a:solidFill>
            <a:schemeClr val="accent5">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b="1" dirty="0">
                <a:latin typeface="Times New Roman" panose="02020603050405020304" pitchFamily="18" charset="0"/>
                <a:cs typeface="Times New Roman" panose="02020603050405020304" pitchFamily="18" charset="0"/>
              </a:rPr>
              <a:t>Promotion </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brand will be promoted through digital marketing</a:t>
            </a:r>
          </a:p>
          <a:p>
            <a:pPr marL="285750" indent="-285750" algn="just">
              <a:buFont typeface="Wingdings" panose="05000000000000000000" pitchFamily="2"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offers and other services of the hotel will be showcased in their websites and different social media platforms</a:t>
            </a:r>
          </a:p>
          <a:p>
            <a:pPr marL="285750" indent="-285750" algn="just">
              <a:buFont typeface="Wingdings" panose="05000000000000000000" pitchFamily="2"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 will introduce a variety of offers and schemes for the promotion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Lahtinen</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285750" indent="-285750" algn="ctr">
              <a:buFont typeface="Wingdings" panose="05000000000000000000" pitchFamily="2" charset="2"/>
              <a:buChar char="§"/>
            </a:pPr>
            <a:endParaRPr lang="en-US" dirty="0"/>
          </a:p>
        </p:txBody>
      </p:sp>
    </p:spTree>
    <p:extLst>
      <p:ext uri="{BB962C8B-B14F-4D97-AF65-F5344CB8AC3E}">
        <p14:creationId xmlns:p14="http://schemas.microsoft.com/office/powerpoint/2010/main" val="121135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B85EC-B46E-D3EF-7A6D-3EFD25183A2D}"/>
              </a:ext>
            </a:extLst>
          </p:cNvPr>
          <p:cNvSpPr>
            <a:spLocks noGrp="1"/>
          </p:cNvSpPr>
          <p:nvPr>
            <p:ph type="title"/>
          </p:nvPr>
        </p:nvSpPr>
        <p:spPr/>
        <p:txBody>
          <a:bodyPr>
            <a:noAutofit/>
          </a:bodyPr>
          <a:lstStyle/>
          <a:p>
            <a:r>
              <a:rPr lang="en-US" sz="32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Environment (Micro-SWOT)</a:t>
            </a:r>
            <a:br>
              <a:rPr lang="en-US" sz="32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B5D89D9-386D-D46B-A7F9-A5E4777EE41A}"/>
              </a:ext>
            </a:extLst>
          </p:cNvPr>
          <p:cNvGraphicFramePr>
            <a:graphicFrameLocks noGrp="1"/>
          </p:cNvGraphicFramePr>
          <p:nvPr>
            <p:ph idx="1"/>
            <p:extLst>
              <p:ext uri="{D42A27DB-BD31-4B8C-83A1-F6EECF244321}">
                <p14:modId xmlns:p14="http://schemas.microsoft.com/office/powerpoint/2010/main" val="2631693246"/>
              </p:ext>
            </p:extLst>
          </p:nvPr>
        </p:nvGraphicFramePr>
        <p:xfrm>
          <a:off x="6774426" y="1838632"/>
          <a:ext cx="5152105" cy="4547376"/>
        </p:xfrm>
        <a:graphic>
          <a:graphicData uri="http://schemas.openxmlformats.org/drawingml/2006/table">
            <a:tbl>
              <a:tblPr firstRow="1" firstCol="1" bandRow="1"/>
              <a:tblGrid>
                <a:gridCol w="1103671">
                  <a:extLst>
                    <a:ext uri="{9D8B030D-6E8A-4147-A177-3AD203B41FA5}">
                      <a16:colId xmlns:a16="http://schemas.microsoft.com/office/drawing/2014/main" val="3877847199"/>
                    </a:ext>
                  </a:extLst>
                </a:gridCol>
                <a:gridCol w="1349478">
                  <a:extLst>
                    <a:ext uri="{9D8B030D-6E8A-4147-A177-3AD203B41FA5}">
                      <a16:colId xmlns:a16="http://schemas.microsoft.com/office/drawing/2014/main" val="2067275239"/>
                    </a:ext>
                  </a:extLst>
                </a:gridCol>
                <a:gridCol w="1349478">
                  <a:extLst>
                    <a:ext uri="{9D8B030D-6E8A-4147-A177-3AD203B41FA5}">
                      <a16:colId xmlns:a16="http://schemas.microsoft.com/office/drawing/2014/main" val="1221677865"/>
                    </a:ext>
                  </a:extLst>
                </a:gridCol>
                <a:gridCol w="1349478">
                  <a:extLst>
                    <a:ext uri="{9D8B030D-6E8A-4147-A177-3AD203B41FA5}">
                      <a16:colId xmlns:a16="http://schemas.microsoft.com/office/drawing/2014/main" val="504165789"/>
                    </a:ext>
                  </a:extLst>
                </a:gridCol>
              </a:tblGrid>
              <a:tr h="631154">
                <a:tc>
                  <a:txBody>
                    <a:bodyPr/>
                    <a:lstStyle/>
                    <a:p>
                      <a:pPr marL="0" marR="0" algn="just">
                        <a:lnSpc>
                          <a:spcPct val="150000"/>
                        </a:lnSpc>
                        <a:spcBef>
                          <a:spcPts val="0"/>
                        </a:spcBef>
                        <a:spcAft>
                          <a:spcPts val="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Strengths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387765"/>
                  </a:ext>
                </a:extLst>
              </a:tr>
              <a:tr h="381759">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High reputation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Higher pricing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Diversify offerings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Pandemic situation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9849571"/>
                  </a:ext>
                </a:extLst>
              </a:tr>
              <a:tr h="381759">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Loyal customers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Luxury brand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Expanding options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Intense competition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0391158"/>
                  </a:ext>
                </a:extLst>
              </a:tr>
              <a:tr h="1236488">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Excellent services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Poor positioning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Local and international markets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Looming recession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6833323"/>
                  </a:ext>
                </a:extLst>
              </a:tr>
              <a:tr h="809124">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Market leadership</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High-cost structure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Suppliers from local markets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Inflation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65155064"/>
                  </a:ext>
                </a:extLst>
              </a:tr>
              <a:tr h="969484">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Global presence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Dependency on tourism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Cross selling strategies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Unstable economy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67910367"/>
                  </a:ext>
                </a:extLst>
              </a:tr>
            </a:tbl>
          </a:graphicData>
        </a:graphic>
      </p:graphicFrame>
      <p:sp>
        <p:nvSpPr>
          <p:cNvPr id="9" name="TextBox 8">
            <a:extLst>
              <a:ext uri="{FF2B5EF4-FFF2-40B4-BE49-F238E27FC236}">
                <a16:creationId xmlns:a16="http://schemas.microsoft.com/office/drawing/2014/main" id="{396C2670-8145-2940-6EC2-D16CACB07597}"/>
              </a:ext>
            </a:extLst>
          </p:cNvPr>
          <p:cNvSpPr txBox="1"/>
          <p:nvPr/>
        </p:nvSpPr>
        <p:spPr>
          <a:xfrm>
            <a:off x="1307691" y="1710813"/>
            <a:ext cx="5102942" cy="4884927"/>
          </a:xfrm>
          <a:prstGeom prst="rect">
            <a:avLst/>
          </a:prstGeom>
          <a:noFill/>
        </p:spPr>
        <p:txBody>
          <a:bodyPr wrap="square">
            <a:spAutoFit/>
          </a:bodyPr>
          <a:lstStyle/>
          <a:p>
            <a:pPr marL="285750" marR="0" indent="-285750" algn="just">
              <a:lnSpc>
                <a:spcPct val="150000"/>
              </a:lnSpc>
              <a:spcBef>
                <a:spcPts val="0"/>
              </a:spcBef>
              <a:spcAft>
                <a:spcPts val="800"/>
              </a:spcAft>
              <a:buFont typeface="Wingdings" panose="05000000000000000000" pitchFamily="2" charset="2"/>
              <a:buChar char="q"/>
            </a:pPr>
            <a:r>
              <a:rPr lang="en-US" sz="1600" dirty="0">
                <a:latin typeface="Times New Roman" panose="02020603050405020304" pitchFamily="18" charset="0"/>
                <a:ea typeface="Calibri" panose="020F0502020204030204" pitchFamily="34" charset="0"/>
              </a:rPr>
              <a:t>H</a:t>
            </a:r>
            <a:r>
              <a:rPr lang="en-US" sz="1600" dirty="0">
                <a:effectLst/>
                <a:latin typeface="Times New Roman" panose="02020603050405020304" pitchFamily="18" charset="0"/>
                <a:ea typeface="Calibri" panose="020F0502020204030204" pitchFamily="34" charset="0"/>
              </a:rPr>
              <a:t>igh reputation of the brand will magnetize the customers towards the brand and their global presence and excellent services will help them to create a more loyal customer (</a:t>
            </a:r>
            <a:r>
              <a:rPr lang="en-US" sz="1600" dirty="0" err="1">
                <a:effectLst/>
                <a:latin typeface="Times New Roman" panose="02020603050405020304" pitchFamily="18" charset="0"/>
                <a:ea typeface="Calibri" panose="020F0502020204030204" pitchFamily="34" charset="0"/>
              </a:rPr>
              <a:t>Teoli</a:t>
            </a:r>
            <a:r>
              <a:rPr lang="en-US" sz="1600" dirty="0">
                <a:effectLst/>
                <a:latin typeface="Times New Roman" panose="02020603050405020304" pitchFamily="18" charset="0"/>
                <a:ea typeface="Calibri" panose="020F0502020204030204" pitchFamily="34" charset="0"/>
              </a:rPr>
              <a:t>, et al., 2019). </a:t>
            </a:r>
          </a:p>
          <a:p>
            <a:pPr marL="285750" marR="0" indent="-285750" algn="just">
              <a:lnSpc>
                <a:spcPct val="150000"/>
              </a:lnSpc>
              <a:spcBef>
                <a:spcPts val="0"/>
              </a:spcBef>
              <a:spcAft>
                <a:spcPts val="800"/>
              </a:spcAf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To address the weaknesses the brand can try to reduce its pricing of the products as well as their cost, the brand may change their marketing strategy from niche marketing to mass marketing (</a:t>
            </a:r>
            <a:r>
              <a:rPr lang="en-US" sz="1600" dirty="0" err="1">
                <a:effectLst/>
                <a:latin typeface="Times New Roman" panose="02020603050405020304" pitchFamily="18" charset="0"/>
                <a:ea typeface="Calibri" panose="020F0502020204030204" pitchFamily="34" charset="0"/>
              </a:rPr>
              <a:t>Puyt</a:t>
            </a:r>
            <a:r>
              <a:rPr lang="en-US" sz="1600" dirty="0">
                <a:effectLst/>
                <a:latin typeface="Times New Roman" panose="02020603050405020304" pitchFamily="18" charset="0"/>
                <a:ea typeface="Calibri" panose="020F0502020204030204" pitchFamily="34" charset="0"/>
              </a:rPr>
              <a:t>, et al., 2020).</a:t>
            </a:r>
          </a:p>
          <a:p>
            <a:pPr marL="285750" marR="0" indent="-285750" algn="just">
              <a:lnSpc>
                <a:spcPct val="150000"/>
              </a:lnSpc>
              <a:spcBef>
                <a:spcPts val="0"/>
              </a:spcBef>
              <a:spcAft>
                <a:spcPts val="800"/>
              </a:spcAft>
              <a:buFont typeface="Wingdings" panose="05000000000000000000" pitchFamily="2" charset="2"/>
              <a:buChar char="q"/>
            </a:pPr>
            <a:r>
              <a:rPr lang="en-US" sz="1800" dirty="0">
                <a:effectLst/>
                <a:latin typeface="Times New Roman" panose="02020603050405020304" pitchFamily="18" charset="0"/>
                <a:ea typeface="Calibri" panose="020F0502020204030204" pitchFamily="34" charset="0"/>
              </a:rPr>
              <a:t>The hotel can take advantage of its opportunities by expanding expand its portfolio</a:t>
            </a:r>
            <a:endParaRPr lang="en-US" sz="1600" dirty="0">
              <a:effectLst/>
              <a:latin typeface="Times New Roman" panose="02020603050405020304" pitchFamily="18" charset="0"/>
              <a:ea typeface="Calibri" panose="020F0502020204030204" pitchFamily="34" charset="0"/>
            </a:endParaRPr>
          </a:p>
          <a:p>
            <a:pPr marL="285750" marR="0" indent="-285750" algn="just">
              <a:lnSpc>
                <a:spcPct val="150000"/>
              </a:lnSpc>
              <a:spcBef>
                <a:spcPts val="0"/>
              </a:spcBef>
              <a:spcAft>
                <a:spcPts val="800"/>
              </a:spcAf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will also achieve competitive advantage by promoting on social media sites to reduce the competition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24984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8D0D-E4CC-4213-6220-22CE3CD61919}"/>
              </a:ext>
            </a:extLst>
          </p:cNvPr>
          <p:cNvSpPr>
            <a:spLocks noGrp="1"/>
          </p:cNvSpPr>
          <p:nvPr>
            <p:ph type="title"/>
          </p:nvPr>
        </p:nvSpPr>
        <p:spPr/>
        <p:txBody>
          <a:bodyPr>
            <a:normAutofit/>
          </a:bodyPr>
          <a:lstStyle/>
          <a:p>
            <a:r>
              <a:rPr lang="en-US"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a:t>
            </a:r>
            <a:r>
              <a:rPr lang="en-US" sz="3200"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E</a:t>
            </a:r>
            <a:r>
              <a:rPr lang="en-US"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nvironment (Macro) PESTEL</a:t>
            </a:r>
            <a:br>
              <a:rPr lang="en-US" sz="32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73292DB-D58C-23DB-B32A-56A613504D39}"/>
              </a:ext>
            </a:extLst>
          </p:cNvPr>
          <p:cNvSpPr>
            <a:spLocks noGrp="1"/>
          </p:cNvSpPr>
          <p:nvPr>
            <p:ph idx="1"/>
          </p:nvPr>
        </p:nvSpPr>
        <p:spPr>
          <a:xfrm>
            <a:off x="913795" y="1732449"/>
            <a:ext cx="6017947" cy="4864996"/>
          </a:xfrm>
        </p:spPr>
        <p:txBody>
          <a:bodyPr>
            <a:normAutofit lnSpcReduction="10000"/>
          </a:bodyPr>
          <a:lstStyle/>
          <a:p>
            <a:pPr marL="0" marR="0" algn="just">
              <a:lnSpc>
                <a:spcPct val="150000"/>
              </a:lnSpc>
              <a:spcBef>
                <a:spcPts val="0"/>
              </a:spcBef>
              <a:spcAft>
                <a:spcPts val="800"/>
              </a:spcAft>
            </a:pPr>
            <a:r>
              <a:rPr lang="en-US" sz="1600" b="1" u="sng" dirty="0">
                <a:effectLst/>
                <a:latin typeface="Times New Roman" panose="02020603050405020304" pitchFamily="18" charset="0"/>
                <a:ea typeface="Calibri" panose="020F0502020204030204" pitchFamily="34" charset="0"/>
                <a:cs typeface="Times New Roman" panose="02020603050405020304" pitchFamily="18" charset="0"/>
              </a:rPr>
              <a:t>Political:</a:t>
            </a: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political factors that can impact the hotel is the risk of terrorism, politics climate, international relations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etc.They</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can address the negative impact of political factors by choosing appropriate locations and countries to expand that will have good international relations as well as stable political climate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Kairuz</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et al., 2020).</a:t>
            </a:r>
          </a:p>
          <a:p>
            <a:pPr marL="0" marR="0" algn="just">
              <a:lnSpc>
                <a:spcPct val="150000"/>
              </a:lnSpc>
              <a:spcBef>
                <a:spcPts val="0"/>
              </a:spcBef>
              <a:spcAft>
                <a:spcPts val="800"/>
              </a:spcAft>
            </a:pPr>
            <a:r>
              <a:rPr lang="en-US" sz="1600" b="1" u="sng" dirty="0">
                <a:effectLst/>
                <a:latin typeface="Times New Roman" panose="02020603050405020304" pitchFamily="18" charset="0"/>
                <a:ea typeface="Calibri" panose="020F0502020204030204" pitchFamily="34" charset="0"/>
                <a:cs typeface="Times New Roman" panose="02020603050405020304" pitchFamily="18" charset="0"/>
              </a:rPr>
              <a:t>Economic:</a:t>
            </a: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Stable economy, higher income, GDP growth, exchange and interest rate are the factors that will impact the company.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Thecompany</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can choose locations for their expansion that have a stable economy with higher GDP and income (</a:t>
            </a:r>
            <a:r>
              <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 Sousa and </a:t>
            </a:r>
            <a:r>
              <a:rPr lang="en-US"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a:t>
            </a:r>
          </a:p>
          <a:p>
            <a:pPr marL="0" marR="0" algn="just">
              <a:lnSpc>
                <a:spcPct val="150000"/>
              </a:lnSpc>
              <a:spcBef>
                <a:spcPts val="0"/>
              </a:spcBef>
              <a:spcAft>
                <a:spcPts val="800"/>
              </a:spcAft>
            </a:pPr>
            <a:r>
              <a:rPr lang="en-US" sz="1600" b="1" u="sng" dirty="0">
                <a:effectLst/>
                <a:latin typeface="Times New Roman" panose="02020603050405020304" pitchFamily="18" charset="0"/>
                <a:ea typeface="Calibri" panose="020F0502020204030204" pitchFamily="34" charset="0"/>
                <a:cs typeface="Times New Roman" panose="02020603050405020304" pitchFamily="18" charset="0"/>
              </a:rPr>
              <a:t>Social: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Culture, religions, behavior and expectations are the social factors that will impact the hotel. The brand will consider all these social factors in their marketing strategies to attract customers. </a:t>
            </a:r>
            <a:endPar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6900" indent="0">
              <a:buNone/>
            </a:pPr>
            <a:endParaRPr lang="en-US" dirty="0"/>
          </a:p>
        </p:txBody>
      </p:sp>
      <p:pic>
        <p:nvPicPr>
          <p:cNvPr id="3078" name="Picture 6" descr="PESTEL Analysis Quiz Questions And Answers - ProProfs Quiz">
            <a:extLst>
              <a:ext uri="{FF2B5EF4-FFF2-40B4-BE49-F238E27FC236}">
                <a16:creationId xmlns:a16="http://schemas.microsoft.com/office/drawing/2014/main" id="{B7A3D1EB-70D6-BF1D-8C6F-99AEE6066A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535" y="1868128"/>
            <a:ext cx="4336026" cy="36969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63833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3FB36-7B45-78DB-E452-4D00E96C7210}"/>
              </a:ext>
            </a:extLst>
          </p:cNvPr>
          <p:cNvSpPr>
            <a:spLocks noGrp="1"/>
          </p:cNvSpPr>
          <p:nvPr>
            <p:ph type="title"/>
          </p:nvPr>
        </p:nvSpPr>
        <p:spPr/>
        <p:txBody>
          <a:bodyPr>
            <a:normAutofit/>
          </a:bodyPr>
          <a:lstStyle/>
          <a:p>
            <a:r>
              <a:rPr lang="en-US"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environment (Macro) PESTEL</a:t>
            </a:r>
            <a:endParaRPr lang="en-US" sz="3200" dirty="0"/>
          </a:p>
        </p:txBody>
      </p:sp>
      <p:sp>
        <p:nvSpPr>
          <p:cNvPr id="3" name="Content Placeholder 2">
            <a:extLst>
              <a:ext uri="{FF2B5EF4-FFF2-40B4-BE49-F238E27FC236}">
                <a16:creationId xmlns:a16="http://schemas.microsoft.com/office/drawing/2014/main" id="{0711A32C-D16B-B1FC-31E1-1417200E46F9}"/>
              </a:ext>
            </a:extLst>
          </p:cNvPr>
          <p:cNvSpPr>
            <a:spLocks noGrp="1"/>
          </p:cNvSpPr>
          <p:nvPr>
            <p:ph idx="1"/>
          </p:nvPr>
        </p:nvSpPr>
        <p:spPr>
          <a:xfrm>
            <a:off x="913795" y="1732449"/>
            <a:ext cx="5890128" cy="4609357"/>
          </a:xfrm>
        </p:spPr>
        <p:txBody>
          <a:bodyPr>
            <a:normAutofit fontScale="25000" lnSpcReduction="20000"/>
          </a:bodyPr>
          <a:lstStyle/>
          <a:p>
            <a:pPr marL="0" marR="0" algn="just">
              <a:lnSpc>
                <a:spcPct val="150000"/>
              </a:lnSpc>
              <a:spcBef>
                <a:spcPts val="0"/>
              </a:spcBef>
              <a:spcAft>
                <a:spcPts val="800"/>
              </a:spcAft>
            </a:pPr>
            <a:r>
              <a:rPr lang="en-US" sz="6400" b="1" u="sng" dirty="0">
                <a:effectLst/>
                <a:latin typeface="Times New Roman" panose="02020603050405020304" pitchFamily="18" charset="0"/>
                <a:ea typeface="Calibri" panose="020F0502020204030204" pitchFamily="34" charset="0"/>
                <a:cs typeface="Times New Roman" panose="02020603050405020304" pitchFamily="18" charset="0"/>
              </a:rPr>
              <a:t>Technological: </a:t>
            </a:r>
            <a:r>
              <a:rPr lang="en-US" sz="6400" dirty="0">
                <a:effectLst/>
                <a:latin typeface="Times New Roman" panose="02020603050405020304" pitchFamily="18" charset="0"/>
                <a:ea typeface="Calibri" panose="020F0502020204030204" pitchFamily="34" charset="0"/>
                <a:cs typeface="Times New Roman" panose="02020603050405020304" pitchFamily="18" charset="0"/>
              </a:rPr>
              <a:t>Advanced technological tools, infrastructure, and equipment will have an impact on the company. The company will heavily invest in the innovative and latest technological tools and infrastructure to operate their services smoothly (</a:t>
            </a:r>
            <a:r>
              <a:rPr lang="en-US" sz="6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 Sousa and </a:t>
            </a:r>
            <a:r>
              <a:rPr lang="en-US" sz="6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6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a:t>
            </a:r>
          </a:p>
          <a:p>
            <a:pPr marL="0" marR="0" algn="just">
              <a:lnSpc>
                <a:spcPct val="150000"/>
              </a:lnSpc>
              <a:spcBef>
                <a:spcPts val="0"/>
              </a:spcBef>
              <a:spcAft>
                <a:spcPts val="800"/>
              </a:spcAft>
            </a:pPr>
            <a:r>
              <a:rPr lang="en-US" sz="6400" b="1" u="sng" dirty="0">
                <a:effectLst/>
                <a:latin typeface="Times New Roman" panose="02020603050405020304" pitchFamily="18" charset="0"/>
                <a:ea typeface="Calibri" panose="020F0502020204030204" pitchFamily="34" charset="0"/>
                <a:cs typeface="Times New Roman" panose="02020603050405020304" pitchFamily="18" charset="0"/>
              </a:rPr>
              <a:t>Environmental:</a:t>
            </a:r>
            <a:r>
              <a:rPr lang="en-US" sz="6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6400" dirty="0">
                <a:effectLst/>
                <a:latin typeface="Times New Roman" panose="02020603050405020304" pitchFamily="18" charset="0"/>
                <a:ea typeface="Calibri" panose="020F0502020204030204" pitchFamily="34" charset="0"/>
                <a:cs typeface="Times New Roman" panose="02020603050405020304" pitchFamily="18" charset="0"/>
              </a:rPr>
              <a:t>The major environmental factor is climate change, the company will address this negative impact by reducing their greenhouse effects or reducing their carbon footprint on environment</a:t>
            </a:r>
          </a:p>
          <a:p>
            <a:pPr marL="0" marR="0" algn="just">
              <a:lnSpc>
                <a:spcPct val="150000"/>
              </a:lnSpc>
              <a:spcBef>
                <a:spcPts val="0"/>
              </a:spcBef>
              <a:spcAft>
                <a:spcPts val="800"/>
              </a:spcAft>
            </a:pPr>
            <a:r>
              <a:rPr lang="en-US" sz="6400" b="1" u="sng" dirty="0">
                <a:effectLst/>
                <a:latin typeface="Times New Roman" panose="02020603050405020304" pitchFamily="18" charset="0"/>
                <a:ea typeface="Calibri" panose="020F0502020204030204" pitchFamily="34" charset="0"/>
                <a:cs typeface="Times New Roman" panose="02020603050405020304" pitchFamily="18" charset="0"/>
              </a:rPr>
              <a:t>Legal:</a:t>
            </a:r>
            <a:r>
              <a:rPr lang="en-US" sz="6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6400" dirty="0">
                <a:effectLst/>
                <a:latin typeface="Times New Roman" panose="02020603050405020304" pitchFamily="18" charset="0"/>
                <a:ea typeface="Calibri" panose="020F0502020204030204" pitchFamily="34" charset="0"/>
                <a:cs typeface="Times New Roman" panose="02020603050405020304" pitchFamily="18" charset="0"/>
              </a:rPr>
              <a:t>Strict laws and regulations of a country can negatively affect the brand. To operate the business in the market easily, the brand will abide by the laws of the government and will maintain all the regulations regarding the business (Pan, et al., 2019)</a:t>
            </a:r>
            <a:r>
              <a:rPr lang="en-US" sz="6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36900" indent="0">
              <a:buNone/>
            </a:pPr>
            <a:endParaRPr lang="en-US" dirty="0"/>
          </a:p>
        </p:txBody>
      </p:sp>
      <p:pic>
        <p:nvPicPr>
          <p:cNvPr id="4098" name="Picture 2" descr="293 Pestel Stock Photos, Pictures &amp; Royalty-Free Images - iStock">
            <a:extLst>
              <a:ext uri="{FF2B5EF4-FFF2-40B4-BE49-F238E27FC236}">
                <a16:creationId xmlns:a16="http://schemas.microsoft.com/office/drawing/2014/main" id="{639D207E-52AD-FC3E-3E5C-37BE25533B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6208" y="1732449"/>
            <a:ext cx="4524682" cy="43826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78886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3DC45-80BA-703C-ECE5-3984F0D4D480}"/>
              </a:ext>
            </a:extLst>
          </p:cNvPr>
          <p:cNvSpPr>
            <a:spLocks noGrp="1"/>
          </p:cNvSpPr>
          <p:nvPr>
            <p:ph type="title"/>
          </p:nvPr>
        </p:nvSpPr>
        <p:spPr/>
        <p:txBody>
          <a:bodyPr>
            <a:normAutofit/>
          </a:bodyPr>
          <a:lstStyle/>
          <a:p>
            <a:r>
              <a:rPr lang="en-US" sz="3200" dirty="0">
                <a:latin typeface="Times New Roman" panose="02020603050405020304" pitchFamily="18" charset="0"/>
                <a:cs typeface="Times New Roman" panose="02020603050405020304" pitchFamily="18" charset="0"/>
              </a:rPr>
              <a:t>Creating customer value and engagement</a:t>
            </a:r>
          </a:p>
        </p:txBody>
      </p:sp>
      <p:sp>
        <p:nvSpPr>
          <p:cNvPr id="3" name="Content Placeholder 2">
            <a:extLst>
              <a:ext uri="{FF2B5EF4-FFF2-40B4-BE49-F238E27FC236}">
                <a16:creationId xmlns:a16="http://schemas.microsoft.com/office/drawing/2014/main" id="{F01B802F-FF20-829A-E94B-008D5326929E}"/>
              </a:ext>
            </a:extLst>
          </p:cNvPr>
          <p:cNvSpPr>
            <a:spLocks noGrp="1"/>
          </p:cNvSpPr>
          <p:nvPr>
            <p:ph idx="1"/>
          </p:nvPr>
        </p:nvSpPr>
        <p:spPr>
          <a:xfrm>
            <a:off x="913795" y="1732449"/>
            <a:ext cx="5182205" cy="4515951"/>
          </a:xfrm>
        </p:spPr>
        <p:txBody>
          <a:bodyPr>
            <a:normAutofit/>
          </a:bodyPr>
          <a:lstStyle/>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hotel can create customer value by refining the value proposition and communicating with the customers, by providing better services to create higher customers, segment the market with appropriate groups of customers that will help to focus on the potential customers, greater communication with the customers, asking for feedback, keep pace with the emerging trends, offering the best quality services etc.</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hotel will offer its current visitors with membership cards that will facilitate a certain amount of discount and offers for their loyal customers as well as it will offer promotional prices and discounts for the potential visitors</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For their promotional activities the company will use the digital marketing channel which will help it to reach potential customers across the world (An, et al., 2020).</a:t>
            </a:r>
          </a:p>
          <a:p>
            <a:pPr>
              <a:buFont typeface="Wingdings" panose="05000000000000000000" pitchFamily="2" charset="2"/>
              <a:buChar char="q"/>
            </a:pPr>
            <a:endParaRPr lang="en-US" dirty="0"/>
          </a:p>
        </p:txBody>
      </p:sp>
      <p:pic>
        <p:nvPicPr>
          <p:cNvPr id="5122" name="Picture 2" descr="What Is Customer Value? (&amp; Why Is It Important?) | Feedough">
            <a:extLst>
              <a:ext uri="{FF2B5EF4-FFF2-40B4-BE49-F238E27FC236}">
                <a16:creationId xmlns:a16="http://schemas.microsoft.com/office/drawing/2014/main" id="{F1489F18-FDBC-BE35-4942-4CB7AB6ADC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9104" y="1887795"/>
            <a:ext cx="5488586" cy="3696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306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41E2-C250-C700-5B53-F6D6BE9519D0}"/>
              </a:ext>
            </a:extLst>
          </p:cNvPr>
          <p:cNvSpPr>
            <a:spLocks noGrp="1"/>
          </p:cNvSpPr>
          <p:nvPr>
            <p:ph type="title"/>
          </p:nvPr>
        </p:nvSpPr>
        <p:spPr>
          <a:xfrm>
            <a:off x="734601" y="331919"/>
            <a:ext cx="9404723" cy="1400530"/>
          </a:xfrm>
        </p:spPr>
        <p:txBody>
          <a:bodyPr/>
          <a:lstStyle/>
          <a:p>
            <a:r>
              <a:rPr lang="en-US" sz="3200" dirty="0">
                <a:latin typeface="Times New Roman" panose="02020603050405020304" pitchFamily="18" charset="0"/>
                <a:cs typeface="Times New Roman" panose="02020603050405020304" pitchFamily="18" charset="0"/>
              </a:rPr>
              <a:t>Effective Use of Digital Marketing</a:t>
            </a:r>
          </a:p>
        </p:txBody>
      </p:sp>
      <p:sp>
        <p:nvSpPr>
          <p:cNvPr id="3" name="Content Placeholder 2">
            <a:extLst>
              <a:ext uri="{FF2B5EF4-FFF2-40B4-BE49-F238E27FC236}">
                <a16:creationId xmlns:a16="http://schemas.microsoft.com/office/drawing/2014/main" id="{1D6E8EED-2C3C-2729-280D-AD1D499A2631}"/>
              </a:ext>
            </a:extLst>
          </p:cNvPr>
          <p:cNvSpPr>
            <a:spLocks noGrp="1"/>
          </p:cNvSpPr>
          <p:nvPr>
            <p:ph idx="1"/>
          </p:nvPr>
        </p:nvSpPr>
        <p:spPr>
          <a:xfrm>
            <a:off x="913795" y="1732449"/>
            <a:ext cx="5673818" cy="4648686"/>
          </a:xfrm>
        </p:spPr>
        <p:txBody>
          <a:bodyPr/>
          <a:lstStyle/>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For the marketing activities the hotel will use digital marketing channels such as websites, social media sites and platforms </a:t>
            </a:r>
            <a:r>
              <a:rPr lang="en-US" sz="1600" dirty="0" err="1">
                <a:effectLst/>
                <a:latin typeface="Times New Roman" panose="02020603050405020304" pitchFamily="18" charset="0"/>
                <a:ea typeface="Calibri" panose="020F0502020204030204" pitchFamily="34" charset="0"/>
              </a:rPr>
              <a:t>etc</a:t>
            </a:r>
            <a:endParaRPr lang="en-US" sz="1600" dirty="0">
              <a:effectLst/>
              <a:latin typeface="Times New Roman" panose="02020603050405020304" pitchFamily="18" charset="0"/>
              <a:ea typeface="Calibri" panose="020F0502020204030204" pitchFamily="34" charset="0"/>
            </a:endParaRP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The hotel can list its name and locations in Google that will help the customers to easily access or locate the destinations</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It will use Facebook, YouTube, Instagram and other social media platforms for their advertisements and campaigns. </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rPr>
              <a:t>It will enhance and develop new options and features in their website for their customers such as mobile website optimization which will help the customers to make a hassle-free booking (Desai, 2019)</a:t>
            </a:r>
          </a:p>
          <a:p>
            <a:pPr algn="just">
              <a:buFont typeface="Wingdings" panose="05000000000000000000" pitchFamily="2" charset="2"/>
              <a:buChar char="q"/>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To attract new customers the idea of a safe environment and the message of ensuring proper safety will be delivered through the digital marketing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Rosokhata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6900" indent="0">
              <a:buNone/>
            </a:pPr>
            <a:endParaRPr lang="en-US" dirty="0"/>
          </a:p>
        </p:txBody>
      </p:sp>
      <p:pic>
        <p:nvPicPr>
          <p:cNvPr id="6146" name="Picture 2" descr="Digital Marketeering: A revolution on the rise - TEN's 360">
            <a:extLst>
              <a:ext uri="{FF2B5EF4-FFF2-40B4-BE49-F238E27FC236}">
                <a16:creationId xmlns:a16="http://schemas.microsoft.com/office/drawing/2014/main" id="{479F98BF-8CE4-DA0B-D2D3-487BC992E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7665" y="1858296"/>
            <a:ext cx="5267019" cy="32839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80520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851F-DB32-686F-C137-49C9F66EDBC4}"/>
              </a:ext>
            </a:extLst>
          </p:cNvPr>
          <p:cNvSpPr>
            <a:spLocks noGrp="1"/>
          </p:cNvSpPr>
          <p:nvPr>
            <p:ph type="title"/>
          </p:nvPr>
        </p:nvSpPr>
        <p:spPr/>
        <p:txBody>
          <a:bodyPr>
            <a:normAutofit/>
          </a:bodyPr>
          <a:lstStyle/>
          <a:p>
            <a:r>
              <a:rPr lang="en-US" sz="3600" dirty="0"/>
              <a:t>Conclusion </a:t>
            </a:r>
          </a:p>
        </p:txBody>
      </p:sp>
      <p:sp>
        <p:nvSpPr>
          <p:cNvPr id="3" name="Content Placeholder 2">
            <a:extLst>
              <a:ext uri="{FF2B5EF4-FFF2-40B4-BE49-F238E27FC236}">
                <a16:creationId xmlns:a16="http://schemas.microsoft.com/office/drawing/2014/main" id="{B630F1BA-BA13-02B7-E807-4D9709C45559}"/>
              </a:ext>
            </a:extLst>
          </p:cNvPr>
          <p:cNvSpPr>
            <a:spLocks noGrp="1"/>
          </p:cNvSpPr>
          <p:nvPr>
            <p:ph idx="1"/>
          </p:nvPr>
        </p:nvSpPr>
        <p:spPr>
          <a:xfrm>
            <a:off x="1917291" y="1732449"/>
            <a:ext cx="8780206" cy="4515951"/>
          </a:xfrm>
          <a:ln>
            <a:solidFill>
              <a:schemeClr val="tx1">
                <a:lumMod val="95000"/>
              </a:schemeClr>
            </a:solidFill>
          </a:ln>
        </p:spPr>
        <p:txBody>
          <a:bodyPr>
            <a:normAutofit/>
          </a:bodyPr>
          <a:lstStyle/>
          <a:p>
            <a:pPr marL="0" marR="0" indent="0" algn="just">
              <a:lnSpc>
                <a:spcPct val="150000"/>
              </a:lnSpc>
              <a:spcBef>
                <a:spcPts val="1200"/>
              </a:spcBef>
              <a:spcAft>
                <a:spcPts val="0"/>
              </a:spcAft>
              <a:buNone/>
            </a:pP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6900" indent="0" algn="just">
              <a:buNone/>
            </a:pPr>
            <a:r>
              <a:rPr lang="en-US" sz="1800" dirty="0">
                <a:effectLst/>
                <a:latin typeface="Times New Roman" panose="02020603050405020304" pitchFamily="18" charset="0"/>
                <a:ea typeface="Calibri" panose="020F0502020204030204" pitchFamily="34" charset="0"/>
              </a:rPr>
              <a:t>To attract new customers proper marketing strategies are very essential. For ensuring high-quality services, strong distribution channels, and promotional activities the hotel will face challenges of increase in cost structure, increase in investment for internal operations, retaining customers, recurring staffs, retaining and training workforce, increase competition in the market, fail to choose appropriate tools and strategies, risk in expansion etc. To overcome all these challenges the hotel should adopt measures that will balance their cost structure, should hire employees who have expertise in marketing activities, should increase promotional activities that will help to achieve competitive advantage over competitors in the market, should consider all the macro factors before choosing a location to expand the business to avoid the negative impacts.</a:t>
            </a:r>
            <a:endParaRPr lang="en-US" dirty="0"/>
          </a:p>
        </p:txBody>
      </p:sp>
    </p:spTree>
    <p:extLst>
      <p:ext uri="{BB962C8B-B14F-4D97-AF65-F5344CB8AC3E}">
        <p14:creationId xmlns:p14="http://schemas.microsoft.com/office/powerpoint/2010/main" val="2057656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479C5-5D0A-A333-92A1-177B2B830E5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97D46D0-FA63-63A4-F95F-8E36A2D94D5D}"/>
              </a:ext>
            </a:extLst>
          </p:cNvPr>
          <p:cNvSpPr>
            <a:spLocks noGrp="1"/>
          </p:cNvSpPr>
          <p:nvPr>
            <p:ph idx="1"/>
          </p:nvPr>
        </p:nvSpPr>
        <p:spPr>
          <a:xfrm>
            <a:off x="913795" y="1732449"/>
            <a:ext cx="9842695" cy="4737177"/>
          </a:xfrm>
          <a:ln>
            <a:solidFill>
              <a:schemeClr val="tx1"/>
            </a:solidFill>
          </a:ln>
        </p:spPr>
        <p:txBody>
          <a:bodyPr>
            <a:normAutofit fontScale="92500" lnSpcReduction="20000"/>
          </a:bodyPr>
          <a:lstStyle/>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 M.A. and Han, S.L., 2020. Effects of experiential motivation and customer engagement on customer value creation: Analysis of psychological process in the experience-based retail environment.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120</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pp.389-397.</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Benzaghta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M.A.,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Elwalda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Mousa, M.M., Erkan, I. and Rahman, M., 2021. SWOT analysis applications: An integrative literature review.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Global Business Insights</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pp.55-73.</a:t>
            </a:r>
          </a:p>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 Sousa, G.C.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Castañeda-Ayarza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J.A., 2022. PESTEL analysis and the macro-environmental factors that influence the development of the electric and hybrid vehicles industry in Brazil.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Case Studies on Transport Policy</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pp.686-699.</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Çitilci</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Akbalık</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2020. The importance of PESTEL analysis for environmental scanning process. In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Handbook of Research on Decision-Making Techniques in Financial Marketing</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 336-357). IGI Global.</a:t>
            </a:r>
          </a:p>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Desai, V., 2019. Digital marketing: A review.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Trend in Scientific Research and Development</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 pp.196-200.</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Hanaysha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J.R., Al Shaikh, M.E.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Alzoubi</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H.M., 2021. Importance of marketing mix elements in determining consumer purchase decision in the retail market.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Service Science, Management, Engineering, and Technology (IJSSMET)</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 pp.56-72.</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Kairuz</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A.R.P., Ruiz, D.V.P., Pita, G.F.V. and Mena, F.S.B., 2020. PESTEL analysis of environment state responsibility in Ecuador. </a:t>
            </a:r>
            <a:r>
              <a:rPr lang="en-US"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Neutrosophic</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Sets and Systems</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34</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pp.70-78.</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Lahtinen</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 Dietrich, T. and Rundle-Thiele, S., 2020. Long live the marketing mix. Testing the effectiveness of the commercial marketing mix in a social marketing context.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Social Marketing</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Mintz</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Gilbride</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T.J., Lenk, P.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Currim</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I.S., 2021. The right metrics for marketing-mix decisions.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Research in Marketing</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38</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pp.32-49.</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Matovic</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I.M., 2020. PESTEL analysis of external environment as a success factor of startup business. </a:t>
            </a:r>
            <a:r>
              <a:rPr lang="en-US"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ConScienS</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p.96.</a:t>
            </a:r>
          </a:p>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Management in Engineering</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35</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p.05018013.</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Puyt</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Lie, F.B., De Graaf, F.J.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Wilderom</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C.P., 2020. Origins of SWOT analysis. In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Academy of Management Proceedings</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2020, No. 1, p. 17416). Briarcliff Manor, NY 10510: Academy of Management.</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Rosokhata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A.S.,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Rybina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O.I.,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Derykolenko</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A.O.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Makerska</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 2020. Improving the classification of digital marketing tools for the industrial goods promotion in the globalization context.</a:t>
            </a:r>
            <a:endPar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Sheth</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J.N., 2019. Customer value propositions: Value co-creation.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Industrial marketing management</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87</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pp.312-315.</a:t>
            </a:r>
          </a:p>
          <a:p>
            <a:pPr marL="0" marR="0" indent="0" algn="just">
              <a:lnSpc>
                <a:spcPct val="150000"/>
              </a:lnSpc>
              <a:spcBef>
                <a:spcPts val="0"/>
              </a:spcBef>
              <a:spcAft>
                <a:spcPts val="800"/>
              </a:spcAft>
              <a:buNone/>
            </a:pP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Teoli</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Sanvictores</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and An, J., 2019. SWOT analysis.</a:t>
            </a:r>
            <a:endPar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Wichmann, J.R., Uppal, A., Sharma, A. and </a:t>
            </a:r>
            <a:r>
              <a:rPr lang="en-US" sz="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Dekimpe</a:t>
            </a: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M.G., 2022. A global perspective on the marketing mix across time and space.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Research in Marketing</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39</a:t>
            </a:r>
            <a:r>
              <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 pp.502-521.</a:t>
            </a:r>
          </a:p>
          <a:p>
            <a:pPr marL="0" marR="0" indent="0" algn="just">
              <a:lnSpc>
                <a:spcPct val="150000"/>
              </a:lnSpc>
              <a:spcBef>
                <a:spcPts val="0"/>
              </a:spcBef>
              <a:spcAft>
                <a:spcPts val="800"/>
              </a:spcAft>
              <a:buNone/>
            </a:pP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Wroten, B., 2021. Momentum Building for Marriott's Luxury Brand Edition.</a:t>
            </a:r>
            <a:endPar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br>
              <a:rPr lang="en-US" sz="800" dirty="0">
                <a:solidFill>
                  <a:schemeClr val="tx1"/>
                </a:solidFill>
                <a:effectLst/>
                <a:latin typeface="Times New Roman" panose="02020603050405020304" pitchFamily="18" charset="0"/>
                <a:ea typeface="Calibri" panose="020F0502020204030204" pitchFamily="34" charset="0"/>
              </a:rPr>
            </a:br>
            <a:r>
              <a:rPr lang="en-US" sz="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3953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95</TotalTime>
  <Words>4240</Words>
  <Application>Microsoft Office PowerPoint</Application>
  <PresentationFormat>Widescreen</PresentationFormat>
  <Paragraphs>178</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Century Gothic</vt:lpstr>
      <vt:lpstr>Times New Roman</vt:lpstr>
      <vt:lpstr>Wingdings</vt:lpstr>
      <vt:lpstr>Wingdings 3</vt:lpstr>
      <vt:lpstr>Ion</vt:lpstr>
      <vt:lpstr>REWORK Presentation &amp; Supporting Marketing Plan</vt:lpstr>
      <vt:lpstr>Introduction </vt:lpstr>
      <vt:lpstr>Marketing Mix</vt:lpstr>
      <vt:lpstr>The Marketing Environment (Micro-SWOT) </vt:lpstr>
      <vt:lpstr>The Marketing Environment (Macro) PESTEL </vt:lpstr>
      <vt:lpstr>The Marketing environment (Macro) PESTEL</vt:lpstr>
      <vt:lpstr>Creating customer value and engagement</vt:lpstr>
      <vt:lpstr>Effective Use of Digital Marketing</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REWORK Presentation &amp; Supporting Marketing Plan</dc:title>
  <dc:creator>Tamanna Akter Ratna</dc:creator>
  <cp:lastModifiedBy>Tamanna Akter Ratna</cp:lastModifiedBy>
  <cp:revision>3</cp:revision>
  <dcterms:created xsi:type="dcterms:W3CDTF">2022-11-02T05:52:40Z</dcterms:created>
  <dcterms:modified xsi:type="dcterms:W3CDTF">2022-11-02T17:09:26Z</dcterms:modified>
</cp:coreProperties>
</file>