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70" r:id="rId3"/>
    <p:sldId id="257" r:id="rId4"/>
    <p:sldId id="258" r:id="rId5"/>
    <p:sldId id="259" r:id="rId6"/>
    <p:sldId id="260" r:id="rId7"/>
    <p:sldId id="263" r:id="rId8"/>
    <p:sldId id="261" r:id="rId9"/>
    <p:sldId id="262" r:id="rId10"/>
    <p:sldId id="264" r:id="rId11"/>
    <p:sldId id="265" r:id="rId12"/>
    <p:sldId id="266" r:id="rId13"/>
    <p:sldId id="267" r:id="rId14"/>
    <p:sldId id="268" r:id="rId15"/>
    <p:sldId id="269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6252" autoAdjust="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499B92-7451-420A-9DCA-0ECDBE37FD61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AD2F55-D0F7-44E4-8285-57F9D8B66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3836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 algn="l">
              <a:buFont typeface="Arial" panose="020B0604020202020204" pitchFamily="34" charset="0"/>
              <a:buNone/>
            </a:pPr>
            <a:endParaRPr lang="en-GB" sz="1200" b="0" i="0" u="none" strike="noStrike" baseline="0" dirty="0" smtClean="0">
              <a:latin typeface="SwissCond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AD2F55-D0F7-44E4-8285-57F9D8B664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6393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AD2F55-D0F7-44E4-8285-57F9D8B664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4135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AD2F55-D0F7-44E4-8285-57F9D8B6647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6542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AD2F55-D0F7-44E4-8285-57F9D8B664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1307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AD2F55-D0F7-44E4-8285-57F9D8B6647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1999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AD2F55-D0F7-44E4-8285-57F9D8B6647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360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AD2F55-D0F7-44E4-8285-57F9D8B664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5774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AD2F55-D0F7-44E4-8285-57F9D8B6647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5050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AD2F55-D0F7-44E4-8285-57F9D8B6647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0888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AD2F55-D0F7-44E4-8285-57F9D8B6647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5079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AD2F55-D0F7-44E4-8285-57F9D8B6647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0848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E468-9545-4820-A3AF-11146C6379C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E8C8D-F043-47F2-88BD-8537172A3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8825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E468-9545-4820-A3AF-11146C6379C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E8C8D-F043-47F2-88BD-8537172A3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0122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E468-9545-4820-A3AF-11146C6379C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E8C8D-F043-47F2-88BD-8537172A3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1643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E468-9545-4820-A3AF-11146C6379C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E8C8D-F043-47F2-88BD-8537172A3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960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E468-9545-4820-A3AF-11146C6379C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E8C8D-F043-47F2-88BD-8537172A3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413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E468-9545-4820-A3AF-11146C6379C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E8C8D-F043-47F2-88BD-8537172A3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387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E468-9545-4820-A3AF-11146C6379C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E8C8D-F043-47F2-88BD-8537172A3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4614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E468-9545-4820-A3AF-11146C6379C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E8C8D-F043-47F2-88BD-8537172A3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203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E468-9545-4820-A3AF-11146C6379C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E8C8D-F043-47F2-88BD-8537172A3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721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E468-9545-4820-A3AF-11146C6379C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E8C8D-F043-47F2-88BD-8537172A3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7035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E468-9545-4820-A3AF-11146C6379C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E8C8D-F043-47F2-88BD-8537172A3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2283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69E468-9545-4820-A3AF-11146C6379C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1E8C8D-F043-47F2-88BD-8537172A3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171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Week three session one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Management of working capital Cash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3398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Management of working capital Cash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Objectives</a:t>
            </a:r>
          </a:p>
          <a:p>
            <a:r>
              <a:rPr lang="en-GB" dirty="0" smtClean="0"/>
              <a:t>Cash shortages and surpluses</a:t>
            </a:r>
          </a:p>
          <a:p>
            <a:r>
              <a:rPr lang="en-GB" dirty="0" smtClean="0"/>
              <a:t>Cash Management models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6381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Cash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Reasons for holding short term cash balances:</a:t>
            </a:r>
          </a:p>
          <a:p>
            <a:pPr lvl="1"/>
            <a:r>
              <a:rPr lang="en-GB" dirty="0" smtClean="0"/>
              <a:t>Transaction motive</a:t>
            </a:r>
          </a:p>
          <a:p>
            <a:pPr lvl="1"/>
            <a:r>
              <a:rPr lang="en-GB" dirty="0" smtClean="0"/>
              <a:t>Precautionary motive</a:t>
            </a:r>
          </a:p>
          <a:p>
            <a:pPr lvl="1"/>
            <a:r>
              <a:rPr lang="en-GB" dirty="0" smtClean="0"/>
              <a:t>Speculative motive</a:t>
            </a:r>
          </a:p>
          <a:p>
            <a:pPr lvl="1"/>
            <a:endParaRPr lang="en-GB" dirty="0"/>
          </a:p>
          <a:p>
            <a:pPr marL="514350" indent="-457200"/>
            <a:r>
              <a:rPr lang="en-GB" dirty="0" smtClean="0"/>
              <a:t>The more cash a company has on hand the easier to meet bills and discounts for early settlements</a:t>
            </a:r>
          </a:p>
          <a:p>
            <a:pPr marL="514350" indent="-457200"/>
            <a:r>
              <a:rPr lang="en-GB" dirty="0" smtClean="0"/>
              <a:t>However the more you have the bigger your loss of earnings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9874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>
                <a:solidFill>
                  <a:prstClr val="black"/>
                </a:solidFill>
              </a:rPr>
              <a:t>Management of working capital Cash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 smtClean="0"/>
              <a:t>Methods of dealing with cash shortages:</a:t>
            </a:r>
          </a:p>
          <a:p>
            <a:r>
              <a:rPr lang="en-GB" dirty="0" smtClean="0"/>
              <a:t>Reduce inventories</a:t>
            </a:r>
          </a:p>
          <a:p>
            <a:pPr marL="0" indent="0">
              <a:buNone/>
            </a:pPr>
            <a:r>
              <a:rPr lang="en-GB" dirty="0" smtClean="0"/>
              <a:t>• Defer capital expenditure</a:t>
            </a:r>
          </a:p>
          <a:p>
            <a:pPr marL="0" indent="0">
              <a:buNone/>
            </a:pPr>
            <a:r>
              <a:rPr lang="en-GB" dirty="0" smtClean="0"/>
              <a:t>• Defer or reduce dividends</a:t>
            </a:r>
          </a:p>
          <a:p>
            <a:pPr marL="0" indent="0">
              <a:buNone/>
            </a:pPr>
            <a:r>
              <a:rPr lang="en-GB" dirty="0" smtClean="0"/>
              <a:t>• Chase receivables to pay earlier</a:t>
            </a:r>
          </a:p>
          <a:p>
            <a:pPr marL="0" indent="0">
              <a:buNone/>
            </a:pPr>
            <a:r>
              <a:rPr lang="en-GB" dirty="0" smtClean="0"/>
              <a:t>• Postpone the payment of payables</a:t>
            </a:r>
          </a:p>
          <a:p>
            <a:pPr marL="0" indent="0">
              <a:buNone/>
            </a:pPr>
            <a:r>
              <a:rPr lang="en-GB" dirty="0" smtClean="0"/>
              <a:t>• Use short-term borrowing (overdraft)</a:t>
            </a:r>
          </a:p>
          <a:p>
            <a:pPr marL="0" indent="0">
              <a:buNone/>
            </a:pPr>
            <a:r>
              <a:rPr lang="en-GB" dirty="0" smtClean="0"/>
              <a:t>• Sell surplus assets</a:t>
            </a:r>
          </a:p>
          <a:p>
            <a:pPr marL="0" indent="0">
              <a:buNone/>
            </a:pPr>
            <a:r>
              <a:rPr lang="en-GB" dirty="0" smtClean="0"/>
              <a:t>• Sale and leaseback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0212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>
                <a:solidFill>
                  <a:prstClr val="black"/>
                </a:solidFill>
              </a:rPr>
              <a:t>Management of working capital Cash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i="0" u="none" strike="noStrike" baseline="0" dirty="0" smtClean="0">
                <a:solidFill>
                  <a:srgbClr val="0049BC"/>
                </a:solidFill>
                <a:latin typeface="WarnockPro-Bold"/>
              </a:rPr>
              <a:t>Cash surpluses</a:t>
            </a:r>
          </a:p>
          <a:p>
            <a:pPr marL="0" indent="0">
              <a:buNone/>
            </a:pPr>
            <a:endParaRPr lang="en-GB" b="1" dirty="0" smtClean="0">
              <a:solidFill>
                <a:srgbClr val="0049BC"/>
              </a:solidFill>
              <a:latin typeface="WarnockPro-Bold"/>
            </a:endParaRPr>
          </a:p>
          <a:p>
            <a:pPr marL="0" indent="0">
              <a:buNone/>
            </a:pPr>
            <a:r>
              <a:rPr lang="en-US" b="1" dirty="0">
                <a:latin typeface="WarnockPro-Bold"/>
              </a:rPr>
              <a:t>Short term</a:t>
            </a:r>
          </a:p>
          <a:p>
            <a:pPr marL="400050" lvl="1" indent="0">
              <a:buNone/>
            </a:pPr>
            <a:r>
              <a:rPr lang="en-US" dirty="0">
                <a:latin typeface="WarnockPro-Bold"/>
              </a:rPr>
              <a:t>• Reduce overdraft</a:t>
            </a:r>
          </a:p>
          <a:p>
            <a:pPr marL="400050" lvl="1" indent="0">
              <a:buNone/>
            </a:pPr>
            <a:r>
              <a:rPr lang="en-US" dirty="0">
                <a:latin typeface="WarnockPro-Bold"/>
              </a:rPr>
              <a:t>• Invest in short-term Treasury Stock</a:t>
            </a:r>
          </a:p>
          <a:p>
            <a:pPr marL="400050" lvl="1" indent="0">
              <a:buNone/>
            </a:pPr>
            <a:r>
              <a:rPr lang="en-US" dirty="0">
                <a:latin typeface="WarnockPro-Bold"/>
              </a:rPr>
              <a:t>• Invest in bank deposit account</a:t>
            </a:r>
          </a:p>
          <a:p>
            <a:pPr marL="400050" lvl="1" indent="0">
              <a:buNone/>
            </a:pPr>
            <a:r>
              <a:rPr lang="en-US" dirty="0">
                <a:latin typeface="WarnockPro-Bold"/>
              </a:rPr>
              <a:t>• Invest in ‘blue-chip’ shares</a:t>
            </a:r>
          </a:p>
          <a:p>
            <a:pPr marL="0" indent="0">
              <a:buNone/>
            </a:pPr>
            <a:r>
              <a:rPr lang="en-US" b="1" dirty="0" smtClean="0">
                <a:latin typeface="WarnockPro-Bold"/>
              </a:rPr>
              <a:t>Long </a:t>
            </a:r>
            <a:r>
              <a:rPr lang="en-US" b="1" dirty="0">
                <a:latin typeface="WarnockPro-Bold"/>
              </a:rPr>
              <a:t>term:</a:t>
            </a:r>
          </a:p>
          <a:p>
            <a:pPr marL="400050" lvl="1" indent="0">
              <a:buNone/>
            </a:pPr>
            <a:r>
              <a:rPr lang="en-US" dirty="0">
                <a:latin typeface="WarnockPro-Bold"/>
              </a:rPr>
              <a:t>• Invest in new projects</a:t>
            </a:r>
          </a:p>
          <a:p>
            <a:pPr marL="400050" lvl="1" indent="0">
              <a:buNone/>
            </a:pPr>
            <a:r>
              <a:rPr lang="en-US" dirty="0">
                <a:latin typeface="WarnockPro-Bold"/>
              </a:rPr>
              <a:t>• Acquire other companies</a:t>
            </a:r>
          </a:p>
          <a:p>
            <a:pPr marL="400050" lvl="1" indent="0">
              <a:buNone/>
            </a:pPr>
            <a:r>
              <a:rPr lang="en-US" dirty="0">
                <a:latin typeface="WarnockPro-Bold"/>
              </a:rPr>
              <a:t>• Increase dividends</a:t>
            </a:r>
          </a:p>
          <a:p>
            <a:pPr marL="400050" lvl="1" indent="0">
              <a:buNone/>
            </a:pPr>
            <a:r>
              <a:rPr lang="en-US" dirty="0">
                <a:latin typeface="WarnockPro-Bold"/>
              </a:rPr>
              <a:t>• Buy back shares</a:t>
            </a:r>
          </a:p>
          <a:p>
            <a:pPr marL="400050" lvl="1" indent="0">
              <a:buNone/>
            </a:pPr>
            <a:r>
              <a:rPr lang="en-US" dirty="0">
                <a:latin typeface="WarnockPro-Bold"/>
              </a:rPr>
              <a:t>• Repay long term loans</a:t>
            </a:r>
            <a:endParaRPr lang="en-GB" dirty="0">
              <a:latin typeface="WarnockPro-Bold"/>
            </a:endParaRPr>
          </a:p>
          <a:p>
            <a:pPr marL="0" indent="0">
              <a:buNone/>
            </a:pPr>
            <a:endParaRPr lang="en-GB" b="1" dirty="0" smtClean="0">
              <a:solidFill>
                <a:srgbClr val="0049BC"/>
              </a:solidFill>
              <a:latin typeface="WarnockPro-Bold"/>
            </a:endParaRPr>
          </a:p>
        </p:txBody>
      </p:sp>
    </p:spTree>
    <p:extLst>
      <p:ext uri="{BB962C8B-B14F-4D97-AF65-F5344CB8AC3E}">
        <p14:creationId xmlns:p14="http://schemas.microsoft.com/office/powerpoint/2010/main" val="773445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Management of working capital Cash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>
                <a:solidFill>
                  <a:srgbClr val="0049BC"/>
                </a:solidFill>
                <a:latin typeface="WarnockPro-Bold"/>
              </a:rPr>
              <a:t>Cash Management </a:t>
            </a:r>
            <a:r>
              <a:rPr lang="en-US" b="1" dirty="0" smtClean="0">
                <a:solidFill>
                  <a:srgbClr val="0049BC"/>
                </a:solidFill>
                <a:latin typeface="WarnockPro-Bold"/>
              </a:rPr>
              <a:t>models</a:t>
            </a:r>
          </a:p>
          <a:p>
            <a:r>
              <a:rPr lang="en-GB" sz="2400" b="1" dirty="0" smtClean="0">
                <a:latin typeface="WarnockPro-Bold"/>
              </a:rPr>
              <a:t>Cash budgets and Cash flow Forecasts</a:t>
            </a:r>
            <a:endParaRPr lang="en-US" sz="2400" b="1" dirty="0" smtClean="0">
              <a:latin typeface="WarnockPro-Bold"/>
            </a:endParaRP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182" y="2675528"/>
            <a:ext cx="7468823" cy="41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1616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Management of working capital Cash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The usefulness of cash flow forecasts</a:t>
            </a:r>
          </a:p>
          <a:p>
            <a:r>
              <a:rPr lang="en-US" sz="2800" dirty="0"/>
              <a:t>A cash flow forecast can show four </a:t>
            </a:r>
            <a:r>
              <a:rPr lang="en-US" sz="2800" dirty="0" smtClean="0"/>
              <a:t>positions. Management </a:t>
            </a:r>
            <a:r>
              <a:rPr lang="en-US" sz="2800" dirty="0"/>
              <a:t>will need to take appropriate action depending on the potential position.</a:t>
            </a:r>
          </a:p>
          <a:p>
            <a:endParaRPr lang="en-US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7" y="3501008"/>
            <a:ext cx="6800049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217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8072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smtClean="0"/>
              <a:t>Example one</a:t>
            </a:r>
          </a:p>
          <a:p>
            <a:pPr marL="0" indent="0">
              <a:buNone/>
            </a:pPr>
            <a:r>
              <a:rPr lang="en-US" sz="2000" dirty="0"/>
              <a:t>You are presented with the following flow forecasted cash flow data for your </a:t>
            </a:r>
            <a:r>
              <a:rPr lang="en-US" sz="2000" dirty="0" err="1"/>
              <a:t>organisation</a:t>
            </a:r>
            <a:r>
              <a:rPr lang="en-US" sz="2000" dirty="0"/>
              <a:t> for the </a:t>
            </a:r>
            <a:r>
              <a:rPr lang="en-US" sz="2000" dirty="0" smtClean="0"/>
              <a:t>period November </a:t>
            </a:r>
            <a:r>
              <a:rPr lang="en-US" sz="2000" dirty="0"/>
              <a:t>20X1 to June 20X2. It has been extracted from functional flow forecasts that have already </a:t>
            </a:r>
            <a:r>
              <a:rPr lang="en-US" sz="2000" dirty="0" smtClean="0"/>
              <a:t>been prepared.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US" sz="2000" dirty="0" smtClean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 smtClean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 smtClean="0"/>
              <a:t>You </a:t>
            </a:r>
            <a:r>
              <a:rPr lang="en-US" sz="2000" dirty="0"/>
              <a:t>are also told the following.</a:t>
            </a:r>
          </a:p>
          <a:p>
            <a:pPr marL="0" indent="0">
              <a:buNone/>
            </a:pPr>
            <a:r>
              <a:rPr lang="en-US" sz="2000" dirty="0"/>
              <a:t>(a) Sales are 40% cash 60% credit. Credit sales are paid two months after the month of sale.</a:t>
            </a:r>
          </a:p>
          <a:p>
            <a:pPr marL="0" indent="0">
              <a:buNone/>
            </a:pPr>
            <a:r>
              <a:rPr lang="en-US" sz="2000" dirty="0"/>
              <a:t>(b) Purchases are paid the month following purchase.</a:t>
            </a:r>
          </a:p>
          <a:p>
            <a:pPr marL="0" indent="0">
              <a:buNone/>
            </a:pPr>
            <a:r>
              <a:rPr lang="en-US" sz="2000" dirty="0"/>
              <a:t>(c) 75% of wages are paid in the current month and 25% the following month</a:t>
            </a:r>
            <a:r>
              <a:rPr lang="en-US" sz="2000" dirty="0" smtClean="0"/>
              <a:t>.</a:t>
            </a:r>
            <a:endParaRPr lang="en-US" sz="2000" dirty="0"/>
          </a:p>
          <a:p>
            <a:pPr marL="0" indent="0">
              <a:buNone/>
            </a:pPr>
            <a:r>
              <a:rPr lang="en-US" sz="2000" dirty="0"/>
              <a:t>(d) Overheads are paid the month after they are incurred.</a:t>
            </a:r>
          </a:p>
          <a:p>
            <a:pPr marL="0" indent="0">
              <a:buNone/>
            </a:pPr>
            <a:r>
              <a:rPr lang="en-US" sz="2000" dirty="0"/>
              <a:t>(e) Dividends are paid three months after they are declared.</a:t>
            </a:r>
          </a:p>
          <a:p>
            <a:pPr marL="0" indent="0">
              <a:buNone/>
            </a:pPr>
            <a:r>
              <a:rPr lang="en-US" sz="2000" dirty="0"/>
              <a:t>(f) Capital expenditure is paid two months after it is incurred.</a:t>
            </a:r>
          </a:p>
          <a:p>
            <a:pPr marL="0" indent="0">
              <a:buNone/>
            </a:pPr>
            <a:r>
              <a:rPr lang="en-US" sz="2000" dirty="0"/>
              <a:t>(g) The opening cash balance is $15,000</a:t>
            </a:r>
            <a:r>
              <a:rPr lang="en-US" sz="2000" dirty="0" smtClean="0"/>
              <a:t>.</a:t>
            </a:r>
          </a:p>
          <a:p>
            <a:pPr marL="0" indent="0">
              <a:buNone/>
            </a:pPr>
            <a:endParaRPr lang="en-US" sz="1600" dirty="0" smtClean="0"/>
          </a:p>
          <a:p>
            <a:pPr marL="0" indent="0">
              <a:buNone/>
            </a:pPr>
            <a:r>
              <a:rPr lang="en-US" sz="2000" dirty="0"/>
              <a:t>The managing director is pleased with the above figures as they show sales will have increased by more </a:t>
            </a:r>
            <a:r>
              <a:rPr lang="en-US" sz="2000" dirty="0" smtClean="0"/>
              <a:t>than 100</a:t>
            </a:r>
            <a:r>
              <a:rPr lang="en-US" sz="2000" dirty="0"/>
              <a:t>% in the period under review. In order to achieve this he has arranged a bank overdraft with a ceiling </a:t>
            </a:r>
            <a:r>
              <a:rPr lang="en-US" sz="2000" dirty="0" smtClean="0"/>
              <a:t>of $50,000 </a:t>
            </a:r>
            <a:r>
              <a:rPr lang="en-US" sz="2000" dirty="0"/>
              <a:t>to accommodate the increased inventory levels and wage bill for overtime worked.</a:t>
            </a:r>
          </a:p>
          <a:p>
            <a:pPr marL="0" indent="0">
              <a:buNone/>
            </a:pPr>
            <a:r>
              <a:rPr lang="en-US" sz="2000" b="1" dirty="0"/>
              <a:t>Required</a:t>
            </a:r>
          </a:p>
          <a:p>
            <a:pPr marL="0" indent="0">
              <a:buNone/>
            </a:pPr>
            <a:r>
              <a:rPr lang="en-US" sz="2000" b="1" dirty="0"/>
              <a:t>(a) Prepare a cash flow forecast for the six-month period January to June 20X2.</a:t>
            </a:r>
          </a:p>
          <a:p>
            <a:pPr marL="0" indent="0">
              <a:buNone/>
            </a:pPr>
            <a:r>
              <a:rPr lang="en-US" sz="2000" b="1" dirty="0"/>
              <a:t>(b) Comment on your results in the light of the managing director’s comments and offer advice.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24744"/>
            <a:ext cx="6808787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5523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669360"/>
          </a:xfrm>
        </p:spPr>
        <p:txBody>
          <a:bodyPr>
            <a:normAutofit fontScale="62500" lnSpcReduction="20000"/>
          </a:bodyPr>
          <a:lstStyle/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sz="4300" dirty="0" smtClean="0"/>
              <a:t>(b) The </a:t>
            </a:r>
            <a:r>
              <a:rPr lang="en-US" sz="4300" dirty="0"/>
              <a:t>overdraft arrangements are quite inadequate to service the cash needs of the business over </a:t>
            </a:r>
            <a:r>
              <a:rPr lang="en-US" sz="4300" dirty="0" smtClean="0"/>
              <a:t>the six-month </a:t>
            </a:r>
            <a:r>
              <a:rPr lang="en-US" sz="4300" dirty="0"/>
              <a:t>period. If the figures are realistic then action should be taken now to avoid difficulties </a:t>
            </a:r>
            <a:r>
              <a:rPr lang="en-US" sz="4300" dirty="0" smtClean="0"/>
              <a:t>in the </a:t>
            </a:r>
            <a:r>
              <a:rPr lang="en-US" sz="4300" dirty="0"/>
              <a:t>near future. </a:t>
            </a:r>
            <a:endParaRPr 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64704"/>
            <a:ext cx="7897240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0087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Management of working capital Cash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The </a:t>
            </a:r>
            <a:r>
              <a:rPr lang="en-US" dirty="0" err="1"/>
              <a:t>Baumol</a:t>
            </a:r>
            <a:r>
              <a:rPr lang="en-US" dirty="0"/>
              <a:t> model is very similar to the EOQ model for managing inventory, and uses the </a:t>
            </a:r>
            <a:r>
              <a:rPr lang="en-US" dirty="0" smtClean="0"/>
              <a:t>same formula</a:t>
            </a:r>
            <a:r>
              <a:rPr lang="en-US" dirty="0" smtClean="0"/>
              <a:t>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sz="2400" dirty="0" smtClean="0"/>
              <a:t>Companies try to reduce costs incurred by </a:t>
            </a:r>
            <a:r>
              <a:rPr lang="en-GB" sz="2600" dirty="0" smtClean="0"/>
              <a:t>owning cash. They also strive to spend less money on changing marketable securities to cash. </a:t>
            </a:r>
            <a:r>
              <a:rPr lang="en-GB" sz="2600" dirty="0" err="1" smtClean="0"/>
              <a:t>Baumol</a:t>
            </a:r>
            <a:r>
              <a:rPr lang="en-GB" sz="2600" dirty="0" smtClean="0"/>
              <a:t> model useful for this.</a:t>
            </a:r>
          </a:p>
          <a:p>
            <a:endParaRPr lang="en-US" sz="2600" dirty="0" smtClean="0"/>
          </a:p>
          <a:p>
            <a:endParaRPr lang="en-GB" dirty="0"/>
          </a:p>
          <a:p>
            <a:endParaRPr lang="en-US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68960"/>
            <a:ext cx="8880095" cy="1136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1019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Management of working capital Cash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 smtClean="0"/>
              <a:t>Example two</a:t>
            </a:r>
          </a:p>
          <a:p>
            <a:pPr marL="0" indent="0">
              <a:buNone/>
            </a:pPr>
            <a:r>
              <a:rPr lang="en-US" dirty="0"/>
              <a:t>Next year a company forecasts a cash requirement of $1,500,000, the use being constant throughout the year</a:t>
            </a:r>
            <a:r>
              <a:rPr lang="en-US" dirty="0" smtClean="0"/>
              <a:t>.</a:t>
            </a:r>
            <a:br>
              <a:rPr lang="en-US" dirty="0" smtClean="0"/>
            </a:br>
            <a:endParaRPr lang="en-US" dirty="0"/>
          </a:p>
          <a:p>
            <a:pPr marL="0" indent="0">
              <a:buNone/>
            </a:pPr>
            <a:r>
              <a:rPr lang="en-US" dirty="0"/>
              <a:t>The company has investments in excess of this amount which are earning 9.5% p.a</a:t>
            </a:r>
            <a:r>
              <a:rPr lang="en-US" dirty="0" smtClean="0"/>
              <a:t>..</a:t>
            </a:r>
            <a:br>
              <a:rPr lang="en-US" dirty="0" smtClean="0"/>
            </a:br>
            <a:endParaRPr lang="en-US" dirty="0"/>
          </a:p>
          <a:p>
            <a:pPr marL="0" indent="0">
              <a:buNone/>
            </a:pPr>
            <a:r>
              <a:rPr lang="en-US" dirty="0"/>
              <a:t>The company earns interest of 5% on their current account bank balance</a:t>
            </a:r>
            <a:r>
              <a:rPr lang="en-US" dirty="0" smtClean="0"/>
              <a:t>.</a:t>
            </a:r>
            <a:br>
              <a:rPr lang="en-US" dirty="0" smtClean="0"/>
            </a:br>
            <a:endParaRPr lang="en-US" dirty="0"/>
          </a:p>
          <a:p>
            <a:pPr marL="0" indent="0">
              <a:buNone/>
            </a:pPr>
            <a:r>
              <a:rPr lang="en-US" dirty="0"/>
              <a:t>The cost of selling investments is $150 per </a:t>
            </a:r>
            <a:r>
              <a:rPr lang="en-US" dirty="0" smtClean="0"/>
              <a:t>transaction</a:t>
            </a:r>
          </a:p>
          <a:p>
            <a:pPr marL="0" indent="0">
              <a:buNone/>
            </a:pPr>
            <a:endParaRPr lang="en-US" sz="1300" dirty="0"/>
          </a:p>
          <a:p>
            <a:pPr marL="0" indent="0">
              <a:buNone/>
            </a:pPr>
            <a:r>
              <a:rPr lang="en-US" b="1" dirty="0"/>
              <a:t>(a) If the company sells $150,000 of investments each time, </a:t>
            </a:r>
            <a:r>
              <a:rPr lang="en-US" b="1" dirty="0" smtClean="0"/>
              <a:t>calculate the </a:t>
            </a:r>
            <a:r>
              <a:rPr lang="en-US" b="1" dirty="0"/>
              <a:t>total cost p.a. to the company.</a:t>
            </a:r>
          </a:p>
          <a:p>
            <a:pPr marL="0" indent="0">
              <a:buNone/>
            </a:pPr>
            <a:r>
              <a:rPr lang="en-US" b="1" dirty="0"/>
              <a:t>(b) What is the optimal economic quantity of cash to transfer each time in order to </a:t>
            </a:r>
            <a:r>
              <a:rPr lang="en-US" b="1" dirty="0" err="1"/>
              <a:t>minimise</a:t>
            </a:r>
            <a:r>
              <a:rPr lang="en-US" b="1" dirty="0"/>
              <a:t> costs?</a:t>
            </a:r>
          </a:p>
          <a:p>
            <a:pPr marL="0" indent="0">
              <a:buNone/>
            </a:pPr>
            <a:r>
              <a:rPr lang="en-US" b="1" dirty="0"/>
              <a:t>(c) At the EOQ, what is the total cost p.a. to the company?</a:t>
            </a:r>
          </a:p>
        </p:txBody>
      </p:sp>
    </p:spTree>
    <p:extLst>
      <p:ext uri="{BB962C8B-B14F-4D97-AF65-F5344CB8AC3E}">
        <p14:creationId xmlns:p14="http://schemas.microsoft.com/office/powerpoint/2010/main" val="2570750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Management of working capital Cash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Example two solution</a:t>
            </a:r>
            <a:endParaRPr lang="en-US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43311"/>
            <a:ext cx="5562600" cy="240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647" y="4607371"/>
            <a:ext cx="5686425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128684" y="5330862"/>
            <a:ext cx="1890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smtClean="0"/>
              <a:t>0</a:t>
            </a:r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445808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Management of working capital Cash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45259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600" b="1" dirty="0" smtClean="0"/>
              <a:t>The Miller Orr model</a:t>
            </a:r>
          </a:p>
          <a:p>
            <a:pPr marL="0" indent="0">
              <a:buNone/>
            </a:pPr>
            <a:endParaRPr lang="en-GB" sz="2200" dirty="0" smtClean="0"/>
          </a:p>
          <a:p>
            <a:r>
              <a:rPr lang="en-GB" sz="3400" dirty="0" smtClean="0"/>
              <a:t>How the limits </a:t>
            </a:r>
            <a:r>
              <a:rPr lang="en-GB" sz="3400" dirty="0" smtClean="0"/>
              <a:t>are used</a:t>
            </a:r>
            <a:r>
              <a:rPr lang="en-GB" sz="3400" dirty="0" smtClean="0"/>
              <a:t>?</a:t>
            </a:r>
          </a:p>
          <a:p>
            <a:pPr marL="0" indent="0">
              <a:buNone/>
            </a:pPr>
            <a:endParaRPr lang="en-US" sz="2600" b="1" dirty="0" smtClean="0">
              <a:latin typeface="WarnockPro-Bold"/>
            </a:endParaRPr>
          </a:p>
          <a:p>
            <a:pPr marL="0" indent="0">
              <a:buNone/>
            </a:pPr>
            <a:r>
              <a:rPr lang="en-US" sz="2600" b="1" dirty="0" smtClean="0">
                <a:latin typeface="WarnockPro-Bold"/>
              </a:rPr>
              <a:t>The </a:t>
            </a:r>
            <a:r>
              <a:rPr lang="en-US" sz="2600" b="1" dirty="0">
                <a:latin typeface="WarnockPro-Bold"/>
              </a:rPr>
              <a:t>basic steps involved </a:t>
            </a:r>
            <a:r>
              <a:rPr lang="en-US" sz="2600" b="1" dirty="0" smtClean="0">
                <a:latin typeface="WarnockPro-Bold"/>
              </a:rPr>
              <a:t/>
            </a:r>
            <a:br>
              <a:rPr lang="en-US" sz="2600" b="1" dirty="0" smtClean="0">
                <a:latin typeface="WarnockPro-Bold"/>
              </a:rPr>
            </a:br>
            <a:r>
              <a:rPr lang="en-US" sz="2600" b="1" dirty="0" smtClean="0">
                <a:latin typeface="WarnockPro-Bold"/>
              </a:rPr>
              <a:t>are </a:t>
            </a:r>
            <a:r>
              <a:rPr lang="en-US" sz="2600" b="1" dirty="0">
                <a:latin typeface="WarnockPro-Bold"/>
              </a:rPr>
              <a:t>as follows:</a:t>
            </a:r>
          </a:p>
          <a:p>
            <a:pPr marL="0" indent="0">
              <a:buNone/>
            </a:pPr>
            <a:r>
              <a:rPr lang="en-US" sz="2200" dirty="0">
                <a:latin typeface="WarnockPro-Regular"/>
              </a:rPr>
              <a:t>(1) A safety level or lower </a:t>
            </a:r>
            <a:r>
              <a:rPr lang="en-US" sz="2200" dirty="0" smtClean="0">
                <a:latin typeface="WarnockPro-Regular"/>
              </a:rPr>
              <a:t/>
            </a:r>
            <a:br>
              <a:rPr lang="en-US" sz="2200" dirty="0" smtClean="0">
                <a:latin typeface="WarnockPro-Regular"/>
              </a:rPr>
            </a:br>
            <a:r>
              <a:rPr lang="en-US" sz="2200" dirty="0" smtClean="0">
                <a:latin typeface="WarnockPro-Regular"/>
              </a:rPr>
              <a:t>limit </a:t>
            </a:r>
            <a:r>
              <a:rPr lang="en-US" sz="2200" dirty="0">
                <a:latin typeface="WarnockPro-Regular"/>
              </a:rPr>
              <a:t>of cash is decided upon.</a:t>
            </a:r>
          </a:p>
          <a:p>
            <a:pPr marL="0" indent="0">
              <a:buNone/>
            </a:pPr>
            <a:r>
              <a:rPr lang="en-US" sz="2200" dirty="0">
                <a:latin typeface="WarnockPro-Regular"/>
              </a:rPr>
              <a:t>(2) A statistical calculation </a:t>
            </a:r>
            <a:r>
              <a:rPr lang="en-US" sz="2200" dirty="0" smtClean="0">
                <a:latin typeface="WarnockPro-Regular"/>
              </a:rPr>
              <a:t/>
            </a:r>
            <a:br>
              <a:rPr lang="en-US" sz="2200" dirty="0" smtClean="0">
                <a:latin typeface="WarnockPro-Regular"/>
              </a:rPr>
            </a:br>
            <a:r>
              <a:rPr lang="en-US" sz="2200" dirty="0" smtClean="0">
                <a:latin typeface="WarnockPro-Regular"/>
              </a:rPr>
              <a:t>is </a:t>
            </a:r>
            <a:r>
              <a:rPr lang="en-US" sz="2200" dirty="0">
                <a:latin typeface="WarnockPro-Regular"/>
              </a:rPr>
              <a:t>made based on </a:t>
            </a:r>
            <a:r>
              <a:rPr lang="en-US" sz="2200" dirty="0" smtClean="0">
                <a:latin typeface="WarnockPro-Regular"/>
              </a:rPr>
              <a:t>the variations </a:t>
            </a:r>
            <a:br>
              <a:rPr lang="en-US" sz="2200" dirty="0" smtClean="0">
                <a:latin typeface="WarnockPro-Regular"/>
              </a:rPr>
            </a:br>
            <a:r>
              <a:rPr lang="en-US" sz="2200" dirty="0" smtClean="0">
                <a:latin typeface="WarnockPro-Regular"/>
              </a:rPr>
              <a:t>of </a:t>
            </a:r>
            <a:r>
              <a:rPr lang="en-US" sz="2200" dirty="0">
                <a:latin typeface="WarnockPro-Regular"/>
              </a:rPr>
              <a:t>the cash flows, in order to </a:t>
            </a:r>
            <a:r>
              <a:rPr lang="en-US" sz="2200" dirty="0" smtClean="0">
                <a:latin typeface="WarnockPro-Regular"/>
              </a:rPr>
              <a:t/>
            </a:r>
            <a:br>
              <a:rPr lang="en-US" sz="2200" dirty="0" smtClean="0">
                <a:latin typeface="WarnockPro-Regular"/>
              </a:rPr>
            </a:br>
            <a:r>
              <a:rPr lang="en-US" sz="2200" dirty="0" smtClean="0">
                <a:latin typeface="WarnockPro-Regular"/>
              </a:rPr>
              <a:t>agree an allowable </a:t>
            </a:r>
            <a:r>
              <a:rPr lang="en-US" sz="2200" dirty="0">
                <a:latin typeface="WarnockPro-Regular"/>
              </a:rPr>
              <a:t>range of </a:t>
            </a:r>
            <a:r>
              <a:rPr lang="en-US" sz="2200" dirty="0" smtClean="0">
                <a:latin typeface="WarnockPro-Regular"/>
              </a:rPr>
              <a:t/>
            </a:r>
            <a:br>
              <a:rPr lang="en-US" sz="2200" dirty="0" smtClean="0">
                <a:latin typeface="WarnockPro-Regular"/>
              </a:rPr>
            </a:br>
            <a:r>
              <a:rPr lang="en-US" sz="2200" dirty="0" smtClean="0">
                <a:latin typeface="WarnockPro-Regular"/>
              </a:rPr>
              <a:t>fluctuations</a:t>
            </a:r>
            <a:r>
              <a:rPr lang="en-US" sz="2200" dirty="0">
                <a:latin typeface="WarnockPro-Regular"/>
              </a:rPr>
              <a:t>.</a:t>
            </a:r>
          </a:p>
          <a:p>
            <a:pPr marL="0" indent="0">
              <a:buNone/>
            </a:pPr>
            <a:r>
              <a:rPr lang="en-US" sz="2200" dirty="0">
                <a:latin typeface="WarnockPro-Regular"/>
              </a:rPr>
              <a:t>(3) Using this calculated range, </a:t>
            </a:r>
            <a:r>
              <a:rPr lang="en-US" sz="2200" dirty="0" smtClean="0">
                <a:latin typeface="WarnockPro-Regular"/>
              </a:rPr>
              <a:t/>
            </a:r>
            <a:br>
              <a:rPr lang="en-US" sz="2200" dirty="0" smtClean="0">
                <a:latin typeface="WarnockPro-Regular"/>
              </a:rPr>
            </a:br>
            <a:r>
              <a:rPr lang="en-US" sz="2200" dirty="0" smtClean="0">
                <a:latin typeface="WarnockPro-Regular"/>
              </a:rPr>
              <a:t>an </a:t>
            </a:r>
            <a:r>
              <a:rPr lang="en-US" sz="2200" dirty="0">
                <a:latin typeface="WarnockPro-Regular"/>
              </a:rPr>
              <a:t>upper limit of cash is fixed.</a:t>
            </a:r>
          </a:p>
          <a:p>
            <a:pPr marL="0" indent="0">
              <a:buNone/>
            </a:pPr>
            <a:r>
              <a:rPr lang="en-US" sz="2200" dirty="0">
                <a:latin typeface="WarnockPro-Regular"/>
              </a:rPr>
              <a:t>(4) The cash balance is managed </a:t>
            </a:r>
            <a:r>
              <a:rPr lang="en-US" sz="2200" dirty="0" smtClean="0">
                <a:latin typeface="WarnockPro-Regular"/>
              </a:rPr>
              <a:t/>
            </a:r>
            <a:br>
              <a:rPr lang="en-US" sz="2200" dirty="0" smtClean="0">
                <a:latin typeface="WarnockPro-Regular"/>
              </a:rPr>
            </a:br>
            <a:r>
              <a:rPr lang="en-US" sz="2200" dirty="0" smtClean="0">
                <a:latin typeface="WarnockPro-Regular"/>
              </a:rPr>
              <a:t>to </a:t>
            </a:r>
            <a:r>
              <a:rPr lang="en-US" sz="2200" dirty="0">
                <a:latin typeface="WarnockPro-Regular"/>
              </a:rPr>
              <a:t>ensure that the balance is always </a:t>
            </a:r>
            <a:r>
              <a:rPr lang="en-US" sz="2200" dirty="0" smtClean="0">
                <a:latin typeface="WarnockPro-Regular"/>
              </a:rPr>
              <a:t/>
            </a:r>
            <a:br>
              <a:rPr lang="en-US" sz="2200" dirty="0" smtClean="0">
                <a:latin typeface="WarnockPro-Regular"/>
              </a:rPr>
            </a:br>
            <a:r>
              <a:rPr lang="en-US" sz="2200" dirty="0" smtClean="0">
                <a:latin typeface="WarnockPro-Regular"/>
              </a:rPr>
              <a:t>kept between </a:t>
            </a:r>
            <a:r>
              <a:rPr lang="en-US" sz="2200" dirty="0">
                <a:latin typeface="WarnockPro-Regular"/>
              </a:rPr>
              <a:t>the upper and</a:t>
            </a:r>
          </a:p>
          <a:p>
            <a:pPr marL="0" indent="0">
              <a:buNone/>
            </a:pPr>
            <a:r>
              <a:rPr lang="en-US" sz="2200" dirty="0">
                <a:latin typeface="WarnockPro-Regular"/>
              </a:rPr>
              <a:t>lower limits.</a:t>
            </a:r>
            <a:endParaRPr lang="en-US" sz="22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1886" y="1133475"/>
            <a:ext cx="5353050" cy="572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0468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Management of working capital Cash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GB" b="1" dirty="0" smtClean="0"/>
              <a:t>The spread is the difference between the upper and lower limit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GB" b="1" dirty="0" smtClean="0"/>
              <a:t>Example three</a:t>
            </a:r>
            <a:endParaRPr lang="en-US" b="1" dirty="0" smtClean="0"/>
          </a:p>
          <a:p>
            <a:pPr marL="0" indent="0">
              <a:buNone/>
            </a:pPr>
            <a:r>
              <a:rPr lang="en-US" dirty="0" smtClean="0"/>
              <a:t>A </a:t>
            </a:r>
            <a:r>
              <a:rPr lang="en-US" dirty="0"/>
              <a:t>company has decided it needs a minimum balance of $10,000. The transaction cost (of making transfers </a:t>
            </a:r>
            <a:r>
              <a:rPr lang="en-US" dirty="0" smtClean="0"/>
              <a:t>to/ from </a:t>
            </a:r>
            <a:r>
              <a:rPr lang="en-US" dirty="0"/>
              <a:t>deposit) is $5 per transaction. The standard deviation of cash flows is $2,000 per day, and the </a:t>
            </a:r>
            <a:r>
              <a:rPr lang="en-US" dirty="0" smtClean="0"/>
              <a:t>interest rate </a:t>
            </a:r>
            <a:r>
              <a:rPr lang="en-US" dirty="0"/>
              <a:t>is 5.11% p.a. (or 5.11/365 = 0.014% per day</a:t>
            </a:r>
            <a:r>
              <a:rPr lang="en-US" dirty="0" smtClean="0"/>
              <a:t>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What should be the upper and lower limits, and the return point?</a:t>
            </a: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87864"/>
            <a:ext cx="5102721" cy="1777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6355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Management of working capital Cash</a:t>
            </a:r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82297"/>
            <a:ext cx="5832648" cy="5195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276872"/>
            <a:ext cx="149542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826272" y="2121634"/>
            <a:ext cx="12250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4,000,000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304835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Management of working capital Cash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Summary</a:t>
            </a:r>
          </a:p>
          <a:p>
            <a:r>
              <a:rPr lang="en-GB" dirty="0" smtClean="0"/>
              <a:t>Cash shortages and surpluses</a:t>
            </a:r>
          </a:p>
          <a:p>
            <a:r>
              <a:rPr lang="en-GB" dirty="0" smtClean="0"/>
              <a:t>Cash Management models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7666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450</TotalTime>
  <Words>742</Words>
  <Application>Microsoft Office PowerPoint</Application>
  <PresentationFormat>On-screen Show (4:3)</PresentationFormat>
  <Paragraphs>146</Paragraphs>
  <Slides>16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Week three session one</vt:lpstr>
      <vt:lpstr>Management of working capital Cash</vt:lpstr>
      <vt:lpstr>Management of working capital Cash </vt:lpstr>
      <vt:lpstr>Management of working capital Cash</vt:lpstr>
      <vt:lpstr>Management of working capital Cash</vt:lpstr>
      <vt:lpstr>Management of working capital Cash</vt:lpstr>
      <vt:lpstr>Management of working capital Cash</vt:lpstr>
      <vt:lpstr>PowerPoint Presentation</vt:lpstr>
      <vt:lpstr>PowerPoint Presentation</vt:lpstr>
      <vt:lpstr>Management of working capital Cash</vt:lpstr>
      <vt:lpstr>Management of working capital Cash</vt:lpstr>
      <vt:lpstr>Management of working capital Cash</vt:lpstr>
      <vt:lpstr>Management of working capital Cash</vt:lpstr>
      <vt:lpstr>Management of working capital Cash</vt:lpstr>
      <vt:lpstr>Management of working capital Cash</vt:lpstr>
      <vt:lpstr>Management of working capital Cash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Anthony Burns</dc:creator>
  <cp:lastModifiedBy>Administrator</cp:lastModifiedBy>
  <cp:revision>67</cp:revision>
  <dcterms:created xsi:type="dcterms:W3CDTF">2016-08-03T13:40:15Z</dcterms:created>
  <dcterms:modified xsi:type="dcterms:W3CDTF">2016-10-19T11:51:22Z</dcterms:modified>
</cp:coreProperties>
</file>