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
  </p:notesMasterIdLst>
  <p:handoutMasterIdLst>
    <p:handoutMasterId r:id="rId7"/>
  </p:handoutMasterIdLst>
  <p:sldIdLst>
    <p:sldId id="256" r:id="rId5"/>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85068" autoAdjust="0"/>
  </p:normalViewPr>
  <p:slideViewPr>
    <p:cSldViewPr snapToGrid="0">
      <p:cViewPr varScale="1">
        <p:scale>
          <a:sx n="18" d="100"/>
          <a:sy n="18" d="100"/>
        </p:scale>
        <p:origin x="990" y="54"/>
      </p:cViewPr>
      <p:guideLst/>
    </p:cSldViewPr>
  </p:slideViewPr>
  <p:outlineViewPr>
    <p:cViewPr>
      <p:scale>
        <a:sx n="33" d="100"/>
        <a:sy n="33" d="100"/>
      </p:scale>
      <p:origin x="0" y="0"/>
    </p:cViewPr>
  </p:outlineViewPr>
  <p:notesTextViewPr>
    <p:cViewPr>
      <p:scale>
        <a:sx n="3" d="2"/>
        <a:sy n="3" d="2"/>
      </p:scale>
      <p:origin x="0" y="0"/>
    </p:cViewPr>
  </p:notesTextViewPr>
  <p:notesViewPr>
    <p:cSldViewPr snapToGrid="0" showGuides="1">
      <p:cViewPr varScale="1">
        <p:scale>
          <a:sx n="65" d="100"/>
          <a:sy n="65" d="100"/>
        </p:scale>
        <p:origin x="279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4/22/24</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4/22/24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a:lstStyle/>
          <a:p>
            <a:pPr lvl="0"/>
            <a:r>
              <a:rPr lang="en-US" dirty="0"/>
              <a:t>To change this poster, replace our sample content with your own. Or, if you’d rather start from a clean slate, use the New Slide button on the Home tab to insert a new page, then enter your text and content in the empty placeholders. </a:t>
            </a:r>
            <a:r>
              <a:rPr lang="en-US"/>
              <a:t>If you need more placeholders for titles, subtitles or body text, copy any of the existing placeholders, then drag the new one into place.</a:t>
            </a:r>
            <a:endParaRPr lang="en-US" dirty="0"/>
          </a:p>
        </p:txBody>
      </p:sp>
      <p:sp>
        <p:nvSpPr>
          <p:cNvPr id="4" name="Slide Number Placeholder 3"/>
          <p:cNvSpPr>
            <a:spLocks noGrp="1"/>
          </p:cNvSpPr>
          <p:nvPr>
            <p:ph type="sldNum" sz="quarter" idx="10"/>
          </p:nvPr>
        </p:nvSpPr>
        <p:spPr/>
        <p:txBody>
          <a:bodyPr/>
          <a:lstStyle/>
          <a:p>
            <a:fld id="{37C7F044-5458-4B2E-BFA0-52AAA1C529D4}" type="slidenum">
              <a:rPr lang="en-US" smtClean="0"/>
              <a:pPr/>
              <a:t>1</a:t>
            </a:fld>
            <a:endParaRPr lang="en-US"/>
          </a:p>
        </p:txBody>
      </p:sp>
      <p:sp>
        <p:nvSpPr>
          <p:cNvPr id="10" name="Slide Image Placeholder 9"/>
          <p:cNvSpPr>
            <a:spLocks noGrp="1" noRot="1" noChangeAspect="1"/>
          </p:cNvSpPr>
          <p:nvPr>
            <p:ph type="sldImg"/>
          </p:nvPr>
        </p:nvSpPr>
        <p:spPr/>
      </p:sp>
    </p:spTree>
    <p:extLst>
      <p:ext uri="{BB962C8B-B14F-4D97-AF65-F5344CB8AC3E}">
        <p14:creationId xmlns:p14="http://schemas.microsoft.com/office/powerpoint/2010/main" val="706621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45" name="Rectangle 44"/>
          <p:cNvSpPr/>
          <p:nvPr/>
        </p:nvSpPr>
        <p:spPr>
          <a:xfrm>
            <a:off x="685800" y="14798040"/>
            <a:ext cx="457200" cy="91440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685800" y="23301960"/>
            <a:ext cx="457200" cy="9144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101"/>
          <p:cNvSpPr>
            <a:spLocks noChangeArrowheads="1"/>
          </p:cNvSpPr>
          <p:nvPr userDrawn="1"/>
        </p:nvSpPr>
        <p:spPr bwMode="auto">
          <a:xfrm>
            <a:off x="1" y="32004000"/>
            <a:ext cx="43891200" cy="914400"/>
          </a:xfrm>
          <a:prstGeom prst="rect">
            <a:avLst/>
          </a:prstGeom>
          <a:solidFill>
            <a:schemeClr val="accent2">
              <a:lumMod val="60000"/>
              <a:lumOff val="40000"/>
            </a:schemeClr>
          </a:solidFill>
          <a:ln>
            <a:noFill/>
          </a:ln>
          <a:effectLst/>
        </p:spPr>
        <p:txBody>
          <a:bodyPr wrap="none" anchor="ctr"/>
          <a:lstStyle/>
          <a:p>
            <a:r>
              <a:rPr lang="en-US" dirty="0"/>
              <a:t>`</a:t>
            </a:r>
          </a:p>
        </p:txBody>
      </p:sp>
      <p:sp>
        <p:nvSpPr>
          <p:cNvPr id="59" name="Line 112"/>
          <p:cNvSpPr>
            <a:spLocks noChangeShapeType="1"/>
          </p:cNvSpPr>
          <p:nvPr userDrawn="1"/>
        </p:nvSpPr>
        <p:spPr bwMode="white">
          <a:xfrm>
            <a:off x="0" y="32004000"/>
            <a:ext cx="43891200" cy="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3" name="Rectangle 42"/>
          <p:cNvSpPr/>
          <p:nvPr userDrawn="1"/>
        </p:nvSpPr>
        <p:spPr bwMode="white">
          <a:xfrm>
            <a:off x="29591222" y="6172200"/>
            <a:ext cx="13102114" cy="25328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p:cNvSpPr/>
          <p:nvPr userDrawn="1"/>
        </p:nvSpPr>
        <p:spPr bwMode="white">
          <a:xfrm>
            <a:off x="15363158" y="6172200"/>
            <a:ext cx="13102114" cy="25328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p:cNvSpPr/>
          <p:nvPr userDrawn="1"/>
        </p:nvSpPr>
        <p:spPr bwMode="white">
          <a:xfrm>
            <a:off x="1112683" y="6172200"/>
            <a:ext cx="13102114" cy="25328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p:cNvSpPr/>
          <p:nvPr userDrawn="1"/>
        </p:nvSpPr>
        <p:spPr>
          <a:xfrm>
            <a:off x="1191767" y="6172200"/>
            <a:ext cx="13023031" cy="91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p:cNvSpPr/>
          <p:nvPr/>
        </p:nvSpPr>
        <p:spPr>
          <a:xfrm>
            <a:off x="685800" y="6172200"/>
            <a:ext cx="457200" cy="9144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01"/>
          <p:cNvSpPr>
            <a:spLocks noChangeArrowheads="1"/>
          </p:cNvSpPr>
          <p:nvPr userDrawn="1"/>
        </p:nvSpPr>
        <p:spPr bwMode="auto">
          <a:xfrm>
            <a:off x="1143001" y="3886200"/>
            <a:ext cx="42748200" cy="1600200"/>
          </a:xfrm>
          <a:prstGeom prst="rect">
            <a:avLst/>
          </a:prstGeom>
          <a:solidFill>
            <a:schemeClr val="accent2">
              <a:lumMod val="20000"/>
              <a:lumOff val="80000"/>
            </a:schemeClr>
          </a:solidFill>
          <a:ln>
            <a:noFill/>
          </a:ln>
          <a:effectLst/>
        </p:spPr>
        <p:txBody>
          <a:bodyPr wrap="none" anchor="ctr"/>
          <a:lstStyle/>
          <a:p>
            <a:endParaRPr lang="en-US"/>
          </a:p>
        </p:txBody>
      </p:sp>
      <p:sp>
        <p:nvSpPr>
          <p:cNvPr id="6" name="Title 5"/>
          <p:cNvSpPr>
            <a:spLocks noGrp="1"/>
          </p:cNvSpPr>
          <p:nvPr userDrawn="1">
            <p:ph type="title"/>
          </p:nvPr>
        </p:nvSpPr>
        <p:spPr/>
        <p:txBody>
          <a:bodyPr/>
          <a:lstStyle>
            <a:lvl1pPr>
              <a:defRPr b="0"/>
            </a:lvl1pPr>
          </a:lstStyle>
          <a:p>
            <a:r>
              <a:rPr lang="en-US"/>
              <a:t>Click to edit Master title style</a:t>
            </a:r>
          </a:p>
        </p:txBody>
      </p:sp>
      <p:sp>
        <p:nvSpPr>
          <p:cNvPr id="31" name="Text Placeholder 6"/>
          <p:cNvSpPr>
            <a:spLocks noGrp="1"/>
          </p:cNvSpPr>
          <p:nvPr userDrawn="1">
            <p:ph type="body" sz="quarter" idx="36"/>
          </p:nvPr>
        </p:nvSpPr>
        <p:spPr bwMode="auto">
          <a:xfrm>
            <a:off x="2209800" y="4083469"/>
            <a:ext cx="35661600" cy="1276992"/>
          </a:xfrm>
        </p:spPr>
        <p:txBody>
          <a:bodyPr anchor="ctr">
            <a:noAutofit/>
          </a:bodyPr>
          <a:lstStyle>
            <a:lvl1pPr marL="0" indent="0">
              <a:spcBef>
                <a:spcPts val="0"/>
              </a:spcBef>
              <a:buNone/>
              <a:defRPr sz="2400">
                <a:solidFill>
                  <a:schemeClr val="tx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7" name="Text Placeholder 6"/>
          <p:cNvSpPr>
            <a:spLocks noGrp="1"/>
          </p:cNvSpPr>
          <p:nvPr userDrawn="1">
            <p:ph type="body" sz="quarter" idx="13" hasCustomPrompt="1"/>
          </p:nvPr>
        </p:nvSpPr>
        <p:spPr>
          <a:xfrm>
            <a:off x="1170431" y="5854273"/>
            <a:ext cx="13044367" cy="1260902"/>
          </a:xfrm>
          <a:prstGeom prst="rect">
            <a:avLst/>
          </a:prstGeom>
          <a:noFill/>
        </p:spPr>
        <p:txBody>
          <a:bodyPr lIns="365760" anchor="b">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9" name="Content Placeholder 17"/>
          <p:cNvSpPr>
            <a:spLocks noGrp="1"/>
          </p:cNvSpPr>
          <p:nvPr userDrawn="1">
            <p:ph sz="quarter" idx="24" hasCustomPrompt="1"/>
          </p:nvPr>
        </p:nvSpPr>
        <p:spPr>
          <a:xfrm>
            <a:off x="1174552" y="7086600"/>
            <a:ext cx="13048488" cy="6840825"/>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60" name="Rectangle 59"/>
          <p:cNvSpPr/>
          <p:nvPr userDrawn="1"/>
        </p:nvSpPr>
        <p:spPr>
          <a:xfrm>
            <a:off x="1170430" y="14798040"/>
            <a:ext cx="13044367" cy="9144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a:p>
        </p:txBody>
      </p:sp>
      <p:sp>
        <p:nvSpPr>
          <p:cNvPr id="11" name="Text Placeholder 6"/>
          <p:cNvSpPr>
            <a:spLocks noGrp="1"/>
          </p:cNvSpPr>
          <p:nvPr userDrawn="1">
            <p:ph type="body" sz="quarter" idx="17" hasCustomPrompt="1"/>
          </p:nvPr>
        </p:nvSpPr>
        <p:spPr>
          <a:xfrm>
            <a:off x="1170431" y="14480113"/>
            <a:ext cx="13048488" cy="1260902"/>
          </a:xfrm>
          <a:prstGeom prst="rect">
            <a:avLst/>
          </a:prstGeom>
          <a:noFill/>
        </p:spPr>
        <p:txBody>
          <a:bodyPr lIns="365760" anchor="b">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userDrawn="1">
            <p:ph sz="quarter" idx="25" hasCustomPrompt="1"/>
          </p:nvPr>
        </p:nvSpPr>
        <p:spPr>
          <a:xfrm>
            <a:off x="1174552" y="15712439"/>
            <a:ext cx="13048488" cy="7440169"/>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61" name="Rectangle 60"/>
          <p:cNvSpPr/>
          <p:nvPr userDrawn="1"/>
        </p:nvSpPr>
        <p:spPr>
          <a:xfrm>
            <a:off x="1170431" y="23301960"/>
            <a:ext cx="13048488" cy="9144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 Placeholder 6"/>
          <p:cNvSpPr>
            <a:spLocks noGrp="1"/>
          </p:cNvSpPr>
          <p:nvPr userDrawn="1">
            <p:ph type="body" sz="quarter" idx="19" hasCustomPrompt="1"/>
          </p:nvPr>
        </p:nvSpPr>
        <p:spPr>
          <a:xfrm>
            <a:off x="1170431" y="22991236"/>
            <a:ext cx="13048488" cy="1253699"/>
          </a:xfrm>
          <a:prstGeom prst="rect">
            <a:avLst/>
          </a:prstGeom>
          <a:noFill/>
        </p:spPr>
        <p:txBody>
          <a:bodyPr lIns="365760" anchor="b">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userDrawn="1">
            <p:ph sz="quarter" idx="26" hasCustomPrompt="1"/>
          </p:nvPr>
        </p:nvSpPr>
        <p:spPr>
          <a:xfrm>
            <a:off x="1174552" y="24216361"/>
            <a:ext cx="13048488" cy="7263385"/>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62" name="Rectangle 61"/>
          <p:cNvSpPr/>
          <p:nvPr userDrawn="1"/>
        </p:nvSpPr>
        <p:spPr>
          <a:xfrm>
            <a:off x="15416784" y="6172200"/>
            <a:ext cx="13048488" cy="914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 Placeholder 6"/>
          <p:cNvSpPr>
            <a:spLocks noGrp="1"/>
          </p:cNvSpPr>
          <p:nvPr userDrawn="1">
            <p:ph type="body" sz="quarter" idx="21" hasCustomPrompt="1"/>
          </p:nvPr>
        </p:nvSpPr>
        <p:spPr>
          <a:xfrm>
            <a:off x="15416784" y="5854273"/>
            <a:ext cx="13048488" cy="1260902"/>
          </a:xfrm>
          <a:prstGeom prst="rect">
            <a:avLst/>
          </a:prstGeom>
          <a:noFill/>
        </p:spPr>
        <p:txBody>
          <a:bodyPr lIns="365760" anchor="b">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userDrawn="1">
            <p:ph sz="quarter" idx="27" hasCustomPrompt="1"/>
          </p:nvPr>
        </p:nvSpPr>
        <p:spPr>
          <a:xfrm>
            <a:off x="15416784" y="7086600"/>
            <a:ext cx="13048488" cy="4926126"/>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8" name="Content Placeholder 17"/>
          <p:cNvSpPr>
            <a:spLocks noGrp="1"/>
          </p:cNvSpPr>
          <p:nvPr userDrawn="1">
            <p:ph sz="quarter" idx="23" hasCustomPrompt="1"/>
          </p:nvPr>
        </p:nvSpPr>
        <p:spPr>
          <a:xfrm>
            <a:off x="15416784" y="12456478"/>
            <a:ext cx="13048488" cy="6172200"/>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57" name="Content Placeholder 17"/>
          <p:cNvSpPr>
            <a:spLocks noGrp="1"/>
          </p:cNvSpPr>
          <p:nvPr>
            <p:ph sz="quarter" idx="37" hasCustomPrompt="1"/>
          </p:nvPr>
        </p:nvSpPr>
        <p:spPr>
          <a:xfrm>
            <a:off x="15416784" y="19072430"/>
            <a:ext cx="13048488" cy="3918814"/>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Rectangle 62"/>
          <p:cNvSpPr/>
          <p:nvPr userDrawn="1"/>
        </p:nvSpPr>
        <p:spPr>
          <a:xfrm>
            <a:off x="15416784" y="23298912"/>
            <a:ext cx="13048488"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 Placeholder 6"/>
          <p:cNvSpPr>
            <a:spLocks noGrp="1"/>
          </p:cNvSpPr>
          <p:nvPr userDrawn="1">
            <p:ph type="body" sz="quarter" idx="29" hasCustomPrompt="1"/>
          </p:nvPr>
        </p:nvSpPr>
        <p:spPr>
          <a:xfrm>
            <a:off x="15416784" y="22991236"/>
            <a:ext cx="13048488" cy="1253699"/>
          </a:xfrm>
          <a:prstGeom prst="rect">
            <a:avLst/>
          </a:prstGeom>
          <a:noFill/>
        </p:spPr>
        <p:txBody>
          <a:bodyPr lIns="365760" anchor="b">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64" name="Rectangle 63"/>
          <p:cNvSpPr/>
          <p:nvPr userDrawn="1"/>
        </p:nvSpPr>
        <p:spPr>
          <a:xfrm>
            <a:off x="29644848" y="6172200"/>
            <a:ext cx="13048488"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17"/>
          <p:cNvSpPr>
            <a:spLocks noGrp="1"/>
          </p:cNvSpPr>
          <p:nvPr userDrawn="1">
            <p:ph sz="quarter" idx="30" hasCustomPrompt="1"/>
          </p:nvPr>
        </p:nvSpPr>
        <p:spPr>
          <a:xfrm>
            <a:off x="15416784" y="24216361"/>
            <a:ext cx="13048488" cy="7260336"/>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userDrawn="1">
            <p:ph type="body" sz="quarter" idx="31" hasCustomPrompt="1"/>
          </p:nvPr>
        </p:nvSpPr>
        <p:spPr>
          <a:xfrm>
            <a:off x="29644848" y="5854274"/>
            <a:ext cx="13048488" cy="1260902"/>
          </a:xfrm>
          <a:prstGeom prst="rect">
            <a:avLst/>
          </a:prstGeom>
          <a:noFill/>
        </p:spPr>
        <p:txBody>
          <a:bodyPr lIns="365760" anchor="b">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userDrawn="1">
            <p:ph sz="quarter" idx="32" hasCustomPrompt="1"/>
          </p:nvPr>
        </p:nvSpPr>
        <p:spPr>
          <a:xfrm>
            <a:off x="29644848" y="7086600"/>
            <a:ext cx="13048488" cy="7315200"/>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userDrawn="1">
            <p:ph sz="quarter" idx="33" hasCustomPrompt="1"/>
          </p:nvPr>
        </p:nvSpPr>
        <p:spPr>
          <a:xfrm>
            <a:off x="29644848" y="15251886"/>
            <a:ext cx="13048488" cy="7315200"/>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65" name="Rectangle 64"/>
          <p:cNvSpPr/>
          <p:nvPr userDrawn="1"/>
        </p:nvSpPr>
        <p:spPr>
          <a:xfrm>
            <a:off x="29644848" y="23298912"/>
            <a:ext cx="13048488" cy="914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 Placeholder 6"/>
          <p:cNvSpPr>
            <a:spLocks noGrp="1"/>
          </p:cNvSpPr>
          <p:nvPr userDrawn="1">
            <p:ph type="body" sz="quarter" idx="34" hasCustomPrompt="1"/>
          </p:nvPr>
        </p:nvSpPr>
        <p:spPr>
          <a:xfrm>
            <a:off x="29644848" y="22991236"/>
            <a:ext cx="13048488" cy="1253699"/>
          </a:xfrm>
          <a:prstGeom prst="rect">
            <a:avLst/>
          </a:prstGeom>
          <a:noFill/>
        </p:spPr>
        <p:txBody>
          <a:bodyPr lIns="365760" anchor="b">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userDrawn="1">
            <p:ph sz="quarter" idx="35" hasCustomPrompt="1"/>
          </p:nvPr>
        </p:nvSpPr>
        <p:spPr>
          <a:xfrm>
            <a:off x="29644848" y="24216361"/>
            <a:ext cx="13048488" cy="7260336"/>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48" name="Line 115"/>
          <p:cNvSpPr>
            <a:spLocks noChangeShapeType="1"/>
          </p:cNvSpPr>
          <p:nvPr/>
        </p:nvSpPr>
        <p:spPr bwMode="white">
          <a:xfrm>
            <a:off x="1143000" y="2330196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9" name="Rectangle 48"/>
          <p:cNvSpPr/>
          <p:nvPr userDrawn="1"/>
        </p:nvSpPr>
        <p:spPr>
          <a:xfrm>
            <a:off x="14927686" y="6172200"/>
            <a:ext cx="457200" cy="9144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Line 115"/>
          <p:cNvSpPr>
            <a:spLocks noChangeShapeType="1"/>
          </p:cNvSpPr>
          <p:nvPr userDrawn="1"/>
        </p:nvSpPr>
        <p:spPr bwMode="white">
          <a:xfrm>
            <a:off x="15387315" y="617220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1" name="Rectangle 50"/>
          <p:cNvSpPr/>
          <p:nvPr userDrawn="1"/>
        </p:nvSpPr>
        <p:spPr>
          <a:xfrm>
            <a:off x="29138880" y="6172200"/>
            <a:ext cx="457200" cy="914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Line 115"/>
          <p:cNvSpPr>
            <a:spLocks noChangeShapeType="1"/>
          </p:cNvSpPr>
          <p:nvPr userDrawn="1"/>
        </p:nvSpPr>
        <p:spPr bwMode="white">
          <a:xfrm>
            <a:off x="29596080" y="617220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3" name="Rectangle 52"/>
          <p:cNvSpPr/>
          <p:nvPr userDrawn="1"/>
        </p:nvSpPr>
        <p:spPr>
          <a:xfrm>
            <a:off x="29141928" y="23298912"/>
            <a:ext cx="457200" cy="9144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Line 115"/>
          <p:cNvSpPr>
            <a:spLocks noChangeShapeType="1"/>
          </p:cNvSpPr>
          <p:nvPr userDrawn="1"/>
        </p:nvSpPr>
        <p:spPr bwMode="white">
          <a:xfrm>
            <a:off x="29596080" y="23298912"/>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5" name="Rectangle 54"/>
          <p:cNvSpPr/>
          <p:nvPr userDrawn="1"/>
        </p:nvSpPr>
        <p:spPr>
          <a:xfrm>
            <a:off x="14932152" y="23298912"/>
            <a:ext cx="457200" cy="914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Line 115"/>
          <p:cNvSpPr>
            <a:spLocks noChangeShapeType="1"/>
          </p:cNvSpPr>
          <p:nvPr userDrawn="1"/>
        </p:nvSpPr>
        <p:spPr bwMode="white">
          <a:xfrm>
            <a:off x="15389352" y="23298912"/>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 name="Date Placeholder 2"/>
          <p:cNvSpPr>
            <a:spLocks noGrp="1"/>
          </p:cNvSpPr>
          <p:nvPr userDrawn="1">
            <p:ph type="dt" sz="half" idx="10"/>
          </p:nvPr>
        </p:nvSpPr>
        <p:spPr/>
        <p:txBody>
          <a:bodyPr/>
          <a:lstStyle/>
          <a:p>
            <a:fld id="{ECAA57DF-1C19-4726-AB84-014692BAD8F5}" type="datetimeFigureOut">
              <a:rPr lang="en-US" smtClean="0"/>
              <a:t>4/22/24</a:t>
            </a:fld>
            <a:endParaRPr lang="en-US"/>
          </a:p>
        </p:txBody>
      </p:sp>
      <p:sp>
        <p:nvSpPr>
          <p:cNvPr id="4" name="Footer Placeholder 3"/>
          <p:cNvSpPr>
            <a:spLocks noGrp="1"/>
          </p:cNvSpPr>
          <p:nvPr userDrawn="1">
            <p:ph type="ftr" sz="quarter" idx="11"/>
          </p:nvPr>
        </p:nvSpPr>
        <p:spPr/>
        <p:txBody>
          <a:bodyPr/>
          <a:lstStyle/>
          <a:p>
            <a:endParaRPr lang="en-US"/>
          </a:p>
        </p:txBody>
      </p:sp>
      <p:sp>
        <p:nvSpPr>
          <p:cNvPr id="5" name="Slide Number Placeholder 4"/>
          <p:cNvSpPr>
            <a:spLocks noGrp="1"/>
          </p:cNvSpPr>
          <p:nvPr userDrawn="1">
            <p:ph type="sldNum" sz="quarter" idx="12"/>
          </p:nvPr>
        </p:nvSpPr>
        <p:spPr/>
        <p:txBody>
          <a:bodyPr/>
          <a:lstStyle/>
          <a:p>
            <a:fld id="{91B4C631-C489-4C11-812F-2172FBEAE82B}" type="slidenum">
              <a:rPr lang="en-US" smtClean="0"/>
              <a:t>‹#›</a:t>
            </a:fld>
            <a:endParaRPr lang="en-US"/>
          </a:p>
        </p:txBody>
      </p:sp>
      <p:sp>
        <p:nvSpPr>
          <p:cNvPr id="40" name="Line 115"/>
          <p:cNvSpPr>
            <a:spLocks noChangeShapeType="1"/>
          </p:cNvSpPr>
          <p:nvPr/>
        </p:nvSpPr>
        <p:spPr bwMode="white">
          <a:xfrm>
            <a:off x="1143000" y="617220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 name="Line 115"/>
          <p:cNvSpPr>
            <a:spLocks noChangeShapeType="1"/>
          </p:cNvSpPr>
          <p:nvPr/>
        </p:nvSpPr>
        <p:spPr bwMode="white">
          <a:xfrm>
            <a:off x="1143000" y="1479804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145907722"/>
      </p:ext>
    </p:extLst>
  </p:cSld>
  <p:clrMapOvr>
    <a:masterClrMapping/>
  </p:clrMapOvr>
  <p:extLst>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04"/>
          <p:cNvSpPr>
            <a:spLocks noChangeArrowheads="1"/>
          </p:cNvSpPr>
          <p:nvPr userDrawn="1"/>
        </p:nvSpPr>
        <p:spPr bwMode="auto">
          <a:xfrm flipH="1">
            <a:off x="685800" y="0"/>
            <a:ext cx="457200" cy="3886200"/>
          </a:xfrm>
          <a:prstGeom prst="rect">
            <a:avLst/>
          </a:prstGeom>
          <a:solidFill>
            <a:schemeClr val="accent2"/>
          </a:solidFill>
          <a:ln>
            <a:noFill/>
          </a:ln>
          <a:effectLst/>
        </p:spPr>
        <p:txBody>
          <a:bodyPr wrap="none" anchor="ctr"/>
          <a:lstStyle/>
          <a:p>
            <a:endParaRPr lang="en-US"/>
          </a:p>
        </p:txBody>
      </p:sp>
      <p:sp>
        <p:nvSpPr>
          <p:cNvPr id="7" name="Rectangle 6"/>
          <p:cNvSpPr/>
          <p:nvPr userDrawn="1"/>
        </p:nvSpPr>
        <p:spPr bwMode="auto">
          <a:xfrm>
            <a:off x="1142999" y="0"/>
            <a:ext cx="42748200" cy="3886200"/>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2209800" y="753035"/>
            <a:ext cx="35661600" cy="298076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4/22/24</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grpSp>
        <p:nvGrpSpPr>
          <p:cNvPr id="8" name="Group 7"/>
          <p:cNvGrpSpPr/>
          <p:nvPr userDrawn="1"/>
        </p:nvGrpSpPr>
        <p:grpSpPr bwMode="white">
          <a:xfrm>
            <a:off x="1143000" y="0"/>
            <a:ext cx="42748200" cy="5513832"/>
            <a:chOff x="1143000" y="0"/>
            <a:chExt cx="42748200" cy="5513832"/>
          </a:xfrm>
        </p:grpSpPr>
        <p:sp>
          <p:nvSpPr>
            <p:cNvPr id="9" name="Line 112"/>
            <p:cNvSpPr>
              <a:spLocks noChangeShapeType="1"/>
            </p:cNvSpPr>
            <p:nvPr userDrawn="1"/>
          </p:nvSpPr>
          <p:spPr bwMode="white">
            <a:xfrm>
              <a:off x="1143000" y="3899217"/>
              <a:ext cx="42748200" cy="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 name="Line 115"/>
            <p:cNvSpPr>
              <a:spLocks noChangeShapeType="1"/>
            </p:cNvSpPr>
            <p:nvPr userDrawn="1"/>
          </p:nvSpPr>
          <p:spPr bwMode="white">
            <a:xfrm>
              <a:off x="1143000" y="0"/>
              <a:ext cx="0" cy="5513832"/>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 name="Line 112"/>
            <p:cNvSpPr>
              <a:spLocks noChangeShapeType="1"/>
            </p:cNvSpPr>
            <p:nvPr userDrawn="1"/>
          </p:nvSpPr>
          <p:spPr bwMode="white">
            <a:xfrm>
              <a:off x="1143000" y="5486400"/>
              <a:ext cx="42748200" cy="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0600" b="0" kern="1200">
          <a:solidFill>
            <a:schemeClr val="tx2"/>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9600" b="1" dirty="0">
                <a:solidFill>
                  <a:srgbClr val="000000"/>
                </a:solidFill>
                <a:latin typeface="Times New Roman"/>
                <a:cs typeface="Times New Roman"/>
              </a:rPr>
              <a:t>Knowledge Management (KM) System in practice at Zara </a:t>
            </a:r>
            <a:endParaRPr lang="en-US" b="1">
              <a:latin typeface="Times New Roman"/>
              <a:cs typeface="Times New Roman"/>
            </a:endParaRPr>
          </a:p>
        </p:txBody>
      </p:sp>
      <p:sp>
        <p:nvSpPr>
          <p:cNvPr id="23" name="Text Placeholder 22"/>
          <p:cNvSpPr>
            <a:spLocks noGrp="1"/>
          </p:cNvSpPr>
          <p:nvPr>
            <p:ph type="body" sz="quarter" idx="36"/>
          </p:nvPr>
        </p:nvSpPr>
        <p:spPr/>
        <p:txBody>
          <a:bodyPr/>
          <a:lstStyle/>
          <a:p>
            <a:r>
              <a:rPr lang="en-US" sz="2800" b="1">
                <a:latin typeface="Times New Roman"/>
                <a:cs typeface="Times New Roman"/>
              </a:rPr>
              <a:t>Students name</a:t>
            </a:r>
            <a:r>
              <a:rPr lang="en-GB" sz="2800" b="1">
                <a:latin typeface="Times New Roman"/>
                <a:cs typeface="Times New Roman"/>
              </a:rPr>
              <a:t>:  Stacey Sugarova</a:t>
            </a:r>
            <a:endParaRPr lang="en-US" sz="2800" b="1" dirty="0">
              <a:latin typeface="Times New Roman"/>
              <a:cs typeface="Times New Roman"/>
            </a:endParaRPr>
          </a:p>
          <a:p>
            <a:r>
              <a:rPr lang="en-US" sz="2800" b="1" dirty="0">
                <a:latin typeface="Times New Roman"/>
                <a:cs typeface="Times New Roman"/>
              </a:rPr>
              <a:t>Students ID </a:t>
            </a:r>
            <a:r>
              <a:rPr lang="en-US" sz="2800" b="1">
                <a:latin typeface="Times New Roman"/>
                <a:cs typeface="Times New Roman"/>
              </a:rPr>
              <a:t>number:</a:t>
            </a:r>
            <a:r>
              <a:rPr lang="en-GB" sz="2800" b="1">
                <a:latin typeface="Times New Roman"/>
                <a:cs typeface="Times New Roman"/>
              </a:rPr>
              <a:t> 2120140      Lecturer: Nadeem Mirza.        Module code : BMSW5106</a:t>
            </a:r>
            <a:endParaRPr lang="en-US" sz="2800" b="1" dirty="0">
              <a:latin typeface="Times New Roman"/>
              <a:cs typeface="Times New Roman"/>
            </a:endParaRPr>
          </a:p>
        </p:txBody>
      </p:sp>
      <p:sp>
        <p:nvSpPr>
          <p:cNvPr id="5" name="Text Placeholder 4"/>
          <p:cNvSpPr>
            <a:spLocks noGrp="1"/>
          </p:cNvSpPr>
          <p:nvPr>
            <p:ph type="body" sz="quarter" idx="13"/>
          </p:nvPr>
        </p:nvSpPr>
        <p:spPr/>
        <p:txBody>
          <a:bodyPr/>
          <a:lstStyle/>
          <a:p>
            <a:r>
              <a:rPr lang="en-GB" b="1" dirty="0">
                <a:solidFill>
                  <a:schemeClr val="tx1"/>
                </a:solidFill>
                <a:latin typeface="Times New Roman"/>
                <a:cs typeface="Times New Roman"/>
              </a:rPr>
              <a:t>Purpose of the poster</a:t>
            </a:r>
            <a:endParaRPr lang="en-US">
              <a:solidFill>
                <a:schemeClr val="tx1"/>
              </a:solidFill>
              <a:latin typeface="Times New Roman"/>
              <a:cs typeface="Times New Roman"/>
            </a:endParaRPr>
          </a:p>
        </p:txBody>
      </p:sp>
      <p:sp>
        <p:nvSpPr>
          <p:cNvPr id="11" name="Content Placeholder 10"/>
          <p:cNvSpPr>
            <a:spLocks noGrp="1"/>
          </p:cNvSpPr>
          <p:nvPr>
            <p:ph sz="quarter" idx="24"/>
          </p:nvPr>
        </p:nvSpPr>
        <p:spPr/>
        <p:txBody>
          <a:bodyPr vert="horz" lIns="365760" tIns="182880" rIns="91440" bIns="45720" rtlCol="0" anchor="t">
            <a:normAutofit/>
          </a:bodyPr>
          <a:lstStyle/>
          <a:p>
            <a:pPr marL="0" indent="0">
              <a:buNone/>
            </a:pPr>
            <a:r>
              <a:rPr lang="en-GB" sz="3600" dirty="0">
                <a:latin typeface="Times New Roman"/>
                <a:cs typeface="Times New Roman"/>
              </a:rPr>
              <a:t>This poster will describe a fully functional Knowledge Management (KM) system for Zara, aimed at increasing the efficiency of the organization, stimulating innovation and thereby strengthening its competitive position. Through the right devices, technologies and approaches, Zara can efficiently get its stakeholders onto the same page, share information conveniently and freely, and cultivate the soil for a culture of continuous learning and improvement dedicated to the brand's success.</a:t>
            </a:r>
            <a:endParaRPr lang="en-US">
              <a:latin typeface="Times New Roman"/>
              <a:cs typeface="Times New Roman"/>
            </a:endParaRPr>
          </a:p>
        </p:txBody>
      </p:sp>
      <p:sp>
        <p:nvSpPr>
          <p:cNvPr id="7" name="Text Placeholder 6"/>
          <p:cNvSpPr>
            <a:spLocks noGrp="1"/>
          </p:cNvSpPr>
          <p:nvPr>
            <p:ph type="body" sz="quarter" idx="17"/>
          </p:nvPr>
        </p:nvSpPr>
        <p:spPr/>
        <p:txBody>
          <a:bodyPr/>
          <a:lstStyle/>
          <a:p>
            <a:r>
              <a:rPr lang="en-GB" sz="4800" b="1" dirty="0">
                <a:solidFill>
                  <a:srgbClr val="0D0D0D"/>
                </a:solidFill>
                <a:latin typeface="Times New Roman"/>
                <a:cs typeface="Times New Roman"/>
              </a:rPr>
              <a:t>Evaluation of the Proposed KM Framework</a:t>
            </a:r>
            <a:endParaRPr lang="en-US" sz="4800">
              <a:latin typeface="Times New Roman"/>
              <a:cs typeface="Times New Roman"/>
            </a:endParaRPr>
          </a:p>
        </p:txBody>
      </p:sp>
      <p:sp>
        <p:nvSpPr>
          <p:cNvPr id="12" name="Content Placeholder 11"/>
          <p:cNvSpPr>
            <a:spLocks noGrp="1"/>
          </p:cNvSpPr>
          <p:nvPr>
            <p:ph sz="quarter" idx="25"/>
          </p:nvPr>
        </p:nvSpPr>
        <p:spPr/>
        <p:txBody>
          <a:bodyPr vert="horz" lIns="365760" tIns="182880" rIns="91440" bIns="45720" rtlCol="0" anchor="t">
            <a:noAutofit/>
          </a:bodyPr>
          <a:lstStyle/>
          <a:p>
            <a:pPr marL="0" indent="0">
              <a:buNone/>
            </a:pPr>
            <a:r>
              <a:rPr lang="en-GB" sz="2400" dirty="0">
                <a:solidFill>
                  <a:srgbClr val="0D0D0D"/>
                </a:solidFill>
                <a:latin typeface="Times New Roman"/>
                <a:cs typeface="Times New Roman"/>
              </a:rPr>
              <a:t>The proposed KM framework for Zara offers numerous benefits, including:</a:t>
            </a:r>
            <a:endParaRPr lang="en-US" dirty="0">
              <a:latin typeface="Times New Roman"/>
              <a:cs typeface="Times New Roman"/>
            </a:endParaRPr>
          </a:p>
          <a:p>
            <a:r>
              <a:rPr lang="en-GB" sz="2400" b="1" dirty="0">
                <a:latin typeface="Times New Roman"/>
                <a:cs typeface="Times New Roman"/>
              </a:rPr>
              <a:t>Enhanced Collaboration</a:t>
            </a:r>
            <a:r>
              <a:rPr lang="en-GB" sz="2400" dirty="0">
                <a:latin typeface="Times New Roman"/>
                <a:cs typeface="Times New Roman"/>
              </a:rPr>
              <a:t>: This knowledge management system relates the workforce across the divisions and across the borders and thus it helps the organization to collaborate and offers information to others that speeds up the process of problem-solving and decision-making.</a:t>
            </a:r>
          </a:p>
          <a:p>
            <a:r>
              <a:rPr lang="en-GB" sz="2400" b="1" dirty="0">
                <a:latin typeface="Times New Roman"/>
                <a:cs typeface="Times New Roman"/>
              </a:rPr>
              <a:t>Improved Knowledge Access</a:t>
            </a:r>
            <a:r>
              <a:rPr lang="en-GB" sz="2400" dirty="0">
                <a:latin typeface="Times New Roman"/>
                <a:cs typeface="Times New Roman"/>
              </a:rPr>
              <a:t>: Data is being put into central repositories and corresponding to the intelligence search function the employees are capable to use information and consult expertise. As a result, they can acquire knowledge and apply it in different cases (Davenport et al., 1998).</a:t>
            </a:r>
            <a:endParaRPr lang="en-GB" dirty="0">
              <a:latin typeface="Times New Roman"/>
              <a:cs typeface="Times New Roman"/>
            </a:endParaRPr>
          </a:p>
          <a:p>
            <a:r>
              <a:rPr lang="en-GB" sz="2400" b="1" dirty="0">
                <a:latin typeface="Times New Roman"/>
                <a:cs typeface="Times New Roman"/>
              </a:rPr>
              <a:t>Efficient Knowledge Processing</a:t>
            </a:r>
            <a:r>
              <a:rPr lang="en-GB" sz="2400" dirty="0">
                <a:latin typeface="Times New Roman"/>
                <a:cs typeface="Times New Roman"/>
              </a:rPr>
              <a:t>: Integration of tools like artificial intelligence and data analytics complements the AI-based systems from Zara that allows the processing of information at an accelerated speed and makes informed decision easier (</a:t>
            </a:r>
            <a:r>
              <a:rPr lang="en-GB" sz="2400" dirty="0" err="1">
                <a:solidFill>
                  <a:srgbClr val="222222"/>
                </a:solidFill>
                <a:latin typeface="Times New Roman"/>
                <a:cs typeface="Times New Roman"/>
              </a:rPr>
              <a:t>Elmorshidy</a:t>
            </a:r>
            <a:r>
              <a:rPr lang="en-GB" sz="2400" dirty="0">
                <a:solidFill>
                  <a:srgbClr val="222222"/>
                </a:solidFill>
                <a:latin typeface="Times New Roman"/>
                <a:cs typeface="Times New Roman"/>
              </a:rPr>
              <a:t>, 2018</a:t>
            </a:r>
            <a:r>
              <a:rPr lang="en-GB" sz="2400" dirty="0">
                <a:latin typeface="Times New Roman"/>
                <a:cs typeface="Times New Roman"/>
              </a:rPr>
              <a:t>).</a:t>
            </a:r>
            <a:endParaRPr lang="en-GB" dirty="0">
              <a:latin typeface="Times New Roman"/>
              <a:cs typeface="Times New Roman"/>
            </a:endParaRPr>
          </a:p>
          <a:p>
            <a:r>
              <a:rPr lang="en-GB" sz="2400" b="1" dirty="0">
                <a:latin typeface="Times New Roman"/>
                <a:cs typeface="Times New Roman"/>
              </a:rPr>
              <a:t>Cultural Transformation</a:t>
            </a:r>
            <a:r>
              <a:rPr lang="en-GB" sz="2400" dirty="0">
                <a:latin typeface="Times New Roman"/>
                <a:cs typeface="Times New Roman"/>
              </a:rPr>
              <a:t>: The KM system can build up a sharing culture and recognize contributions which create a highly engaged working force and empowerment, finally, innovations and organizations resilience will be improved.</a:t>
            </a:r>
            <a:endParaRPr lang="en-GB">
              <a:latin typeface="Times New Roman"/>
              <a:cs typeface="Times New Roman"/>
            </a:endParaRPr>
          </a:p>
          <a:p>
            <a:endParaRPr lang="en-US" sz="2400" dirty="0">
              <a:latin typeface="Times New Roman"/>
              <a:cs typeface="Times New Roman"/>
            </a:endParaRPr>
          </a:p>
        </p:txBody>
      </p:sp>
      <p:sp>
        <p:nvSpPr>
          <p:cNvPr id="8" name="Text Placeholder 7"/>
          <p:cNvSpPr>
            <a:spLocks noGrp="1"/>
          </p:cNvSpPr>
          <p:nvPr>
            <p:ph type="body" sz="quarter" idx="19"/>
          </p:nvPr>
        </p:nvSpPr>
        <p:spPr>
          <a:xfrm>
            <a:off x="1170431" y="23536844"/>
            <a:ext cx="13048488" cy="677780"/>
          </a:xfrm>
        </p:spPr>
        <p:txBody>
          <a:bodyPr/>
          <a:lstStyle/>
          <a:p>
            <a:r>
              <a:rPr lang="en-GB" sz="4800" b="1" dirty="0">
                <a:solidFill>
                  <a:srgbClr val="0D0D0D"/>
                </a:solidFill>
                <a:latin typeface="Times New Roman"/>
                <a:cs typeface="Times New Roman"/>
              </a:rPr>
              <a:t>The challenges of implementing the KM system</a:t>
            </a:r>
            <a:endParaRPr lang="en-US" sz="4800" dirty="0">
              <a:solidFill>
                <a:srgbClr val="000000"/>
              </a:solidFill>
              <a:latin typeface="Times New Roman"/>
              <a:cs typeface="Times New Roman"/>
            </a:endParaRPr>
          </a:p>
        </p:txBody>
      </p:sp>
      <p:sp>
        <p:nvSpPr>
          <p:cNvPr id="9" name="Text Placeholder 8"/>
          <p:cNvSpPr>
            <a:spLocks noGrp="1"/>
          </p:cNvSpPr>
          <p:nvPr>
            <p:ph type="body" sz="quarter" idx="21"/>
          </p:nvPr>
        </p:nvSpPr>
        <p:spPr/>
        <p:txBody>
          <a:bodyPr/>
          <a:lstStyle/>
          <a:p>
            <a:r>
              <a:rPr lang="en-GB" sz="4800" b="1" dirty="0">
                <a:solidFill>
                  <a:srgbClr val="0D0D0D"/>
                </a:solidFill>
                <a:latin typeface="Times New Roman"/>
                <a:cs typeface="Times New Roman"/>
              </a:rPr>
              <a:t>Key Components of the KM System</a:t>
            </a:r>
            <a:endParaRPr lang="en-GB" sz="4800" dirty="0">
              <a:solidFill>
                <a:srgbClr val="000000"/>
              </a:solidFill>
              <a:latin typeface="Times New Roman"/>
              <a:cs typeface="Times New Roman"/>
            </a:endParaRPr>
          </a:p>
        </p:txBody>
      </p:sp>
      <p:sp>
        <p:nvSpPr>
          <p:cNvPr id="14" name="Content Placeholder 13"/>
          <p:cNvSpPr>
            <a:spLocks noGrp="1"/>
          </p:cNvSpPr>
          <p:nvPr>
            <p:ph sz="quarter" idx="27"/>
          </p:nvPr>
        </p:nvSpPr>
        <p:spPr>
          <a:xfrm>
            <a:off x="15416784" y="7571586"/>
            <a:ext cx="13048488" cy="6957003"/>
          </a:xfrm>
        </p:spPr>
        <p:txBody>
          <a:bodyPr vert="horz" lIns="365760" tIns="182880" rIns="91440" bIns="45720" rtlCol="0" anchor="t">
            <a:noAutofit/>
          </a:bodyPr>
          <a:lstStyle/>
          <a:p>
            <a:endParaRPr lang="en-GB" dirty="0">
              <a:latin typeface="Times New Roman"/>
              <a:cs typeface="Times New Roman"/>
            </a:endParaRPr>
          </a:p>
          <a:p>
            <a:pPr marL="0" indent="0">
              <a:buNone/>
            </a:pPr>
            <a:r>
              <a:rPr lang="en-GB" sz="2400" b="1" dirty="0">
                <a:latin typeface="Times New Roman"/>
                <a:cs typeface="Times New Roman"/>
              </a:rPr>
              <a:t>Knowledge Repository</a:t>
            </a:r>
            <a:r>
              <a:rPr lang="en-GB" sz="2400" dirty="0">
                <a:latin typeface="Times New Roman"/>
                <a:cs typeface="Times New Roman"/>
              </a:rPr>
              <a:t>: An established system in which employees can store, retrieve, and copy documents, developed &amp; tested methods, and learn from past experiences. For instance, they may include SharePoint or wiki website for internal use.</a:t>
            </a:r>
            <a:br>
              <a:rPr lang="en-GB" sz="2400" dirty="0">
                <a:latin typeface="Times New Roman"/>
                <a:cs typeface="Times New Roman"/>
              </a:rPr>
            </a:br>
            <a:r>
              <a:rPr lang="en-GB" sz="2400" b="1" dirty="0">
                <a:latin typeface="Times New Roman"/>
                <a:cs typeface="Times New Roman"/>
              </a:rPr>
              <a:t>Collaboration Tools</a:t>
            </a:r>
            <a:r>
              <a:rPr lang="en-GB" sz="2400" dirty="0">
                <a:latin typeface="Times New Roman"/>
                <a:cs typeface="Times New Roman"/>
              </a:rPr>
              <a:t>: Messaging services, video conferencing, and task management platforms which include functionality which allows real time working among teams of developers.</a:t>
            </a:r>
            <a:br>
              <a:rPr lang="en-GB" sz="2400" dirty="0">
                <a:latin typeface="Times New Roman"/>
                <a:cs typeface="Times New Roman"/>
              </a:rPr>
            </a:br>
            <a:r>
              <a:rPr lang="en-GB" sz="2400" b="1" dirty="0">
                <a:latin typeface="Times New Roman"/>
                <a:cs typeface="Times New Roman"/>
              </a:rPr>
              <a:t>Data Analytics</a:t>
            </a:r>
            <a:r>
              <a:rPr lang="en-GB" sz="2400" dirty="0">
                <a:latin typeface="Times New Roman"/>
                <a:cs typeface="Times New Roman"/>
              </a:rPr>
              <a:t>: AI equipped Zara to analyse customer data, market trends and operational performance in the depth they have not been studied before, giving additional data for decision-making.</a:t>
            </a:r>
            <a:br>
              <a:rPr lang="en-GB" sz="2400" dirty="0">
                <a:latin typeface="Times New Roman"/>
                <a:cs typeface="Times New Roman"/>
              </a:rPr>
            </a:br>
            <a:r>
              <a:rPr lang="en-GB" sz="2400" b="1" dirty="0">
                <a:latin typeface="Times New Roman"/>
                <a:cs typeface="Times New Roman"/>
              </a:rPr>
              <a:t>Training and Development Portal</a:t>
            </a:r>
            <a:r>
              <a:rPr lang="en-GB" sz="2400" dirty="0">
                <a:latin typeface="Times New Roman"/>
                <a:cs typeface="Times New Roman"/>
              </a:rPr>
              <a:t>: An online learning platform providing part-time and weekend-courses for employees plus tutorials and industry-trends resources to increase their knowledge-base (</a:t>
            </a:r>
            <a:r>
              <a:rPr lang="en-GB" sz="2400" dirty="0">
                <a:solidFill>
                  <a:srgbClr val="222222"/>
                </a:solidFill>
                <a:latin typeface="Times New Roman"/>
                <a:cs typeface="Times New Roman"/>
              </a:rPr>
              <a:t>Ichijo et al., 2006)</a:t>
            </a:r>
            <a:r>
              <a:rPr lang="en-GB" sz="2400" dirty="0">
                <a:latin typeface="Times New Roman"/>
                <a:cs typeface="Times New Roman"/>
              </a:rPr>
              <a:t>.</a:t>
            </a:r>
            <a:br>
              <a:rPr lang="en-GB" sz="2400" dirty="0">
                <a:latin typeface="Times New Roman"/>
                <a:cs typeface="Times New Roman"/>
              </a:rPr>
            </a:br>
            <a:r>
              <a:rPr lang="en-GB" sz="2400" b="1" dirty="0">
                <a:latin typeface="Times New Roman"/>
                <a:cs typeface="Times New Roman"/>
              </a:rPr>
              <a:t>Recognition and Rewards System</a:t>
            </a:r>
            <a:r>
              <a:rPr lang="en-GB" sz="2400" dirty="0">
                <a:latin typeface="Times New Roman"/>
                <a:cs typeface="Times New Roman"/>
              </a:rPr>
              <a:t>: The ability of the employer to be able to detect and appreciate individuals that contribute intellectual prowess to the company promotes knowledge sharing.</a:t>
            </a:r>
            <a:endParaRPr lang="en-US" sz="2400" dirty="0">
              <a:latin typeface="Times New Roman"/>
              <a:cs typeface="Times New Roman"/>
            </a:endParaRPr>
          </a:p>
          <a:p>
            <a:endParaRPr lang="en-US" sz="2400" dirty="0">
              <a:latin typeface="Times New Roman"/>
              <a:cs typeface="Times New Roman"/>
            </a:endParaRPr>
          </a:p>
          <a:p>
            <a:endParaRPr lang="en-GB" dirty="0">
              <a:latin typeface="Times New Roman"/>
              <a:cs typeface="Times New Roman"/>
            </a:endParaRPr>
          </a:p>
        </p:txBody>
      </p:sp>
      <p:sp>
        <p:nvSpPr>
          <p:cNvPr id="16" name="Text Placeholder 15"/>
          <p:cNvSpPr>
            <a:spLocks noGrp="1"/>
          </p:cNvSpPr>
          <p:nvPr>
            <p:ph type="body" sz="quarter" idx="29"/>
          </p:nvPr>
        </p:nvSpPr>
        <p:spPr>
          <a:xfrm>
            <a:off x="15083356" y="22991236"/>
            <a:ext cx="13048488" cy="1253699"/>
          </a:xfrm>
        </p:spPr>
        <p:txBody>
          <a:bodyPr/>
          <a:lstStyle/>
          <a:p>
            <a:r>
              <a:rPr lang="en-GB" sz="4800" b="1" dirty="0">
                <a:solidFill>
                  <a:srgbClr val="0D0D0D"/>
                </a:solidFill>
                <a:latin typeface="Times New Roman"/>
                <a:cs typeface="Times New Roman"/>
              </a:rPr>
              <a:t>Implementation Strategy</a:t>
            </a:r>
            <a:endParaRPr lang="en-GB" sz="4800" dirty="0">
              <a:solidFill>
                <a:srgbClr val="000000"/>
              </a:solidFill>
              <a:latin typeface="Times New Roman"/>
              <a:cs typeface="Times New Roman"/>
            </a:endParaRPr>
          </a:p>
        </p:txBody>
      </p:sp>
      <p:sp>
        <p:nvSpPr>
          <p:cNvPr id="17" name="Content Placeholder 16"/>
          <p:cNvSpPr>
            <a:spLocks noGrp="1"/>
          </p:cNvSpPr>
          <p:nvPr>
            <p:ph sz="quarter" idx="30"/>
          </p:nvPr>
        </p:nvSpPr>
        <p:spPr/>
        <p:txBody>
          <a:bodyPr vert="horz" lIns="365760" tIns="182880" rIns="91440" bIns="45720" rtlCol="0" anchor="t">
            <a:noAutofit/>
          </a:bodyPr>
          <a:lstStyle/>
          <a:p>
            <a:endParaRPr lang="en-GB" sz="2400" dirty="0">
              <a:latin typeface="Times New Roman"/>
              <a:cs typeface="Times New Roman"/>
            </a:endParaRPr>
          </a:p>
          <a:p>
            <a:endParaRPr lang="en-GB" sz="2400" dirty="0">
              <a:latin typeface="Times New Roman"/>
              <a:cs typeface="Times New Roman"/>
            </a:endParaRPr>
          </a:p>
        </p:txBody>
      </p:sp>
      <p:sp>
        <p:nvSpPr>
          <p:cNvPr id="21" name="Text Placeholder 20"/>
          <p:cNvSpPr>
            <a:spLocks noGrp="1"/>
          </p:cNvSpPr>
          <p:nvPr>
            <p:ph type="body" sz="quarter" idx="34"/>
          </p:nvPr>
        </p:nvSpPr>
        <p:spPr>
          <a:xfrm>
            <a:off x="30034228" y="13494457"/>
            <a:ext cx="12230075" cy="4951715"/>
          </a:xfrm>
        </p:spPr>
        <p:txBody>
          <a:bodyPr/>
          <a:lstStyle/>
          <a:p>
            <a:r>
              <a:rPr lang="en-US" b="1" dirty="0">
                <a:solidFill>
                  <a:schemeClr val="tx1"/>
                </a:solidFill>
                <a:latin typeface="Times New Roman"/>
                <a:cs typeface="Times New Roman"/>
              </a:rPr>
              <a:t>Conclusions</a:t>
            </a:r>
          </a:p>
          <a:p>
            <a:pPr>
              <a:spcBef>
                <a:spcPts val="1200"/>
              </a:spcBef>
            </a:pPr>
            <a:r>
              <a:rPr lang="en-GB" sz="2800" dirty="0">
                <a:solidFill>
                  <a:schemeClr val="tx1"/>
                </a:solidFill>
                <a:latin typeface="Times New Roman"/>
                <a:cs typeface="Times New Roman"/>
              </a:rPr>
              <a:t>In summary, the suggested KM system provides a comprehensive solution to KM in Zara which through the use of efficient tools and technologies facilitates internal communication, knowledge sharing and ultimately contributes to organizational effectiveness. Through the anticipation of potential pitfalls and the utilization of a tactical approach in implementation, Zara stands a good chance to realize collaborative, innovative and highly profitable streams of operation.</a:t>
            </a:r>
            <a:endParaRPr lang="en-US" sz="2800" dirty="0">
              <a:solidFill>
                <a:schemeClr val="tx1"/>
              </a:solidFill>
              <a:latin typeface="Times New Roman"/>
              <a:cs typeface="Times New Roman"/>
            </a:endParaRPr>
          </a:p>
          <a:p>
            <a:endParaRPr lang="en-US" dirty="0">
              <a:solidFill>
                <a:schemeClr val="tx1"/>
              </a:solidFill>
              <a:latin typeface="Times New Roman"/>
              <a:cs typeface="Times New Roman"/>
            </a:endParaRPr>
          </a:p>
        </p:txBody>
      </p:sp>
      <p:sp>
        <p:nvSpPr>
          <p:cNvPr id="22" name="Content Placeholder 21"/>
          <p:cNvSpPr>
            <a:spLocks noGrp="1"/>
          </p:cNvSpPr>
          <p:nvPr>
            <p:ph sz="quarter" idx="35"/>
          </p:nvPr>
        </p:nvSpPr>
        <p:spPr/>
        <p:txBody>
          <a:bodyPr vert="horz" lIns="365760" tIns="182880" rIns="91440" bIns="45720" rtlCol="0" anchor="t">
            <a:normAutofit/>
          </a:bodyPr>
          <a:lstStyle/>
          <a:p>
            <a:r>
              <a:rPr lang="en-GB" sz="2400" dirty="0">
                <a:solidFill>
                  <a:srgbClr val="222222"/>
                </a:solidFill>
                <a:latin typeface="Times New Roman"/>
                <a:cs typeface="Times New Roman"/>
              </a:rPr>
              <a:t>Alavi, M. and Leidner, D.E., 2001. Knowledge management and knowledge management systems: Conceptual foundations and research issues. </a:t>
            </a:r>
            <a:r>
              <a:rPr lang="en-GB" sz="2400" i="1" dirty="0">
                <a:solidFill>
                  <a:srgbClr val="222222"/>
                </a:solidFill>
                <a:latin typeface="Times New Roman"/>
                <a:cs typeface="Times New Roman"/>
              </a:rPr>
              <a:t>MIS quarterly</a:t>
            </a:r>
            <a:r>
              <a:rPr lang="en-GB" sz="2400" dirty="0">
                <a:solidFill>
                  <a:srgbClr val="222222"/>
                </a:solidFill>
                <a:latin typeface="Times New Roman"/>
                <a:cs typeface="Times New Roman"/>
              </a:rPr>
              <a:t>, pp.107-136.</a:t>
            </a:r>
          </a:p>
          <a:p>
            <a:r>
              <a:rPr lang="en-GB" sz="2400" dirty="0">
                <a:solidFill>
                  <a:srgbClr val="222222"/>
                </a:solidFill>
                <a:latin typeface="Times New Roman"/>
                <a:cs typeface="Times New Roman"/>
              </a:rPr>
              <a:t>Davenport, T.H. and Prusak, L., 1998. </a:t>
            </a:r>
            <a:r>
              <a:rPr lang="en-GB" sz="2400" i="1" dirty="0">
                <a:solidFill>
                  <a:srgbClr val="222222"/>
                </a:solidFill>
                <a:latin typeface="Times New Roman"/>
                <a:cs typeface="Times New Roman"/>
              </a:rPr>
              <a:t>Working knowledge: How organizations manage what they know</a:t>
            </a:r>
            <a:r>
              <a:rPr lang="en-GB" sz="2400" dirty="0">
                <a:solidFill>
                  <a:srgbClr val="222222"/>
                </a:solidFill>
                <a:latin typeface="Times New Roman"/>
                <a:cs typeface="Times New Roman"/>
              </a:rPr>
              <a:t>. Harvard Business Press.</a:t>
            </a:r>
          </a:p>
          <a:p>
            <a:r>
              <a:rPr lang="en-GB" sz="2400" err="1">
                <a:solidFill>
                  <a:srgbClr val="222222"/>
                </a:solidFill>
                <a:latin typeface="Times New Roman"/>
                <a:cs typeface="Times New Roman"/>
              </a:rPr>
              <a:t>Elmorshidy</a:t>
            </a:r>
            <a:r>
              <a:rPr lang="en-GB" sz="2400" dirty="0">
                <a:solidFill>
                  <a:srgbClr val="222222"/>
                </a:solidFill>
                <a:latin typeface="Times New Roman"/>
                <a:cs typeface="Times New Roman"/>
              </a:rPr>
              <a:t>, A., 2018. The impact of knowledge management systems on innovation: An empirical investigation in Kuwait. </a:t>
            </a:r>
            <a:r>
              <a:rPr lang="en-GB" sz="2400" i="1" dirty="0">
                <a:solidFill>
                  <a:srgbClr val="222222"/>
                </a:solidFill>
                <a:latin typeface="Times New Roman"/>
                <a:cs typeface="Times New Roman"/>
              </a:rPr>
              <a:t>VINE Journal of Information and Knowledge Management Systems</a:t>
            </a:r>
            <a:r>
              <a:rPr lang="en-GB" sz="2400" dirty="0">
                <a:solidFill>
                  <a:srgbClr val="222222"/>
                </a:solidFill>
                <a:latin typeface="Times New Roman"/>
                <a:cs typeface="Times New Roman"/>
              </a:rPr>
              <a:t>, </a:t>
            </a:r>
            <a:r>
              <a:rPr lang="en-GB" sz="2400" i="1" dirty="0">
                <a:solidFill>
                  <a:srgbClr val="222222"/>
                </a:solidFill>
                <a:latin typeface="Times New Roman"/>
                <a:cs typeface="Times New Roman"/>
              </a:rPr>
              <a:t>48</a:t>
            </a:r>
            <a:r>
              <a:rPr lang="en-GB" sz="2400" dirty="0">
                <a:solidFill>
                  <a:srgbClr val="222222"/>
                </a:solidFill>
                <a:latin typeface="Times New Roman"/>
                <a:cs typeface="Times New Roman"/>
              </a:rPr>
              <a:t>(3), pp.388-403.</a:t>
            </a:r>
          </a:p>
          <a:p>
            <a:r>
              <a:rPr lang="en-GB" sz="2400" dirty="0">
                <a:solidFill>
                  <a:srgbClr val="222222"/>
                </a:solidFill>
                <a:latin typeface="Times New Roman"/>
                <a:cs typeface="Times New Roman"/>
              </a:rPr>
              <a:t>Nonaka, I., 2009. The knowledge-creating company. In </a:t>
            </a:r>
            <a:r>
              <a:rPr lang="en-GB" sz="2400" i="1" dirty="0">
                <a:solidFill>
                  <a:srgbClr val="222222"/>
                </a:solidFill>
                <a:latin typeface="Times New Roman"/>
                <a:cs typeface="Times New Roman"/>
              </a:rPr>
              <a:t>The economic impact of knowledge</a:t>
            </a:r>
            <a:r>
              <a:rPr lang="en-GB" sz="2400" dirty="0">
                <a:solidFill>
                  <a:srgbClr val="222222"/>
                </a:solidFill>
                <a:latin typeface="Times New Roman"/>
                <a:cs typeface="Times New Roman"/>
              </a:rPr>
              <a:t> (pp. 175-187). Routledge.</a:t>
            </a:r>
          </a:p>
          <a:p>
            <a:r>
              <a:rPr lang="en-GB" sz="2400" dirty="0">
                <a:solidFill>
                  <a:srgbClr val="222222"/>
                </a:solidFill>
                <a:latin typeface="Times New Roman"/>
                <a:cs typeface="Times New Roman"/>
              </a:rPr>
              <a:t>Becerra-Fernandez, I. and </a:t>
            </a:r>
            <a:r>
              <a:rPr lang="en-GB" sz="2400" err="1">
                <a:solidFill>
                  <a:srgbClr val="222222"/>
                </a:solidFill>
                <a:latin typeface="Times New Roman"/>
                <a:cs typeface="Times New Roman"/>
              </a:rPr>
              <a:t>Sabherwal</a:t>
            </a:r>
            <a:r>
              <a:rPr lang="en-GB" sz="2400" dirty="0">
                <a:solidFill>
                  <a:srgbClr val="222222"/>
                </a:solidFill>
                <a:latin typeface="Times New Roman"/>
                <a:cs typeface="Times New Roman"/>
              </a:rPr>
              <a:t>, R., 2014. </a:t>
            </a:r>
            <a:r>
              <a:rPr lang="en-GB" sz="2400" i="1" dirty="0">
                <a:solidFill>
                  <a:srgbClr val="222222"/>
                </a:solidFill>
                <a:latin typeface="Times New Roman"/>
                <a:cs typeface="Times New Roman"/>
              </a:rPr>
              <a:t>Knowledge management: Systems and processes</a:t>
            </a:r>
            <a:r>
              <a:rPr lang="en-GB" sz="2400" dirty="0">
                <a:solidFill>
                  <a:srgbClr val="222222"/>
                </a:solidFill>
                <a:latin typeface="Times New Roman"/>
                <a:cs typeface="Times New Roman"/>
              </a:rPr>
              <a:t>. Routledge.</a:t>
            </a:r>
          </a:p>
          <a:p>
            <a:r>
              <a:rPr lang="en-GB" sz="2400" dirty="0">
                <a:solidFill>
                  <a:srgbClr val="222222"/>
                </a:solidFill>
                <a:latin typeface="Times New Roman"/>
                <a:cs typeface="Times New Roman"/>
              </a:rPr>
              <a:t>Ichijo, K. and Nonaka, I., 2006. </a:t>
            </a:r>
            <a:r>
              <a:rPr lang="en-GB" sz="2400" i="1" dirty="0">
                <a:solidFill>
                  <a:srgbClr val="222222"/>
                </a:solidFill>
                <a:latin typeface="Times New Roman"/>
                <a:cs typeface="Times New Roman"/>
              </a:rPr>
              <a:t>Knowledge creation and management: New challenges for managers</a:t>
            </a:r>
            <a:r>
              <a:rPr lang="en-GB" sz="2400" dirty="0">
                <a:solidFill>
                  <a:srgbClr val="222222"/>
                </a:solidFill>
                <a:latin typeface="Times New Roman"/>
                <a:cs typeface="Times New Roman"/>
              </a:rPr>
              <a:t>. Oxford university press.</a:t>
            </a:r>
          </a:p>
          <a:p>
            <a:endParaRPr lang="en-GB" sz="2400" dirty="0">
              <a:solidFill>
                <a:srgbClr val="222222"/>
              </a:solidFill>
              <a:latin typeface="Times New Roman"/>
              <a:cs typeface="Times New Roman"/>
            </a:endParaRPr>
          </a:p>
          <a:p>
            <a:pPr marL="0" indent="0">
              <a:buNone/>
            </a:pPr>
            <a:endParaRPr lang="en-GB" sz="2400" dirty="0">
              <a:latin typeface="Times New Roman"/>
              <a:cs typeface="Times New Roman"/>
            </a:endParaRPr>
          </a:p>
          <a:p>
            <a:endParaRPr lang="en-GB" sz="2400" dirty="0">
              <a:solidFill>
                <a:srgbClr val="222222"/>
              </a:solidFill>
              <a:latin typeface="Times New Roman"/>
              <a:cs typeface="Times New Roman"/>
            </a:endParaRPr>
          </a:p>
          <a:p>
            <a:endParaRPr lang="en-GB" sz="2400" dirty="0">
              <a:latin typeface="Times New Roman"/>
              <a:cs typeface="Times New Roman"/>
            </a:endParaRPr>
          </a:p>
        </p:txBody>
      </p:sp>
      <p:sp>
        <p:nvSpPr>
          <p:cNvPr id="45" name="Content Placeholder 44">
            <a:extLst>
              <a:ext uri="{FF2B5EF4-FFF2-40B4-BE49-F238E27FC236}">
                <a16:creationId xmlns:a16="http://schemas.microsoft.com/office/drawing/2014/main" id="{CCBEF62E-4C7C-A004-EC32-4D2D2EB0EB21}"/>
              </a:ext>
            </a:extLst>
          </p:cNvPr>
          <p:cNvSpPr>
            <a:spLocks noGrp="1"/>
          </p:cNvSpPr>
          <p:nvPr>
            <p:ph sz="quarter" idx="33"/>
          </p:nvPr>
        </p:nvSpPr>
        <p:spPr>
          <a:xfrm>
            <a:off x="29675159" y="7583050"/>
            <a:ext cx="12957554" cy="7406134"/>
          </a:xfrm>
        </p:spPr>
        <p:txBody>
          <a:bodyPr vert="horz" lIns="365760" tIns="182880" rIns="91440" bIns="45720" rtlCol="0" anchor="t">
            <a:normAutofit/>
          </a:bodyPr>
          <a:lstStyle/>
          <a:p>
            <a:pPr>
              <a:buNone/>
            </a:pPr>
            <a:r>
              <a:rPr lang="en-GB" dirty="0">
                <a:solidFill>
                  <a:srgbClr val="0D0D0D"/>
                </a:solidFill>
                <a:latin typeface="Times New Roman"/>
                <a:cs typeface="Times New Roman"/>
              </a:rPr>
              <a:t>The knowledge accumulated through the KM system can be commercialized in several ways, including:</a:t>
            </a:r>
          </a:p>
          <a:p>
            <a:pPr>
              <a:buFont typeface="Arial"/>
              <a:buChar char="•"/>
            </a:pPr>
            <a:r>
              <a:rPr lang="en-GB" b="1" dirty="0">
                <a:solidFill>
                  <a:srgbClr val="0D0D0D"/>
                </a:solidFill>
                <a:latin typeface="Times New Roman"/>
                <a:cs typeface="Times New Roman"/>
              </a:rPr>
              <a:t>Product Development:</a:t>
            </a:r>
            <a:r>
              <a:rPr lang="en-GB" dirty="0">
                <a:solidFill>
                  <a:srgbClr val="0D0D0D"/>
                </a:solidFill>
                <a:latin typeface="Times New Roman"/>
                <a:cs typeface="Times New Roman"/>
              </a:rPr>
              <a:t> Insights gained from customer data and market trends can inform the development of new product lines or features tailored to customer preferences.</a:t>
            </a:r>
          </a:p>
          <a:p>
            <a:pPr>
              <a:buFont typeface="Arial"/>
              <a:buChar char="•"/>
            </a:pPr>
            <a:r>
              <a:rPr lang="en-GB" b="1" dirty="0">
                <a:solidFill>
                  <a:srgbClr val="0D0D0D"/>
                </a:solidFill>
                <a:latin typeface="Times New Roman"/>
                <a:cs typeface="Times New Roman"/>
              </a:rPr>
              <a:t>Consulting Services:</a:t>
            </a:r>
            <a:r>
              <a:rPr lang="en-GB" dirty="0">
                <a:solidFill>
                  <a:srgbClr val="0D0D0D"/>
                </a:solidFill>
                <a:latin typeface="Times New Roman"/>
                <a:cs typeface="Times New Roman"/>
              </a:rPr>
              <a:t> Zara can leverage its expertise in fashion retail and supply chain management to offer consulting services to other companies in the industry.</a:t>
            </a:r>
          </a:p>
          <a:p>
            <a:pPr>
              <a:buFont typeface="Arial"/>
              <a:buChar char="•"/>
            </a:pPr>
            <a:r>
              <a:rPr lang="en-GB" b="1" dirty="0">
                <a:solidFill>
                  <a:srgbClr val="0D0D0D"/>
                </a:solidFill>
                <a:latin typeface="Times New Roman"/>
                <a:cs typeface="Times New Roman"/>
              </a:rPr>
              <a:t>Training Programs:</a:t>
            </a:r>
            <a:r>
              <a:rPr lang="en-GB" dirty="0">
                <a:solidFill>
                  <a:srgbClr val="0D0D0D"/>
                </a:solidFill>
                <a:latin typeface="Times New Roman"/>
                <a:cs typeface="Times New Roman"/>
              </a:rPr>
              <a:t> The training and development resources available through the KM system can be packaged and offered as training programs or certifications to external stakeholders.</a:t>
            </a:r>
          </a:p>
          <a:p>
            <a:pPr marL="0" indent="0">
              <a:buNone/>
            </a:pPr>
            <a:endParaRPr lang="en-GB" b="1" dirty="0">
              <a:solidFill>
                <a:srgbClr val="0D0D0D"/>
              </a:solidFill>
              <a:latin typeface="Times New Roman"/>
              <a:cs typeface="Times New Roman"/>
            </a:endParaRPr>
          </a:p>
        </p:txBody>
      </p:sp>
      <p:sp>
        <p:nvSpPr>
          <p:cNvPr id="46" name="TextBox 45">
            <a:extLst>
              <a:ext uri="{FF2B5EF4-FFF2-40B4-BE49-F238E27FC236}">
                <a16:creationId xmlns:a16="http://schemas.microsoft.com/office/drawing/2014/main" id="{7A9419E9-30FB-2776-D5C1-D0A7240EC231}"/>
              </a:ext>
            </a:extLst>
          </p:cNvPr>
          <p:cNvSpPr txBox="1"/>
          <p:nvPr/>
        </p:nvSpPr>
        <p:spPr>
          <a:xfrm>
            <a:off x="29648660" y="6294245"/>
            <a:ext cx="1210948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dirty="0">
                <a:solidFill>
                  <a:srgbClr val="0D0D0D"/>
                </a:solidFill>
                <a:latin typeface="Times New Roman"/>
                <a:cs typeface="Times New Roman"/>
              </a:rPr>
              <a:t>Commercialization of Knowledge</a:t>
            </a:r>
            <a:endParaRPr lang="en-US" sz="4800">
              <a:latin typeface="Times New Roman"/>
              <a:cs typeface="Times New Roman"/>
            </a:endParaRPr>
          </a:p>
        </p:txBody>
      </p:sp>
      <p:sp>
        <p:nvSpPr>
          <p:cNvPr id="47" name="TextBox 46">
            <a:extLst>
              <a:ext uri="{FF2B5EF4-FFF2-40B4-BE49-F238E27FC236}">
                <a16:creationId xmlns:a16="http://schemas.microsoft.com/office/drawing/2014/main" id="{BBB9BCFD-1466-8299-E2DF-A580EFAC113E}"/>
              </a:ext>
            </a:extLst>
          </p:cNvPr>
          <p:cNvSpPr txBox="1"/>
          <p:nvPr/>
        </p:nvSpPr>
        <p:spPr>
          <a:xfrm>
            <a:off x="1211990" y="24734082"/>
            <a:ext cx="12763279" cy="62170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200"/>
              </a:spcBef>
              <a:buFont typeface="Arial"/>
              <a:buChar char="•"/>
            </a:pPr>
            <a:r>
              <a:rPr lang="en-GB" sz="2800" b="1" dirty="0">
                <a:latin typeface="Times New Roman"/>
                <a:cs typeface="Times New Roman"/>
              </a:rPr>
              <a:t>Resistance to Change:</a:t>
            </a:r>
            <a:r>
              <a:rPr lang="en-GB" sz="2800" dirty="0">
                <a:latin typeface="Times New Roman"/>
                <a:cs typeface="Times New Roman"/>
              </a:rPr>
              <a:t> Individuals might not accept using new technologies, doing teamwork or sharing their knowledge about the work process out of the fear of job loss or powerlessness (Alavi et al., 2001).</a:t>
            </a:r>
            <a:endParaRPr lang="en-US" sz="2800" dirty="0">
              <a:latin typeface="Times New Roman"/>
              <a:cs typeface="Times New Roman"/>
            </a:endParaRPr>
          </a:p>
          <a:p>
            <a:pPr marL="285750" indent="-285750">
              <a:spcBef>
                <a:spcPts val="1200"/>
              </a:spcBef>
              <a:buFont typeface="Arial"/>
              <a:buChar char="•"/>
            </a:pPr>
            <a:r>
              <a:rPr lang="en-GB" sz="2800" b="1" dirty="0">
                <a:latin typeface="Times New Roman"/>
                <a:cs typeface="Times New Roman"/>
              </a:rPr>
              <a:t>Data Security Concerns: </a:t>
            </a:r>
            <a:r>
              <a:rPr lang="en-GB" sz="2800" dirty="0">
                <a:latin typeface="Times New Roman"/>
                <a:cs typeface="Times New Roman"/>
              </a:rPr>
              <a:t>Centralized repositories indeed bring in question data security and privacy therefore creating need for proper security measures in compliance with existing regulations. (Davenport et al., 1998).</a:t>
            </a:r>
            <a:endParaRPr lang="en-US" sz="2800" dirty="0">
              <a:latin typeface="Times New Roman"/>
              <a:cs typeface="Times New Roman"/>
            </a:endParaRPr>
          </a:p>
          <a:p>
            <a:pPr marL="285750" indent="-285750">
              <a:spcBef>
                <a:spcPts val="1200"/>
              </a:spcBef>
              <a:buFont typeface="Arial"/>
              <a:buChar char="•"/>
            </a:pPr>
            <a:r>
              <a:rPr lang="en-GB" sz="2800" b="1" dirty="0">
                <a:latin typeface="Times New Roman"/>
                <a:cs typeface="Times New Roman"/>
              </a:rPr>
              <a:t>Integration Complexity: </a:t>
            </a:r>
            <a:r>
              <a:rPr lang="en-GB" sz="2800" dirty="0">
                <a:latin typeface="Times New Roman"/>
                <a:cs typeface="Times New Roman"/>
              </a:rPr>
              <a:t>Maintaining compatibility between the KM system and the current IT infrastructure and business processes may be in essence a complicated task that will ultimately require substantial investments in staff and training </a:t>
            </a:r>
            <a:r>
              <a:rPr lang="en-GB" sz="2800" dirty="0" err="1">
                <a:solidFill>
                  <a:srgbClr val="222222"/>
                </a:solidFill>
                <a:latin typeface="Times New Roman"/>
                <a:cs typeface="Times New Roman"/>
              </a:rPr>
              <a:t>Elmorshidy</a:t>
            </a:r>
            <a:r>
              <a:rPr lang="en-GB" sz="2800" dirty="0">
                <a:latin typeface="Times New Roman"/>
                <a:cs typeface="Times New Roman"/>
              </a:rPr>
              <a:t>, 2018).</a:t>
            </a:r>
            <a:endParaRPr lang="en-US" sz="2800" dirty="0">
              <a:latin typeface="Times New Roman"/>
              <a:cs typeface="Times New Roman"/>
            </a:endParaRPr>
          </a:p>
          <a:p>
            <a:pPr marL="285750" indent="-285750">
              <a:spcBef>
                <a:spcPts val="1200"/>
              </a:spcBef>
              <a:buFont typeface="Arial"/>
              <a:buChar char="•"/>
            </a:pPr>
            <a:endParaRPr lang="en-US" sz="2800" dirty="0">
              <a:latin typeface="Times New Roman"/>
              <a:cs typeface="Times New Roman"/>
            </a:endParaRPr>
          </a:p>
          <a:p>
            <a:pPr algn="l"/>
            <a:endParaRPr lang="en-GB" sz="6000" dirty="0">
              <a:latin typeface="Times New Roman"/>
              <a:cs typeface="Times New Roman"/>
            </a:endParaRPr>
          </a:p>
        </p:txBody>
      </p:sp>
      <p:sp>
        <p:nvSpPr>
          <p:cNvPr id="49" name="TextBox 48">
            <a:extLst>
              <a:ext uri="{FF2B5EF4-FFF2-40B4-BE49-F238E27FC236}">
                <a16:creationId xmlns:a16="http://schemas.microsoft.com/office/drawing/2014/main" id="{5C64010D-FF2A-4315-2488-6A09E26E81C2}"/>
              </a:ext>
            </a:extLst>
          </p:cNvPr>
          <p:cNvSpPr txBox="1"/>
          <p:nvPr/>
        </p:nvSpPr>
        <p:spPr>
          <a:xfrm>
            <a:off x="15875702" y="24748160"/>
            <a:ext cx="9021227"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GB" sz="2400" dirty="0">
                <a:latin typeface="Times New Roman"/>
                <a:cs typeface="Times New Roman"/>
              </a:rPr>
              <a:t>To implement the KM system at Zara without excessive resource expenditure, the following strategies can be adopted:</a:t>
            </a:r>
            <a:r>
              <a:rPr lang="en-US" sz="2400" dirty="0">
                <a:latin typeface="Times New Roman"/>
                <a:cs typeface="Times New Roman"/>
              </a:rPr>
              <a:t>​</a:t>
            </a:r>
          </a:p>
          <a:p>
            <a:pPr marL="228600" indent="-228600">
              <a:buFont typeface=""/>
              <a:buChar char="•"/>
            </a:pPr>
            <a:r>
              <a:rPr lang="en-GB" sz="2400" b="1" dirty="0">
                <a:latin typeface="Times New Roman"/>
                <a:cs typeface="Times New Roman"/>
              </a:rPr>
              <a:t>Phased Approach</a:t>
            </a:r>
            <a:r>
              <a:rPr lang="en-GB" sz="2400" dirty="0">
                <a:latin typeface="Times New Roman"/>
                <a:cs typeface="Times New Roman"/>
              </a:rPr>
              <a:t>: Organize a step-by-step launch of the KM system, with the initial pilot project in one variety of department and then the expansion of the complete system across the organization.</a:t>
            </a:r>
            <a:r>
              <a:rPr lang="en-US" sz="2400" dirty="0">
                <a:latin typeface="Times New Roman"/>
                <a:cs typeface="Times New Roman"/>
              </a:rPr>
              <a:t>​</a:t>
            </a:r>
          </a:p>
          <a:p>
            <a:pPr marL="228600" indent="-228600">
              <a:buFont typeface=""/>
              <a:buChar char="•"/>
            </a:pPr>
            <a:r>
              <a:rPr lang="en-GB" sz="2400" b="1" dirty="0">
                <a:latin typeface="Times New Roman"/>
                <a:cs typeface="Times New Roman"/>
              </a:rPr>
              <a:t>User Training:</a:t>
            </a:r>
            <a:r>
              <a:rPr lang="en-GB" sz="2400" dirty="0">
                <a:latin typeface="Times New Roman"/>
                <a:cs typeface="Times New Roman"/>
              </a:rPr>
              <a:t> Seek to train all employees on the use KM tools, putting and an emphasis on benefits and usefulness to daily work and task performance .</a:t>
            </a:r>
            <a:r>
              <a:rPr lang="en-US" sz="2400" dirty="0">
                <a:latin typeface="Times New Roman"/>
                <a:cs typeface="Times New Roman"/>
              </a:rPr>
              <a:t>​</a:t>
            </a:r>
          </a:p>
          <a:p>
            <a:pPr marL="228600" indent="-228600">
              <a:buFont typeface=""/>
              <a:buChar char="•"/>
            </a:pPr>
            <a:r>
              <a:rPr lang="en-GB" sz="2400" b="1" dirty="0">
                <a:latin typeface="Times New Roman"/>
                <a:cs typeface="Times New Roman"/>
              </a:rPr>
              <a:t>Change Management</a:t>
            </a:r>
            <a:r>
              <a:rPr lang="en-GB" sz="2400" dirty="0">
                <a:latin typeface="Times New Roman"/>
                <a:cs typeface="Times New Roman"/>
              </a:rPr>
              <a:t>: Involve employees in change process by explaining them the benefit if the KM system and tackling with the issues of the presented change sciences, and they are crucial to a well-informed and rounded perspective on our world (</a:t>
            </a:r>
            <a:r>
              <a:rPr lang="en-GB" sz="2400" dirty="0">
                <a:solidFill>
                  <a:srgbClr val="222222"/>
                </a:solidFill>
                <a:latin typeface="Times New Roman"/>
                <a:cs typeface="Times New Roman"/>
              </a:rPr>
              <a:t>Becerra-Fernandez et al., 2014)</a:t>
            </a:r>
            <a:r>
              <a:rPr lang="en-GB" sz="2400" dirty="0">
                <a:latin typeface="Times New Roman"/>
                <a:cs typeface="Times New Roman"/>
              </a:rPr>
              <a:t>.</a:t>
            </a:r>
            <a:r>
              <a:rPr lang="en-US" sz="2400" dirty="0">
                <a:latin typeface="Times New Roman"/>
                <a:cs typeface="Times New Roman"/>
              </a:rPr>
              <a:t>​</a:t>
            </a:r>
          </a:p>
          <a:p>
            <a:pPr marL="228600" indent="-228600">
              <a:buFont typeface=""/>
              <a:buChar char="•"/>
            </a:pPr>
            <a:r>
              <a:rPr lang="en-GB" sz="2400" b="1" dirty="0">
                <a:latin typeface="Times New Roman"/>
                <a:cs typeface="Times New Roman"/>
              </a:rPr>
              <a:t>Continuous Improvement</a:t>
            </a:r>
            <a:r>
              <a:rPr lang="en-GB" sz="2400" dirty="0">
                <a:latin typeface="Times New Roman"/>
                <a:cs typeface="Times New Roman"/>
              </a:rPr>
              <a:t>: Secure feedback from users and stakeholders which will helps to identify the weak sides of the standard system of knowledge management and then improve it by developing and implementing a new KM system.​</a:t>
            </a:r>
          </a:p>
          <a:p>
            <a:pPr marL="228600" indent="-228600">
              <a:buFont typeface=""/>
              <a:buChar char="•"/>
            </a:pPr>
            <a:r>
              <a:rPr lang="en-GB" sz="2400" dirty="0">
                <a:latin typeface="Times New Roman"/>
                <a:cs typeface="Times New Roman"/>
              </a:rPr>
              <a:t>​</a:t>
            </a:r>
          </a:p>
        </p:txBody>
      </p:sp>
      <p:sp>
        <p:nvSpPr>
          <p:cNvPr id="50" name="TextBox 49">
            <a:extLst>
              <a:ext uri="{FF2B5EF4-FFF2-40B4-BE49-F238E27FC236}">
                <a16:creationId xmlns:a16="http://schemas.microsoft.com/office/drawing/2014/main" id="{9FAF7D19-8820-D810-4E42-E625C944E1F4}"/>
              </a:ext>
            </a:extLst>
          </p:cNvPr>
          <p:cNvSpPr txBox="1"/>
          <p:nvPr/>
        </p:nvSpPr>
        <p:spPr>
          <a:xfrm>
            <a:off x="30822541" y="23190413"/>
            <a:ext cx="1135169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b="1" dirty="0">
                <a:latin typeface="Times New Roman"/>
                <a:cs typeface="Times New Roman"/>
              </a:rPr>
              <a:t>References </a:t>
            </a:r>
            <a:endParaRPr lang="en-US" dirty="0">
              <a:latin typeface="Times New Roman"/>
              <a:cs typeface="Times New Roman"/>
            </a:endParaRPr>
          </a:p>
        </p:txBody>
      </p:sp>
      <p:pic>
        <p:nvPicPr>
          <p:cNvPr id="51" name="Picture 50" descr="What Are Knowledge Management Systems and Knowledge Management Software? |  Lucidworks">
            <a:extLst>
              <a:ext uri="{FF2B5EF4-FFF2-40B4-BE49-F238E27FC236}">
                <a16:creationId xmlns:a16="http://schemas.microsoft.com/office/drawing/2014/main" id="{908FAD6C-B897-E7FB-9F74-06A47EA80F95}"/>
              </a:ext>
            </a:extLst>
          </p:cNvPr>
          <p:cNvPicPr>
            <a:picLocks noChangeAspect="1"/>
          </p:cNvPicPr>
          <p:nvPr/>
        </p:nvPicPr>
        <p:blipFill>
          <a:blip r:embed="rId3"/>
          <a:stretch>
            <a:fillRect/>
          </a:stretch>
        </p:blipFill>
        <p:spPr>
          <a:xfrm>
            <a:off x="16330376" y="14523206"/>
            <a:ext cx="11412317" cy="7570003"/>
          </a:xfrm>
          <a:prstGeom prst="rect">
            <a:avLst/>
          </a:prstGeom>
          <a:ln>
            <a:noFill/>
          </a:ln>
          <a:effectLst>
            <a:softEdge rad="112500"/>
          </a:effectLst>
        </p:spPr>
      </p:pic>
      <p:pic>
        <p:nvPicPr>
          <p:cNvPr id="52" name="Picture 51" descr="Zara, eBay and Lee Launch Programs to Bolster Resale in the UK and the U.S.  - Retail TouchPoints">
            <a:extLst>
              <a:ext uri="{FF2B5EF4-FFF2-40B4-BE49-F238E27FC236}">
                <a16:creationId xmlns:a16="http://schemas.microsoft.com/office/drawing/2014/main" id="{E30FDFDA-590B-C3A4-E122-6643CF29EA56}"/>
              </a:ext>
            </a:extLst>
          </p:cNvPr>
          <p:cNvPicPr>
            <a:picLocks noChangeAspect="1"/>
          </p:cNvPicPr>
          <p:nvPr/>
        </p:nvPicPr>
        <p:blipFill>
          <a:blip r:embed="rId4"/>
          <a:stretch>
            <a:fillRect/>
          </a:stretch>
        </p:blipFill>
        <p:spPr>
          <a:xfrm>
            <a:off x="30193982" y="18813943"/>
            <a:ext cx="11470075" cy="4141217"/>
          </a:xfrm>
          <a:prstGeom prst="ellipse">
            <a:avLst/>
          </a:prstGeom>
          <a:ln>
            <a:noFill/>
          </a:ln>
          <a:effectLst>
            <a:softEdge rad="112500"/>
          </a:effectLst>
        </p:spPr>
      </p:pic>
      <p:pic>
        <p:nvPicPr>
          <p:cNvPr id="53" name="Picture 52" descr="Reduce Expense with Knowledge Management | Blog">
            <a:extLst>
              <a:ext uri="{FF2B5EF4-FFF2-40B4-BE49-F238E27FC236}">
                <a16:creationId xmlns:a16="http://schemas.microsoft.com/office/drawing/2014/main" id="{71F9782D-2F27-79BF-AD7A-76C792A20980}"/>
              </a:ext>
            </a:extLst>
          </p:cNvPr>
          <p:cNvPicPr>
            <a:picLocks noChangeAspect="1"/>
          </p:cNvPicPr>
          <p:nvPr/>
        </p:nvPicPr>
        <p:blipFill>
          <a:blip r:embed="rId5"/>
          <a:stretch>
            <a:fillRect/>
          </a:stretch>
        </p:blipFill>
        <p:spPr>
          <a:xfrm>
            <a:off x="3648974" y="11929553"/>
            <a:ext cx="7936301" cy="2554977"/>
          </a:xfrm>
          <a:prstGeom prst="ellipse">
            <a:avLst/>
          </a:prstGeom>
          <a:ln>
            <a:noFill/>
          </a:ln>
          <a:effectLst>
            <a:softEdge rad="112500"/>
          </a:effectLst>
        </p:spPr>
      </p:pic>
      <p:pic>
        <p:nvPicPr>
          <p:cNvPr id="55" name="Picture 54" descr="Zara profits buoyed by UK sales surge | Business | The Guardian">
            <a:extLst>
              <a:ext uri="{FF2B5EF4-FFF2-40B4-BE49-F238E27FC236}">
                <a16:creationId xmlns:a16="http://schemas.microsoft.com/office/drawing/2014/main" id="{BC3FA26B-F5E4-54C9-7058-F21C8C0DE783}"/>
              </a:ext>
            </a:extLst>
          </p:cNvPr>
          <p:cNvPicPr>
            <a:picLocks noChangeAspect="1"/>
          </p:cNvPicPr>
          <p:nvPr/>
        </p:nvPicPr>
        <p:blipFill>
          <a:blip r:embed="rId6"/>
          <a:stretch>
            <a:fillRect/>
          </a:stretch>
        </p:blipFill>
        <p:spPr>
          <a:xfrm>
            <a:off x="24895501" y="25874985"/>
            <a:ext cx="3392802" cy="3933778"/>
          </a:xfrm>
          <a:prstGeom prst="ellipse">
            <a:avLst/>
          </a:prstGeom>
          <a:ln>
            <a:noFill/>
          </a:ln>
          <a:effectLst>
            <a:softEdge rad="112500"/>
          </a:effectLst>
        </p:spPr>
      </p:pic>
      <p:pic>
        <p:nvPicPr>
          <p:cNvPr id="56" name="Picture 55" descr="Knowledge Management Overview &amp; Process - Lesson | Study.com">
            <a:extLst>
              <a:ext uri="{FF2B5EF4-FFF2-40B4-BE49-F238E27FC236}">
                <a16:creationId xmlns:a16="http://schemas.microsoft.com/office/drawing/2014/main" id="{F2D09E03-BC52-4EC5-6CCC-53DD622E7B4F}"/>
              </a:ext>
            </a:extLst>
          </p:cNvPr>
          <p:cNvPicPr>
            <a:picLocks noChangeAspect="1"/>
          </p:cNvPicPr>
          <p:nvPr/>
        </p:nvPicPr>
        <p:blipFill>
          <a:blip r:embed="rId7"/>
          <a:stretch>
            <a:fillRect/>
          </a:stretch>
        </p:blipFill>
        <p:spPr>
          <a:xfrm>
            <a:off x="8596335" y="29414305"/>
            <a:ext cx="4986067" cy="1829490"/>
          </a:xfrm>
          <a:prstGeom prst="rect">
            <a:avLst/>
          </a:prstGeom>
          <a:ln>
            <a:noFill/>
          </a:ln>
          <a:effectLst>
            <a:softEdge rad="112500"/>
          </a:effectLst>
        </p:spPr>
      </p:pic>
    </p:spTree>
    <p:extLst>
      <p:ext uri="{BB962C8B-B14F-4D97-AF65-F5344CB8AC3E}">
        <p14:creationId xmlns:p14="http://schemas.microsoft.com/office/powerpoint/2010/main" val="931198942"/>
      </p:ext>
    </p:extLst>
  </p:cSld>
  <p:clrMapOvr>
    <a:masterClrMapping/>
  </p:clrMapOvr>
</p:sld>
</file>

<file path=ppt/theme/theme1.xml><?xml version="1.0" encoding="utf-8"?>
<a:theme xmlns:a="http://schemas.openxmlformats.org/drawingml/2006/main" name="Medical Poster">
  <a:themeElements>
    <a:clrScheme name="Medical Poster B">
      <a:dk1>
        <a:sysClr val="windowText" lastClr="000000"/>
      </a:dk1>
      <a:lt1>
        <a:sysClr val="window" lastClr="FFFFFF"/>
      </a:lt1>
      <a:dk2>
        <a:srgbClr val="256693"/>
      </a:dk2>
      <a:lt2>
        <a:srgbClr val="D2EAFA"/>
      </a:lt2>
      <a:accent1>
        <a:srgbClr val="2F82BB"/>
      </a:accent1>
      <a:accent2>
        <a:srgbClr val="C9C64E"/>
      </a:accent2>
      <a:accent3>
        <a:srgbClr val="A5AB81"/>
      </a:accent3>
      <a:accent4>
        <a:srgbClr val="D8B25C"/>
      </a:accent4>
      <a:accent5>
        <a:srgbClr val="689CC0"/>
      </a:accent5>
      <a:accent6>
        <a:srgbClr val="968C8C"/>
      </a:accent6>
      <a:hlink>
        <a:srgbClr val="2F82BB"/>
      </a:hlink>
      <a:folHlink>
        <a:srgbClr val="808080"/>
      </a:folHlink>
    </a:clrScheme>
    <a:fontScheme name="Impact-Arial">
      <a:majorFont>
        <a:latin typeface="Impact"/>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lumMod val="75000"/>
          </a:schemeClr>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0CDA158F-BD11-4947-AD81-47123E717BAC}" vid="{D7EF840D-21B4-42C8-9035-CFD5E088B4D5}"/>
    </a:ext>
  </a:extLst>
</a:theme>
</file>

<file path=ppt/theme/theme2.xml><?xml version="1.0" encoding="utf-8"?>
<a:theme xmlns:a="http://schemas.openxmlformats.org/drawingml/2006/main" name="Office Theme">
  <a:themeElements>
    <a:clrScheme name="Medical Poster B">
      <a:dk1>
        <a:sysClr val="windowText" lastClr="000000"/>
      </a:dk1>
      <a:lt1>
        <a:sysClr val="window" lastClr="FFFFFF"/>
      </a:lt1>
      <a:dk2>
        <a:srgbClr val="256693"/>
      </a:dk2>
      <a:lt2>
        <a:srgbClr val="D2EAFA"/>
      </a:lt2>
      <a:accent1>
        <a:srgbClr val="2F82BB"/>
      </a:accent1>
      <a:accent2>
        <a:srgbClr val="C9C64E"/>
      </a:accent2>
      <a:accent3>
        <a:srgbClr val="A5AB81"/>
      </a:accent3>
      <a:accent4>
        <a:srgbClr val="D8B25C"/>
      </a:accent4>
      <a:accent5>
        <a:srgbClr val="689CC0"/>
      </a:accent5>
      <a:accent6>
        <a:srgbClr val="968C8C"/>
      </a:accent6>
      <a:hlink>
        <a:srgbClr val="2F82BB"/>
      </a:hlink>
      <a:folHlink>
        <a:srgbClr val="808080"/>
      </a:folHlink>
    </a:clrScheme>
    <a:fontScheme name="Impact-Arial">
      <a:majorFont>
        <a:latin typeface="Impact"/>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cal Poster B">
      <a:dk1>
        <a:sysClr val="windowText" lastClr="000000"/>
      </a:dk1>
      <a:lt1>
        <a:sysClr val="window" lastClr="FFFFFF"/>
      </a:lt1>
      <a:dk2>
        <a:srgbClr val="256693"/>
      </a:dk2>
      <a:lt2>
        <a:srgbClr val="D2EAFA"/>
      </a:lt2>
      <a:accent1>
        <a:srgbClr val="2F82BB"/>
      </a:accent1>
      <a:accent2>
        <a:srgbClr val="C9C64E"/>
      </a:accent2>
      <a:accent3>
        <a:srgbClr val="A5AB81"/>
      </a:accent3>
      <a:accent4>
        <a:srgbClr val="D8B25C"/>
      </a:accent4>
      <a:accent5>
        <a:srgbClr val="689CC0"/>
      </a:accent5>
      <a:accent6>
        <a:srgbClr val="968C8C"/>
      </a:accent6>
      <a:hlink>
        <a:srgbClr val="2F82BB"/>
      </a:hlink>
      <a:folHlink>
        <a:srgbClr val="808080"/>
      </a:folHlink>
    </a:clrScheme>
    <a:fontScheme name="Impact-Arial">
      <a:majorFont>
        <a:latin typeface="Impact"/>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C1D5F340F01F94FA2FD29A5E6DC872E" ma:contentTypeVersion="0" ma:contentTypeDescription="Create a new document." ma:contentTypeScope="" ma:versionID="f583bd66513a361a730282b6a794e352">
  <xsd:schema xmlns:xsd="http://www.w3.org/2001/XMLSchema" xmlns:xs="http://www.w3.org/2001/XMLSchema" xmlns:p="http://schemas.microsoft.com/office/2006/metadata/properties" targetNamespace="http://schemas.microsoft.com/office/2006/metadata/properties" ma:root="true" ma:fieldsID="6841151cf538834e171094e4faaf2d73">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D271D13-D20F-4697-97AA-66DC15DE63FD}">
  <ds:schemaRefs>
    <ds:schemaRef ds:uri="http://schemas.microsoft.com/office/2006/metadata/properties"/>
    <ds:schemaRef ds:uri="http://www.w3.org/2000/xmlns/"/>
  </ds:schemaRefs>
</ds:datastoreItem>
</file>

<file path=customXml/itemProps2.xml><?xml version="1.0" encoding="utf-8"?>
<ds:datastoreItem xmlns:ds="http://schemas.openxmlformats.org/officeDocument/2006/customXml" ds:itemID="{6D3F3875-7A7F-481F-975A-FD11B1B30A0C}">
  <ds:schemaRefs>
    <ds:schemaRef ds:uri="http://schemas.microsoft.com/sharepoint/v3/contenttype/forms"/>
  </ds:schemaRefs>
</ds:datastoreItem>
</file>

<file path=customXml/itemProps3.xml><?xml version="1.0" encoding="utf-8"?>
<ds:datastoreItem xmlns:ds="http://schemas.openxmlformats.org/officeDocument/2006/customXml" ds:itemID="{7013AD7E-0B42-4A01-861E-64E1CDF7360E}">
  <ds:schemaRefs>
    <ds:schemaRef ds:uri="http://schemas.microsoft.com/office/2006/metadata/contentType"/>
    <ds:schemaRef ds:uri="http://schemas.microsoft.com/office/2006/metadata/properties/metaAttribut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256</Words>
  <Application>Microsoft Office PowerPoint</Application>
  <PresentationFormat>Custom</PresentationFormat>
  <Paragraphs>60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Medical Poster</vt:lpstr>
      <vt:lpstr>Knowledge Management (KM) System in practice at Zara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 Title] Lorem ipsum dolor sit amet, consectetuer adipiscing elit maecenas porttitor congue massa fusce</dc:title>
  <dc:creator/>
  <cp:lastModifiedBy>Stacey Sugarova (2120140)</cp:lastModifiedBy>
  <cp:revision>219</cp:revision>
  <dcterms:created xsi:type="dcterms:W3CDTF">2024-03-26T07:22:40Z</dcterms:created>
  <dcterms:modified xsi:type="dcterms:W3CDTF">2024-04-22T11:55:23Z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0x0101007C1D5F340F01F94FA2FD29A5E6DC872E</vt:lpwstr>
  </property>
</Properties>
</file>