
<file path=[Content_Types].xml><?xml version="1.0" encoding="utf-8"?>
<Types xmlns="http://schemas.openxmlformats.org/package/2006/content-types">
  <Default Extension="jpeg" ContentType="image/jpeg"/>
  <Default Extension="jp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01" r:id="rId4"/>
  </p:sldMasterIdLst>
  <p:notesMasterIdLst>
    <p:notesMasterId r:id="rId18"/>
  </p:notesMasterIdLst>
  <p:sldIdLst>
    <p:sldId id="257" r:id="rId5"/>
    <p:sldId id="258" r:id="rId6"/>
    <p:sldId id="259" r:id="rId7"/>
    <p:sldId id="268" r:id="rId8"/>
    <p:sldId id="260" r:id="rId9"/>
    <p:sldId id="261" r:id="rId10"/>
    <p:sldId id="262" r:id="rId11"/>
    <p:sldId id="263" r:id="rId12"/>
    <p:sldId id="264" r:id="rId13"/>
    <p:sldId id="265" r:id="rId14"/>
    <p:sldId id="269" r:id="rId15"/>
    <p:sldId id="266" r:id="rId16"/>
    <p:sldId id="267" r:id="rId17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–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4995" autoAdjust="0"/>
    <p:restoredTop sz="94660"/>
  </p:normalViewPr>
  <p:slideViewPr>
    <p:cSldViewPr snapToGrid="0">
      <p:cViewPr>
        <p:scale>
          <a:sx n="53" d="100"/>
          <a:sy n="53" d="100"/>
        </p:scale>
        <p:origin x="1176" y="4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notesMaster" Target="notesMasters/notesMaster1.xml"/><Relationship Id="rId3" Type="http://schemas.openxmlformats.org/officeDocument/2006/relationships/customXml" Target="../customXml/item3.xml"/><Relationship Id="rId21" Type="http://schemas.openxmlformats.org/officeDocument/2006/relationships/theme" Target="theme/theme1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viewProps" Target="viewProps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10" Type="http://schemas.openxmlformats.org/officeDocument/2006/relationships/slide" Target="slides/slide6.xml"/><Relationship Id="rId19" Type="http://schemas.openxmlformats.org/officeDocument/2006/relationships/presProps" Target="presProps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tableStyles" Target="tableStyle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CFEF8BEB-7F73-4BEE-9731-12960E75B684}" type="doc">
      <dgm:prSet loTypeId="urn:microsoft.com/office/officeart/2005/8/layout/vList2" loCatId="list" qsTypeId="urn:microsoft.com/office/officeart/2005/8/quickstyle/simple5" qsCatId="simple" csTypeId="urn:microsoft.com/office/officeart/2005/8/colors/colorful2" csCatId="colorful" phldr="1"/>
      <dgm:spPr/>
      <dgm:t>
        <a:bodyPr/>
        <a:lstStyle/>
        <a:p>
          <a:endParaRPr lang="en-US"/>
        </a:p>
      </dgm:t>
    </dgm:pt>
    <dgm:pt modelId="{49EF35F4-2D8A-4900-80FA-8D5A6574E298}">
      <dgm:prSet/>
      <dgm:spPr/>
      <dgm:t>
        <a:bodyPr/>
        <a:lstStyle/>
        <a:p>
          <a:r>
            <a:rPr lang="en-GB" i="1" dirty="0">
              <a:latin typeface="Arial" panose="020B0604020202020204" pitchFamily="34" charset="0"/>
              <a:cs typeface="Arial" panose="020B0604020202020204" pitchFamily="34" charset="0"/>
            </a:rPr>
            <a:t>Aldridge, J. (2018) Where are we now? Twenty-five years of research and practice on young carers. Critical Social Policy. </a:t>
          </a:r>
        </a:p>
      </dgm:t>
    </dgm:pt>
    <dgm:pt modelId="{E7DFA038-EDDA-45B9-B08C-948DE29BE2AA}" type="parTrans" cxnId="{68E055AF-4747-4096-8363-FED5D9C9D017}">
      <dgm:prSet/>
      <dgm:spPr/>
      <dgm:t>
        <a:bodyPr/>
        <a:lstStyle/>
        <a:p>
          <a:endParaRPr lang="en-US"/>
        </a:p>
      </dgm:t>
    </dgm:pt>
    <dgm:pt modelId="{F1587613-586F-49FF-8137-F186A70A761B}" type="sibTrans" cxnId="{68E055AF-4747-4096-8363-FED5D9C9D017}">
      <dgm:prSet/>
      <dgm:spPr/>
      <dgm:t>
        <a:bodyPr/>
        <a:lstStyle/>
        <a:p>
          <a:endParaRPr lang="en-US"/>
        </a:p>
      </dgm:t>
    </dgm:pt>
    <dgm:pt modelId="{F464895A-F264-48D9-AEBE-4F98EBEEABCA}">
      <dgm:prSet/>
      <dgm:spPr/>
      <dgm:t>
        <a:bodyPr/>
        <a:lstStyle/>
        <a:p>
          <a:r>
            <a:rPr lang="en-GB" i="1" dirty="0">
              <a:latin typeface="Arial" panose="020B0604020202020204" pitchFamily="34" charset="0"/>
              <a:cs typeface="Arial" panose="020B0604020202020204" pitchFamily="34" charset="0"/>
            </a:rPr>
            <a:t>Berk, L. (2018) Development Through the Lifespan. 7</a:t>
          </a:r>
          <a:r>
            <a:rPr lang="en-GB" i="1" baseline="30000" dirty="0">
              <a:latin typeface="Arial" panose="020B0604020202020204" pitchFamily="34" charset="0"/>
              <a:cs typeface="Arial" panose="020B0604020202020204" pitchFamily="34" charset="0"/>
            </a:rPr>
            <a:t>th</a:t>
          </a:r>
          <a:r>
            <a:rPr lang="en-GB" i="1" dirty="0">
              <a:latin typeface="Arial" panose="020B0604020202020204" pitchFamily="34" charset="0"/>
              <a:cs typeface="Arial" panose="020B0604020202020204" pitchFamily="34" charset="0"/>
            </a:rPr>
            <a:t> ed. Pearson </a:t>
          </a:r>
          <a:endParaRPr lang="en-US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EEE99E88-8287-4C59-8784-00D7D72B20F1}" type="parTrans" cxnId="{B950285F-0932-418D-97C3-71C305ED2879}">
      <dgm:prSet/>
      <dgm:spPr/>
      <dgm:t>
        <a:bodyPr/>
        <a:lstStyle/>
        <a:p>
          <a:endParaRPr lang="en-US"/>
        </a:p>
      </dgm:t>
    </dgm:pt>
    <dgm:pt modelId="{A4945247-F408-4624-9ACC-9D13A20CC8ED}" type="sibTrans" cxnId="{B950285F-0932-418D-97C3-71C305ED2879}">
      <dgm:prSet/>
      <dgm:spPr/>
      <dgm:t>
        <a:bodyPr/>
        <a:lstStyle/>
        <a:p>
          <a:endParaRPr lang="en-US"/>
        </a:p>
      </dgm:t>
    </dgm:pt>
    <dgm:pt modelId="{F2B7C78F-0551-4E68-806C-F6A044B0F421}">
      <dgm:prSet/>
      <dgm:spPr/>
      <dgm:t>
        <a:bodyPr/>
        <a:lstStyle/>
        <a:p>
          <a:r>
            <a:rPr lang="en-GB" i="1" dirty="0">
              <a:latin typeface="Arial" panose="020B0604020202020204" pitchFamily="34" charset="0"/>
              <a:cs typeface="Arial" panose="020B0604020202020204" pitchFamily="34" charset="0"/>
            </a:rPr>
            <a:t>Erikson, E. (1968) Identity: Youth and Crisis. New York: Norton </a:t>
          </a:r>
          <a:endParaRPr lang="en-US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B7ABB502-9B4A-468A-B72A-5148733E55EA}" type="parTrans" cxnId="{E8DFF272-3C7C-4833-80D2-BDF4617258E6}">
      <dgm:prSet/>
      <dgm:spPr/>
      <dgm:t>
        <a:bodyPr/>
        <a:lstStyle/>
        <a:p>
          <a:endParaRPr lang="en-US"/>
        </a:p>
      </dgm:t>
    </dgm:pt>
    <dgm:pt modelId="{F1B2BF8A-738A-4596-B53F-66C92FC0E904}" type="sibTrans" cxnId="{E8DFF272-3C7C-4833-80D2-BDF4617258E6}">
      <dgm:prSet/>
      <dgm:spPr/>
      <dgm:t>
        <a:bodyPr/>
        <a:lstStyle/>
        <a:p>
          <a:endParaRPr lang="en-US"/>
        </a:p>
      </dgm:t>
    </dgm:pt>
    <dgm:pt modelId="{C44F87EA-7EBA-4508-8BFC-F658D6FB0436}">
      <dgm:prSet/>
      <dgm:spPr/>
      <dgm:t>
        <a:bodyPr/>
        <a:lstStyle/>
        <a:p>
          <a:r>
            <a:rPr lang="en-GB" i="1" dirty="0">
              <a:latin typeface="Arial" panose="020B0604020202020204" pitchFamily="34" charset="0"/>
              <a:cs typeface="Arial" panose="020B0604020202020204" pitchFamily="34" charset="0"/>
            </a:rPr>
            <a:t>Robison, O. et al. (2020) ‘The health and wellbeing of young carers. Public Health.</a:t>
          </a:r>
          <a:endParaRPr lang="en-US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BADDF45E-C571-4789-8E2E-2C779FFB4239}" type="parTrans" cxnId="{D4CB8FEB-6C2F-42DD-A525-57E7424CBB10}">
      <dgm:prSet/>
      <dgm:spPr/>
      <dgm:t>
        <a:bodyPr/>
        <a:lstStyle/>
        <a:p>
          <a:endParaRPr lang="en-US"/>
        </a:p>
      </dgm:t>
    </dgm:pt>
    <dgm:pt modelId="{3877775D-9349-4B99-8B53-7D1BE53914AC}" type="sibTrans" cxnId="{D4CB8FEB-6C2F-42DD-A525-57E7424CBB10}">
      <dgm:prSet/>
      <dgm:spPr/>
      <dgm:t>
        <a:bodyPr/>
        <a:lstStyle/>
        <a:p>
          <a:endParaRPr lang="en-US"/>
        </a:p>
      </dgm:t>
    </dgm:pt>
    <dgm:pt modelId="{C78C0BA5-C5CF-43ED-9BD1-01555D1766CA}">
      <dgm:prSet/>
      <dgm:spPr/>
      <dgm:t>
        <a:bodyPr/>
        <a:lstStyle/>
        <a:p>
          <a:r>
            <a:rPr lang="en-GB" i="1" dirty="0">
              <a:latin typeface="Arial" panose="020B0604020202020204" pitchFamily="34" charset="0"/>
              <a:cs typeface="Arial" panose="020B0604020202020204" pitchFamily="34" charset="0"/>
            </a:rPr>
            <a:t>Becker, S. (2007) Global perspectives on children’s unpaid caregiving in the family. Global Social Policy.</a:t>
          </a:r>
        </a:p>
      </dgm:t>
    </dgm:pt>
    <dgm:pt modelId="{9C4FBD14-2758-4CEE-A226-910427B03A6B}" type="parTrans" cxnId="{FBCF7C37-54E0-4964-A36F-B51A34A4306E}">
      <dgm:prSet/>
      <dgm:spPr/>
      <dgm:t>
        <a:bodyPr/>
        <a:lstStyle/>
        <a:p>
          <a:endParaRPr lang="en-GB"/>
        </a:p>
      </dgm:t>
    </dgm:pt>
    <dgm:pt modelId="{8F4F2F99-2DD7-4F9D-B3E8-EBFF1145D2C7}" type="sibTrans" cxnId="{FBCF7C37-54E0-4964-A36F-B51A34A4306E}">
      <dgm:prSet/>
      <dgm:spPr/>
      <dgm:t>
        <a:bodyPr/>
        <a:lstStyle/>
        <a:p>
          <a:endParaRPr lang="en-GB"/>
        </a:p>
      </dgm:t>
    </dgm:pt>
    <dgm:pt modelId="{338076B2-6153-48E6-AD49-7C10F036190C}">
      <dgm:prSet/>
      <dgm:spPr/>
      <dgm:t>
        <a:bodyPr/>
        <a:lstStyle/>
        <a:p>
          <a:r>
            <a:rPr lang="en-US" i="1" dirty="0">
              <a:latin typeface="Arial" panose="020B0604020202020204" pitchFamily="34" charset="0"/>
              <a:cs typeface="Arial" panose="020B0604020202020204" pitchFamily="34" charset="0"/>
            </a:rPr>
            <a:t>Joseph, S., Becker, F. (2009) Young carers and emotional wellbeing. Child and Family Social Work.</a:t>
          </a:r>
        </a:p>
      </dgm:t>
    </dgm:pt>
    <dgm:pt modelId="{7C9FCBF7-085D-4150-9E4D-68035B971B26}" type="parTrans" cxnId="{84AB7A2D-D3AC-49FD-9635-D30F78D33C98}">
      <dgm:prSet/>
      <dgm:spPr/>
      <dgm:t>
        <a:bodyPr/>
        <a:lstStyle/>
        <a:p>
          <a:endParaRPr lang="en-GB"/>
        </a:p>
      </dgm:t>
    </dgm:pt>
    <dgm:pt modelId="{2A30B53D-50C6-4965-A3A4-D7BDAB5BE1BD}" type="sibTrans" cxnId="{84AB7A2D-D3AC-49FD-9635-D30F78D33C98}">
      <dgm:prSet/>
      <dgm:spPr/>
      <dgm:t>
        <a:bodyPr/>
        <a:lstStyle/>
        <a:p>
          <a:endParaRPr lang="en-GB"/>
        </a:p>
      </dgm:t>
    </dgm:pt>
    <dgm:pt modelId="{6B6849D5-FF93-442E-96CE-741DD7F265CC}" type="pres">
      <dgm:prSet presAssocID="{CFEF8BEB-7F73-4BEE-9731-12960E75B684}" presName="linear" presStyleCnt="0">
        <dgm:presLayoutVars>
          <dgm:animLvl val="lvl"/>
          <dgm:resizeHandles val="exact"/>
        </dgm:presLayoutVars>
      </dgm:prSet>
      <dgm:spPr/>
    </dgm:pt>
    <dgm:pt modelId="{09B04950-4895-4872-8695-5DE92D2655D2}" type="pres">
      <dgm:prSet presAssocID="{49EF35F4-2D8A-4900-80FA-8D5A6574E298}" presName="parentText" presStyleLbl="node1" presStyleIdx="0" presStyleCnt="6">
        <dgm:presLayoutVars>
          <dgm:chMax val="0"/>
          <dgm:bulletEnabled val="1"/>
        </dgm:presLayoutVars>
      </dgm:prSet>
      <dgm:spPr/>
    </dgm:pt>
    <dgm:pt modelId="{CAADAA25-5D96-40B7-871F-22D4FC834510}" type="pres">
      <dgm:prSet presAssocID="{F1587613-586F-49FF-8137-F186A70A761B}" presName="spacer" presStyleCnt="0"/>
      <dgm:spPr/>
    </dgm:pt>
    <dgm:pt modelId="{2F172178-3AEA-427A-B5D7-BC6B8BED68AA}" type="pres">
      <dgm:prSet presAssocID="{C78C0BA5-C5CF-43ED-9BD1-01555D1766CA}" presName="parentText" presStyleLbl="node1" presStyleIdx="1" presStyleCnt="6">
        <dgm:presLayoutVars>
          <dgm:chMax val="0"/>
          <dgm:bulletEnabled val="1"/>
        </dgm:presLayoutVars>
      </dgm:prSet>
      <dgm:spPr/>
    </dgm:pt>
    <dgm:pt modelId="{C065EF62-4529-4E1A-87AF-57FC26E88B32}" type="pres">
      <dgm:prSet presAssocID="{8F4F2F99-2DD7-4F9D-B3E8-EBFF1145D2C7}" presName="spacer" presStyleCnt="0"/>
      <dgm:spPr/>
    </dgm:pt>
    <dgm:pt modelId="{F874C7E2-4ED7-4E16-B07B-8901D2D2FBBE}" type="pres">
      <dgm:prSet presAssocID="{F464895A-F264-48D9-AEBE-4F98EBEEABCA}" presName="parentText" presStyleLbl="node1" presStyleIdx="2" presStyleCnt="6">
        <dgm:presLayoutVars>
          <dgm:chMax val="0"/>
          <dgm:bulletEnabled val="1"/>
        </dgm:presLayoutVars>
      </dgm:prSet>
      <dgm:spPr/>
    </dgm:pt>
    <dgm:pt modelId="{01A755B6-CCFA-49FA-B266-C73BA986C3A8}" type="pres">
      <dgm:prSet presAssocID="{A4945247-F408-4624-9ACC-9D13A20CC8ED}" presName="spacer" presStyleCnt="0"/>
      <dgm:spPr/>
    </dgm:pt>
    <dgm:pt modelId="{33CEFC6A-2B24-4E49-A712-F5353EC9C135}" type="pres">
      <dgm:prSet presAssocID="{F2B7C78F-0551-4E68-806C-F6A044B0F421}" presName="parentText" presStyleLbl="node1" presStyleIdx="3" presStyleCnt="6">
        <dgm:presLayoutVars>
          <dgm:chMax val="0"/>
          <dgm:bulletEnabled val="1"/>
        </dgm:presLayoutVars>
      </dgm:prSet>
      <dgm:spPr/>
    </dgm:pt>
    <dgm:pt modelId="{ED53CA7F-C21D-4192-B7CB-D90A4800AA36}" type="pres">
      <dgm:prSet presAssocID="{F1B2BF8A-738A-4596-B53F-66C92FC0E904}" presName="spacer" presStyleCnt="0"/>
      <dgm:spPr/>
    </dgm:pt>
    <dgm:pt modelId="{EE0D29B1-FD29-41BE-B839-9D7403CE52EA}" type="pres">
      <dgm:prSet presAssocID="{338076B2-6153-48E6-AD49-7C10F036190C}" presName="parentText" presStyleLbl="node1" presStyleIdx="4" presStyleCnt="6" custScaleY="145913">
        <dgm:presLayoutVars>
          <dgm:chMax val="0"/>
          <dgm:bulletEnabled val="1"/>
        </dgm:presLayoutVars>
      </dgm:prSet>
      <dgm:spPr/>
    </dgm:pt>
    <dgm:pt modelId="{39C45318-C2F1-499F-ADC0-54D1F61FC179}" type="pres">
      <dgm:prSet presAssocID="{2A30B53D-50C6-4965-A3A4-D7BDAB5BE1BD}" presName="spacer" presStyleCnt="0"/>
      <dgm:spPr/>
    </dgm:pt>
    <dgm:pt modelId="{8DE1EB82-26AE-4A55-82B3-5BA3D75307F5}" type="pres">
      <dgm:prSet presAssocID="{C44F87EA-7EBA-4508-8BFC-F658D6FB0436}" presName="parentText" presStyleLbl="node1" presStyleIdx="5" presStyleCnt="6">
        <dgm:presLayoutVars>
          <dgm:chMax val="0"/>
          <dgm:bulletEnabled val="1"/>
        </dgm:presLayoutVars>
      </dgm:prSet>
      <dgm:spPr/>
    </dgm:pt>
  </dgm:ptLst>
  <dgm:cxnLst>
    <dgm:cxn modelId="{6D3FFE1A-6142-4056-80FD-15208F2CD5A3}" type="presOf" srcId="{F464895A-F264-48D9-AEBE-4F98EBEEABCA}" destId="{F874C7E2-4ED7-4E16-B07B-8901D2D2FBBE}" srcOrd="0" destOrd="0" presId="urn:microsoft.com/office/officeart/2005/8/layout/vList2"/>
    <dgm:cxn modelId="{F3FB6F1C-6121-415B-85A6-16A13131545A}" type="presOf" srcId="{F2B7C78F-0551-4E68-806C-F6A044B0F421}" destId="{33CEFC6A-2B24-4E49-A712-F5353EC9C135}" srcOrd="0" destOrd="0" presId="urn:microsoft.com/office/officeart/2005/8/layout/vList2"/>
    <dgm:cxn modelId="{84AB7A2D-D3AC-49FD-9635-D30F78D33C98}" srcId="{CFEF8BEB-7F73-4BEE-9731-12960E75B684}" destId="{338076B2-6153-48E6-AD49-7C10F036190C}" srcOrd="4" destOrd="0" parTransId="{7C9FCBF7-085D-4150-9E4D-68035B971B26}" sibTransId="{2A30B53D-50C6-4965-A3A4-D7BDAB5BE1BD}"/>
    <dgm:cxn modelId="{881FD535-7F17-4317-8484-79D866B817A0}" type="presOf" srcId="{49EF35F4-2D8A-4900-80FA-8D5A6574E298}" destId="{09B04950-4895-4872-8695-5DE92D2655D2}" srcOrd="0" destOrd="0" presId="urn:microsoft.com/office/officeart/2005/8/layout/vList2"/>
    <dgm:cxn modelId="{FBCF7C37-54E0-4964-A36F-B51A34A4306E}" srcId="{CFEF8BEB-7F73-4BEE-9731-12960E75B684}" destId="{C78C0BA5-C5CF-43ED-9BD1-01555D1766CA}" srcOrd="1" destOrd="0" parTransId="{9C4FBD14-2758-4CEE-A226-910427B03A6B}" sibTransId="{8F4F2F99-2DD7-4F9D-B3E8-EBFF1145D2C7}"/>
    <dgm:cxn modelId="{B950285F-0932-418D-97C3-71C305ED2879}" srcId="{CFEF8BEB-7F73-4BEE-9731-12960E75B684}" destId="{F464895A-F264-48D9-AEBE-4F98EBEEABCA}" srcOrd="2" destOrd="0" parTransId="{EEE99E88-8287-4C59-8784-00D7D72B20F1}" sibTransId="{A4945247-F408-4624-9ACC-9D13A20CC8ED}"/>
    <dgm:cxn modelId="{E8DFF272-3C7C-4833-80D2-BDF4617258E6}" srcId="{CFEF8BEB-7F73-4BEE-9731-12960E75B684}" destId="{F2B7C78F-0551-4E68-806C-F6A044B0F421}" srcOrd="3" destOrd="0" parTransId="{B7ABB502-9B4A-468A-B72A-5148733E55EA}" sibTransId="{F1B2BF8A-738A-4596-B53F-66C92FC0E904}"/>
    <dgm:cxn modelId="{AC37FCAD-8C9F-47C4-B16A-010E31582690}" type="presOf" srcId="{C44F87EA-7EBA-4508-8BFC-F658D6FB0436}" destId="{8DE1EB82-26AE-4A55-82B3-5BA3D75307F5}" srcOrd="0" destOrd="0" presId="urn:microsoft.com/office/officeart/2005/8/layout/vList2"/>
    <dgm:cxn modelId="{68E055AF-4747-4096-8363-FED5D9C9D017}" srcId="{CFEF8BEB-7F73-4BEE-9731-12960E75B684}" destId="{49EF35F4-2D8A-4900-80FA-8D5A6574E298}" srcOrd="0" destOrd="0" parTransId="{E7DFA038-EDDA-45B9-B08C-948DE29BE2AA}" sibTransId="{F1587613-586F-49FF-8137-F186A70A761B}"/>
    <dgm:cxn modelId="{FF59F7B7-A9B3-4F1C-B8D5-4220FE6BDDCC}" type="presOf" srcId="{338076B2-6153-48E6-AD49-7C10F036190C}" destId="{EE0D29B1-FD29-41BE-B839-9D7403CE52EA}" srcOrd="0" destOrd="0" presId="urn:microsoft.com/office/officeart/2005/8/layout/vList2"/>
    <dgm:cxn modelId="{586267BD-C8FF-46B1-BB02-4E4665960DB5}" type="presOf" srcId="{CFEF8BEB-7F73-4BEE-9731-12960E75B684}" destId="{6B6849D5-FF93-442E-96CE-741DD7F265CC}" srcOrd="0" destOrd="0" presId="urn:microsoft.com/office/officeart/2005/8/layout/vList2"/>
    <dgm:cxn modelId="{D4CB8FEB-6C2F-42DD-A525-57E7424CBB10}" srcId="{CFEF8BEB-7F73-4BEE-9731-12960E75B684}" destId="{C44F87EA-7EBA-4508-8BFC-F658D6FB0436}" srcOrd="5" destOrd="0" parTransId="{BADDF45E-C571-4789-8E2E-2C779FFB4239}" sibTransId="{3877775D-9349-4B99-8B53-7D1BE53914AC}"/>
    <dgm:cxn modelId="{9EFC09F6-863D-4F79-8EC1-AF5870DB28D9}" type="presOf" srcId="{C78C0BA5-C5CF-43ED-9BD1-01555D1766CA}" destId="{2F172178-3AEA-427A-B5D7-BC6B8BED68AA}" srcOrd="0" destOrd="0" presId="urn:microsoft.com/office/officeart/2005/8/layout/vList2"/>
    <dgm:cxn modelId="{E7E2EB26-0CE2-4442-9C4E-3CD63BFCA83A}" type="presParOf" srcId="{6B6849D5-FF93-442E-96CE-741DD7F265CC}" destId="{09B04950-4895-4872-8695-5DE92D2655D2}" srcOrd="0" destOrd="0" presId="urn:microsoft.com/office/officeart/2005/8/layout/vList2"/>
    <dgm:cxn modelId="{E6C6FDFD-EB3B-49CA-BC7F-877B6B339CDE}" type="presParOf" srcId="{6B6849D5-FF93-442E-96CE-741DD7F265CC}" destId="{CAADAA25-5D96-40B7-871F-22D4FC834510}" srcOrd="1" destOrd="0" presId="urn:microsoft.com/office/officeart/2005/8/layout/vList2"/>
    <dgm:cxn modelId="{704EEBD2-C14B-49B0-A40C-F21E02C3EB7A}" type="presParOf" srcId="{6B6849D5-FF93-442E-96CE-741DD7F265CC}" destId="{2F172178-3AEA-427A-B5D7-BC6B8BED68AA}" srcOrd="2" destOrd="0" presId="urn:microsoft.com/office/officeart/2005/8/layout/vList2"/>
    <dgm:cxn modelId="{C86500AF-9AE4-493B-9270-265E00CBED91}" type="presParOf" srcId="{6B6849D5-FF93-442E-96CE-741DD7F265CC}" destId="{C065EF62-4529-4E1A-87AF-57FC26E88B32}" srcOrd="3" destOrd="0" presId="urn:microsoft.com/office/officeart/2005/8/layout/vList2"/>
    <dgm:cxn modelId="{CAD94067-7506-46C1-8BCB-C18FB34A15F2}" type="presParOf" srcId="{6B6849D5-FF93-442E-96CE-741DD7F265CC}" destId="{F874C7E2-4ED7-4E16-B07B-8901D2D2FBBE}" srcOrd="4" destOrd="0" presId="urn:microsoft.com/office/officeart/2005/8/layout/vList2"/>
    <dgm:cxn modelId="{44B2C0DB-FC0D-4795-A033-6B8E7E590B97}" type="presParOf" srcId="{6B6849D5-FF93-442E-96CE-741DD7F265CC}" destId="{01A755B6-CCFA-49FA-B266-C73BA986C3A8}" srcOrd="5" destOrd="0" presId="urn:microsoft.com/office/officeart/2005/8/layout/vList2"/>
    <dgm:cxn modelId="{95ECD9E1-EA59-4DC8-A620-1CA44A0D1BD4}" type="presParOf" srcId="{6B6849D5-FF93-442E-96CE-741DD7F265CC}" destId="{33CEFC6A-2B24-4E49-A712-F5353EC9C135}" srcOrd="6" destOrd="0" presId="urn:microsoft.com/office/officeart/2005/8/layout/vList2"/>
    <dgm:cxn modelId="{8767AC63-45BE-4058-AF86-97098FC06B35}" type="presParOf" srcId="{6B6849D5-FF93-442E-96CE-741DD7F265CC}" destId="{ED53CA7F-C21D-4192-B7CB-D90A4800AA36}" srcOrd="7" destOrd="0" presId="urn:microsoft.com/office/officeart/2005/8/layout/vList2"/>
    <dgm:cxn modelId="{8F78B394-5E28-4072-B66E-D83D83C746B6}" type="presParOf" srcId="{6B6849D5-FF93-442E-96CE-741DD7F265CC}" destId="{EE0D29B1-FD29-41BE-B839-9D7403CE52EA}" srcOrd="8" destOrd="0" presId="urn:microsoft.com/office/officeart/2005/8/layout/vList2"/>
    <dgm:cxn modelId="{BE40CA5B-00BE-44F9-9FE5-657BF6ACB0CF}" type="presParOf" srcId="{6B6849D5-FF93-442E-96CE-741DD7F265CC}" destId="{39C45318-C2F1-499F-ADC0-54D1F61FC179}" srcOrd="9" destOrd="0" presId="urn:microsoft.com/office/officeart/2005/8/layout/vList2"/>
    <dgm:cxn modelId="{5DCCCA81-6830-41B0-8D4F-A6D2393BC12B}" type="presParOf" srcId="{6B6849D5-FF93-442E-96CE-741DD7F265CC}" destId="{8DE1EB82-26AE-4A55-82B3-5BA3D75307F5}" srcOrd="10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09B04950-4895-4872-8695-5DE92D2655D2}">
      <dsp:nvSpPr>
        <dsp:cNvPr id="0" name=""/>
        <dsp:cNvSpPr/>
      </dsp:nvSpPr>
      <dsp:spPr>
        <a:xfrm>
          <a:off x="0" y="197266"/>
          <a:ext cx="5393361" cy="579149"/>
        </a:xfrm>
        <a:prstGeom prst="roundRect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marL="0" lvl="0" indent="0" algn="l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i="1" kern="1200" dirty="0">
              <a:latin typeface="Arial" panose="020B0604020202020204" pitchFamily="34" charset="0"/>
              <a:cs typeface="Arial" panose="020B0604020202020204" pitchFamily="34" charset="0"/>
            </a:rPr>
            <a:t>Aldridge, J. (2018) Where are we now? Twenty-five years of research and practice on young carers. Critical Social Policy. </a:t>
          </a:r>
        </a:p>
      </dsp:txBody>
      <dsp:txXfrm>
        <a:off x="28272" y="225538"/>
        <a:ext cx="5336817" cy="522605"/>
      </dsp:txXfrm>
    </dsp:sp>
    <dsp:sp modelId="{2F172178-3AEA-427A-B5D7-BC6B8BED68AA}">
      <dsp:nvSpPr>
        <dsp:cNvPr id="0" name=""/>
        <dsp:cNvSpPr/>
      </dsp:nvSpPr>
      <dsp:spPr>
        <a:xfrm>
          <a:off x="0" y="819616"/>
          <a:ext cx="5393361" cy="579149"/>
        </a:xfrm>
        <a:prstGeom prst="roundRect">
          <a:avLst/>
        </a:prstGeom>
        <a:gradFill rotWithShape="0">
          <a:gsLst>
            <a:gs pos="0">
              <a:schemeClr val="accent2">
                <a:hueOff val="1288723"/>
                <a:satOff val="-3699"/>
                <a:lumOff val="-5922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1288723"/>
                <a:satOff val="-3699"/>
                <a:lumOff val="-5922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1288723"/>
                <a:satOff val="-3699"/>
                <a:lumOff val="-5922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marL="0" lvl="0" indent="0" algn="l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i="1" kern="1200" dirty="0">
              <a:latin typeface="Arial" panose="020B0604020202020204" pitchFamily="34" charset="0"/>
              <a:cs typeface="Arial" panose="020B0604020202020204" pitchFamily="34" charset="0"/>
            </a:rPr>
            <a:t>Becker, S. (2007) Global perspectives on children’s unpaid caregiving in the family. Global Social Policy.</a:t>
          </a:r>
        </a:p>
      </dsp:txBody>
      <dsp:txXfrm>
        <a:off x="28272" y="847888"/>
        <a:ext cx="5336817" cy="522605"/>
      </dsp:txXfrm>
    </dsp:sp>
    <dsp:sp modelId="{F874C7E2-4ED7-4E16-B07B-8901D2D2FBBE}">
      <dsp:nvSpPr>
        <dsp:cNvPr id="0" name=""/>
        <dsp:cNvSpPr/>
      </dsp:nvSpPr>
      <dsp:spPr>
        <a:xfrm>
          <a:off x="0" y="1441966"/>
          <a:ext cx="5393361" cy="579149"/>
        </a:xfrm>
        <a:prstGeom prst="roundRect">
          <a:avLst/>
        </a:prstGeom>
        <a:gradFill rotWithShape="0">
          <a:gsLst>
            <a:gs pos="0">
              <a:schemeClr val="accent2">
                <a:hueOff val="2577445"/>
                <a:satOff val="-7397"/>
                <a:lumOff val="-11844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2577445"/>
                <a:satOff val="-7397"/>
                <a:lumOff val="-11844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2577445"/>
                <a:satOff val="-7397"/>
                <a:lumOff val="-11844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marL="0" lvl="0" indent="0" algn="l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i="1" kern="1200" dirty="0">
              <a:latin typeface="Arial" panose="020B0604020202020204" pitchFamily="34" charset="0"/>
              <a:cs typeface="Arial" panose="020B0604020202020204" pitchFamily="34" charset="0"/>
            </a:rPr>
            <a:t>Berk, L. (2018) Development Through the Lifespan. 7</a:t>
          </a:r>
          <a:r>
            <a:rPr lang="en-GB" sz="1500" i="1" kern="1200" baseline="30000" dirty="0">
              <a:latin typeface="Arial" panose="020B0604020202020204" pitchFamily="34" charset="0"/>
              <a:cs typeface="Arial" panose="020B0604020202020204" pitchFamily="34" charset="0"/>
            </a:rPr>
            <a:t>th</a:t>
          </a:r>
          <a:r>
            <a:rPr lang="en-GB" sz="1500" i="1" kern="1200" dirty="0">
              <a:latin typeface="Arial" panose="020B0604020202020204" pitchFamily="34" charset="0"/>
              <a:cs typeface="Arial" panose="020B0604020202020204" pitchFamily="34" charset="0"/>
            </a:rPr>
            <a:t> ed. Pearson </a:t>
          </a:r>
          <a:endParaRPr lang="en-US" sz="15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28272" y="1470238"/>
        <a:ext cx="5336817" cy="522605"/>
      </dsp:txXfrm>
    </dsp:sp>
    <dsp:sp modelId="{33CEFC6A-2B24-4E49-A712-F5353EC9C135}">
      <dsp:nvSpPr>
        <dsp:cNvPr id="0" name=""/>
        <dsp:cNvSpPr/>
      </dsp:nvSpPr>
      <dsp:spPr>
        <a:xfrm>
          <a:off x="0" y="2064316"/>
          <a:ext cx="5393361" cy="579149"/>
        </a:xfrm>
        <a:prstGeom prst="roundRect">
          <a:avLst/>
        </a:prstGeom>
        <a:gradFill rotWithShape="0">
          <a:gsLst>
            <a:gs pos="0">
              <a:schemeClr val="accent2">
                <a:hueOff val="3866169"/>
                <a:satOff val="-11096"/>
                <a:lumOff val="-17765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3866169"/>
                <a:satOff val="-11096"/>
                <a:lumOff val="-17765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3866169"/>
                <a:satOff val="-11096"/>
                <a:lumOff val="-17765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marL="0" lvl="0" indent="0" algn="l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i="1" kern="1200" dirty="0">
              <a:latin typeface="Arial" panose="020B0604020202020204" pitchFamily="34" charset="0"/>
              <a:cs typeface="Arial" panose="020B0604020202020204" pitchFamily="34" charset="0"/>
            </a:rPr>
            <a:t>Erikson, E. (1968) Identity: Youth and Crisis. New York: Norton </a:t>
          </a:r>
          <a:endParaRPr lang="en-US" sz="15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28272" y="2092588"/>
        <a:ext cx="5336817" cy="522605"/>
      </dsp:txXfrm>
    </dsp:sp>
    <dsp:sp modelId="{EE0D29B1-FD29-41BE-B839-9D7403CE52EA}">
      <dsp:nvSpPr>
        <dsp:cNvPr id="0" name=""/>
        <dsp:cNvSpPr/>
      </dsp:nvSpPr>
      <dsp:spPr>
        <a:xfrm>
          <a:off x="0" y="2686666"/>
          <a:ext cx="5393361" cy="845055"/>
        </a:xfrm>
        <a:prstGeom prst="roundRect">
          <a:avLst/>
        </a:prstGeom>
        <a:gradFill rotWithShape="0">
          <a:gsLst>
            <a:gs pos="0">
              <a:schemeClr val="accent2">
                <a:hueOff val="5154891"/>
                <a:satOff val="-14794"/>
                <a:lumOff val="-23687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5154891"/>
                <a:satOff val="-14794"/>
                <a:lumOff val="-23687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5154891"/>
                <a:satOff val="-14794"/>
                <a:lumOff val="-23687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marL="0" lvl="0" indent="0" algn="l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500" i="1" kern="1200" dirty="0">
              <a:latin typeface="Arial" panose="020B0604020202020204" pitchFamily="34" charset="0"/>
              <a:cs typeface="Arial" panose="020B0604020202020204" pitchFamily="34" charset="0"/>
            </a:rPr>
            <a:t>Joseph, S., Becker, F. (2009) Young carers and emotional wellbeing. Child and Family Social Work.</a:t>
          </a:r>
        </a:p>
      </dsp:txBody>
      <dsp:txXfrm>
        <a:off x="41252" y="2727918"/>
        <a:ext cx="5310857" cy="762551"/>
      </dsp:txXfrm>
    </dsp:sp>
    <dsp:sp modelId="{8DE1EB82-26AE-4A55-82B3-5BA3D75307F5}">
      <dsp:nvSpPr>
        <dsp:cNvPr id="0" name=""/>
        <dsp:cNvSpPr/>
      </dsp:nvSpPr>
      <dsp:spPr>
        <a:xfrm>
          <a:off x="0" y="3574921"/>
          <a:ext cx="5393361" cy="579149"/>
        </a:xfrm>
        <a:prstGeom prst="roundRect">
          <a:avLst/>
        </a:prstGeom>
        <a:gradFill rotWithShape="0">
          <a:gsLst>
            <a:gs pos="0">
              <a:schemeClr val="accent2">
                <a:hueOff val="6443614"/>
                <a:satOff val="-18493"/>
                <a:lumOff val="-29609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6443614"/>
                <a:satOff val="-18493"/>
                <a:lumOff val="-29609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6443614"/>
                <a:satOff val="-18493"/>
                <a:lumOff val="-29609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marL="0" lvl="0" indent="0" algn="l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i="1" kern="1200" dirty="0">
              <a:latin typeface="Arial" panose="020B0604020202020204" pitchFamily="34" charset="0"/>
              <a:cs typeface="Arial" panose="020B0604020202020204" pitchFamily="34" charset="0"/>
            </a:rPr>
            <a:t>Robison, O. et al. (2020) ‘The health and wellbeing of young carers. Public Health.</a:t>
          </a:r>
          <a:endParaRPr lang="en-US" sz="15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28272" y="3603193"/>
        <a:ext cx="5336817" cy="522605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FB055DE1-CB1E-4433-8DF6-7268E5293E9A}" type="datetimeFigureOut">
              <a:rPr lang="en-GB" smtClean="0"/>
              <a:t>06/03/2026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340FAFBD-6D38-477D-A223-591B8511465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44091388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lvl="0"/>
            <a:fld id="{1F437CFB-55CC-4727-AC9E-85B0442633EA}" type="slidenum">
              <a:rPr lang="en-GB" smtClean="0"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64894285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524E3B30-E416-530E-3E41-6D40F89BECCB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CB4DF4A4-E800-101B-5C82-21FE7996DD84}"/>
              </a:ext>
            </a:extLst>
          </p:cNvPr>
          <p:cNvSpPr txBox="1">
            <a:spLocks noGrp="1"/>
          </p:cNvSpPr>
          <p:nvPr>
            <p:ph type="body" sz="quarter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28141E3B-AC09-22D2-7806-57F4A6940FFD}"/>
              </a:ext>
            </a:extLst>
          </p:cNvPr>
          <p:cNvSpPr txBox="1"/>
          <p:nvPr/>
        </p:nvSpPr>
        <p:spPr>
          <a:xfrm>
            <a:off x="3884608" y="8685208"/>
            <a:ext cx="2971800" cy="458791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b" anchorCtr="0" compatLnSpc="1">
            <a:noAutofit/>
          </a:bodyPr>
          <a:lstStyle/>
          <a:p>
            <a:pPr marL="0" marR="0" lvl="0" indent="0" algn="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fld id="{D53F1234-C151-4944-94F3-C5D1B76E3805}" type="slidenum">
              <a:t>3</a:t>
            </a:fld>
            <a:endParaRPr lang="en-GB" sz="1200" b="0" i="0" u="none" strike="noStrike" kern="1200" cap="none" spc="0" baseline="0">
              <a:solidFill>
                <a:srgbClr val="000000"/>
              </a:solidFill>
              <a:uFillTx/>
              <a:latin typeface="Aptos"/>
            </a:endParaRPr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53F625D5-26C3-06E3-8024-6E1C345AEE67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34C2487B-F6C9-B7AB-CCB0-C7D86DC6E699}"/>
              </a:ext>
            </a:extLst>
          </p:cNvPr>
          <p:cNvSpPr txBox="1">
            <a:spLocks noGrp="1"/>
          </p:cNvSpPr>
          <p:nvPr>
            <p:ph type="body" sz="quarter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94042824-0C79-EA9A-D476-BE99FB6BBAB8}"/>
              </a:ext>
            </a:extLst>
          </p:cNvPr>
          <p:cNvSpPr txBox="1"/>
          <p:nvPr/>
        </p:nvSpPr>
        <p:spPr>
          <a:xfrm>
            <a:off x="3884608" y="8685208"/>
            <a:ext cx="2971800" cy="458791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b" anchorCtr="0" compatLnSpc="1">
            <a:noAutofit/>
          </a:bodyPr>
          <a:lstStyle/>
          <a:p>
            <a:pPr marL="0" marR="0" lvl="0" indent="0" algn="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fld id="{1DE87534-7173-4DA3-B05F-EEC7977FB9FD}" type="slidenum">
              <a:t>5</a:t>
            </a:fld>
            <a:endParaRPr lang="en-GB" sz="1200" b="0" i="0" u="none" strike="noStrike" kern="1200" cap="none" spc="0" baseline="0">
              <a:solidFill>
                <a:srgbClr val="000000"/>
              </a:solidFill>
              <a:uFillTx/>
              <a:latin typeface="Aptos"/>
            </a:endParaRPr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0582A2A-EA53-C1D6-3B11-034A0A8F80CE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DC43D16-78F5-33B5-0966-5E8DC6C5A228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F5CEBA8-082A-DEE0-8CF1-060AB7B5ECC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0211D9B-0F68-44BB-BEFF-7A71731BA2AC}" type="datetimeFigureOut">
              <a:rPr lang="en-GB" smtClean="0"/>
              <a:t>06/03/2026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B49752A-5D65-BE46-0480-24B7CE16CD9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785F2EA-A6E4-BD7D-03C4-A3697F041ED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FF66191-075D-49DC-B26E-45416101CA7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3884773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23C4543-1126-60AD-7257-DEE39EA3C68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3964A16-2540-FFE7-06AA-A1C09DAC521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9BBA06A-328F-82AA-1200-4F02AC6DD31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0211D9B-0F68-44BB-BEFF-7A71731BA2AC}" type="datetimeFigureOut">
              <a:rPr lang="en-GB" smtClean="0"/>
              <a:t>06/03/2026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CD4D8C9-276D-4516-FAEA-C8C5E423E70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282ED87-8EC7-5DA6-A9FE-2245EEBF749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FF66191-075D-49DC-B26E-45416101CA7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3815768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0665C3E-479F-10B4-E88C-0B763497CAF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5E946D2-DE42-1444-91DD-007D66F5BD3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1312B0A-204D-7B95-3A19-A61D72BD4EC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0211D9B-0F68-44BB-BEFF-7A71731BA2AC}" type="datetimeFigureOut">
              <a:rPr lang="en-GB" smtClean="0"/>
              <a:t>06/03/2026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0B20353-7816-C8D5-EB01-18407D4523F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B3EAD44-4154-14CF-0095-BBB3AE61D8C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FF66191-075D-49DC-B26E-45416101CA7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7669069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A551C2-CD78-542F-ADA6-6AA68CDCD65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EA3E76B-E888-AD7C-9690-542CD704CC53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E304CB73-4708-B328-623B-55965717D8C9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61745534-CE0D-BF39-5E72-368D1A6A6A0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0211D9B-0F68-44BB-BEFF-7A71731BA2AC}" type="datetimeFigureOut">
              <a:rPr lang="en-GB" smtClean="0"/>
              <a:t>06/03/2026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50EFEF57-7042-DDBD-8E3D-BDA55ACA462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3A16EE12-08FB-CA8E-F548-768D9F89D42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FF66191-075D-49DC-B26E-45416101CA7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4141451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D1B4C58-22FC-32D5-191E-9DAA661FD51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D1D4BD0-A68D-5C51-B8AF-725170A7172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3891DB15-5187-8B5F-0B23-CBE77D5253EB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2F74E9E7-F36F-72E7-5B72-1FDACEADCE9D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8421199A-BEB3-C507-6675-413803D3D429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8EB3198A-ED8C-AFCA-6BA0-7A6844B2C5C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0211D9B-0F68-44BB-BEFF-7A71731BA2AC}" type="datetimeFigureOut">
              <a:rPr lang="en-GB" smtClean="0"/>
              <a:t>06/03/2026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380EBB91-0014-C84A-9699-5EC8F6D18F4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5EE4A71F-60D9-7971-3F9A-AC430B4FD1A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FF66191-075D-49DC-B26E-45416101CA7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7395927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4779ED8-90C6-7421-35E5-CB4C996689C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688E9F38-B3C3-FB5A-A0EF-C72BADFAB29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0211D9B-0F68-44BB-BEFF-7A71731BA2AC}" type="datetimeFigureOut">
              <a:rPr lang="en-GB" smtClean="0"/>
              <a:t>06/03/2026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21CAC355-199B-BA58-0CCA-3D43937890E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8C181438-5CA5-5F38-645C-9334DE65508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FF66191-075D-49DC-B26E-45416101CA7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4262881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65C5E834-1B05-A453-B4C3-2AC35493412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0211D9B-0F68-44BB-BEFF-7A71731BA2AC}" type="datetimeFigureOut">
              <a:rPr lang="en-GB" smtClean="0"/>
              <a:t>06/03/2026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EA21F31C-6152-D566-BFA4-55DCEA3898B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9AB1293F-5AF3-3776-816C-85E8C7DD87E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FF66191-075D-49DC-B26E-45416101CA7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8069593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5855BDD-8721-18EF-03E2-4A43FE55CAE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3506EC6-D0A5-E331-2E14-EFC785B1582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99D00848-2791-84F9-30A9-5D6198CA04CD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93E6554-0C10-C6FB-5311-9671D3658DB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0211D9B-0F68-44BB-BEFF-7A71731BA2AC}" type="datetimeFigureOut">
              <a:rPr lang="en-GB" smtClean="0"/>
              <a:t>06/03/2026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A14624B7-5B48-89E0-A122-E9A1ABE8F4B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C0F2267-FF96-100B-E8F6-C7743CE8528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FF66191-075D-49DC-B26E-45416101CA7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5359904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00910EE-B789-62B7-0721-47F78B9183E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90576799-4BDB-09F0-9003-C7C5C8442676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5ABEA409-5495-7FCB-13E5-F0605803FE54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D0DD27F8-A5A3-68ED-7A22-99A1A0CC53E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0211D9B-0F68-44BB-BEFF-7A71731BA2AC}" type="datetimeFigureOut">
              <a:rPr lang="en-GB" smtClean="0"/>
              <a:t>06/03/2026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033D0E0-3F50-DA6E-8F9C-673E550B014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787E342D-EA69-DC58-A63F-88D8499A37D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FF66191-075D-49DC-B26E-45416101CA7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6371486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256EE74-16FD-B464-9F6D-44C37CB69C5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5E365541-F512-2424-E639-5428FAA62A1B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23286E0-9BF8-1F68-50E2-E245DC39BA9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0211D9B-0F68-44BB-BEFF-7A71731BA2AC}" type="datetimeFigureOut">
              <a:rPr lang="en-GB" smtClean="0"/>
              <a:t>06/03/2026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7CAB3E3-09F5-B19A-6C81-7AF955D7DB9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2707F6E-A3E0-78B5-150C-E8B257FBFF1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FF66191-075D-49DC-B26E-45416101CA7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6988346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403C6CCB-45EE-9656-F7A0-36B6E85625E2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79ECDF46-3050-C588-ABB5-C60CF5762B65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AE84047-F28D-7320-C95C-45B78B4723C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0211D9B-0F68-44BB-BEFF-7A71731BA2AC}" type="datetimeFigureOut">
              <a:rPr lang="en-GB" smtClean="0"/>
              <a:t>06/03/2026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9FB7260-6C6A-6B02-C709-3E4406960D3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2CD8505-23DA-9165-D932-B8265C9501B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FF66191-075D-49DC-B26E-45416101CA7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1538987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69934472-C4E6-797E-214E-B46819398D8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885EA3DF-E8DE-42DF-C476-EE2D6B8A67C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554E5BE-9434-68F2-C053-1EAC34FDCED9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60211D9B-0F68-44BB-BEFF-7A71731BA2AC}" type="datetimeFigureOut">
              <a:rPr lang="en-GB" smtClean="0"/>
              <a:t>06/03/2026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E13DF7A-74DE-F64A-5017-B4484820BEF7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DB7C2FF-B060-E3F5-D8BC-FEE6A1524C46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EFF66191-075D-49DC-B26E-45416101CA7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3059249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02" r:id="rId1"/>
    <p:sldLayoutId id="2147483703" r:id="rId2"/>
    <p:sldLayoutId id="2147483704" r:id="rId3"/>
    <p:sldLayoutId id="2147483705" r:id="rId4"/>
    <p:sldLayoutId id="2147483706" r:id="rId5"/>
    <p:sldLayoutId id="2147483707" r:id="rId6"/>
    <p:sldLayoutId id="2147483708" r:id="rId7"/>
    <p:sldLayoutId id="2147483709" r:id="rId8"/>
    <p:sldLayoutId id="2147483710" r:id="rId9"/>
    <p:sldLayoutId id="2147483711" r:id="rId10"/>
    <p:sldLayoutId id="2147483712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Relationship Id="rId5" Type="http://schemas.openxmlformats.org/officeDocument/2006/relationships/hyperlink" Target="https://creativecommons.org/licenses/by-nc-nd/3.0/" TargetMode="External"/><Relationship Id="rId4" Type="http://schemas.openxmlformats.org/officeDocument/2006/relationships/hyperlink" Target="https://aventureandodeaupair.blogspot.com/" TargetMode="Externa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Relationship Id="rId5" Type="http://schemas.openxmlformats.org/officeDocument/2006/relationships/hyperlink" Target="https://creativecommons.org/licenses/by/3.0/" TargetMode="External"/><Relationship Id="rId4" Type="http://schemas.openxmlformats.org/officeDocument/2006/relationships/hyperlink" Target="https://pressbooks.nscc.ca/lumenlife/chapter/human-development/" TargetMode="Externa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hyperlink" Target="https://courses.lumenlearning.com/wm-lifespandevelopment/chapter/introduction-to-emotional-and-social-development-in-adolescence/" TargetMode="External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creativecommons.org/licenses/by-sa/3.0/" TargetMode="Externa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hyperlink" Target="https://laventanaciudadana.cl/invitacion-al-dialogo/" TargetMode="External"/><Relationship Id="rId2" Type="http://schemas.openxmlformats.org/officeDocument/2006/relationships/image" Target="../media/image6.jpg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creativecommons.org/licenses/by/3.0/" TargetMode="Externa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flickr.com/photos/83633410@N07/7658284016" TargetMode="External"/><Relationship Id="rId2" Type="http://schemas.openxmlformats.org/officeDocument/2006/relationships/image" Target="../media/image8.jpg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creativecommons.org/licenses/by-sa/3.0/" TargetMode="Externa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hyperlink" Target="http://effectivechildtherapy.org/homepage/young-girl-talking-with-counselor-at-home/" TargetMode="External"/><Relationship Id="rId2" Type="http://schemas.openxmlformats.org/officeDocument/2006/relationships/image" Target="../media/image9.jpg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creativecommons.org/licenses/by-sa/3.0/" TargetMode="Externa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hyperlink" Target="https://courses.lumenlearning.com/vccs-dslcc-intropsychmaster-1/chapter/prosocial-behavior/" TargetMode="External"/><Relationship Id="rId2" Type="http://schemas.openxmlformats.org/officeDocument/2006/relationships/image" Target="../media/image10.jpg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creativecommons.org/licenses/by/3.0/" TargetMode="Externa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12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9">
            <a:extLst>
              <a:ext uri="{FF2B5EF4-FFF2-40B4-BE49-F238E27FC236}">
                <a16:creationId xmlns:a16="http://schemas.microsoft.com/office/drawing/2014/main" id="{8C967885-BECE-2D51-A437-888A54EFEBF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Move="1" noResize="1"/>
          </p:cNvSpPr>
          <p:nvPr/>
        </p:nvSpPr>
        <p:spPr>
          <a:xfrm>
            <a:off x="0" y="0"/>
            <a:ext cx="12191996" cy="6858000"/>
          </a:xfrm>
          <a:prstGeom prst="rect">
            <a:avLst/>
          </a:prstGeom>
          <a:solidFill>
            <a:srgbClr val="FFFFFF"/>
          </a:solidFill>
          <a:ln cap="flat">
            <a:noFill/>
            <a:prstDash val="solid"/>
          </a:ln>
        </p:spPr>
        <p:txBody>
          <a:bodyPr vert="horz" wrap="square" lIns="91440" tIns="45720" rIns="91440" bIns="45720" anchor="ctr" anchorCtr="1" compatLnSpc="1">
            <a:noAutofit/>
          </a:bodyPr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1800" b="0" i="0" u="none" strike="noStrike" kern="1200" cap="none" spc="0" baseline="0">
              <a:solidFill>
                <a:srgbClr val="FFFFFF"/>
              </a:solidFill>
              <a:uFillTx/>
              <a:latin typeface="Aptos"/>
            </a:endParaRPr>
          </a:p>
        </p:txBody>
      </p:sp>
      <p:sp>
        <p:nvSpPr>
          <p:cNvPr id="3" name="Right Triangle 31">
            <a:extLst>
              <a:ext uri="{FF2B5EF4-FFF2-40B4-BE49-F238E27FC236}">
                <a16:creationId xmlns:a16="http://schemas.microsoft.com/office/drawing/2014/main" id="{E2E09F6E-FC90-96F7-6D60-A880BD24399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Move="1" noResize="1"/>
          </p:cNvSpPr>
          <p:nvPr/>
        </p:nvSpPr>
        <p:spPr>
          <a:xfrm flipH="1">
            <a:off x="8576724" y="3335868"/>
            <a:ext cx="3291840" cy="3200400"/>
          </a:xfrm>
          <a:custGeom>
            <a:avLst/>
            <a:gdLst>
              <a:gd name="f0" fmla="val 10800000"/>
              <a:gd name="f1" fmla="val 5400000"/>
              <a:gd name="f2" fmla="val 180"/>
              <a:gd name="f3" fmla="val w"/>
              <a:gd name="f4" fmla="val h"/>
              <a:gd name="f5" fmla="val ss"/>
              <a:gd name="f6" fmla="val 0"/>
              <a:gd name="f7" fmla="+- 0 0 -360"/>
              <a:gd name="f8" fmla="+- 0 0 -180"/>
              <a:gd name="f9" fmla="+- 0 0 -90"/>
              <a:gd name="f10" fmla="abs f3"/>
              <a:gd name="f11" fmla="abs f4"/>
              <a:gd name="f12" fmla="abs f5"/>
              <a:gd name="f13" fmla="val f6"/>
              <a:gd name="f14" fmla="*/ f7 f0 1"/>
              <a:gd name="f15" fmla="*/ f8 f0 1"/>
              <a:gd name="f16" fmla="*/ f9 f0 1"/>
              <a:gd name="f17" fmla="?: f10 f3 1"/>
              <a:gd name="f18" fmla="?: f11 f4 1"/>
              <a:gd name="f19" fmla="?: f12 f5 1"/>
              <a:gd name="f20" fmla="*/ f14 1 f2"/>
              <a:gd name="f21" fmla="*/ f15 1 f2"/>
              <a:gd name="f22" fmla="*/ f16 1 f2"/>
              <a:gd name="f23" fmla="*/ f17 1 21600"/>
              <a:gd name="f24" fmla="*/ f18 1 21600"/>
              <a:gd name="f25" fmla="*/ 21600 f17 1"/>
              <a:gd name="f26" fmla="*/ 21600 f18 1"/>
              <a:gd name="f27" fmla="+- f20 0 f1"/>
              <a:gd name="f28" fmla="+- f21 0 f1"/>
              <a:gd name="f29" fmla="+- f22 0 f1"/>
              <a:gd name="f30" fmla="min f24 f23"/>
              <a:gd name="f31" fmla="*/ f25 1 f19"/>
              <a:gd name="f32" fmla="*/ f26 1 f19"/>
              <a:gd name="f33" fmla="val f31"/>
              <a:gd name="f34" fmla="val f32"/>
              <a:gd name="f35" fmla="*/ f13 f30 1"/>
              <a:gd name="f36" fmla="+- f34 0 f13"/>
              <a:gd name="f37" fmla="+- f33 0 f13"/>
              <a:gd name="f38" fmla="*/ f34 f30 1"/>
              <a:gd name="f39" fmla="*/ f33 f30 1"/>
              <a:gd name="f40" fmla="*/ f36 1 2"/>
              <a:gd name="f41" fmla="*/ f37 1 2"/>
              <a:gd name="f42" fmla="*/ f37 1 12"/>
              <a:gd name="f43" fmla="*/ f36 7 1"/>
              <a:gd name="f44" fmla="*/ f37 7 1"/>
              <a:gd name="f45" fmla="*/ f36 11 1"/>
              <a:gd name="f46" fmla="+- f13 f40 0"/>
              <a:gd name="f47" fmla="+- f13 f41 0"/>
              <a:gd name="f48" fmla="*/ f43 1 12"/>
              <a:gd name="f49" fmla="*/ f44 1 12"/>
              <a:gd name="f50" fmla="*/ f45 1 12"/>
              <a:gd name="f51" fmla="*/ f42 f30 1"/>
              <a:gd name="f52" fmla="*/ f48 f30 1"/>
              <a:gd name="f53" fmla="*/ f49 f30 1"/>
              <a:gd name="f54" fmla="*/ f50 f30 1"/>
              <a:gd name="f55" fmla="*/ f47 f30 1"/>
              <a:gd name="f56" fmla="*/ f46 f30 1"/>
            </a:gdLst>
            <a:ahLst/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  <a:cxn ang="f27">
                <a:pos x="f35" y="f35"/>
              </a:cxn>
              <a:cxn ang="f28">
                <a:pos x="f35" y="f38"/>
              </a:cxn>
              <a:cxn ang="f28">
                <a:pos x="f39" y="f38"/>
              </a:cxn>
              <a:cxn ang="f29">
                <a:pos x="f55" y="f56"/>
              </a:cxn>
            </a:cxnLst>
            <a:rect l="f51" t="f52" r="f53" b="f54"/>
            <a:pathLst>
              <a:path>
                <a:moveTo>
                  <a:pt x="f35" y="f38"/>
                </a:moveTo>
                <a:lnTo>
                  <a:pt x="f35" y="f35"/>
                </a:lnTo>
                <a:lnTo>
                  <a:pt x="f39" y="f38"/>
                </a:lnTo>
                <a:close/>
              </a:path>
            </a:pathLst>
          </a:custGeom>
          <a:solidFill>
            <a:srgbClr val="0F9ED5"/>
          </a:solidFill>
          <a:ln cap="flat">
            <a:noFill/>
            <a:prstDash val="solid"/>
          </a:ln>
        </p:spPr>
        <p:txBody>
          <a:bodyPr vert="horz" wrap="square" lIns="91440" tIns="45720" rIns="91440" bIns="45720" anchor="ctr" anchorCtr="1" compatLnSpc="1">
            <a:noAutofit/>
          </a:bodyPr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1800" b="0" i="0" u="none" strike="noStrike" kern="1200" cap="none" spc="0" baseline="0">
              <a:solidFill>
                <a:srgbClr val="FFFFFF"/>
              </a:solidFill>
              <a:uFillTx/>
              <a:latin typeface="Aptos"/>
            </a:endParaRPr>
          </a:p>
        </p:txBody>
      </p:sp>
      <p:sp>
        <p:nvSpPr>
          <p:cNvPr id="4" name="Rectangle 33">
            <a:extLst>
              <a:ext uri="{FF2B5EF4-FFF2-40B4-BE49-F238E27FC236}">
                <a16:creationId xmlns:a16="http://schemas.microsoft.com/office/drawing/2014/main" id="{1CE2A276-81BF-749A-0589-DCD2B18DEA9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Move="1" noResize="1"/>
          </p:cNvSpPr>
          <p:nvPr/>
        </p:nvSpPr>
        <p:spPr>
          <a:xfrm>
            <a:off x="641771" y="623273"/>
            <a:ext cx="10905052" cy="5607878"/>
          </a:xfrm>
          <a:prstGeom prst="rect">
            <a:avLst/>
          </a:prstGeom>
          <a:noFill/>
          <a:ln w="19046" cap="flat">
            <a:solidFill>
              <a:srgbClr val="404040"/>
            </a:solidFill>
            <a:prstDash val="solid"/>
            <a:miter/>
          </a:ln>
        </p:spPr>
        <p:txBody>
          <a:bodyPr vert="horz" wrap="square" lIns="91440" tIns="45720" rIns="91440" bIns="45720" anchor="ctr" anchorCtr="1" compatLnSpc="1">
            <a:noAutofit/>
          </a:bodyPr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1800" b="0" i="0" u="none" strike="noStrike" kern="1200" cap="none" spc="0" baseline="0">
              <a:solidFill>
                <a:srgbClr val="FFFFFF"/>
              </a:solidFill>
              <a:uFillTx/>
              <a:latin typeface="Aptos"/>
            </a:endParaRPr>
          </a:p>
        </p:txBody>
      </p:sp>
      <p:sp>
        <p:nvSpPr>
          <p:cNvPr id="5" name="Title 1">
            <a:extLst>
              <a:ext uri="{FF2B5EF4-FFF2-40B4-BE49-F238E27FC236}">
                <a16:creationId xmlns:a16="http://schemas.microsoft.com/office/drawing/2014/main" id="{08255E91-D081-1F03-C996-252CAE17EAC6}"/>
              </a:ext>
            </a:extLst>
          </p:cNvPr>
          <p:cNvSpPr txBox="1">
            <a:spLocks noGrp="1"/>
          </p:cNvSpPr>
          <p:nvPr>
            <p:ph type="ctrTitle"/>
          </p:nvPr>
        </p:nvSpPr>
        <p:spPr>
          <a:xfrm>
            <a:off x="1285244" y="1050590"/>
            <a:ext cx="8074819" cy="1618488"/>
          </a:xfrm>
        </p:spPr>
        <p:txBody>
          <a:bodyPr anchor="ctr" anchorCtr="0">
            <a:normAutofit/>
          </a:bodyPr>
          <a:lstStyle/>
          <a:p>
            <a:pPr lvl="0" algn="l"/>
            <a:r>
              <a:rPr lang="en-US" sz="3400" b="1" i="1"/>
              <a:t>Understanding Jenny’s Development Using Erikson’s Psychosocial Development Theory </a:t>
            </a:r>
          </a:p>
        </p:txBody>
      </p:sp>
      <p:sp>
        <p:nvSpPr>
          <p:cNvPr id="6" name="Subtitle 2">
            <a:extLst>
              <a:ext uri="{FF2B5EF4-FFF2-40B4-BE49-F238E27FC236}">
                <a16:creationId xmlns:a16="http://schemas.microsoft.com/office/drawing/2014/main" id="{B57011C3-2C5A-3889-D04D-20AC9F76AA1B}"/>
              </a:ext>
            </a:extLst>
          </p:cNvPr>
          <p:cNvSpPr txBox="1">
            <a:spLocks noGrp="1"/>
          </p:cNvSpPr>
          <p:nvPr>
            <p:ph type="subTitle" idx="1"/>
          </p:nvPr>
        </p:nvSpPr>
        <p:spPr>
          <a:xfrm>
            <a:off x="1285244" y="2969468"/>
            <a:ext cx="8074819" cy="2800395"/>
          </a:xfrm>
        </p:spPr>
        <p:txBody>
          <a:bodyPr anchorCtr="0">
            <a:normAutofit/>
          </a:bodyPr>
          <a:lstStyle/>
          <a:p>
            <a:pPr lvl="0" indent="-228600" algn="l">
              <a:buChar char="•"/>
            </a:pPr>
            <a:r>
              <a:rPr lang="en-US" sz="1500" b="1" i="1"/>
              <a:t>Ana Silva </a:t>
            </a:r>
          </a:p>
          <a:p>
            <a:pPr lvl="0" indent="-228600" algn="l">
              <a:buChar char="•"/>
            </a:pPr>
            <a:r>
              <a:rPr lang="en-US" sz="1500" b="1" i="1"/>
              <a:t>Student number: 2439686</a:t>
            </a:r>
          </a:p>
          <a:p>
            <a:pPr lvl="0" indent="-228600" algn="l">
              <a:buChar char="•"/>
            </a:pPr>
            <a:r>
              <a:rPr lang="en-US" sz="1500" b="1" i="1"/>
              <a:t>Health and Social Care </a:t>
            </a:r>
          </a:p>
          <a:p>
            <a:pPr lvl="0" indent="-228600" algn="l">
              <a:buChar char="•"/>
            </a:pPr>
            <a:r>
              <a:rPr lang="en-US" sz="1500" b="1" i="1"/>
              <a:t>University of Wales Trinity Siant David </a:t>
            </a:r>
          </a:p>
          <a:p>
            <a:pPr lvl="0" indent="-228600" algn="l">
              <a:buChar char="•"/>
            </a:pPr>
            <a:endParaRPr lang="en-US" sz="1500" b="1" i="1"/>
          </a:p>
          <a:p>
            <a:pPr lvl="0" indent="-228600" algn="l">
              <a:buChar char="•"/>
            </a:pPr>
            <a:r>
              <a:rPr lang="en-US" sz="1500" b="1" i="1"/>
              <a:t>Module: Psychology in health and Social Care</a:t>
            </a:r>
          </a:p>
          <a:p>
            <a:pPr lvl="0" indent="-228600" algn="l">
              <a:buChar char="•"/>
            </a:pPr>
            <a:r>
              <a:rPr lang="en-US" sz="1500" b="1" i="1"/>
              <a:t>Lecturer: Shepherd Ziko </a:t>
            </a:r>
          </a:p>
          <a:p>
            <a:pPr lvl="0" indent="-228600" algn="l">
              <a:buChar char="•"/>
            </a:pPr>
            <a:r>
              <a:rPr lang="en-US" sz="1500" b="1" i="1"/>
              <a:t>Date : 16 March 2026 </a:t>
            </a: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3">
            <a:extLst>
              <a:ext uri="{FF2B5EF4-FFF2-40B4-BE49-F238E27FC236}">
                <a16:creationId xmlns:a16="http://schemas.microsoft.com/office/drawing/2014/main" id="{BEEF5387-E01D-2AB3-C6BF-1205350EE91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Move="1" noResize="1"/>
          </p:cNvSpPr>
          <p:nvPr/>
        </p:nvSpPr>
        <p:spPr>
          <a:xfrm>
            <a:off x="3044" y="0"/>
            <a:ext cx="12188952" cy="6858000"/>
          </a:xfrm>
          <a:prstGeom prst="rect">
            <a:avLst/>
          </a:prstGeom>
          <a:solidFill>
            <a:srgbClr val="FFFFFF"/>
          </a:solidFill>
          <a:ln cap="flat">
            <a:noFill/>
            <a:prstDash val="solid"/>
          </a:ln>
        </p:spPr>
        <p:txBody>
          <a:bodyPr vert="horz" wrap="square" lIns="91440" tIns="45720" rIns="91440" bIns="45720" anchor="ctr" anchorCtr="1" compatLnSpc="1">
            <a:noAutofit/>
          </a:bodyPr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1800" b="0" i="0" u="none" strike="noStrike" kern="1200" cap="none" spc="0" baseline="0">
              <a:solidFill>
                <a:srgbClr val="FFFFFF"/>
              </a:solidFill>
              <a:uFillTx/>
              <a:latin typeface="Aptos"/>
            </a:endParaRPr>
          </a:p>
        </p:txBody>
      </p:sp>
      <p:pic>
        <p:nvPicPr>
          <p:cNvPr id="3" name="Picture 4">
            <a:extLst>
              <a:ext uri="{FF2B5EF4-FFF2-40B4-BE49-F238E27FC236}">
                <a16:creationId xmlns:a16="http://schemas.microsoft.com/office/drawing/2014/main" id="{DFFC8E02-9DFD-8E11-E0C2-7CF687D7A2C0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2969" r="17719"/>
          <a:stretch>
            <a:fillRect/>
          </a:stretch>
        </p:blipFill>
        <p:spPr>
          <a:xfrm>
            <a:off x="3951476" y="0"/>
            <a:ext cx="8237479" cy="6857999"/>
          </a:xfrm>
          <a:prstGeom prst="rect">
            <a:avLst/>
          </a:prstGeom>
          <a:noFill/>
          <a:ln cap="flat">
            <a:noFill/>
          </a:ln>
        </p:spPr>
      </p:pic>
      <p:sp>
        <p:nvSpPr>
          <p:cNvPr id="4" name="Rectangle 25">
            <a:extLst>
              <a:ext uri="{FF2B5EF4-FFF2-40B4-BE49-F238E27FC236}">
                <a16:creationId xmlns:a16="http://schemas.microsoft.com/office/drawing/2014/main" id="{FADCF7AE-EC6E-576E-56D4-887D86325C8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Move="1" noResize="1"/>
          </p:cNvSpPr>
          <p:nvPr/>
        </p:nvSpPr>
        <p:spPr>
          <a:xfrm>
            <a:off x="0" y="0"/>
            <a:ext cx="7390263" cy="6858000"/>
          </a:xfrm>
          <a:prstGeom prst="rect">
            <a:avLst/>
          </a:prstGeom>
          <a:gradFill>
            <a:gsLst>
              <a:gs pos="0">
                <a:srgbClr val="FFFFFF">
                  <a:alpha val="0"/>
                </a:srgbClr>
              </a:gs>
              <a:gs pos="100000">
                <a:srgbClr val="FFFFFF">
                  <a:alpha val="38000"/>
                </a:srgbClr>
              </a:gs>
            </a:gsLst>
            <a:lin ang="10800000"/>
          </a:gradFill>
          <a:ln cap="flat">
            <a:noFill/>
            <a:prstDash val="solid"/>
          </a:ln>
        </p:spPr>
        <p:txBody>
          <a:bodyPr vert="horz" wrap="square" lIns="91440" tIns="45720" rIns="91440" bIns="45720" anchor="ctr" anchorCtr="1" compatLnSpc="1">
            <a:noAutofit/>
          </a:bodyPr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1800" b="0" i="0" u="none" strike="noStrike" kern="1200" cap="none" spc="0" baseline="0">
              <a:solidFill>
                <a:srgbClr val="FFFFFF"/>
              </a:solidFill>
              <a:uFillTx/>
              <a:latin typeface="Aptos"/>
            </a:endParaRPr>
          </a:p>
        </p:txBody>
      </p:sp>
      <p:sp>
        <p:nvSpPr>
          <p:cNvPr id="5" name="Title 1">
            <a:extLst>
              <a:ext uri="{FF2B5EF4-FFF2-40B4-BE49-F238E27FC236}">
                <a16:creationId xmlns:a16="http://schemas.microsoft.com/office/drawing/2014/main" id="{0E8571B8-6088-8593-1025-8569CA8CBE16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138540" y="192505"/>
            <a:ext cx="4521854" cy="1135368"/>
          </a:xfrm>
        </p:spPr>
        <p:txBody>
          <a:bodyPr/>
          <a:lstStyle/>
          <a:p>
            <a:pPr lvl="0"/>
            <a:r>
              <a:rPr lang="en-GB" sz="2800" i="1" dirty="0">
                <a:latin typeface="Arial" pitchFamily="34"/>
                <a:cs typeface="Arial" pitchFamily="34"/>
              </a:rPr>
              <a:t>  Introduction </a:t>
            </a:r>
          </a:p>
        </p:txBody>
      </p:sp>
      <p:sp>
        <p:nvSpPr>
          <p:cNvPr id="6" name="Content Placeholder 2">
            <a:extLst>
              <a:ext uri="{FF2B5EF4-FFF2-40B4-BE49-F238E27FC236}">
                <a16:creationId xmlns:a16="http://schemas.microsoft.com/office/drawing/2014/main" id="{5C898565-AC06-F972-EFF7-5C1E97795DD2}"/>
              </a:ext>
            </a:extLst>
          </p:cNvPr>
          <p:cNvSpPr txBox="1">
            <a:spLocks noGrp="1"/>
          </p:cNvSpPr>
          <p:nvPr>
            <p:ph idx="1"/>
          </p:nvPr>
        </p:nvSpPr>
        <p:spPr>
          <a:xfrm>
            <a:off x="138540" y="1099127"/>
            <a:ext cx="3906987" cy="5077836"/>
          </a:xfrm>
        </p:spPr>
        <p:txBody>
          <a:bodyPr>
            <a:normAutofit/>
          </a:bodyPr>
          <a:lstStyle/>
          <a:p>
            <a:pPr lvl="0"/>
            <a:r>
              <a:rPr lang="en-GB" sz="1600" i="1" dirty="0">
                <a:latin typeface="Arial" pitchFamily="34"/>
                <a:cs typeface="Arial" pitchFamily="34"/>
              </a:rPr>
              <a:t>Adolescence is an important stage of human development.</a:t>
            </a:r>
          </a:p>
          <a:p>
            <a:pPr lvl="0"/>
            <a:r>
              <a:rPr lang="en-GB" sz="1600" i="1" dirty="0">
                <a:latin typeface="Arial" pitchFamily="34"/>
                <a:cs typeface="Arial" pitchFamily="34"/>
              </a:rPr>
              <a:t>During this stage individuals begin to develop identity, independence and personal values.</a:t>
            </a:r>
          </a:p>
          <a:p>
            <a:pPr lvl="0"/>
            <a:r>
              <a:rPr lang="en-GB" sz="1600" i="1" dirty="0">
                <a:latin typeface="Arial" pitchFamily="34"/>
                <a:cs typeface="Arial" pitchFamily="34"/>
              </a:rPr>
              <a:t>Young people experience emotional, social and psychosocial changes that influence development.</a:t>
            </a:r>
          </a:p>
          <a:p>
            <a:pPr lvl="0"/>
            <a:r>
              <a:rPr lang="en-GB" sz="1600" i="1" dirty="0">
                <a:latin typeface="Arial" pitchFamily="34"/>
                <a:cs typeface="Arial" pitchFamily="34"/>
              </a:rPr>
              <a:t>This presentation focuses on Jenny, a 16-year-old young carer.</a:t>
            </a:r>
          </a:p>
          <a:p>
            <a:pPr lvl="0"/>
            <a:r>
              <a:rPr lang="en-GB" sz="1600" i="1" dirty="0">
                <a:latin typeface="Arial" pitchFamily="34"/>
                <a:cs typeface="Arial" pitchFamily="34"/>
              </a:rPr>
              <a:t>Jenny has responsibilities at home following the death of her father. </a:t>
            </a:r>
          </a:p>
          <a:p>
            <a:pPr lvl="0"/>
            <a:r>
              <a:rPr lang="en-GB" sz="1600" i="1" dirty="0">
                <a:latin typeface="Arial" pitchFamily="34"/>
                <a:cs typeface="Arial" pitchFamily="34"/>
              </a:rPr>
              <a:t>Her situation will be analysed using Erikson’s Psychosocial Development Theory.</a:t>
            </a:r>
          </a:p>
          <a:p>
            <a:pPr lvl="0"/>
            <a:endParaRPr lang="en-GB" sz="1600" i="1" dirty="0">
              <a:latin typeface="Arial" pitchFamily="34"/>
              <a:cs typeface="Arial" pitchFamily="34"/>
            </a:endParaRPr>
          </a:p>
          <a:p>
            <a:pPr marL="0" lvl="0" indent="0">
              <a:buNone/>
            </a:pPr>
            <a:r>
              <a:rPr lang="en-GB" sz="1600" i="1" dirty="0">
                <a:latin typeface="Arial" pitchFamily="34"/>
                <a:cs typeface="Arial" pitchFamily="34"/>
              </a:rPr>
              <a:t>     (Berk, 2018) </a:t>
            </a: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9">
            <a:extLst>
              <a:ext uri="{FF2B5EF4-FFF2-40B4-BE49-F238E27FC236}">
                <a16:creationId xmlns:a16="http://schemas.microsoft.com/office/drawing/2014/main" id="{D66D4025-46DF-163B-6926-1AF36D05034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Move="1" noResize="1"/>
          </p:cNvSpPr>
          <p:nvPr/>
        </p:nvSpPr>
        <p:spPr>
          <a:xfrm>
            <a:off x="0" y="0"/>
            <a:ext cx="12191996" cy="6858000"/>
          </a:xfrm>
          <a:prstGeom prst="rect">
            <a:avLst/>
          </a:prstGeom>
          <a:solidFill>
            <a:srgbClr val="FFFFFF"/>
          </a:solidFill>
          <a:ln cap="flat">
            <a:noFill/>
            <a:prstDash val="solid"/>
          </a:ln>
        </p:spPr>
        <p:txBody>
          <a:bodyPr vert="horz" wrap="square" lIns="91440" tIns="45720" rIns="91440" bIns="45720" anchor="ctr" anchorCtr="1" compatLnSpc="1">
            <a:noAutofit/>
          </a:bodyPr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1800" b="0" i="0" u="none" strike="noStrike" kern="1200" cap="none" spc="0" baseline="0">
              <a:solidFill>
                <a:srgbClr val="FFFFFF"/>
              </a:solidFill>
              <a:uFillTx/>
              <a:latin typeface="Aptos"/>
            </a:endParaRPr>
          </a:p>
        </p:txBody>
      </p:sp>
      <p:sp>
        <p:nvSpPr>
          <p:cNvPr id="3" name="Right Triangle 21">
            <a:extLst>
              <a:ext uri="{FF2B5EF4-FFF2-40B4-BE49-F238E27FC236}">
                <a16:creationId xmlns:a16="http://schemas.microsoft.com/office/drawing/2014/main" id="{A6608C03-8609-47C6-784A-051AA65A1EE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Move="1" noResize="1"/>
          </p:cNvSpPr>
          <p:nvPr/>
        </p:nvSpPr>
        <p:spPr>
          <a:xfrm flipH="1">
            <a:off x="8576724" y="3335868"/>
            <a:ext cx="3291840" cy="3200400"/>
          </a:xfrm>
          <a:custGeom>
            <a:avLst/>
            <a:gdLst>
              <a:gd name="f0" fmla="val 10800000"/>
              <a:gd name="f1" fmla="val 5400000"/>
              <a:gd name="f2" fmla="val 180"/>
              <a:gd name="f3" fmla="val w"/>
              <a:gd name="f4" fmla="val h"/>
              <a:gd name="f5" fmla="val ss"/>
              <a:gd name="f6" fmla="val 0"/>
              <a:gd name="f7" fmla="+- 0 0 -360"/>
              <a:gd name="f8" fmla="+- 0 0 -180"/>
              <a:gd name="f9" fmla="+- 0 0 -90"/>
              <a:gd name="f10" fmla="abs f3"/>
              <a:gd name="f11" fmla="abs f4"/>
              <a:gd name="f12" fmla="abs f5"/>
              <a:gd name="f13" fmla="val f6"/>
              <a:gd name="f14" fmla="*/ f7 f0 1"/>
              <a:gd name="f15" fmla="*/ f8 f0 1"/>
              <a:gd name="f16" fmla="*/ f9 f0 1"/>
              <a:gd name="f17" fmla="?: f10 f3 1"/>
              <a:gd name="f18" fmla="?: f11 f4 1"/>
              <a:gd name="f19" fmla="?: f12 f5 1"/>
              <a:gd name="f20" fmla="*/ f14 1 f2"/>
              <a:gd name="f21" fmla="*/ f15 1 f2"/>
              <a:gd name="f22" fmla="*/ f16 1 f2"/>
              <a:gd name="f23" fmla="*/ f17 1 21600"/>
              <a:gd name="f24" fmla="*/ f18 1 21600"/>
              <a:gd name="f25" fmla="*/ 21600 f17 1"/>
              <a:gd name="f26" fmla="*/ 21600 f18 1"/>
              <a:gd name="f27" fmla="+- f20 0 f1"/>
              <a:gd name="f28" fmla="+- f21 0 f1"/>
              <a:gd name="f29" fmla="+- f22 0 f1"/>
              <a:gd name="f30" fmla="min f24 f23"/>
              <a:gd name="f31" fmla="*/ f25 1 f19"/>
              <a:gd name="f32" fmla="*/ f26 1 f19"/>
              <a:gd name="f33" fmla="val f31"/>
              <a:gd name="f34" fmla="val f32"/>
              <a:gd name="f35" fmla="*/ f13 f30 1"/>
              <a:gd name="f36" fmla="+- f34 0 f13"/>
              <a:gd name="f37" fmla="+- f33 0 f13"/>
              <a:gd name="f38" fmla="*/ f34 f30 1"/>
              <a:gd name="f39" fmla="*/ f33 f30 1"/>
              <a:gd name="f40" fmla="*/ f36 1 2"/>
              <a:gd name="f41" fmla="*/ f37 1 2"/>
              <a:gd name="f42" fmla="*/ f37 1 12"/>
              <a:gd name="f43" fmla="*/ f36 7 1"/>
              <a:gd name="f44" fmla="*/ f37 7 1"/>
              <a:gd name="f45" fmla="*/ f36 11 1"/>
              <a:gd name="f46" fmla="+- f13 f40 0"/>
              <a:gd name="f47" fmla="+- f13 f41 0"/>
              <a:gd name="f48" fmla="*/ f43 1 12"/>
              <a:gd name="f49" fmla="*/ f44 1 12"/>
              <a:gd name="f50" fmla="*/ f45 1 12"/>
              <a:gd name="f51" fmla="*/ f42 f30 1"/>
              <a:gd name="f52" fmla="*/ f48 f30 1"/>
              <a:gd name="f53" fmla="*/ f49 f30 1"/>
              <a:gd name="f54" fmla="*/ f50 f30 1"/>
              <a:gd name="f55" fmla="*/ f47 f30 1"/>
              <a:gd name="f56" fmla="*/ f46 f30 1"/>
            </a:gdLst>
            <a:ahLst/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  <a:cxn ang="f27">
                <a:pos x="f35" y="f35"/>
              </a:cxn>
              <a:cxn ang="f28">
                <a:pos x="f35" y="f38"/>
              </a:cxn>
              <a:cxn ang="f28">
                <a:pos x="f39" y="f38"/>
              </a:cxn>
              <a:cxn ang="f29">
                <a:pos x="f55" y="f56"/>
              </a:cxn>
            </a:cxnLst>
            <a:rect l="f51" t="f52" r="f53" b="f54"/>
            <a:pathLst>
              <a:path>
                <a:moveTo>
                  <a:pt x="f35" y="f38"/>
                </a:moveTo>
                <a:lnTo>
                  <a:pt x="f35" y="f35"/>
                </a:lnTo>
                <a:lnTo>
                  <a:pt x="f39" y="f38"/>
                </a:lnTo>
                <a:close/>
              </a:path>
            </a:pathLst>
          </a:custGeom>
          <a:solidFill>
            <a:srgbClr val="0F9ED5"/>
          </a:solidFill>
          <a:ln cap="flat">
            <a:noFill/>
            <a:prstDash val="solid"/>
          </a:ln>
        </p:spPr>
        <p:txBody>
          <a:bodyPr vert="horz" wrap="square" lIns="91440" tIns="45720" rIns="91440" bIns="45720" anchor="ctr" anchorCtr="1" compatLnSpc="1">
            <a:noAutofit/>
          </a:bodyPr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1800" b="0" i="0" u="none" strike="noStrike" kern="1200" cap="none" spc="0" baseline="0">
              <a:solidFill>
                <a:srgbClr val="FFFFFF"/>
              </a:solidFill>
              <a:uFillTx/>
              <a:latin typeface="Aptos"/>
            </a:endParaRPr>
          </a:p>
        </p:txBody>
      </p:sp>
      <p:pic>
        <p:nvPicPr>
          <p:cNvPr id="4" name="Picture 4">
            <a:extLst>
              <a:ext uri="{FF2B5EF4-FFF2-40B4-BE49-F238E27FC236}">
                <a16:creationId xmlns:a16="http://schemas.microsoft.com/office/drawing/2014/main" id="{F6D5F04E-5DCD-3095-396B-DC2D042FB2EC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r="-2" b="1216"/>
          <a:stretch>
            <a:fillRect/>
          </a:stretch>
        </p:blipFill>
        <p:spPr>
          <a:xfrm>
            <a:off x="7544659" y="761996"/>
            <a:ext cx="4323895" cy="5774271"/>
          </a:xfrm>
          <a:prstGeom prst="rect">
            <a:avLst/>
          </a:prstGeom>
          <a:noFill/>
          <a:ln cap="flat">
            <a:noFill/>
          </a:ln>
        </p:spPr>
      </p:pic>
      <p:sp>
        <p:nvSpPr>
          <p:cNvPr id="5" name="Rectangle 23">
            <a:extLst>
              <a:ext uri="{FF2B5EF4-FFF2-40B4-BE49-F238E27FC236}">
                <a16:creationId xmlns:a16="http://schemas.microsoft.com/office/drawing/2014/main" id="{98FA5315-CE33-7EB2-D7AB-6F23DADD6E8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Move="1" noResize="1"/>
          </p:cNvSpPr>
          <p:nvPr/>
        </p:nvSpPr>
        <p:spPr>
          <a:xfrm>
            <a:off x="641771" y="623273"/>
            <a:ext cx="10905052" cy="5607878"/>
          </a:xfrm>
          <a:prstGeom prst="rect">
            <a:avLst/>
          </a:prstGeom>
          <a:noFill/>
          <a:ln w="19046" cap="flat">
            <a:solidFill>
              <a:srgbClr val="404040"/>
            </a:solidFill>
            <a:prstDash val="solid"/>
            <a:miter/>
          </a:ln>
        </p:spPr>
        <p:txBody>
          <a:bodyPr vert="horz" wrap="square" lIns="91440" tIns="45720" rIns="91440" bIns="45720" anchor="ctr" anchorCtr="1" compatLnSpc="1">
            <a:noAutofit/>
          </a:bodyPr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1800" b="0" i="0" u="none" strike="noStrike" kern="1200" cap="none" spc="0" baseline="0">
              <a:solidFill>
                <a:srgbClr val="FFFFFF"/>
              </a:solidFill>
              <a:uFillTx/>
              <a:latin typeface="Aptos"/>
            </a:endParaRPr>
          </a:p>
        </p:txBody>
      </p:sp>
      <p:sp>
        <p:nvSpPr>
          <p:cNvPr id="6" name="Title 1">
            <a:extLst>
              <a:ext uri="{FF2B5EF4-FFF2-40B4-BE49-F238E27FC236}">
                <a16:creationId xmlns:a16="http://schemas.microsoft.com/office/drawing/2014/main" id="{5ADD579D-ED31-6804-5827-D882CF1D12B8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981965" y="896368"/>
            <a:ext cx="5917521" cy="1597228"/>
          </a:xfrm>
        </p:spPr>
        <p:txBody>
          <a:bodyPr/>
          <a:lstStyle/>
          <a:p>
            <a:pPr lvl="0"/>
            <a:r>
              <a:rPr lang="en-GB" sz="3200" i="1">
                <a:latin typeface="Arial" pitchFamily="34"/>
                <a:cs typeface="Arial" pitchFamily="34"/>
              </a:rPr>
              <a:t>Who is Jenny? </a:t>
            </a:r>
          </a:p>
        </p:txBody>
      </p:sp>
      <p:sp>
        <p:nvSpPr>
          <p:cNvPr id="7" name="Content Placeholder 2">
            <a:extLst>
              <a:ext uri="{FF2B5EF4-FFF2-40B4-BE49-F238E27FC236}">
                <a16:creationId xmlns:a16="http://schemas.microsoft.com/office/drawing/2014/main" id="{E5D4C341-9E73-90FA-38AC-C8D639BEF69B}"/>
              </a:ext>
            </a:extLst>
          </p:cNvPr>
          <p:cNvSpPr txBox="1">
            <a:spLocks noGrp="1"/>
          </p:cNvSpPr>
          <p:nvPr>
            <p:ph idx="1"/>
          </p:nvPr>
        </p:nvSpPr>
        <p:spPr>
          <a:xfrm>
            <a:off x="872840" y="2244440"/>
            <a:ext cx="6168039" cy="3482044"/>
          </a:xfrm>
        </p:spPr>
        <p:txBody>
          <a:bodyPr/>
          <a:lstStyle/>
          <a:p>
            <a:pPr lvl="0">
              <a:lnSpc>
                <a:spcPct val="70000"/>
              </a:lnSpc>
            </a:pPr>
            <a:r>
              <a:rPr lang="en-GB" sz="2000" i="1">
                <a:latin typeface="Arial" pitchFamily="34"/>
                <a:cs typeface="Arial" pitchFamily="34"/>
              </a:rPr>
              <a:t>Jenny is a 16-year-old girl who lives with her mother.</a:t>
            </a:r>
          </a:p>
          <a:p>
            <a:pPr lvl="0">
              <a:lnSpc>
                <a:spcPct val="70000"/>
              </a:lnSpc>
            </a:pPr>
            <a:r>
              <a:rPr lang="en-GB" sz="2000" i="1">
                <a:latin typeface="Arial" pitchFamily="34"/>
                <a:cs typeface="Arial" pitchFamily="34"/>
              </a:rPr>
              <a:t>Her father died several years ago.</a:t>
            </a:r>
          </a:p>
          <a:p>
            <a:pPr lvl="0">
              <a:lnSpc>
                <a:spcPct val="70000"/>
              </a:lnSpc>
            </a:pPr>
            <a:r>
              <a:rPr lang="en-GB" sz="2000" i="1">
                <a:latin typeface="Arial" pitchFamily="34"/>
                <a:cs typeface="Arial" pitchFamily="34"/>
              </a:rPr>
              <a:t>Jenny’s mother has mobility and memory difficulties. Which require daily support. </a:t>
            </a:r>
          </a:p>
          <a:p>
            <a:pPr lvl="0">
              <a:lnSpc>
                <a:spcPct val="70000"/>
              </a:lnSpc>
            </a:pPr>
            <a:r>
              <a:rPr lang="en-GB" sz="2000" i="1">
                <a:latin typeface="Arial" pitchFamily="34"/>
                <a:cs typeface="Arial" pitchFamily="34"/>
              </a:rPr>
              <a:t>Because of this, Jenny provides care and support at home.</a:t>
            </a:r>
          </a:p>
          <a:p>
            <a:pPr lvl="0">
              <a:lnSpc>
                <a:spcPct val="70000"/>
              </a:lnSpc>
            </a:pPr>
            <a:r>
              <a:rPr lang="en-GB" sz="2000" i="1">
                <a:latin typeface="Arial" pitchFamily="34"/>
                <a:cs typeface="Arial" pitchFamily="34"/>
              </a:rPr>
              <a:t>Jenny helps with cooking, cleaning and household tasks, which means she is considered a young carer.</a:t>
            </a:r>
          </a:p>
          <a:p>
            <a:pPr marL="0" lvl="0" indent="0">
              <a:lnSpc>
                <a:spcPct val="70000"/>
              </a:lnSpc>
              <a:buNone/>
            </a:pPr>
            <a:r>
              <a:rPr lang="en-GB" sz="2000" i="1">
                <a:latin typeface="Arial" pitchFamily="34"/>
                <a:cs typeface="Arial" pitchFamily="34"/>
              </a:rPr>
              <a:t>    </a:t>
            </a:r>
          </a:p>
          <a:p>
            <a:pPr marL="0" lvl="0" indent="0">
              <a:lnSpc>
                <a:spcPct val="70000"/>
              </a:lnSpc>
              <a:buNone/>
            </a:pPr>
            <a:r>
              <a:rPr lang="en-GB" sz="1300" i="1">
                <a:latin typeface="Arial" pitchFamily="34"/>
                <a:cs typeface="Arial" pitchFamily="34"/>
              </a:rPr>
              <a:t>    (Robison et al., 2020) </a:t>
            </a:r>
          </a:p>
        </p:txBody>
      </p:sp>
      <p:sp>
        <p:nvSpPr>
          <p:cNvPr id="8" name="TextBox 5">
            <a:extLst>
              <a:ext uri="{FF2B5EF4-FFF2-40B4-BE49-F238E27FC236}">
                <a16:creationId xmlns:a16="http://schemas.microsoft.com/office/drawing/2014/main" id="{4F8861EE-49B8-AF98-6EB3-B9F77E29F661}"/>
              </a:ext>
            </a:extLst>
          </p:cNvPr>
          <p:cNvSpPr txBox="1"/>
          <p:nvPr/>
        </p:nvSpPr>
        <p:spPr>
          <a:xfrm>
            <a:off x="9581988" y="6657947"/>
            <a:ext cx="2610008" cy="200052"/>
          </a:xfrm>
          <a:prstGeom prst="rect">
            <a:avLst/>
          </a:prstGeom>
          <a:solidFill>
            <a:srgbClr val="000000"/>
          </a:solidFill>
          <a:ln cap="flat">
            <a:noFill/>
          </a:ln>
        </p:spPr>
        <p:txBody>
          <a:bodyPr vert="horz" wrap="none" lIns="91440" tIns="45720" rIns="91440" bIns="45720" anchor="t" anchorCtr="0" compatLnSpc="1">
            <a:spAutoFit/>
          </a:bodyPr>
          <a:lstStyle/>
          <a:p>
            <a:pPr marL="0" marR="0" lvl="0" indent="0" algn="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700" b="0" i="0" u="none" strike="noStrike" kern="1200" cap="none" spc="0" baseline="0">
                <a:solidFill>
                  <a:srgbClr val="FFFFFF"/>
                </a:solidFill>
                <a:uFillTx/>
                <a:latin typeface="Aptos"/>
                <a:hlinkClick r:id="rId4" tooltip="https://aventureandodeaupair.blogspot.com/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This Photo</a:t>
            </a:r>
            <a:r>
              <a:rPr lang="en-GB" sz="700" b="0" i="0" u="none" strike="noStrike" kern="1200" cap="none" spc="0" baseline="0">
                <a:solidFill>
                  <a:srgbClr val="FFFFFF"/>
                </a:solidFill>
                <a:uFillTx/>
                <a:latin typeface="Aptos"/>
              </a:rPr>
              <a:t> by Unknown Author is licensed under </a:t>
            </a:r>
            <a:r>
              <a:rPr lang="en-GB" sz="700" b="0" i="0" u="none" strike="noStrike" kern="1200" cap="none" spc="0" baseline="0">
                <a:solidFill>
                  <a:srgbClr val="FFFFFF"/>
                </a:solidFill>
                <a:uFillTx/>
                <a:latin typeface="Aptos"/>
                <a:hlinkClick r:id="rId5" tooltip="https://creativecommons.org/licenses/by-nc-nd/3.0/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CC BY-NC-ND</a:t>
            </a:r>
            <a:endParaRPr lang="en-GB" sz="700" b="0" i="0" u="none" strike="noStrike" kern="1200" cap="none" spc="0" baseline="0">
              <a:solidFill>
                <a:srgbClr val="FFFFFF"/>
              </a:solidFill>
              <a:uFillTx/>
              <a:latin typeface="Aptos"/>
            </a:endParaRP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2">
            <a:extLst>
              <a:ext uri="{FF2B5EF4-FFF2-40B4-BE49-F238E27FC236}">
                <a16:creationId xmlns:a16="http://schemas.microsoft.com/office/drawing/2014/main" id="{80849B1A-2331-B1E1-4988-2620E06FC65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Move="1" noResize="1"/>
          </p:cNvSpPr>
          <p:nvPr/>
        </p:nvSpPr>
        <p:spPr>
          <a:xfrm>
            <a:off x="0" y="0"/>
            <a:ext cx="12191996" cy="6858000"/>
          </a:xfrm>
          <a:prstGeom prst="rect">
            <a:avLst/>
          </a:prstGeom>
          <a:solidFill>
            <a:srgbClr val="FFFFFF"/>
          </a:solidFill>
          <a:ln cap="flat">
            <a:noFill/>
            <a:prstDash val="solid"/>
          </a:ln>
        </p:spPr>
        <p:txBody>
          <a:bodyPr vert="horz" wrap="square" lIns="91440" tIns="45720" rIns="91440" bIns="45720" anchor="ctr" anchorCtr="1" compatLnSpc="1">
            <a:noAutofit/>
          </a:bodyPr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1800" b="0" i="0" u="none" strike="noStrike" kern="1200" cap="none" spc="0" baseline="0">
              <a:solidFill>
                <a:srgbClr val="FFFFFF"/>
              </a:solidFill>
              <a:uFillTx/>
              <a:latin typeface="Aptos"/>
            </a:endParaRPr>
          </a:p>
        </p:txBody>
      </p:sp>
      <p:sp>
        <p:nvSpPr>
          <p:cNvPr id="3" name="Arc 14">
            <a:extLst>
              <a:ext uri="{FF2B5EF4-FFF2-40B4-BE49-F238E27FC236}">
                <a16:creationId xmlns:a16="http://schemas.microsoft.com/office/drawing/2014/main" id="{76115133-5906-8D66-739D-C3219E6CA8F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Move="1" noResize="1"/>
          </p:cNvSpPr>
          <p:nvPr/>
        </p:nvSpPr>
        <p:spPr>
          <a:xfrm rot="3967212" flipH="1">
            <a:off x="8631343" y="490496"/>
            <a:ext cx="2987902" cy="2987902"/>
          </a:xfrm>
          <a:custGeom>
            <a:avLst>
              <a:gd name="f12" fmla="val 150"/>
              <a:gd name="f13" fmla="val 270"/>
            </a:avLst>
            <a:gdLst>
              <a:gd name="f2" fmla="val 10800000"/>
              <a:gd name="f3" fmla="val 5400000"/>
              <a:gd name="f4" fmla="val 16200000"/>
              <a:gd name="f5" fmla="val 180"/>
              <a:gd name="f6" fmla="val w"/>
              <a:gd name="f7" fmla="val h"/>
              <a:gd name="f8" fmla="val ss"/>
              <a:gd name="f9" fmla="val 0"/>
              <a:gd name="f10" fmla="*/ 5419351 1 1725033"/>
              <a:gd name="f11" fmla="+- 0 0 1"/>
              <a:gd name="f12" fmla="val 150"/>
              <a:gd name="f13" fmla="val 270"/>
              <a:gd name="f14" fmla="+- 0 0 -240"/>
              <a:gd name="f15" fmla="+- 0 0 -210"/>
              <a:gd name="f16" fmla="+- 0 0 -180"/>
              <a:gd name="f17" fmla="abs f6"/>
              <a:gd name="f18" fmla="abs f7"/>
              <a:gd name="f19" fmla="abs f8"/>
              <a:gd name="f20" fmla="val f9"/>
              <a:gd name="f21" fmla="+- 0 0 f12"/>
              <a:gd name="f22" fmla="+- 0 0 f13"/>
              <a:gd name="f23" fmla="*/ f14 f2 1"/>
              <a:gd name="f24" fmla="*/ f15 f2 1"/>
              <a:gd name="f25" fmla="*/ f16 f2 1"/>
              <a:gd name="f26" fmla="?: f17 f6 1"/>
              <a:gd name="f27" fmla="?: f18 f7 1"/>
              <a:gd name="f28" fmla="?: f19 f8 1"/>
              <a:gd name="f29" fmla="*/ f21 f2 1"/>
              <a:gd name="f30" fmla="*/ f22 f2 1"/>
              <a:gd name="f31" fmla="*/ f23 1 f5"/>
              <a:gd name="f32" fmla="*/ f24 1 f5"/>
              <a:gd name="f33" fmla="*/ f25 1 f5"/>
              <a:gd name="f34" fmla="*/ f26 1 21600"/>
              <a:gd name="f35" fmla="*/ f27 1 21600"/>
              <a:gd name="f36" fmla="*/ 21600 f26 1"/>
              <a:gd name="f37" fmla="*/ 21600 f27 1"/>
              <a:gd name="f38" fmla="*/ f29 1 f5"/>
              <a:gd name="f39" fmla="*/ f30 1 f5"/>
              <a:gd name="f40" fmla="+- f31 0 f3"/>
              <a:gd name="f41" fmla="+- f32 0 f3"/>
              <a:gd name="f42" fmla="+- f33 0 f3"/>
              <a:gd name="f43" fmla="min f35 f34"/>
              <a:gd name="f44" fmla="*/ f36 1 f28"/>
              <a:gd name="f45" fmla="*/ f37 1 f28"/>
              <a:gd name="f46" fmla="+- f38 0 f3"/>
              <a:gd name="f47" fmla="+- f39 0 f3"/>
              <a:gd name="f48" fmla="val f44"/>
              <a:gd name="f49" fmla="val f45"/>
              <a:gd name="f50" fmla="+- 0 0 f46"/>
              <a:gd name="f51" fmla="+- 0 0 f47"/>
              <a:gd name="f52" fmla="+- f49 0 f20"/>
              <a:gd name="f53" fmla="+- f48 0 f20"/>
              <a:gd name="f54" fmla="val f50"/>
              <a:gd name="f55" fmla="val f51"/>
              <a:gd name="f56" fmla="*/ f52 1 2"/>
              <a:gd name="f57" fmla="*/ f53 1 2"/>
              <a:gd name="f58" fmla="+- f55 0 f54"/>
              <a:gd name="f59" fmla="+- f54 f3 0"/>
              <a:gd name="f60" fmla="+- f55 f3 0"/>
              <a:gd name="f61" fmla="+- 21600000 0 f54"/>
              <a:gd name="f62" fmla="+- f3 0 f54"/>
              <a:gd name="f63" fmla="+- 27000000 0 f54"/>
              <a:gd name="f64" fmla="+- f2 0 f54"/>
              <a:gd name="f65" fmla="+- 32400000 0 f54"/>
              <a:gd name="f66" fmla="+- f4 0 f54"/>
              <a:gd name="f67" fmla="+- 37800000 0 f54"/>
              <a:gd name="f68" fmla="+- f20 f56 0"/>
              <a:gd name="f69" fmla="+- f20 f57 0"/>
              <a:gd name="f70" fmla="+- f58 21600000 0"/>
              <a:gd name="f71" fmla="*/ f59 f10 1"/>
              <a:gd name="f72" fmla="*/ f60 f10 1"/>
              <a:gd name="f73" fmla="?: f62 f62 f63"/>
              <a:gd name="f74" fmla="?: f64 f64 f65"/>
              <a:gd name="f75" fmla="?: f66 f66 f67"/>
              <a:gd name="f76" fmla="*/ f57 f43 1"/>
              <a:gd name="f77" fmla="*/ f56 f43 1"/>
              <a:gd name="f78" fmla="?: f58 f58 f70"/>
              <a:gd name="f79" fmla="*/ f71 1 f2"/>
              <a:gd name="f80" fmla="*/ f72 1 f2"/>
              <a:gd name="f81" fmla="*/ f69 f43 1"/>
              <a:gd name="f82" fmla="*/ f68 f43 1"/>
              <a:gd name="f83" fmla="+- 0 0 f79"/>
              <a:gd name="f84" fmla="+- 0 0 f80"/>
              <a:gd name="f85" fmla="+- f78 0 f61"/>
              <a:gd name="f86" fmla="+- f78 0 f73"/>
              <a:gd name="f87" fmla="+- f78 0 f74"/>
              <a:gd name="f88" fmla="+- f78 0 f75"/>
              <a:gd name="f89" fmla="+- 0 0 f83"/>
              <a:gd name="f90" fmla="+- 0 0 f84"/>
              <a:gd name="f91" fmla="*/ f89 f2 1"/>
              <a:gd name="f92" fmla="*/ f90 f2 1"/>
              <a:gd name="f93" fmla="*/ f91 1 f10"/>
              <a:gd name="f94" fmla="*/ f92 1 f10"/>
              <a:gd name="f95" fmla="+- f93 0 f3"/>
              <a:gd name="f96" fmla="+- f94 0 f3"/>
              <a:gd name="f97" fmla="sin 1 f95"/>
              <a:gd name="f98" fmla="cos 1 f95"/>
              <a:gd name="f99" fmla="sin 1 f96"/>
              <a:gd name="f100" fmla="cos 1 f96"/>
              <a:gd name="f101" fmla="+- 0 0 f97"/>
              <a:gd name="f102" fmla="+- 0 0 f98"/>
              <a:gd name="f103" fmla="+- 0 0 f99"/>
              <a:gd name="f104" fmla="+- 0 0 f100"/>
              <a:gd name="f105" fmla="+- 0 0 f101"/>
              <a:gd name="f106" fmla="+- 0 0 f102"/>
              <a:gd name="f107" fmla="+- 0 0 f103"/>
              <a:gd name="f108" fmla="+- 0 0 f104"/>
              <a:gd name="f109" fmla="*/ f105 f57 1"/>
              <a:gd name="f110" fmla="*/ f106 f56 1"/>
              <a:gd name="f111" fmla="*/ f107 f57 1"/>
              <a:gd name="f112" fmla="*/ f108 f56 1"/>
              <a:gd name="f113" fmla="+- 0 0 f110"/>
              <a:gd name="f114" fmla="+- 0 0 f109"/>
              <a:gd name="f115" fmla="+- 0 0 f112"/>
              <a:gd name="f116" fmla="+- 0 0 f111"/>
              <a:gd name="f117" fmla="+- 0 0 f113"/>
              <a:gd name="f118" fmla="+- 0 0 f114"/>
              <a:gd name="f119" fmla="+- 0 0 f115"/>
              <a:gd name="f120" fmla="+- 0 0 f116"/>
              <a:gd name="f121" fmla="at2 f117 f118"/>
              <a:gd name="f122" fmla="at2 f119 f120"/>
              <a:gd name="f123" fmla="+- f121 f3 0"/>
              <a:gd name="f124" fmla="+- f122 f3 0"/>
              <a:gd name="f125" fmla="*/ f123 f10 1"/>
              <a:gd name="f126" fmla="*/ f124 f10 1"/>
              <a:gd name="f127" fmla="*/ f125 1 f2"/>
              <a:gd name="f128" fmla="*/ f126 1 f2"/>
              <a:gd name="f129" fmla="+- 0 0 f127"/>
              <a:gd name="f130" fmla="+- 0 0 f128"/>
              <a:gd name="f131" fmla="val f129"/>
              <a:gd name="f132" fmla="val f130"/>
              <a:gd name="f133" fmla="+- 0 0 f131"/>
              <a:gd name="f134" fmla="+- 0 0 f132"/>
              <a:gd name="f135" fmla="*/ f133 f2 1"/>
              <a:gd name="f136" fmla="*/ f134 f2 1"/>
              <a:gd name="f137" fmla="*/ f135 1 f10"/>
              <a:gd name="f138" fmla="*/ f136 1 f10"/>
              <a:gd name="f139" fmla="+- f137 0 f3"/>
              <a:gd name="f140" fmla="+- f138 0 f3"/>
              <a:gd name="f141" fmla="cos 1 f139"/>
              <a:gd name="f142" fmla="sin 1 f139"/>
              <a:gd name="f143" fmla="cos 1 f140"/>
              <a:gd name="f144" fmla="sin 1 f140"/>
              <a:gd name="f145" fmla="+- 0 0 f141"/>
              <a:gd name="f146" fmla="+- 0 0 f142"/>
              <a:gd name="f147" fmla="+- 0 0 f143"/>
              <a:gd name="f148" fmla="+- 0 0 f144"/>
              <a:gd name="f149" fmla="*/ f11 f145 1"/>
              <a:gd name="f150" fmla="*/ f11 f146 1"/>
              <a:gd name="f151" fmla="*/ f11 f147 1"/>
              <a:gd name="f152" fmla="*/ f11 f148 1"/>
              <a:gd name="f153" fmla="*/ f149 f57 1"/>
              <a:gd name="f154" fmla="*/ f150 f56 1"/>
              <a:gd name="f155" fmla="*/ f151 f57 1"/>
              <a:gd name="f156" fmla="*/ f152 f56 1"/>
              <a:gd name="f157" fmla="+- f69 f153 0"/>
              <a:gd name="f158" fmla="+- f68 f154 0"/>
              <a:gd name="f159" fmla="+- f69 f155 0"/>
              <a:gd name="f160" fmla="+- f68 f156 0"/>
              <a:gd name="f161" fmla="max f157 f159"/>
              <a:gd name="f162" fmla="max f158 f160"/>
              <a:gd name="f163" fmla="min f157 f159"/>
              <a:gd name="f164" fmla="min f158 f160"/>
              <a:gd name="f165" fmla="*/ f157 f43 1"/>
              <a:gd name="f166" fmla="*/ f158 f43 1"/>
              <a:gd name="f167" fmla="*/ f159 f43 1"/>
              <a:gd name="f168" fmla="*/ f160 f43 1"/>
              <a:gd name="f169" fmla="?: f85 f48 f161"/>
              <a:gd name="f170" fmla="?: f86 f49 f162"/>
              <a:gd name="f171" fmla="?: f87 f20 f163"/>
              <a:gd name="f172" fmla="?: f88 f20 f164"/>
              <a:gd name="f173" fmla="*/ f171 f43 1"/>
              <a:gd name="f174" fmla="*/ f172 f43 1"/>
              <a:gd name="f175" fmla="*/ f169 f43 1"/>
              <a:gd name="f176" fmla="*/ f170 f43 1"/>
            </a:gdLst>
            <a:ahLst/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  <a:cxn ang="f40">
                <a:pos x="f165" y="f166"/>
              </a:cxn>
              <a:cxn ang="f41">
                <a:pos x="f81" y="f82"/>
              </a:cxn>
              <a:cxn ang="f42">
                <a:pos x="f167" y="f168"/>
              </a:cxn>
            </a:cxnLst>
            <a:rect l="f173" t="f174" r="f175" b="f176"/>
            <a:pathLst>
              <a:path stroke="0">
                <a:moveTo>
                  <a:pt x="f165" y="f166"/>
                </a:moveTo>
                <a:arcTo wR="f76" hR="f77" stAng="f54" swAng="f78"/>
                <a:lnTo>
                  <a:pt x="f81" y="f82"/>
                </a:lnTo>
                <a:close/>
              </a:path>
              <a:path fill="none">
                <a:moveTo>
                  <a:pt x="f165" y="f166"/>
                </a:moveTo>
                <a:arcTo wR="f76" hR="f77" stAng="f54" swAng="f78"/>
              </a:path>
            </a:pathLst>
          </a:custGeom>
          <a:noFill/>
          <a:ln w="127001" cap="rnd">
            <a:solidFill>
              <a:srgbClr val="0F9ED5"/>
            </a:solidFill>
            <a:custDash>
              <a:ds d="400000" sp="200000"/>
            </a:custDash>
            <a:miter/>
          </a:ln>
        </p:spPr>
        <p:txBody>
          <a:bodyPr vert="horz" wrap="square" lIns="91440" tIns="45720" rIns="91440" bIns="45720" anchor="ctr" anchorCtr="1" compatLnSpc="1">
            <a:noAutofit/>
          </a:bodyPr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1800" b="0" i="0" u="none" strike="noStrike" kern="1200" cap="none" spc="0" baseline="0">
              <a:solidFill>
                <a:srgbClr val="000000"/>
              </a:solidFill>
              <a:uFillTx/>
              <a:latin typeface="Calibri"/>
            </a:endParaRPr>
          </a:p>
        </p:txBody>
      </p:sp>
      <p:sp>
        <p:nvSpPr>
          <p:cNvPr id="4" name="Title 1">
            <a:extLst>
              <a:ext uri="{FF2B5EF4-FFF2-40B4-BE49-F238E27FC236}">
                <a16:creationId xmlns:a16="http://schemas.microsoft.com/office/drawing/2014/main" id="{43377355-1593-36A0-DF12-3B936697CCD9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5594500" y="-63066"/>
            <a:ext cx="5759293" cy="1868128"/>
          </a:xfrm>
        </p:spPr>
        <p:txBody>
          <a:bodyPr/>
          <a:lstStyle/>
          <a:p>
            <a:pPr lvl="0"/>
            <a:r>
              <a:rPr lang="en-GB" sz="2400" b="1" i="1">
                <a:latin typeface="Arial" pitchFamily="34"/>
                <a:cs typeface="Arial" pitchFamily="34"/>
              </a:rPr>
              <a:t>Erikson's Psychosocial Development Theory </a:t>
            </a:r>
          </a:p>
        </p:txBody>
      </p:sp>
      <p:sp>
        <p:nvSpPr>
          <p:cNvPr id="7" name="Content Placeholder 2">
            <a:extLst>
              <a:ext uri="{FF2B5EF4-FFF2-40B4-BE49-F238E27FC236}">
                <a16:creationId xmlns:a16="http://schemas.microsoft.com/office/drawing/2014/main" id="{9287B6B0-4AEE-C1F1-B1F8-F472180FD27D}"/>
              </a:ext>
            </a:extLst>
          </p:cNvPr>
          <p:cNvSpPr txBox="1">
            <a:spLocks noGrp="1"/>
          </p:cNvSpPr>
          <p:nvPr>
            <p:ph idx="1"/>
          </p:nvPr>
        </p:nvSpPr>
        <p:spPr>
          <a:xfrm>
            <a:off x="5486400" y="1371600"/>
            <a:ext cx="6609740" cy="4937760"/>
          </a:xfrm>
        </p:spPr>
        <p:txBody>
          <a:bodyPr>
            <a:normAutofit/>
          </a:bodyPr>
          <a:lstStyle/>
          <a:p>
            <a:pPr lvl="0"/>
            <a:r>
              <a:rPr lang="en-GB" sz="1700" i="1">
                <a:latin typeface="Arial" pitchFamily="34"/>
                <a:cs typeface="Arial" pitchFamily="34"/>
              </a:rPr>
              <a:t>Erik Erikson developed the psychosocial theory of human development, which explains how personality develops across the lifespan (Erickson, 1968)</a:t>
            </a:r>
          </a:p>
          <a:p>
            <a:pPr lvl="0"/>
            <a:r>
              <a:rPr lang="en-GB" sz="1700" i="1">
                <a:latin typeface="Arial" pitchFamily="34"/>
                <a:cs typeface="Arial" pitchFamily="34"/>
              </a:rPr>
              <a:t>The theory proposes that individuals pass through eight stages of psychosocial development across lifespan, from infancy to old age.</a:t>
            </a:r>
          </a:p>
          <a:p>
            <a:pPr lvl="0"/>
            <a:r>
              <a:rPr lang="en-GB" sz="1700" i="1">
                <a:latin typeface="Arial" pitchFamily="34"/>
                <a:cs typeface="Arial" pitchFamily="34"/>
              </a:rPr>
              <a:t>Each stage involves a psychosocial conflict that individuals most resolve to develop a healthy sense of identity. </a:t>
            </a:r>
          </a:p>
          <a:p>
            <a:pPr lvl="0"/>
            <a:r>
              <a:rPr lang="en-GB" sz="1700" i="1">
                <a:latin typeface="Arial" pitchFamily="34"/>
                <a:cs typeface="Arial" pitchFamily="34"/>
              </a:rPr>
              <a:t>Successfully resolving  these conflicts leads to healthy personality development and a strong sense of identity.</a:t>
            </a:r>
          </a:p>
          <a:p>
            <a:pPr lvl="0"/>
            <a:r>
              <a:rPr lang="en-GB" sz="1700" i="1">
                <a:latin typeface="Arial" pitchFamily="34"/>
                <a:cs typeface="Arial" pitchFamily="34"/>
              </a:rPr>
              <a:t>Difficulties in resolving these stages may lead to confusion, insecurity or emotional challenges later in life. </a:t>
            </a:r>
          </a:p>
          <a:p>
            <a:pPr lvl="0"/>
            <a:r>
              <a:rPr lang="en-GB" sz="1700" i="1">
                <a:latin typeface="Arial" pitchFamily="34"/>
                <a:cs typeface="Arial" pitchFamily="34"/>
              </a:rPr>
              <a:t>Jenny is currently in Stage 5: Identity vs Role Confusion, which occurs during adolescence (approximately 12-18 years) ( Berk, 2018).</a:t>
            </a:r>
          </a:p>
          <a:p>
            <a:pPr lvl="0"/>
            <a:r>
              <a:rPr lang="en-GB" sz="1700" i="1">
                <a:latin typeface="Arial" pitchFamily="34"/>
                <a:cs typeface="Arial" pitchFamily="34"/>
              </a:rPr>
              <a:t>This stage is particularly important for Jenny as adolescents begin exploring their identity, roles and future aspirations.</a:t>
            </a:r>
          </a:p>
          <a:p>
            <a:pPr lvl="0"/>
            <a:endParaRPr lang="en-GB"/>
          </a:p>
        </p:txBody>
      </p:sp>
      <p:sp>
        <p:nvSpPr>
          <p:cNvPr id="5" name="Freeform: Shape 16">
            <a:extLst>
              <a:ext uri="{FF2B5EF4-FFF2-40B4-BE49-F238E27FC236}">
                <a16:creationId xmlns:a16="http://schemas.microsoft.com/office/drawing/2014/main" id="{6F93ACFC-C38B-FA0B-077D-F5648E6447A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Move="1" noResize="1"/>
          </p:cNvSpPr>
          <p:nvPr/>
        </p:nvSpPr>
        <p:spPr>
          <a:xfrm flipH="1">
            <a:off x="0" y="5486400"/>
            <a:ext cx="2672864" cy="1371600"/>
          </a:xfrm>
          <a:custGeom>
            <a:avLst/>
            <a:gdLst>
              <a:gd name="f0" fmla="val 10800000"/>
              <a:gd name="f1" fmla="val 5400000"/>
              <a:gd name="f2" fmla="val 180"/>
              <a:gd name="f3" fmla="val w"/>
              <a:gd name="f4" fmla="val h"/>
              <a:gd name="f5" fmla="val 0"/>
              <a:gd name="f6" fmla="val 2672863"/>
              <a:gd name="f7" fmla="val 1371600"/>
              <a:gd name="f8" fmla="val 1721734"/>
              <a:gd name="f9" fmla="val 2026863"/>
              <a:gd name="f10" fmla="val 2313937"/>
              <a:gd name="f11" fmla="val 77299"/>
              <a:gd name="f12" fmla="val 2564444"/>
              <a:gd name="f13" fmla="val 213382"/>
              <a:gd name="f14" fmla="val 279248"/>
              <a:gd name="f15" fmla="val 33268"/>
              <a:gd name="f16" fmla="val 1242216"/>
              <a:gd name="f17" fmla="val 257110"/>
              <a:gd name="f18" fmla="val 522539"/>
              <a:gd name="f19" fmla="val 928399"/>
              <a:gd name="f20" fmla="+- 0 0 -90"/>
              <a:gd name="f21" fmla="*/ f3 1 2672863"/>
              <a:gd name="f22" fmla="*/ f4 1 1371600"/>
              <a:gd name="f23" fmla="val f5"/>
              <a:gd name="f24" fmla="val f6"/>
              <a:gd name="f25" fmla="val f7"/>
              <a:gd name="f26" fmla="*/ f20 f0 1"/>
              <a:gd name="f27" fmla="+- f25 0 f23"/>
              <a:gd name="f28" fmla="+- f24 0 f23"/>
              <a:gd name="f29" fmla="*/ f26 1 f2"/>
              <a:gd name="f30" fmla="*/ f28 1 2672863"/>
              <a:gd name="f31" fmla="*/ f27 1 1371600"/>
              <a:gd name="f32" fmla="*/ 1721734 f28 1"/>
              <a:gd name="f33" fmla="*/ 0 f27 1"/>
              <a:gd name="f34" fmla="*/ 2564444 f28 1"/>
              <a:gd name="f35" fmla="*/ 213382 f27 1"/>
              <a:gd name="f36" fmla="*/ 2672863 f28 1"/>
              <a:gd name="f37" fmla="*/ 279248 f27 1"/>
              <a:gd name="f38" fmla="*/ 1371600 f27 1"/>
              <a:gd name="f39" fmla="*/ 0 f28 1"/>
              <a:gd name="f40" fmla="*/ 33268 f28 1"/>
              <a:gd name="f41" fmla="*/ 1242216 f27 1"/>
              <a:gd name="f42" fmla="+- f29 0 f1"/>
              <a:gd name="f43" fmla="*/ f32 1 2672863"/>
              <a:gd name="f44" fmla="*/ f33 1 1371600"/>
              <a:gd name="f45" fmla="*/ f34 1 2672863"/>
              <a:gd name="f46" fmla="*/ f35 1 1371600"/>
              <a:gd name="f47" fmla="*/ f36 1 2672863"/>
              <a:gd name="f48" fmla="*/ f37 1 1371600"/>
              <a:gd name="f49" fmla="*/ f38 1 1371600"/>
              <a:gd name="f50" fmla="*/ f39 1 2672863"/>
              <a:gd name="f51" fmla="*/ f40 1 2672863"/>
              <a:gd name="f52" fmla="*/ f41 1 1371600"/>
              <a:gd name="f53" fmla="*/ f23 1 f30"/>
              <a:gd name="f54" fmla="*/ f24 1 f30"/>
              <a:gd name="f55" fmla="*/ f23 1 f31"/>
              <a:gd name="f56" fmla="*/ f25 1 f31"/>
              <a:gd name="f57" fmla="*/ f43 1 f30"/>
              <a:gd name="f58" fmla="*/ f44 1 f31"/>
              <a:gd name="f59" fmla="*/ f45 1 f30"/>
              <a:gd name="f60" fmla="*/ f46 1 f31"/>
              <a:gd name="f61" fmla="*/ f47 1 f30"/>
              <a:gd name="f62" fmla="*/ f48 1 f31"/>
              <a:gd name="f63" fmla="*/ f49 1 f31"/>
              <a:gd name="f64" fmla="*/ f50 1 f30"/>
              <a:gd name="f65" fmla="*/ f51 1 f30"/>
              <a:gd name="f66" fmla="*/ f52 1 f31"/>
              <a:gd name="f67" fmla="*/ f53 f21 1"/>
              <a:gd name="f68" fmla="*/ f54 f21 1"/>
              <a:gd name="f69" fmla="*/ f56 f22 1"/>
              <a:gd name="f70" fmla="*/ f55 f22 1"/>
              <a:gd name="f71" fmla="*/ f57 f21 1"/>
              <a:gd name="f72" fmla="*/ f58 f22 1"/>
              <a:gd name="f73" fmla="*/ f59 f21 1"/>
              <a:gd name="f74" fmla="*/ f60 f22 1"/>
              <a:gd name="f75" fmla="*/ f61 f21 1"/>
              <a:gd name="f76" fmla="*/ f62 f22 1"/>
              <a:gd name="f77" fmla="*/ f63 f22 1"/>
              <a:gd name="f78" fmla="*/ f64 f21 1"/>
              <a:gd name="f79" fmla="*/ f65 f21 1"/>
              <a:gd name="f80" fmla="*/ f66 f22 1"/>
            </a:gdLst>
            <a:ahLst/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  <a:cxn ang="f42">
                <a:pos x="f71" y="f72"/>
              </a:cxn>
              <a:cxn ang="f42">
                <a:pos x="f73" y="f74"/>
              </a:cxn>
              <a:cxn ang="f42">
                <a:pos x="f75" y="f76"/>
              </a:cxn>
              <a:cxn ang="f42">
                <a:pos x="f75" y="f77"/>
              </a:cxn>
              <a:cxn ang="f42">
                <a:pos x="f78" y="f77"/>
              </a:cxn>
              <a:cxn ang="f42">
                <a:pos x="f79" y="f80"/>
              </a:cxn>
              <a:cxn ang="f42">
                <a:pos x="f71" y="f72"/>
              </a:cxn>
            </a:cxnLst>
            <a:rect l="f67" t="f70" r="f68" b="f69"/>
            <a:pathLst>
              <a:path w="2672863" h="1371600">
                <a:moveTo>
                  <a:pt x="f8" y="f5"/>
                </a:moveTo>
                <a:cubicBezTo>
                  <a:pt x="f9" y="f5"/>
                  <a:pt x="f10" y="f11"/>
                  <a:pt x="f12" y="f13"/>
                </a:cubicBezTo>
                <a:lnTo>
                  <a:pt x="f6" y="f14"/>
                </a:lnTo>
                <a:lnTo>
                  <a:pt x="f6" y="f7"/>
                </a:lnTo>
                <a:lnTo>
                  <a:pt x="f5" y="f7"/>
                </a:lnTo>
                <a:lnTo>
                  <a:pt x="f15" y="f16"/>
                </a:lnTo>
                <a:cubicBezTo>
                  <a:pt x="f17" y="f18"/>
                  <a:pt x="f19" y="f5"/>
                  <a:pt x="f8" y="f5"/>
                </a:cubicBezTo>
                <a:close/>
              </a:path>
            </a:pathLst>
          </a:custGeom>
          <a:solidFill>
            <a:srgbClr val="0F9ED5"/>
          </a:solidFill>
          <a:ln cap="flat">
            <a:noFill/>
            <a:prstDash val="solid"/>
          </a:ln>
        </p:spPr>
        <p:txBody>
          <a:bodyPr vert="horz" wrap="square" lIns="91440" tIns="45720" rIns="91440" bIns="45720" anchor="ctr" anchorCtr="1" compatLnSpc="1">
            <a:noAutofit/>
          </a:bodyPr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1800" b="0" i="0" u="none" strike="noStrike" kern="1200" cap="none" spc="0" baseline="0">
              <a:solidFill>
                <a:srgbClr val="FFFFFF"/>
              </a:solidFill>
              <a:uFillTx/>
              <a:latin typeface="Aptos"/>
            </a:endParaRPr>
          </a:p>
        </p:txBody>
      </p:sp>
      <p:pic>
        <p:nvPicPr>
          <p:cNvPr id="6" name="Picture 6">
            <a:extLst>
              <a:ext uri="{FF2B5EF4-FFF2-40B4-BE49-F238E27FC236}">
                <a16:creationId xmlns:a16="http://schemas.microsoft.com/office/drawing/2014/main" id="{AF4C4B6D-FD05-9318-93CA-1A35CE792C6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00462" y="182907"/>
            <a:ext cx="5294037" cy="5226820"/>
          </a:xfrm>
          <a:prstGeom prst="rect">
            <a:avLst/>
          </a:prstGeom>
          <a:noFill/>
          <a:ln cap="flat">
            <a:noFill/>
          </a:ln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B18432BC-E958-179D-3F0B-81C79BE95629}"/>
              </a:ext>
            </a:extLst>
          </p:cNvPr>
          <p:cNvSpPr txBox="1"/>
          <p:nvPr/>
        </p:nvSpPr>
        <p:spPr>
          <a:xfrm>
            <a:off x="212753" y="5369859"/>
            <a:ext cx="3938622" cy="323167"/>
          </a:xfrm>
          <a:prstGeom prst="rect">
            <a:avLst/>
          </a:prstGeom>
          <a:solidFill>
            <a:srgbClr val="FFFFFF"/>
          </a:solidFill>
          <a:ln w="9528" cap="flat">
            <a:solidFill>
              <a:srgbClr val="FFFFFF"/>
            </a:solidFill>
            <a:prstDash val="solid"/>
            <a:miter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0" marR="0" lvl="0" indent="0" algn="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800" b="1" i="1" u="none" strike="noStrike" kern="1200" cap="none" spc="0" baseline="0">
                <a:solidFill>
                  <a:srgbClr val="000000"/>
                </a:solidFill>
                <a:uFillTx/>
                <a:latin typeface="Arial" pitchFamily="34"/>
                <a:cs typeface="Arial" pitchFamily="34"/>
              </a:rPr>
              <a:t>Figure 1: Erikson’s Stages of Psychosocial Development ( Erikson, 1963). </a:t>
            </a:r>
            <a:r>
              <a:rPr lang="en-GB" sz="700" b="0" i="0" u="none" strike="noStrike" kern="1200" cap="none" spc="0" baseline="0">
                <a:solidFill>
                  <a:srgbClr val="FFFFFF"/>
                </a:solidFill>
                <a:uFillTx/>
                <a:latin typeface="Aptos"/>
              </a:rPr>
              <a:t>	Eri</a:t>
            </a:r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0">
            <a:extLst>
              <a:ext uri="{FF2B5EF4-FFF2-40B4-BE49-F238E27FC236}">
                <a16:creationId xmlns:a16="http://schemas.microsoft.com/office/drawing/2014/main" id="{47591551-AD34-3B41-1C24-999D891A11F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Move="1" noResize="1"/>
          </p:cNvSpPr>
          <p:nvPr/>
        </p:nvSpPr>
        <p:spPr>
          <a:xfrm>
            <a:off x="0" y="0"/>
            <a:ext cx="12191996" cy="6858000"/>
          </a:xfrm>
          <a:prstGeom prst="rect">
            <a:avLst/>
          </a:prstGeom>
          <a:solidFill>
            <a:srgbClr val="FFFFFF"/>
          </a:solidFill>
          <a:ln cap="flat">
            <a:noFill/>
            <a:prstDash val="solid"/>
          </a:ln>
        </p:spPr>
        <p:txBody>
          <a:bodyPr vert="horz" wrap="square" lIns="91440" tIns="45720" rIns="91440" bIns="45720" anchor="ctr" anchorCtr="1" compatLnSpc="1">
            <a:noAutofit/>
          </a:bodyPr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1800" b="0" i="0" u="none" strike="noStrike" kern="1200" cap="none" spc="0" baseline="0">
              <a:solidFill>
                <a:srgbClr val="FFFFFF"/>
              </a:solidFill>
              <a:uFillTx/>
              <a:latin typeface="Aptos"/>
            </a:endParaRPr>
          </a:p>
        </p:txBody>
      </p:sp>
      <p:sp>
        <p:nvSpPr>
          <p:cNvPr id="3" name="Right Triangle 21">
            <a:extLst>
              <a:ext uri="{FF2B5EF4-FFF2-40B4-BE49-F238E27FC236}">
                <a16:creationId xmlns:a16="http://schemas.microsoft.com/office/drawing/2014/main" id="{99F44CE3-B4F7-1DF6-6CEA-99274DA15A5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Move="1" noResize="1"/>
          </p:cNvSpPr>
          <p:nvPr/>
        </p:nvSpPr>
        <p:spPr>
          <a:xfrm flipH="1">
            <a:off x="8576724" y="3335868"/>
            <a:ext cx="3291840" cy="3200400"/>
          </a:xfrm>
          <a:custGeom>
            <a:avLst/>
            <a:gdLst>
              <a:gd name="f0" fmla="val 10800000"/>
              <a:gd name="f1" fmla="val 5400000"/>
              <a:gd name="f2" fmla="val 180"/>
              <a:gd name="f3" fmla="val w"/>
              <a:gd name="f4" fmla="val h"/>
              <a:gd name="f5" fmla="val ss"/>
              <a:gd name="f6" fmla="val 0"/>
              <a:gd name="f7" fmla="+- 0 0 -360"/>
              <a:gd name="f8" fmla="+- 0 0 -180"/>
              <a:gd name="f9" fmla="+- 0 0 -90"/>
              <a:gd name="f10" fmla="abs f3"/>
              <a:gd name="f11" fmla="abs f4"/>
              <a:gd name="f12" fmla="abs f5"/>
              <a:gd name="f13" fmla="val f6"/>
              <a:gd name="f14" fmla="*/ f7 f0 1"/>
              <a:gd name="f15" fmla="*/ f8 f0 1"/>
              <a:gd name="f16" fmla="*/ f9 f0 1"/>
              <a:gd name="f17" fmla="?: f10 f3 1"/>
              <a:gd name="f18" fmla="?: f11 f4 1"/>
              <a:gd name="f19" fmla="?: f12 f5 1"/>
              <a:gd name="f20" fmla="*/ f14 1 f2"/>
              <a:gd name="f21" fmla="*/ f15 1 f2"/>
              <a:gd name="f22" fmla="*/ f16 1 f2"/>
              <a:gd name="f23" fmla="*/ f17 1 21600"/>
              <a:gd name="f24" fmla="*/ f18 1 21600"/>
              <a:gd name="f25" fmla="*/ 21600 f17 1"/>
              <a:gd name="f26" fmla="*/ 21600 f18 1"/>
              <a:gd name="f27" fmla="+- f20 0 f1"/>
              <a:gd name="f28" fmla="+- f21 0 f1"/>
              <a:gd name="f29" fmla="+- f22 0 f1"/>
              <a:gd name="f30" fmla="min f24 f23"/>
              <a:gd name="f31" fmla="*/ f25 1 f19"/>
              <a:gd name="f32" fmla="*/ f26 1 f19"/>
              <a:gd name="f33" fmla="val f31"/>
              <a:gd name="f34" fmla="val f32"/>
              <a:gd name="f35" fmla="*/ f13 f30 1"/>
              <a:gd name="f36" fmla="+- f34 0 f13"/>
              <a:gd name="f37" fmla="+- f33 0 f13"/>
              <a:gd name="f38" fmla="*/ f34 f30 1"/>
              <a:gd name="f39" fmla="*/ f33 f30 1"/>
              <a:gd name="f40" fmla="*/ f36 1 2"/>
              <a:gd name="f41" fmla="*/ f37 1 2"/>
              <a:gd name="f42" fmla="*/ f37 1 12"/>
              <a:gd name="f43" fmla="*/ f36 7 1"/>
              <a:gd name="f44" fmla="*/ f37 7 1"/>
              <a:gd name="f45" fmla="*/ f36 11 1"/>
              <a:gd name="f46" fmla="+- f13 f40 0"/>
              <a:gd name="f47" fmla="+- f13 f41 0"/>
              <a:gd name="f48" fmla="*/ f43 1 12"/>
              <a:gd name="f49" fmla="*/ f44 1 12"/>
              <a:gd name="f50" fmla="*/ f45 1 12"/>
              <a:gd name="f51" fmla="*/ f42 f30 1"/>
              <a:gd name="f52" fmla="*/ f48 f30 1"/>
              <a:gd name="f53" fmla="*/ f49 f30 1"/>
              <a:gd name="f54" fmla="*/ f50 f30 1"/>
              <a:gd name="f55" fmla="*/ f47 f30 1"/>
              <a:gd name="f56" fmla="*/ f46 f30 1"/>
            </a:gdLst>
            <a:ahLst/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  <a:cxn ang="f27">
                <a:pos x="f35" y="f35"/>
              </a:cxn>
              <a:cxn ang="f28">
                <a:pos x="f35" y="f38"/>
              </a:cxn>
              <a:cxn ang="f28">
                <a:pos x="f39" y="f38"/>
              </a:cxn>
              <a:cxn ang="f29">
                <a:pos x="f55" y="f56"/>
              </a:cxn>
            </a:cxnLst>
            <a:rect l="f51" t="f52" r="f53" b="f54"/>
            <a:pathLst>
              <a:path>
                <a:moveTo>
                  <a:pt x="f35" y="f38"/>
                </a:moveTo>
                <a:lnTo>
                  <a:pt x="f35" y="f35"/>
                </a:lnTo>
                <a:lnTo>
                  <a:pt x="f39" y="f38"/>
                </a:lnTo>
                <a:close/>
              </a:path>
            </a:pathLst>
          </a:custGeom>
          <a:solidFill>
            <a:srgbClr val="0F9ED5"/>
          </a:solidFill>
          <a:ln cap="flat">
            <a:noFill/>
            <a:prstDash val="solid"/>
          </a:ln>
        </p:spPr>
        <p:txBody>
          <a:bodyPr vert="horz" wrap="square" lIns="91440" tIns="45720" rIns="91440" bIns="45720" anchor="ctr" anchorCtr="1" compatLnSpc="1">
            <a:noAutofit/>
          </a:bodyPr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1800" b="0" i="0" u="none" strike="noStrike" kern="1200" cap="none" spc="0" baseline="0">
              <a:solidFill>
                <a:srgbClr val="FFFFFF"/>
              </a:solidFill>
              <a:uFillTx/>
              <a:latin typeface="Aptos"/>
            </a:endParaRPr>
          </a:p>
        </p:txBody>
      </p:sp>
      <p:sp>
        <p:nvSpPr>
          <p:cNvPr id="5" name="Rectangle 22">
            <a:extLst>
              <a:ext uri="{FF2B5EF4-FFF2-40B4-BE49-F238E27FC236}">
                <a16:creationId xmlns:a16="http://schemas.microsoft.com/office/drawing/2014/main" id="{DE9B77FF-E9C2-87A0-855C-B0D310AB9FA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Move="1" noResize="1"/>
          </p:cNvSpPr>
          <p:nvPr/>
        </p:nvSpPr>
        <p:spPr>
          <a:xfrm>
            <a:off x="641771" y="623273"/>
            <a:ext cx="10905052" cy="5607878"/>
          </a:xfrm>
          <a:prstGeom prst="rect">
            <a:avLst/>
          </a:prstGeom>
          <a:noFill/>
          <a:ln w="19046" cap="flat">
            <a:solidFill>
              <a:srgbClr val="404040"/>
            </a:solidFill>
            <a:prstDash val="solid"/>
            <a:miter/>
          </a:ln>
        </p:spPr>
        <p:txBody>
          <a:bodyPr vert="horz" wrap="square" lIns="91440" tIns="45720" rIns="91440" bIns="45720" anchor="ctr" anchorCtr="1" compatLnSpc="1">
            <a:noAutofit/>
          </a:bodyPr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1800" b="0" i="0" u="none" strike="noStrike" kern="1200" cap="none" spc="0" baseline="0">
              <a:solidFill>
                <a:srgbClr val="FFFFFF"/>
              </a:solidFill>
              <a:uFillTx/>
              <a:latin typeface="Aptos"/>
            </a:endParaRPr>
          </a:p>
        </p:txBody>
      </p:sp>
      <p:sp>
        <p:nvSpPr>
          <p:cNvPr id="6" name="Title 1">
            <a:extLst>
              <a:ext uri="{FF2B5EF4-FFF2-40B4-BE49-F238E27FC236}">
                <a16:creationId xmlns:a16="http://schemas.microsoft.com/office/drawing/2014/main" id="{FFA7A281-9BF6-FDAA-FA25-69A60326C035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803565" y="748143"/>
            <a:ext cx="6237314" cy="2008909"/>
          </a:xfrm>
        </p:spPr>
        <p:txBody>
          <a:bodyPr/>
          <a:lstStyle/>
          <a:p>
            <a:pPr lvl="0"/>
            <a:r>
              <a:rPr lang="en-GB" sz="3200" i="1" dirty="0">
                <a:latin typeface="Arial" pitchFamily="34"/>
                <a:cs typeface="Arial" pitchFamily="34"/>
              </a:rPr>
              <a:t>Lifespan Development </a:t>
            </a:r>
          </a:p>
        </p:txBody>
      </p:sp>
      <p:grpSp>
        <p:nvGrpSpPr>
          <p:cNvPr id="7" name="Content Placeholder 2">
            <a:extLst>
              <a:ext uri="{FF2B5EF4-FFF2-40B4-BE49-F238E27FC236}">
                <a16:creationId xmlns:a16="http://schemas.microsoft.com/office/drawing/2014/main" id="{9295E649-3B1D-99AE-0139-681F790BD6B9}"/>
              </a:ext>
            </a:extLst>
          </p:cNvPr>
          <p:cNvGrpSpPr/>
          <p:nvPr/>
        </p:nvGrpSpPr>
        <p:grpSpPr>
          <a:xfrm>
            <a:off x="803565" y="2725424"/>
            <a:ext cx="6237314" cy="2533911"/>
            <a:chOff x="803565" y="2725424"/>
            <a:chExt cx="6237314" cy="2533911"/>
          </a:xfrm>
        </p:grpSpPr>
        <p:sp>
          <p:nvSpPr>
            <p:cNvPr id="8" name="Free-form: Shape 7">
              <a:extLst>
                <a:ext uri="{FF2B5EF4-FFF2-40B4-BE49-F238E27FC236}">
                  <a16:creationId xmlns:a16="http://schemas.microsoft.com/office/drawing/2014/main" id="{02D1D053-EDEA-4E52-BC38-00A82D54E7CF}"/>
                </a:ext>
              </a:extLst>
            </p:cNvPr>
            <p:cNvSpPr/>
            <p:nvPr/>
          </p:nvSpPr>
          <p:spPr>
            <a:xfrm>
              <a:off x="803565" y="2725424"/>
              <a:ext cx="1949162" cy="1169499"/>
            </a:xfrm>
            <a:custGeom>
              <a:avLst/>
              <a:gdLst>
                <a:gd name="f0" fmla="val 10800000"/>
                <a:gd name="f1" fmla="val 5400000"/>
                <a:gd name="f2" fmla="val 180"/>
                <a:gd name="f3" fmla="val w"/>
                <a:gd name="f4" fmla="val h"/>
                <a:gd name="f5" fmla="val 0"/>
                <a:gd name="f6" fmla="val 1949161"/>
                <a:gd name="f7" fmla="val 1169496"/>
                <a:gd name="f8" fmla="+- 0 0 -90"/>
                <a:gd name="f9" fmla="*/ f3 1 1949161"/>
                <a:gd name="f10" fmla="*/ f4 1 1169496"/>
                <a:gd name="f11" fmla="val f5"/>
                <a:gd name="f12" fmla="val f6"/>
                <a:gd name="f13" fmla="val f7"/>
                <a:gd name="f14" fmla="*/ f8 f0 1"/>
                <a:gd name="f15" fmla="+- f13 0 f11"/>
                <a:gd name="f16" fmla="+- f12 0 f11"/>
                <a:gd name="f17" fmla="*/ f14 1 f2"/>
                <a:gd name="f18" fmla="*/ f16 1 1949161"/>
                <a:gd name="f19" fmla="*/ f15 1 1169496"/>
                <a:gd name="f20" fmla="*/ 0 f16 1"/>
                <a:gd name="f21" fmla="*/ 0 f15 1"/>
                <a:gd name="f22" fmla="*/ 1949161 f16 1"/>
                <a:gd name="f23" fmla="*/ 1169496 f15 1"/>
                <a:gd name="f24" fmla="+- f17 0 f1"/>
                <a:gd name="f25" fmla="*/ f20 1 1949161"/>
                <a:gd name="f26" fmla="*/ f21 1 1169496"/>
                <a:gd name="f27" fmla="*/ f22 1 1949161"/>
                <a:gd name="f28" fmla="*/ f23 1 1169496"/>
                <a:gd name="f29" fmla="*/ f11 1 f18"/>
                <a:gd name="f30" fmla="*/ f12 1 f18"/>
                <a:gd name="f31" fmla="*/ f11 1 f19"/>
                <a:gd name="f32" fmla="*/ f13 1 f19"/>
                <a:gd name="f33" fmla="*/ f25 1 f18"/>
                <a:gd name="f34" fmla="*/ f26 1 f19"/>
                <a:gd name="f35" fmla="*/ f27 1 f18"/>
                <a:gd name="f36" fmla="*/ f28 1 f19"/>
                <a:gd name="f37" fmla="*/ f29 f9 1"/>
                <a:gd name="f38" fmla="*/ f30 f9 1"/>
                <a:gd name="f39" fmla="*/ f32 f10 1"/>
                <a:gd name="f40" fmla="*/ f31 f10 1"/>
                <a:gd name="f41" fmla="*/ f33 f9 1"/>
                <a:gd name="f42" fmla="*/ f34 f10 1"/>
                <a:gd name="f43" fmla="*/ f35 f9 1"/>
                <a:gd name="f44" fmla="*/ f36 f10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24">
                  <a:pos x="f41" y="f42"/>
                </a:cxn>
                <a:cxn ang="f24">
                  <a:pos x="f43" y="f42"/>
                </a:cxn>
                <a:cxn ang="f24">
                  <a:pos x="f43" y="f44"/>
                </a:cxn>
                <a:cxn ang="f24">
                  <a:pos x="f41" y="f44"/>
                </a:cxn>
                <a:cxn ang="f24">
                  <a:pos x="f41" y="f42"/>
                </a:cxn>
              </a:cxnLst>
              <a:rect l="f37" t="f40" r="f38" b="f39"/>
              <a:pathLst>
                <a:path w="1949161" h="1169496">
                  <a:moveTo>
                    <a:pt x="f5" y="f5"/>
                  </a:moveTo>
                  <a:lnTo>
                    <a:pt x="f6" y="f5"/>
                  </a:lnTo>
                  <a:lnTo>
                    <a:pt x="f6" y="f7"/>
                  </a:lnTo>
                  <a:lnTo>
                    <a:pt x="f5" y="f7"/>
                  </a:lnTo>
                  <a:lnTo>
                    <a:pt x="f5" y="f5"/>
                  </a:lnTo>
                  <a:close/>
                </a:path>
              </a:pathLst>
            </a:custGeom>
            <a:solidFill>
              <a:srgbClr val="A02B93"/>
            </a:solidFill>
            <a:ln w="19046" cap="flat">
              <a:solidFill>
                <a:srgbClr val="FFFFFF"/>
              </a:solidFill>
              <a:prstDash val="solid"/>
              <a:miter/>
            </a:ln>
          </p:spPr>
          <p:txBody>
            <a:bodyPr vert="horz" wrap="square" lIns="53336" tIns="53336" rIns="53336" bIns="53336" anchor="ctr" anchorCtr="1" compatLnSpc="1">
              <a:noAutofit/>
            </a:bodyPr>
            <a:lstStyle/>
            <a:p>
              <a:pPr marL="0" marR="0" lvl="0" indent="0" algn="ctr" defTabSz="622304" rtl="0" fontAlgn="auto" hangingPunct="1">
                <a:lnSpc>
                  <a:spcPct val="90000"/>
                </a:lnSpc>
                <a:spcBef>
                  <a:spcPts val="0"/>
                </a:spcBef>
                <a:spcAft>
                  <a:spcPts val="60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r>
                <a:rPr lang="en-GB" sz="1400" b="0" i="1" u="none" strike="noStrike" kern="1200" cap="none" spc="0" baseline="0">
                  <a:solidFill>
                    <a:srgbClr val="FFFFFF"/>
                  </a:solidFill>
                  <a:uFillTx/>
                  <a:latin typeface="Arial" pitchFamily="34"/>
                  <a:cs typeface="Arial" pitchFamily="34"/>
                </a:rPr>
                <a:t>Lifespan development refers to how individuals grow and change throughout life</a:t>
              </a:r>
              <a:r>
                <a:rPr lang="en-GB" sz="1400" b="0" i="1" u="none" strike="noStrike" kern="1200" cap="none" spc="0" baseline="0">
                  <a:solidFill>
                    <a:srgbClr val="FFFFFF"/>
                  </a:solidFill>
                  <a:uFillTx/>
                  <a:latin typeface="Aptos"/>
                </a:rPr>
                <a:t>. </a:t>
              </a:r>
              <a:endParaRPr lang="en-US" sz="1400" b="0" i="0" u="none" strike="noStrike" kern="1200" cap="none" spc="0" baseline="0">
                <a:solidFill>
                  <a:srgbClr val="FFFFFF"/>
                </a:solidFill>
                <a:uFillTx/>
                <a:latin typeface="Aptos"/>
              </a:endParaRPr>
            </a:p>
          </p:txBody>
        </p:sp>
        <p:sp>
          <p:nvSpPr>
            <p:cNvPr id="9" name="Free-form: Shape 8">
              <a:extLst>
                <a:ext uri="{FF2B5EF4-FFF2-40B4-BE49-F238E27FC236}">
                  <a16:creationId xmlns:a16="http://schemas.microsoft.com/office/drawing/2014/main" id="{FFC51DE2-F849-7B9F-E3AF-CDAC4F64F3AB}"/>
                </a:ext>
              </a:extLst>
            </p:cNvPr>
            <p:cNvSpPr/>
            <p:nvPr/>
          </p:nvSpPr>
          <p:spPr>
            <a:xfrm>
              <a:off x="2947641" y="2725424"/>
              <a:ext cx="1949162" cy="1169499"/>
            </a:xfrm>
            <a:custGeom>
              <a:avLst/>
              <a:gdLst>
                <a:gd name="f0" fmla="val 10800000"/>
                <a:gd name="f1" fmla="val 5400000"/>
                <a:gd name="f2" fmla="val 180"/>
                <a:gd name="f3" fmla="val w"/>
                <a:gd name="f4" fmla="val h"/>
                <a:gd name="f5" fmla="val 0"/>
                <a:gd name="f6" fmla="val 1949161"/>
                <a:gd name="f7" fmla="val 1169496"/>
                <a:gd name="f8" fmla="+- 0 0 -90"/>
                <a:gd name="f9" fmla="*/ f3 1 1949161"/>
                <a:gd name="f10" fmla="*/ f4 1 1169496"/>
                <a:gd name="f11" fmla="val f5"/>
                <a:gd name="f12" fmla="val f6"/>
                <a:gd name="f13" fmla="val f7"/>
                <a:gd name="f14" fmla="*/ f8 f0 1"/>
                <a:gd name="f15" fmla="+- f13 0 f11"/>
                <a:gd name="f16" fmla="+- f12 0 f11"/>
                <a:gd name="f17" fmla="*/ f14 1 f2"/>
                <a:gd name="f18" fmla="*/ f16 1 1949161"/>
                <a:gd name="f19" fmla="*/ f15 1 1169496"/>
                <a:gd name="f20" fmla="*/ 0 f16 1"/>
                <a:gd name="f21" fmla="*/ 0 f15 1"/>
                <a:gd name="f22" fmla="*/ 1949161 f16 1"/>
                <a:gd name="f23" fmla="*/ 1169496 f15 1"/>
                <a:gd name="f24" fmla="+- f17 0 f1"/>
                <a:gd name="f25" fmla="*/ f20 1 1949161"/>
                <a:gd name="f26" fmla="*/ f21 1 1169496"/>
                <a:gd name="f27" fmla="*/ f22 1 1949161"/>
                <a:gd name="f28" fmla="*/ f23 1 1169496"/>
                <a:gd name="f29" fmla="*/ f11 1 f18"/>
                <a:gd name="f30" fmla="*/ f12 1 f18"/>
                <a:gd name="f31" fmla="*/ f11 1 f19"/>
                <a:gd name="f32" fmla="*/ f13 1 f19"/>
                <a:gd name="f33" fmla="*/ f25 1 f18"/>
                <a:gd name="f34" fmla="*/ f26 1 f19"/>
                <a:gd name="f35" fmla="*/ f27 1 f18"/>
                <a:gd name="f36" fmla="*/ f28 1 f19"/>
                <a:gd name="f37" fmla="*/ f29 f9 1"/>
                <a:gd name="f38" fmla="*/ f30 f9 1"/>
                <a:gd name="f39" fmla="*/ f32 f10 1"/>
                <a:gd name="f40" fmla="*/ f31 f10 1"/>
                <a:gd name="f41" fmla="*/ f33 f9 1"/>
                <a:gd name="f42" fmla="*/ f34 f10 1"/>
                <a:gd name="f43" fmla="*/ f35 f9 1"/>
                <a:gd name="f44" fmla="*/ f36 f10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24">
                  <a:pos x="f41" y="f42"/>
                </a:cxn>
                <a:cxn ang="f24">
                  <a:pos x="f43" y="f42"/>
                </a:cxn>
                <a:cxn ang="f24">
                  <a:pos x="f43" y="f44"/>
                </a:cxn>
                <a:cxn ang="f24">
                  <a:pos x="f41" y="f44"/>
                </a:cxn>
                <a:cxn ang="f24">
                  <a:pos x="f41" y="f42"/>
                </a:cxn>
              </a:cxnLst>
              <a:rect l="f37" t="f40" r="f38" b="f39"/>
              <a:pathLst>
                <a:path w="1949161" h="1169496">
                  <a:moveTo>
                    <a:pt x="f5" y="f5"/>
                  </a:moveTo>
                  <a:lnTo>
                    <a:pt x="f6" y="f5"/>
                  </a:lnTo>
                  <a:lnTo>
                    <a:pt x="f6" y="f7"/>
                  </a:lnTo>
                  <a:lnTo>
                    <a:pt x="f5" y="f7"/>
                  </a:lnTo>
                  <a:lnTo>
                    <a:pt x="f5" y="f5"/>
                  </a:lnTo>
                  <a:close/>
                </a:path>
              </a:pathLst>
            </a:custGeom>
            <a:solidFill>
              <a:srgbClr val="4B2CA2"/>
            </a:solidFill>
            <a:ln w="19046" cap="flat">
              <a:solidFill>
                <a:srgbClr val="FFFFFF"/>
              </a:solidFill>
              <a:prstDash val="solid"/>
              <a:miter/>
            </a:ln>
          </p:spPr>
          <p:txBody>
            <a:bodyPr vert="horz" wrap="square" lIns="53336" tIns="53336" rIns="53336" bIns="53336" anchor="ctr" anchorCtr="1" compatLnSpc="1">
              <a:noAutofit/>
            </a:bodyPr>
            <a:lstStyle/>
            <a:p>
              <a:pPr marL="0" marR="0" lvl="0" indent="0" algn="ctr" defTabSz="622304" rtl="0" fontAlgn="auto" hangingPunct="1">
                <a:lnSpc>
                  <a:spcPct val="90000"/>
                </a:lnSpc>
                <a:spcBef>
                  <a:spcPts val="0"/>
                </a:spcBef>
                <a:spcAft>
                  <a:spcPts val="60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r>
                <a:rPr lang="en-GB" sz="1400" b="0" i="1" u="none" strike="noStrike" kern="1200" cap="none" spc="0" baseline="0">
                  <a:solidFill>
                    <a:srgbClr val="FFFFFF"/>
                  </a:solidFill>
                  <a:uFillTx/>
                  <a:latin typeface="Arial" pitchFamily="34"/>
                  <a:cs typeface="Arial" pitchFamily="34"/>
                </a:rPr>
                <a:t>Development includes physical, emotional, cognitive and social changes. </a:t>
              </a:r>
              <a:endParaRPr lang="en-US" sz="1400" b="0" i="0" u="none" strike="noStrike" kern="1200" cap="none" spc="0" baseline="0">
                <a:solidFill>
                  <a:srgbClr val="FFFFFF"/>
                </a:solidFill>
                <a:uFillTx/>
                <a:latin typeface="Arial" pitchFamily="34"/>
                <a:cs typeface="Arial" pitchFamily="34"/>
              </a:endParaRPr>
            </a:p>
          </p:txBody>
        </p:sp>
        <p:sp>
          <p:nvSpPr>
            <p:cNvPr id="10" name="Free-form: Shape 9">
              <a:extLst>
                <a:ext uri="{FF2B5EF4-FFF2-40B4-BE49-F238E27FC236}">
                  <a16:creationId xmlns:a16="http://schemas.microsoft.com/office/drawing/2014/main" id="{107CD696-EF6D-F8BE-4B05-A728E0F978C6}"/>
                </a:ext>
              </a:extLst>
            </p:cNvPr>
            <p:cNvSpPr/>
            <p:nvPr/>
          </p:nvSpPr>
          <p:spPr>
            <a:xfrm>
              <a:off x="5091717" y="2725424"/>
              <a:ext cx="1949162" cy="1169499"/>
            </a:xfrm>
            <a:custGeom>
              <a:avLst/>
              <a:gdLst>
                <a:gd name="f0" fmla="val 10800000"/>
                <a:gd name="f1" fmla="val 5400000"/>
                <a:gd name="f2" fmla="val 180"/>
                <a:gd name="f3" fmla="val w"/>
                <a:gd name="f4" fmla="val h"/>
                <a:gd name="f5" fmla="val 0"/>
                <a:gd name="f6" fmla="val 1949161"/>
                <a:gd name="f7" fmla="val 1169496"/>
                <a:gd name="f8" fmla="+- 0 0 -90"/>
                <a:gd name="f9" fmla="*/ f3 1 1949161"/>
                <a:gd name="f10" fmla="*/ f4 1 1169496"/>
                <a:gd name="f11" fmla="val f5"/>
                <a:gd name="f12" fmla="val f6"/>
                <a:gd name="f13" fmla="val f7"/>
                <a:gd name="f14" fmla="*/ f8 f0 1"/>
                <a:gd name="f15" fmla="+- f13 0 f11"/>
                <a:gd name="f16" fmla="+- f12 0 f11"/>
                <a:gd name="f17" fmla="*/ f14 1 f2"/>
                <a:gd name="f18" fmla="*/ f16 1 1949161"/>
                <a:gd name="f19" fmla="*/ f15 1 1169496"/>
                <a:gd name="f20" fmla="*/ 0 f16 1"/>
                <a:gd name="f21" fmla="*/ 0 f15 1"/>
                <a:gd name="f22" fmla="*/ 1949161 f16 1"/>
                <a:gd name="f23" fmla="*/ 1169496 f15 1"/>
                <a:gd name="f24" fmla="+- f17 0 f1"/>
                <a:gd name="f25" fmla="*/ f20 1 1949161"/>
                <a:gd name="f26" fmla="*/ f21 1 1169496"/>
                <a:gd name="f27" fmla="*/ f22 1 1949161"/>
                <a:gd name="f28" fmla="*/ f23 1 1169496"/>
                <a:gd name="f29" fmla="*/ f11 1 f18"/>
                <a:gd name="f30" fmla="*/ f12 1 f18"/>
                <a:gd name="f31" fmla="*/ f11 1 f19"/>
                <a:gd name="f32" fmla="*/ f13 1 f19"/>
                <a:gd name="f33" fmla="*/ f25 1 f18"/>
                <a:gd name="f34" fmla="*/ f26 1 f19"/>
                <a:gd name="f35" fmla="*/ f27 1 f18"/>
                <a:gd name="f36" fmla="*/ f28 1 f19"/>
                <a:gd name="f37" fmla="*/ f29 f9 1"/>
                <a:gd name="f38" fmla="*/ f30 f9 1"/>
                <a:gd name="f39" fmla="*/ f32 f10 1"/>
                <a:gd name="f40" fmla="*/ f31 f10 1"/>
                <a:gd name="f41" fmla="*/ f33 f9 1"/>
                <a:gd name="f42" fmla="*/ f34 f10 1"/>
                <a:gd name="f43" fmla="*/ f35 f9 1"/>
                <a:gd name="f44" fmla="*/ f36 f10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24">
                  <a:pos x="f41" y="f42"/>
                </a:cxn>
                <a:cxn ang="f24">
                  <a:pos x="f43" y="f42"/>
                </a:cxn>
                <a:cxn ang="f24">
                  <a:pos x="f43" y="f44"/>
                </a:cxn>
                <a:cxn ang="f24">
                  <a:pos x="f41" y="f44"/>
                </a:cxn>
                <a:cxn ang="f24">
                  <a:pos x="f41" y="f42"/>
                </a:cxn>
              </a:cxnLst>
              <a:rect l="f37" t="f40" r="f38" b="f39"/>
              <a:pathLst>
                <a:path w="1949161" h="1169496">
                  <a:moveTo>
                    <a:pt x="f5" y="f5"/>
                  </a:moveTo>
                  <a:lnTo>
                    <a:pt x="f6" y="f5"/>
                  </a:lnTo>
                  <a:lnTo>
                    <a:pt x="f6" y="f7"/>
                  </a:lnTo>
                  <a:lnTo>
                    <a:pt x="f5" y="f7"/>
                  </a:lnTo>
                  <a:lnTo>
                    <a:pt x="f5" y="f5"/>
                  </a:lnTo>
                  <a:close/>
                </a:path>
              </a:pathLst>
            </a:custGeom>
            <a:solidFill>
              <a:srgbClr val="2C71A4"/>
            </a:solidFill>
            <a:ln w="19046" cap="flat">
              <a:solidFill>
                <a:srgbClr val="FFFFFF"/>
              </a:solidFill>
              <a:prstDash val="solid"/>
              <a:miter/>
            </a:ln>
          </p:spPr>
          <p:txBody>
            <a:bodyPr vert="horz" wrap="square" lIns="53336" tIns="53336" rIns="53336" bIns="53336" anchor="ctr" anchorCtr="1" compatLnSpc="1">
              <a:noAutofit/>
            </a:bodyPr>
            <a:lstStyle/>
            <a:p>
              <a:pPr marL="0" marR="0" lvl="0" indent="0" algn="ctr" defTabSz="622304" rtl="0" fontAlgn="auto" hangingPunct="1">
                <a:lnSpc>
                  <a:spcPct val="90000"/>
                </a:lnSpc>
                <a:spcBef>
                  <a:spcPts val="0"/>
                </a:spcBef>
                <a:spcAft>
                  <a:spcPts val="60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r>
                <a:rPr lang="en-GB" sz="1400" b="0" i="1" u="none" strike="noStrike" kern="1200" cap="none" spc="0" baseline="0">
                  <a:solidFill>
                    <a:srgbClr val="FFFFFF"/>
                  </a:solidFill>
                  <a:uFillTx/>
                  <a:latin typeface="Arial" pitchFamily="34"/>
                  <a:cs typeface="Arial" pitchFamily="34"/>
                </a:rPr>
                <a:t>Psychological theories help explain how experiences and environments influence human  development.</a:t>
              </a:r>
            </a:p>
          </p:txBody>
        </p:sp>
        <p:sp>
          <p:nvSpPr>
            <p:cNvPr id="11" name="Free-form: Shape 10">
              <a:extLst>
                <a:ext uri="{FF2B5EF4-FFF2-40B4-BE49-F238E27FC236}">
                  <a16:creationId xmlns:a16="http://schemas.microsoft.com/office/drawing/2014/main" id="{F5E1F289-5D9D-3A43-6970-B350C4D932F7}"/>
                </a:ext>
              </a:extLst>
            </p:cNvPr>
            <p:cNvSpPr/>
            <p:nvPr/>
          </p:nvSpPr>
          <p:spPr>
            <a:xfrm>
              <a:off x="1875598" y="4089836"/>
              <a:ext cx="1949162" cy="1169499"/>
            </a:xfrm>
            <a:custGeom>
              <a:avLst/>
              <a:gdLst>
                <a:gd name="f0" fmla="val 10800000"/>
                <a:gd name="f1" fmla="val 5400000"/>
                <a:gd name="f2" fmla="val 180"/>
                <a:gd name="f3" fmla="val w"/>
                <a:gd name="f4" fmla="val h"/>
                <a:gd name="f5" fmla="val 0"/>
                <a:gd name="f6" fmla="val 1949161"/>
                <a:gd name="f7" fmla="val 1169496"/>
                <a:gd name="f8" fmla="+- 0 0 -90"/>
                <a:gd name="f9" fmla="*/ f3 1 1949161"/>
                <a:gd name="f10" fmla="*/ f4 1 1169496"/>
                <a:gd name="f11" fmla="val f5"/>
                <a:gd name="f12" fmla="val f6"/>
                <a:gd name="f13" fmla="val f7"/>
                <a:gd name="f14" fmla="*/ f8 f0 1"/>
                <a:gd name="f15" fmla="+- f13 0 f11"/>
                <a:gd name="f16" fmla="+- f12 0 f11"/>
                <a:gd name="f17" fmla="*/ f14 1 f2"/>
                <a:gd name="f18" fmla="*/ f16 1 1949161"/>
                <a:gd name="f19" fmla="*/ f15 1 1169496"/>
                <a:gd name="f20" fmla="*/ 0 f16 1"/>
                <a:gd name="f21" fmla="*/ 0 f15 1"/>
                <a:gd name="f22" fmla="*/ 1949161 f16 1"/>
                <a:gd name="f23" fmla="*/ 1169496 f15 1"/>
                <a:gd name="f24" fmla="+- f17 0 f1"/>
                <a:gd name="f25" fmla="*/ f20 1 1949161"/>
                <a:gd name="f26" fmla="*/ f21 1 1169496"/>
                <a:gd name="f27" fmla="*/ f22 1 1949161"/>
                <a:gd name="f28" fmla="*/ f23 1 1169496"/>
                <a:gd name="f29" fmla="*/ f11 1 f18"/>
                <a:gd name="f30" fmla="*/ f12 1 f18"/>
                <a:gd name="f31" fmla="*/ f11 1 f19"/>
                <a:gd name="f32" fmla="*/ f13 1 f19"/>
                <a:gd name="f33" fmla="*/ f25 1 f18"/>
                <a:gd name="f34" fmla="*/ f26 1 f19"/>
                <a:gd name="f35" fmla="*/ f27 1 f18"/>
                <a:gd name="f36" fmla="*/ f28 1 f19"/>
                <a:gd name="f37" fmla="*/ f29 f9 1"/>
                <a:gd name="f38" fmla="*/ f30 f9 1"/>
                <a:gd name="f39" fmla="*/ f32 f10 1"/>
                <a:gd name="f40" fmla="*/ f31 f10 1"/>
                <a:gd name="f41" fmla="*/ f33 f9 1"/>
                <a:gd name="f42" fmla="*/ f34 f10 1"/>
                <a:gd name="f43" fmla="*/ f35 f9 1"/>
                <a:gd name="f44" fmla="*/ f36 f10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24">
                  <a:pos x="f41" y="f42"/>
                </a:cxn>
                <a:cxn ang="f24">
                  <a:pos x="f43" y="f42"/>
                </a:cxn>
                <a:cxn ang="f24">
                  <a:pos x="f43" y="f44"/>
                </a:cxn>
                <a:cxn ang="f24">
                  <a:pos x="f41" y="f44"/>
                </a:cxn>
                <a:cxn ang="f24">
                  <a:pos x="f41" y="f42"/>
                </a:cxn>
              </a:cxnLst>
              <a:rect l="f37" t="f40" r="f38" b="f39"/>
              <a:pathLst>
                <a:path w="1949161" h="1169496">
                  <a:moveTo>
                    <a:pt x="f5" y="f5"/>
                  </a:moveTo>
                  <a:lnTo>
                    <a:pt x="f6" y="f5"/>
                  </a:lnTo>
                  <a:lnTo>
                    <a:pt x="f6" y="f7"/>
                  </a:lnTo>
                  <a:lnTo>
                    <a:pt x="f5" y="f7"/>
                  </a:lnTo>
                  <a:lnTo>
                    <a:pt x="f5" y="f5"/>
                  </a:lnTo>
                  <a:close/>
                </a:path>
              </a:pathLst>
            </a:custGeom>
            <a:solidFill>
              <a:srgbClr val="2DA573"/>
            </a:solidFill>
            <a:ln w="19046" cap="flat">
              <a:solidFill>
                <a:srgbClr val="FFFFFF"/>
              </a:solidFill>
              <a:prstDash val="solid"/>
              <a:miter/>
            </a:ln>
          </p:spPr>
          <p:txBody>
            <a:bodyPr vert="horz" wrap="square" lIns="53336" tIns="53336" rIns="53336" bIns="53336" anchor="ctr" anchorCtr="1" compatLnSpc="1">
              <a:noAutofit/>
            </a:bodyPr>
            <a:lstStyle/>
            <a:p>
              <a:pPr marL="0" marR="0" lvl="0" indent="0" algn="ctr" defTabSz="622304" rtl="0" fontAlgn="auto" hangingPunct="1">
                <a:lnSpc>
                  <a:spcPct val="90000"/>
                </a:lnSpc>
                <a:spcBef>
                  <a:spcPts val="0"/>
                </a:spcBef>
                <a:spcAft>
                  <a:spcPts val="60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r>
                <a:rPr lang="en-GB" sz="1400" b="0" i="1" u="none" strike="noStrike" kern="1200" cap="none" spc="0" baseline="0">
                  <a:solidFill>
                    <a:srgbClr val="FFFFFF"/>
                  </a:solidFill>
                  <a:uFillTx/>
                  <a:latin typeface="Arial" pitchFamily="34"/>
                  <a:cs typeface="Arial" pitchFamily="34"/>
                </a:rPr>
                <a:t>Understanding development helps professionals provide appropriate care and support in health and social care. </a:t>
              </a:r>
            </a:p>
          </p:txBody>
        </p:sp>
        <p:sp>
          <p:nvSpPr>
            <p:cNvPr id="12" name="Free-form: Shape 11">
              <a:extLst>
                <a:ext uri="{FF2B5EF4-FFF2-40B4-BE49-F238E27FC236}">
                  <a16:creationId xmlns:a16="http://schemas.microsoft.com/office/drawing/2014/main" id="{890E94CD-758E-1EA9-CD87-C7AD4DA10A81}"/>
                </a:ext>
              </a:extLst>
            </p:cNvPr>
            <p:cNvSpPr/>
            <p:nvPr/>
          </p:nvSpPr>
          <p:spPr>
            <a:xfrm>
              <a:off x="4019674" y="4089836"/>
              <a:ext cx="1949162" cy="1169499"/>
            </a:xfrm>
            <a:custGeom>
              <a:avLst/>
              <a:gdLst>
                <a:gd name="f0" fmla="val 10800000"/>
                <a:gd name="f1" fmla="val 5400000"/>
                <a:gd name="f2" fmla="val 180"/>
                <a:gd name="f3" fmla="val w"/>
                <a:gd name="f4" fmla="val h"/>
                <a:gd name="f5" fmla="val 0"/>
                <a:gd name="f6" fmla="val 1949161"/>
                <a:gd name="f7" fmla="val 1169496"/>
                <a:gd name="f8" fmla="+- 0 0 -90"/>
                <a:gd name="f9" fmla="*/ f3 1 1949161"/>
                <a:gd name="f10" fmla="*/ f4 1 1169496"/>
                <a:gd name="f11" fmla="val f5"/>
                <a:gd name="f12" fmla="val f6"/>
                <a:gd name="f13" fmla="val f7"/>
                <a:gd name="f14" fmla="*/ f8 f0 1"/>
                <a:gd name="f15" fmla="+- f13 0 f11"/>
                <a:gd name="f16" fmla="+- f12 0 f11"/>
                <a:gd name="f17" fmla="*/ f14 1 f2"/>
                <a:gd name="f18" fmla="*/ f16 1 1949161"/>
                <a:gd name="f19" fmla="*/ f15 1 1169496"/>
                <a:gd name="f20" fmla="*/ 0 f16 1"/>
                <a:gd name="f21" fmla="*/ 0 f15 1"/>
                <a:gd name="f22" fmla="*/ 1949161 f16 1"/>
                <a:gd name="f23" fmla="*/ 1169496 f15 1"/>
                <a:gd name="f24" fmla="+- f17 0 f1"/>
                <a:gd name="f25" fmla="*/ f20 1 1949161"/>
                <a:gd name="f26" fmla="*/ f21 1 1169496"/>
                <a:gd name="f27" fmla="*/ f22 1 1949161"/>
                <a:gd name="f28" fmla="*/ f23 1 1169496"/>
                <a:gd name="f29" fmla="*/ f11 1 f18"/>
                <a:gd name="f30" fmla="*/ f12 1 f18"/>
                <a:gd name="f31" fmla="*/ f11 1 f19"/>
                <a:gd name="f32" fmla="*/ f13 1 f19"/>
                <a:gd name="f33" fmla="*/ f25 1 f18"/>
                <a:gd name="f34" fmla="*/ f26 1 f19"/>
                <a:gd name="f35" fmla="*/ f27 1 f18"/>
                <a:gd name="f36" fmla="*/ f28 1 f19"/>
                <a:gd name="f37" fmla="*/ f29 f9 1"/>
                <a:gd name="f38" fmla="*/ f30 f9 1"/>
                <a:gd name="f39" fmla="*/ f32 f10 1"/>
                <a:gd name="f40" fmla="*/ f31 f10 1"/>
                <a:gd name="f41" fmla="*/ f33 f9 1"/>
                <a:gd name="f42" fmla="*/ f34 f10 1"/>
                <a:gd name="f43" fmla="*/ f35 f9 1"/>
                <a:gd name="f44" fmla="*/ f36 f10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24">
                  <a:pos x="f41" y="f42"/>
                </a:cxn>
                <a:cxn ang="f24">
                  <a:pos x="f43" y="f42"/>
                </a:cxn>
                <a:cxn ang="f24">
                  <a:pos x="f43" y="f44"/>
                </a:cxn>
                <a:cxn ang="f24">
                  <a:pos x="f41" y="f44"/>
                </a:cxn>
                <a:cxn ang="f24">
                  <a:pos x="f41" y="f42"/>
                </a:cxn>
              </a:cxnLst>
              <a:rect l="f37" t="f40" r="f38" b="f39"/>
              <a:pathLst>
                <a:path w="1949161" h="1169496">
                  <a:moveTo>
                    <a:pt x="f5" y="f5"/>
                  </a:moveTo>
                  <a:lnTo>
                    <a:pt x="f6" y="f5"/>
                  </a:lnTo>
                  <a:lnTo>
                    <a:pt x="f6" y="f7"/>
                  </a:lnTo>
                  <a:lnTo>
                    <a:pt x="f5" y="f7"/>
                  </a:lnTo>
                  <a:lnTo>
                    <a:pt x="f5" y="f5"/>
                  </a:lnTo>
                  <a:close/>
                </a:path>
              </a:pathLst>
            </a:custGeom>
            <a:solidFill>
              <a:srgbClr val="4EA72E"/>
            </a:solidFill>
            <a:ln w="19046" cap="flat">
              <a:solidFill>
                <a:srgbClr val="FFFFFF"/>
              </a:solidFill>
              <a:prstDash val="solid"/>
              <a:miter/>
            </a:ln>
          </p:spPr>
          <p:txBody>
            <a:bodyPr vert="horz" wrap="square" lIns="53336" tIns="53336" rIns="53336" bIns="53336" anchor="ctr" anchorCtr="1" compatLnSpc="1">
              <a:noAutofit/>
            </a:bodyPr>
            <a:lstStyle/>
            <a:p>
              <a:pPr marL="0" marR="0" lvl="0" indent="0" algn="ctr" defTabSz="622304" rtl="0" fontAlgn="auto" hangingPunct="1">
                <a:lnSpc>
                  <a:spcPct val="90000"/>
                </a:lnSpc>
                <a:spcBef>
                  <a:spcPts val="0"/>
                </a:spcBef>
                <a:spcAft>
                  <a:spcPts val="60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r>
                <a:rPr lang="en-GB" sz="1400" b="0" i="1" u="none" strike="noStrike" kern="1200" cap="none" spc="0" baseline="0">
                  <a:solidFill>
                    <a:srgbClr val="FFFFFF"/>
                  </a:solidFill>
                  <a:uFillTx/>
                  <a:latin typeface="Arial" pitchFamily="34"/>
                  <a:cs typeface="Arial" pitchFamily="34"/>
                </a:rPr>
                <a:t>This perspective helps analyse Jenny’s development as an adolescence young carer.</a:t>
              </a:r>
            </a:p>
          </p:txBody>
        </p:sp>
      </p:grpSp>
      <p:graphicFrame>
        <p:nvGraphicFramePr>
          <p:cNvPr id="13" name="Table 3">
            <a:extLst>
              <a:ext uri="{FF2B5EF4-FFF2-40B4-BE49-F238E27FC236}">
                <a16:creationId xmlns:a16="http://schemas.microsoft.com/office/drawing/2014/main" id="{3BD41245-93D2-DA7D-353F-D494548CBA87}"/>
              </a:ext>
            </a:extLst>
          </p:cNvPr>
          <p:cNvGraphicFramePr>
            <a:graphicFrameLocks noGrp="1"/>
          </p:cNvGraphicFramePr>
          <p:nvPr/>
        </p:nvGraphicFramePr>
        <p:xfrm>
          <a:off x="619579" y="5726475"/>
          <a:ext cx="1929658" cy="504675"/>
        </p:xfrm>
        <a:graphic>
          <a:graphicData uri="http://schemas.openxmlformats.org/drawingml/2006/table">
            <a:tbl>
              <a:tblPr firstRow="1" bandRow="1">
                <a:effectLst/>
                <a:tableStyleId>{5C22544A-7EE6-4342-B048-85BDC9FD1C3A}</a:tableStyleId>
              </a:tblPr>
              <a:tblGrid>
                <a:gridCol w="1929658">
                  <a:extLst>
                    <a:ext uri="{9D8B030D-6E8A-4147-A177-3AD203B41FA5}">
                      <a16:colId xmlns:a16="http://schemas.microsoft.com/office/drawing/2014/main" val="2222345628"/>
                    </a:ext>
                  </a:extLst>
                </a:gridCol>
              </a:tblGrid>
              <a:tr h="504675">
                <a:tc>
                  <a:txBody>
                    <a:bodyPr/>
                    <a:lstStyle/>
                    <a:p>
                      <a:pPr lvl="0"/>
                      <a:r>
                        <a:rPr lang="en-GB" i="1">
                          <a:solidFill>
                            <a:srgbClr val="000000"/>
                          </a:solidFill>
                          <a:latin typeface="Arial" pitchFamily="34"/>
                          <a:cs typeface="Arial" pitchFamily="34"/>
                        </a:rPr>
                        <a:t>(Berk, 2018) </a:t>
                      </a:r>
                    </a:p>
                  </a:txBody>
                  <a:tcPr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309432308"/>
                  </a:ext>
                </a:extLst>
              </a:tr>
            </a:tbl>
          </a:graphicData>
        </a:graphic>
      </p:graphicFrame>
      <p:pic>
        <p:nvPicPr>
          <p:cNvPr id="18" name="Picture 17">
            <a:extLst>
              <a:ext uri="{FF2B5EF4-FFF2-40B4-BE49-F238E27FC236}">
                <a16:creationId xmlns:a16="http://schemas.microsoft.com/office/drawing/2014/main" id="{80CAFEDF-B404-BF85-5097-62C11B4E77A4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4"/>
              </a:ext>
            </a:extLst>
          </a:blip>
          <a:stretch>
            <a:fillRect/>
          </a:stretch>
        </p:blipFill>
        <p:spPr>
          <a:xfrm>
            <a:off x="7202674" y="687046"/>
            <a:ext cx="4344149" cy="5544104"/>
          </a:xfrm>
          <a:prstGeom prst="rect">
            <a:avLst/>
          </a:prstGeom>
        </p:spPr>
      </p:pic>
      <p:sp>
        <p:nvSpPr>
          <p:cNvPr id="19" name="TextBox 18">
            <a:extLst>
              <a:ext uri="{FF2B5EF4-FFF2-40B4-BE49-F238E27FC236}">
                <a16:creationId xmlns:a16="http://schemas.microsoft.com/office/drawing/2014/main" id="{1D33C243-FD2A-7C42-79C3-ABC26ACEE86F}"/>
              </a:ext>
            </a:extLst>
          </p:cNvPr>
          <p:cNvSpPr txBox="1"/>
          <p:nvPr/>
        </p:nvSpPr>
        <p:spPr>
          <a:xfrm>
            <a:off x="7295200" y="6340642"/>
            <a:ext cx="4896799" cy="2308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900" dirty="0">
                <a:hlinkClick r:id="rId4" tooltip="https://pressbooks.nscc.ca/lumenlife/chapter/human-development/"/>
              </a:rPr>
              <a:t>This Photo</a:t>
            </a:r>
            <a:r>
              <a:rPr lang="en-GB" sz="900" dirty="0"/>
              <a:t> by Unknown Author is licensed under </a:t>
            </a:r>
            <a:r>
              <a:rPr lang="en-GB" sz="900" dirty="0">
                <a:hlinkClick r:id="rId5" tooltip="https://creativecommons.org/licenses/by/3.0/"/>
              </a:rPr>
              <a:t>CC BY</a:t>
            </a:r>
            <a:endParaRPr lang="en-GB" sz="9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30">
            <a:extLst>
              <a:ext uri="{FF2B5EF4-FFF2-40B4-BE49-F238E27FC236}">
                <a16:creationId xmlns:a16="http://schemas.microsoft.com/office/drawing/2014/main" id="{20018E72-6FAB-B534-2E03-86F5628FD5C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Move="1" noResize="1"/>
          </p:cNvSpPr>
          <p:nvPr/>
        </p:nvSpPr>
        <p:spPr>
          <a:xfrm>
            <a:off x="0" y="0"/>
            <a:ext cx="12188952" cy="6858000"/>
          </a:xfrm>
          <a:prstGeom prst="rect">
            <a:avLst/>
          </a:prstGeom>
          <a:solidFill>
            <a:srgbClr val="FFFFFF"/>
          </a:solidFill>
          <a:ln cap="flat">
            <a:noFill/>
            <a:prstDash val="solid"/>
          </a:ln>
        </p:spPr>
        <p:txBody>
          <a:bodyPr vert="horz" wrap="square" lIns="91440" tIns="45720" rIns="91440" bIns="45720" anchor="ctr" anchorCtr="1" compatLnSpc="1">
            <a:noAutofit/>
          </a:bodyPr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1800" b="0" i="0" u="none" strike="noStrike" kern="1200" cap="none" spc="0" baseline="0">
              <a:solidFill>
                <a:srgbClr val="FFFFFF"/>
              </a:solidFill>
              <a:uFillTx/>
              <a:latin typeface="Aptos"/>
            </a:endParaRPr>
          </a:p>
        </p:txBody>
      </p:sp>
      <p:sp>
        <p:nvSpPr>
          <p:cNvPr id="3" name="Title 1">
            <a:extLst>
              <a:ext uri="{FF2B5EF4-FFF2-40B4-BE49-F238E27FC236}">
                <a16:creationId xmlns:a16="http://schemas.microsoft.com/office/drawing/2014/main" id="{DBB1D721-E4AD-2DBB-CCDD-74EC12CC805F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838203" y="365129"/>
            <a:ext cx="5251316" cy="1807302"/>
          </a:xfrm>
        </p:spPr>
        <p:txBody>
          <a:bodyPr/>
          <a:lstStyle/>
          <a:p>
            <a:pPr lvl="0"/>
            <a:r>
              <a:rPr lang="en-GB" sz="3200" i="1">
                <a:latin typeface="Arial" pitchFamily="34"/>
                <a:cs typeface="Arial" pitchFamily="34"/>
              </a:rPr>
              <a:t>Identity vs Role Confusion (Erikson’s Stage 5)</a:t>
            </a:r>
          </a:p>
        </p:txBody>
      </p:sp>
      <p:sp>
        <p:nvSpPr>
          <p:cNvPr id="4" name="Content Placeholder 2">
            <a:extLst>
              <a:ext uri="{FF2B5EF4-FFF2-40B4-BE49-F238E27FC236}">
                <a16:creationId xmlns:a16="http://schemas.microsoft.com/office/drawing/2014/main" id="{97336BFC-D735-51A3-6F32-FB3575ADC040}"/>
              </a:ext>
            </a:extLst>
          </p:cNvPr>
          <p:cNvSpPr txBox="1">
            <a:spLocks noGrp="1"/>
          </p:cNvSpPr>
          <p:nvPr>
            <p:ph idx="1"/>
          </p:nvPr>
        </p:nvSpPr>
        <p:spPr>
          <a:xfrm>
            <a:off x="698501" y="2042156"/>
            <a:ext cx="4759314" cy="4134807"/>
          </a:xfrm>
        </p:spPr>
        <p:txBody>
          <a:bodyPr/>
          <a:lstStyle/>
          <a:p>
            <a:pPr marL="0" lvl="0" indent="0">
              <a:lnSpc>
                <a:spcPct val="80000"/>
              </a:lnSpc>
              <a:buNone/>
            </a:pPr>
            <a:r>
              <a:rPr lang="en-GB" sz="1800" i="1">
                <a:latin typeface="Arial" pitchFamily="34"/>
                <a:cs typeface="Arial" pitchFamily="34"/>
              </a:rPr>
              <a:t>Identity vs Role Confusion ( Adolescence: 12-18)</a:t>
            </a:r>
          </a:p>
          <a:p>
            <a:pPr lvl="0">
              <a:lnSpc>
                <a:spcPct val="80000"/>
              </a:lnSpc>
            </a:pPr>
            <a:r>
              <a:rPr lang="en-GB" sz="1600" i="1">
                <a:latin typeface="Arial" pitchFamily="34"/>
                <a:cs typeface="Arial" pitchFamily="34"/>
              </a:rPr>
              <a:t>According to Erikson’s psychosocial development theory, adolescence is characterised by the conflict between identity and role confusion (Erikson, 1968).</a:t>
            </a:r>
          </a:p>
          <a:p>
            <a:pPr lvl="0">
              <a:lnSpc>
                <a:spcPct val="80000"/>
              </a:lnSpc>
            </a:pPr>
            <a:r>
              <a:rPr lang="en-GB" sz="1600" i="1">
                <a:latin typeface="Arial" pitchFamily="34"/>
                <a:cs typeface="Arial" pitchFamily="34"/>
              </a:rPr>
              <a:t>Adolescents explore personal identity, believes, values and future roles.</a:t>
            </a:r>
          </a:p>
          <a:p>
            <a:pPr lvl="0">
              <a:lnSpc>
                <a:spcPct val="80000"/>
              </a:lnSpc>
            </a:pPr>
            <a:r>
              <a:rPr lang="en-GB" sz="1600" i="1">
                <a:latin typeface="Arial" pitchFamily="34"/>
                <a:cs typeface="Arial" pitchFamily="34"/>
              </a:rPr>
              <a:t>Successfully resolving this stage leads to a strong sense of self and identity.</a:t>
            </a:r>
          </a:p>
          <a:p>
            <a:pPr lvl="0">
              <a:lnSpc>
                <a:spcPct val="80000"/>
              </a:lnSpc>
            </a:pPr>
            <a:r>
              <a:rPr lang="en-GB" sz="1600" i="1">
                <a:latin typeface="Arial" pitchFamily="34"/>
                <a:cs typeface="Arial" pitchFamily="34"/>
              </a:rPr>
              <a:t>Difficulties resolving the conflict may lead to role confusion and uncertainty about the future (Berk, 2018). </a:t>
            </a:r>
          </a:p>
          <a:p>
            <a:pPr lvl="0">
              <a:lnSpc>
                <a:spcPct val="80000"/>
              </a:lnSpc>
            </a:pPr>
            <a:r>
              <a:rPr lang="en-GB" sz="1600" i="1">
                <a:latin typeface="Arial" pitchFamily="34"/>
                <a:cs typeface="Arial" pitchFamily="34"/>
              </a:rPr>
              <a:t>Jenny may experience additional challenges because she has responsibilities as a young carer. 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76130145-1753-6E93-68CC-4A9D3EF26116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13812" r="28803" b="-1"/>
          <a:stretch>
            <a:fillRect/>
          </a:stretch>
        </p:blipFill>
        <p:spPr>
          <a:xfrm>
            <a:off x="6229212" y="9"/>
            <a:ext cx="5962784" cy="6857990"/>
          </a:xfrm>
          <a:prstGeom prst="rect">
            <a:avLst/>
          </a:prstGeom>
          <a:noFill/>
          <a:ln cap="flat">
            <a:noFill/>
          </a:ln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07CA846E-C325-AC91-0EE2-A918128440B3}"/>
              </a:ext>
            </a:extLst>
          </p:cNvPr>
          <p:cNvSpPr txBox="1"/>
          <p:nvPr/>
        </p:nvSpPr>
        <p:spPr>
          <a:xfrm>
            <a:off x="9759921" y="6657947"/>
            <a:ext cx="2432075" cy="200052"/>
          </a:xfrm>
          <a:prstGeom prst="rect">
            <a:avLst/>
          </a:prstGeom>
          <a:solidFill>
            <a:srgbClr val="000000"/>
          </a:solidFill>
          <a:ln cap="flat">
            <a:noFill/>
          </a:ln>
        </p:spPr>
        <p:txBody>
          <a:bodyPr vert="horz" wrap="none" lIns="91440" tIns="45720" rIns="91440" bIns="45720" anchor="t" anchorCtr="0" compatLnSpc="1">
            <a:spAutoFit/>
          </a:bodyPr>
          <a:lstStyle/>
          <a:p>
            <a:pPr marL="0" marR="0" lvl="0" indent="0" algn="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700" b="0" i="0" u="none" strike="noStrike" kern="1200" cap="none" spc="0" baseline="0">
                <a:solidFill>
                  <a:srgbClr val="FFFFFF"/>
                </a:solidFill>
                <a:uFillTx/>
                <a:latin typeface="Aptos"/>
                <a:hlinkClick r:id="rId3" tooltip="https://courses.lumenlearning.com/wm-lifespandevelopment/chapter/introduction-to-emotional-and-social-development-in-adolescence/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This Photo</a:t>
            </a:r>
            <a:r>
              <a:rPr lang="en-GB" sz="700" b="0" i="0" u="none" strike="noStrike" kern="1200" cap="none" spc="0" baseline="0">
                <a:solidFill>
                  <a:srgbClr val="FFFFFF"/>
                </a:solidFill>
                <a:uFillTx/>
                <a:latin typeface="Aptos"/>
              </a:rPr>
              <a:t> by Unknown Author is licensed under </a:t>
            </a:r>
            <a:r>
              <a:rPr lang="en-GB" sz="700" b="0" i="0" u="none" strike="noStrike" kern="1200" cap="none" spc="0" baseline="0">
                <a:solidFill>
                  <a:srgbClr val="FFFFFF"/>
                </a:solidFill>
                <a:uFillTx/>
                <a:latin typeface="Aptos"/>
                <a:hlinkClick r:id="rId4" tooltip="https://creativecommons.org/licenses/by-sa/3.0/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CC BY-SA</a:t>
            </a:r>
            <a:endParaRPr lang="en-GB" sz="700" b="0" i="0" u="none" strike="noStrike" kern="1200" cap="none" spc="0" baseline="0">
              <a:solidFill>
                <a:srgbClr val="FFFFFF"/>
              </a:solidFill>
              <a:uFillTx/>
              <a:latin typeface="Aptos"/>
            </a:endParaRPr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2">
            <a:extLst>
              <a:ext uri="{FF2B5EF4-FFF2-40B4-BE49-F238E27FC236}">
                <a16:creationId xmlns:a16="http://schemas.microsoft.com/office/drawing/2014/main" id="{1085DD32-7A95-D8D1-A795-11AAB720672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Move="1" noResize="1"/>
          </p:cNvSpPr>
          <p:nvPr/>
        </p:nvSpPr>
        <p:spPr>
          <a:xfrm>
            <a:off x="0" y="0"/>
            <a:ext cx="12188952" cy="6858000"/>
          </a:xfrm>
          <a:prstGeom prst="rect">
            <a:avLst/>
          </a:prstGeom>
          <a:solidFill>
            <a:srgbClr val="FFFFFF"/>
          </a:solidFill>
          <a:ln cap="flat">
            <a:noFill/>
            <a:prstDash val="solid"/>
          </a:ln>
        </p:spPr>
        <p:txBody>
          <a:bodyPr vert="horz" wrap="square" lIns="91440" tIns="45720" rIns="91440" bIns="45720" anchor="ctr" anchorCtr="1" compatLnSpc="1">
            <a:noAutofit/>
          </a:bodyPr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1800" b="0" i="0" u="none" strike="noStrike" kern="1200" cap="none" spc="0" baseline="0">
              <a:solidFill>
                <a:srgbClr val="FFFFFF"/>
              </a:solidFill>
              <a:uFillTx/>
              <a:latin typeface="Aptos"/>
            </a:endParaRPr>
          </a:p>
        </p:txBody>
      </p:sp>
      <p:pic>
        <p:nvPicPr>
          <p:cNvPr id="3" name="Picture 7">
            <a:extLst>
              <a:ext uri="{FF2B5EF4-FFF2-40B4-BE49-F238E27FC236}">
                <a16:creationId xmlns:a16="http://schemas.microsoft.com/office/drawing/2014/main" id="{2A20E0A3-3961-2E39-2FE6-C2A72ECCDA3C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13991" r="2" b="2"/>
          <a:stretch>
            <a:fillRect/>
          </a:stretch>
        </p:blipFill>
        <p:spPr>
          <a:xfrm>
            <a:off x="0" y="9"/>
            <a:ext cx="6470065" cy="6857990"/>
          </a:xfrm>
          <a:prstGeom prst="rect">
            <a:avLst/>
          </a:prstGeom>
          <a:noFill/>
          <a:ln cap="flat">
            <a:noFill/>
          </a:ln>
        </p:spPr>
      </p:pic>
      <p:sp>
        <p:nvSpPr>
          <p:cNvPr id="4" name="Rectangle 24">
            <a:extLst>
              <a:ext uri="{FF2B5EF4-FFF2-40B4-BE49-F238E27FC236}">
                <a16:creationId xmlns:a16="http://schemas.microsoft.com/office/drawing/2014/main" id="{A1E8875F-1D6B-85C7-3E33-7716190FB8A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Move="1" noResize="1"/>
          </p:cNvSpPr>
          <p:nvPr/>
        </p:nvSpPr>
        <p:spPr>
          <a:xfrm flipH="1">
            <a:off x="5125019" y="0"/>
            <a:ext cx="7066976" cy="6858000"/>
          </a:xfrm>
          <a:prstGeom prst="rect">
            <a:avLst/>
          </a:prstGeom>
          <a:gradFill>
            <a:gsLst>
              <a:gs pos="0">
                <a:srgbClr val="FFFFFF">
                  <a:alpha val="0"/>
                </a:srgbClr>
              </a:gs>
              <a:gs pos="100000">
                <a:srgbClr val="FFFFFF">
                  <a:alpha val="38000"/>
                </a:srgbClr>
              </a:gs>
            </a:gsLst>
            <a:lin ang="10800000"/>
          </a:gradFill>
          <a:ln cap="flat">
            <a:noFill/>
            <a:prstDash val="solid"/>
          </a:ln>
        </p:spPr>
        <p:txBody>
          <a:bodyPr vert="horz" wrap="square" lIns="91440" tIns="45720" rIns="91440" bIns="45720" anchor="ctr" anchorCtr="1" compatLnSpc="1">
            <a:noAutofit/>
          </a:bodyPr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1800" b="0" i="0" u="none" strike="noStrike" kern="1200" cap="none" spc="0" baseline="0">
              <a:solidFill>
                <a:srgbClr val="FFFFFF"/>
              </a:solidFill>
              <a:uFillTx/>
              <a:latin typeface="Aptos"/>
            </a:endParaRPr>
          </a:p>
        </p:txBody>
      </p:sp>
      <p:sp>
        <p:nvSpPr>
          <p:cNvPr id="5" name="Title 1">
            <a:extLst>
              <a:ext uri="{FF2B5EF4-FFF2-40B4-BE49-F238E27FC236}">
                <a16:creationId xmlns:a16="http://schemas.microsoft.com/office/drawing/2014/main" id="{9620338A-1C04-9426-E37D-768A07DA33C4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6567056" y="9089"/>
            <a:ext cx="5249341" cy="1343893"/>
          </a:xfrm>
        </p:spPr>
        <p:txBody>
          <a:bodyPr/>
          <a:lstStyle/>
          <a:p>
            <a:pPr lvl="0"/>
            <a:r>
              <a:rPr lang="en-GB" sz="3200" i="1">
                <a:latin typeface="Arial" pitchFamily="34"/>
                <a:cs typeface="Arial" pitchFamily="34"/>
              </a:rPr>
              <a:t>Applying Erikson’s Theory to Jenny </a:t>
            </a:r>
          </a:p>
        </p:txBody>
      </p:sp>
      <p:sp>
        <p:nvSpPr>
          <p:cNvPr id="6" name="Content Placeholder 2">
            <a:extLst>
              <a:ext uri="{FF2B5EF4-FFF2-40B4-BE49-F238E27FC236}">
                <a16:creationId xmlns:a16="http://schemas.microsoft.com/office/drawing/2014/main" id="{E6B7D302-0393-98BE-ADFE-23E5462C5213}"/>
              </a:ext>
            </a:extLst>
          </p:cNvPr>
          <p:cNvSpPr txBox="1">
            <a:spLocks noGrp="1"/>
          </p:cNvSpPr>
          <p:nvPr>
            <p:ph idx="1"/>
          </p:nvPr>
        </p:nvSpPr>
        <p:spPr>
          <a:xfrm>
            <a:off x="6470074" y="1205343"/>
            <a:ext cx="5721931" cy="5029200"/>
          </a:xfrm>
        </p:spPr>
        <p:txBody>
          <a:bodyPr>
            <a:normAutofit/>
          </a:bodyPr>
          <a:lstStyle/>
          <a:p>
            <a:pPr lvl="0">
              <a:lnSpc>
                <a:spcPct val="80000"/>
              </a:lnSpc>
            </a:pPr>
            <a:r>
              <a:rPr lang="en-GB" sz="1900" i="1">
                <a:latin typeface="Arial" pitchFamily="34"/>
                <a:cs typeface="Arial" pitchFamily="34"/>
              </a:rPr>
              <a:t>Jenny is 16 years old, meaning she is currently experiencing the Identity vs Role Confusion stage of psychosocial development (Erikson, 1968).</a:t>
            </a:r>
          </a:p>
          <a:p>
            <a:pPr lvl="0">
              <a:lnSpc>
                <a:spcPct val="80000"/>
              </a:lnSpc>
            </a:pPr>
            <a:r>
              <a:rPr lang="en-GB" sz="1900" i="1">
                <a:latin typeface="Arial" pitchFamily="34"/>
                <a:cs typeface="Arial" pitchFamily="34"/>
              </a:rPr>
              <a:t>Adolescence is normally a time when individuals explore their identity, independence and social relationships.</a:t>
            </a:r>
          </a:p>
          <a:p>
            <a:pPr lvl="0">
              <a:lnSpc>
                <a:spcPct val="80000"/>
              </a:lnSpc>
            </a:pPr>
            <a:r>
              <a:rPr lang="en-GB" sz="1900" i="1">
                <a:latin typeface="Arial" pitchFamily="34"/>
                <a:cs typeface="Arial" pitchFamily="34"/>
              </a:rPr>
              <a:t>However, Jenny has a significant responsibilities as a young carer, supporting her mother with daily tasks at home.</a:t>
            </a:r>
          </a:p>
          <a:p>
            <a:pPr lvl="0">
              <a:lnSpc>
                <a:spcPct val="80000"/>
              </a:lnSpc>
            </a:pPr>
            <a:r>
              <a:rPr lang="en-GB" sz="1900" i="1">
                <a:latin typeface="Arial" pitchFamily="34"/>
                <a:cs typeface="Arial" pitchFamily="34"/>
              </a:rPr>
              <a:t>These responsibilities may reduce her opportunities for social interaction, leisure activities and identity exploration.</a:t>
            </a:r>
          </a:p>
          <a:p>
            <a:pPr lvl="0">
              <a:lnSpc>
                <a:spcPct val="80000"/>
              </a:lnSpc>
            </a:pPr>
            <a:r>
              <a:rPr lang="en-GB" sz="1900" i="1">
                <a:latin typeface="Arial" pitchFamily="34"/>
                <a:cs typeface="Arial" pitchFamily="34"/>
              </a:rPr>
              <a:t>Research shows that young carers often experience higher emotional stress and pressure compared to their peers (Robison et al., 2020).</a:t>
            </a:r>
          </a:p>
          <a:p>
            <a:pPr lvl="0">
              <a:lnSpc>
                <a:spcPct val="80000"/>
              </a:lnSpc>
            </a:pPr>
            <a:r>
              <a:rPr lang="en-GB" sz="1900" i="1">
                <a:latin typeface="Arial" pitchFamily="34"/>
                <a:cs typeface="Arial" pitchFamily="34"/>
              </a:rPr>
              <a:t>This situation may influence Jenny’s emotional and social development during adolescence. </a:t>
            </a:r>
          </a:p>
          <a:p>
            <a:pPr lvl="0">
              <a:lnSpc>
                <a:spcPct val="80000"/>
              </a:lnSpc>
            </a:pPr>
            <a:endParaRPr lang="en-GB" sz="1900" i="1">
              <a:latin typeface="Arial" pitchFamily="34"/>
              <a:cs typeface="Arial" pitchFamily="34"/>
            </a:endParaRPr>
          </a:p>
        </p:txBody>
      </p:sp>
      <p:sp>
        <p:nvSpPr>
          <p:cNvPr id="7" name="TextBox 8">
            <a:extLst>
              <a:ext uri="{FF2B5EF4-FFF2-40B4-BE49-F238E27FC236}">
                <a16:creationId xmlns:a16="http://schemas.microsoft.com/office/drawing/2014/main" id="{06761626-48B2-0245-0F5E-19B5A349B8DD}"/>
              </a:ext>
            </a:extLst>
          </p:cNvPr>
          <p:cNvSpPr txBox="1"/>
          <p:nvPr/>
        </p:nvSpPr>
        <p:spPr>
          <a:xfrm>
            <a:off x="4199446" y="6575761"/>
            <a:ext cx="2272146" cy="307777"/>
          </a:xfrm>
          <a:prstGeom prst="rect">
            <a:avLst/>
          </a:prstGeom>
          <a:solidFill>
            <a:srgbClr val="000000"/>
          </a:solidFill>
          <a:ln cap="flat">
            <a:noFill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0" marR="0" lvl="0" indent="0" algn="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700" b="0" i="0" u="none" strike="noStrike" kern="1200" cap="none" spc="0" baseline="0">
                <a:solidFill>
                  <a:srgbClr val="FFFFFF"/>
                </a:solidFill>
                <a:uFillTx/>
                <a:latin typeface="Aptos"/>
                <a:hlinkClick r:id="rId3" tooltip="https://laventanaciudadana.cl/invitacion-al-dialogo/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This Photo</a:t>
            </a:r>
            <a:r>
              <a:rPr lang="en-GB" sz="700" b="0" i="0" u="none" strike="noStrike" kern="1200" cap="none" spc="0" baseline="0">
                <a:solidFill>
                  <a:srgbClr val="FFFFFF"/>
                </a:solidFill>
                <a:uFillTx/>
                <a:latin typeface="Aptos"/>
              </a:rPr>
              <a:t> by Unknown Author is licensed under </a:t>
            </a:r>
            <a:r>
              <a:rPr lang="en-GB" sz="700" b="0" i="0" u="none" strike="noStrike" kern="1200" cap="none" spc="0" baseline="0">
                <a:solidFill>
                  <a:srgbClr val="FFFFFF"/>
                </a:solidFill>
                <a:uFillTx/>
                <a:latin typeface="Aptos"/>
                <a:hlinkClick r:id="rId4" tooltip="https://creativecommons.org/licenses/by/3.0/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CC BY</a:t>
            </a:r>
            <a:endParaRPr lang="en-GB" sz="700" b="0" i="0" u="none" strike="noStrike" kern="1200" cap="none" spc="0" baseline="0">
              <a:solidFill>
                <a:srgbClr val="FFFFFF"/>
              </a:solidFill>
              <a:uFillTx/>
              <a:latin typeface="Aptos"/>
            </a:endParaRPr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4">
            <a:extLst>
              <a:ext uri="{FF2B5EF4-FFF2-40B4-BE49-F238E27FC236}">
                <a16:creationId xmlns:a16="http://schemas.microsoft.com/office/drawing/2014/main" id="{2A43638D-E29B-C6D6-4E3F-3277D07A4BB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Move="1" noResize="1"/>
          </p:cNvSpPr>
          <p:nvPr/>
        </p:nvSpPr>
        <p:spPr>
          <a:xfrm>
            <a:off x="0" y="0"/>
            <a:ext cx="12191996" cy="6858000"/>
          </a:xfrm>
          <a:prstGeom prst="rect">
            <a:avLst/>
          </a:prstGeom>
          <a:solidFill>
            <a:srgbClr val="FFFFFF"/>
          </a:solidFill>
          <a:ln cap="flat">
            <a:noFill/>
            <a:prstDash val="solid"/>
          </a:ln>
        </p:spPr>
        <p:txBody>
          <a:bodyPr vert="horz" wrap="square" lIns="91440" tIns="45720" rIns="91440" bIns="45720" anchor="ctr" anchorCtr="1" compatLnSpc="1">
            <a:noAutofit/>
          </a:bodyPr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1800" b="0" i="0" u="none" strike="noStrike" kern="1200" cap="none" spc="0" baseline="0">
              <a:solidFill>
                <a:srgbClr val="FFFFFF"/>
              </a:solidFill>
              <a:uFillTx/>
              <a:latin typeface="Aptos"/>
            </a:endParaRPr>
          </a:p>
        </p:txBody>
      </p:sp>
      <p:sp>
        <p:nvSpPr>
          <p:cNvPr id="3" name="Title 1">
            <a:extLst>
              <a:ext uri="{FF2B5EF4-FFF2-40B4-BE49-F238E27FC236}">
                <a16:creationId xmlns:a16="http://schemas.microsoft.com/office/drawing/2014/main" id="{C2615018-832C-F86C-FD19-0FE9C3DEBE64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290550" y="173690"/>
            <a:ext cx="6675302" cy="1805272"/>
          </a:xfrm>
        </p:spPr>
        <p:txBody>
          <a:bodyPr/>
          <a:lstStyle/>
          <a:p>
            <a:pPr lvl="0"/>
            <a:r>
              <a:rPr lang="en-GB" sz="3600">
                <a:latin typeface="Arial" pitchFamily="34"/>
                <a:cs typeface="Arial" pitchFamily="34"/>
              </a:rPr>
              <a:t>PIES</a:t>
            </a:r>
            <a:r>
              <a:rPr lang="en-GB" sz="3200">
                <a:latin typeface="Arial" pitchFamily="34"/>
                <a:cs typeface="Arial" pitchFamily="34"/>
              </a:rPr>
              <a:t> Development </a:t>
            </a:r>
          </a:p>
        </p:txBody>
      </p:sp>
      <p:pic>
        <p:nvPicPr>
          <p:cNvPr id="4" name="Picture 5">
            <a:extLst>
              <a:ext uri="{FF2B5EF4-FFF2-40B4-BE49-F238E27FC236}">
                <a16:creationId xmlns:a16="http://schemas.microsoft.com/office/drawing/2014/main" id="{D0ABB017-40B3-EE5F-1F15-313C4BE61905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25000" r="-1" b="-1"/>
          <a:stretch>
            <a:fillRect/>
          </a:stretch>
        </p:blipFill>
        <p:spPr>
          <a:xfrm>
            <a:off x="6374922" y="758513"/>
            <a:ext cx="5122240" cy="5122240"/>
          </a:xfrm>
          <a:prstGeom prst="rect">
            <a:avLst/>
          </a:prstGeom>
          <a:noFill/>
          <a:ln cap="flat">
            <a:noFill/>
          </a:ln>
        </p:spPr>
      </p:pic>
      <p:sp>
        <p:nvSpPr>
          <p:cNvPr id="5" name="!!Arc">
            <a:extLst>
              <a:ext uri="{FF2B5EF4-FFF2-40B4-BE49-F238E27FC236}">
                <a16:creationId xmlns:a16="http://schemas.microsoft.com/office/drawing/2014/main" id="{ADAEDF2B-5ACB-A90E-70E6-84246B1C364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Move="1" noResize="1"/>
          </p:cNvSpPr>
          <p:nvPr/>
        </p:nvSpPr>
        <p:spPr>
          <a:xfrm rot="21189189" flipV="1">
            <a:off x="6261885" y="687821"/>
            <a:ext cx="5471147" cy="5471147"/>
          </a:xfrm>
          <a:custGeom>
            <a:avLst>
              <a:gd name="f12" fmla="val 180"/>
              <a:gd name="f13" fmla="val 244"/>
            </a:avLst>
            <a:gdLst>
              <a:gd name="f2" fmla="val 10800000"/>
              <a:gd name="f3" fmla="val 5400000"/>
              <a:gd name="f4" fmla="val 16200000"/>
              <a:gd name="f5" fmla="val 180"/>
              <a:gd name="f6" fmla="val w"/>
              <a:gd name="f7" fmla="val h"/>
              <a:gd name="f8" fmla="val ss"/>
              <a:gd name="f9" fmla="val 0"/>
              <a:gd name="f10" fmla="*/ 5419351 1 1725033"/>
              <a:gd name="f11" fmla="+- 0 0 1"/>
              <a:gd name="f12" fmla="val 180"/>
              <a:gd name="f13" fmla="val 244"/>
              <a:gd name="f14" fmla="+- 0 0 -270"/>
              <a:gd name="f15" fmla="+- 0 0 -392"/>
              <a:gd name="f16" fmla="+- 0 0 -514"/>
              <a:gd name="f17" fmla="abs f6"/>
              <a:gd name="f18" fmla="abs f7"/>
              <a:gd name="f19" fmla="abs f8"/>
              <a:gd name="f20" fmla="val f9"/>
              <a:gd name="f21" fmla="+- 0 0 f12"/>
              <a:gd name="f22" fmla="+- 0 0 f13"/>
              <a:gd name="f23" fmla="*/ f14 f2 1"/>
              <a:gd name="f24" fmla="*/ f15 f2 1"/>
              <a:gd name="f25" fmla="*/ f16 f2 1"/>
              <a:gd name="f26" fmla="?: f17 f6 1"/>
              <a:gd name="f27" fmla="?: f18 f7 1"/>
              <a:gd name="f28" fmla="?: f19 f8 1"/>
              <a:gd name="f29" fmla="*/ f21 f2 1"/>
              <a:gd name="f30" fmla="*/ f22 f2 1"/>
              <a:gd name="f31" fmla="*/ f23 1 f5"/>
              <a:gd name="f32" fmla="*/ f24 1 f5"/>
              <a:gd name="f33" fmla="*/ f25 1 f5"/>
              <a:gd name="f34" fmla="*/ f26 1 21600"/>
              <a:gd name="f35" fmla="*/ f27 1 21600"/>
              <a:gd name="f36" fmla="*/ 21600 f26 1"/>
              <a:gd name="f37" fmla="*/ 21600 f27 1"/>
              <a:gd name="f38" fmla="*/ f29 1 f5"/>
              <a:gd name="f39" fmla="*/ f30 1 f5"/>
              <a:gd name="f40" fmla="+- f31 0 f3"/>
              <a:gd name="f41" fmla="+- f32 0 f3"/>
              <a:gd name="f42" fmla="+- f33 0 f3"/>
              <a:gd name="f43" fmla="min f35 f34"/>
              <a:gd name="f44" fmla="*/ f36 1 f28"/>
              <a:gd name="f45" fmla="*/ f37 1 f28"/>
              <a:gd name="f46" fmla="+- f38 0 f3"/>
              <a:gd name="f47" fmla="+- f39 0 f3"/>
              <a:gd name="f48" fmla="val f44"/>
              <a:gd name="f49" fmla="val f45"/>
              <a:gd name="f50" fmla="+- 0 0 f46"/>
              <a:gd name="f51" fmla="+- 0 0 f47"/>
              <a:gd name="f52" fmla="+- f49 0 f20"/>
              <a:gd name="f53" fmla="+- f48 0 f20"/>
              <a:gd name="f54" fmla="val f50"/>
              <a:gd name="f55" fmla="val f51"/>
              <a:gd name="f56" fmla="*/ f52 1 2"/>
              <a:gd name="f57" fmla="*/ f53 1 2"/>
              <a:gd name="f58" fmla="+- f55 0 f54"/>
              <a:gd name="f59" fmla="+- f54 f3 0"/>
              <a:gd name="f60" fmla="+- f55 f3 0"/>
              <a:gd name="f61" fmla="+- 21600000 0 f54"/>
              <a:gd name="f62" fmla="+- f3 0 f54"/>
              <a:gd name="f63" fmla="+- 27000000 0 f54"/>
              <a:gd name="f64" fmla="+- f2 0 f54"/>
              <a:gd name="f65" fmla="+- 32400000 0 f54"/>
              <a:gd name="f66" fmla="+- f4 0 f54"/>
              <a:gd name="f67" fmla="+- 37800000 0 f54"/>
              <a:gd name="f68" fmla="+- f20 f56 0"/>
              <a:gd name="f69" fmla="+- f20 f57 0"/>
              <a:gd name="f70" fmla="+- f58 21600000 0"/>
              <a:gd name="f71" fmla="*/ f59 f10 1"/>
              <a:gd name="f72" fmla="*/ f60 f10 1"/>
              <a:gd name="f73" fmla="?: f62 f62 f63"/>
              <a:gd name="f74" fmla="?: f64 f64 f65"/>
              <a:gd name="f75" fmla="?: f66 f66 f67"/>
              <a:gd name="f76" fmla="*/ f57 f43 1"/>
              <a:gd name="f77" fmla="*/ f56 f43 1"/>
              <a:gd name="f78" fmla="?: f58 f58 f70"/>
              <a:gd name="f79" fmla="*/ f71 1 f2"/>
              <a:gd name="f80" fmla="*/ f72 1 f2"/>
              <a:gd name="f81" fmla="*/ f69 f43 1"/>
              <a:gd name="f82" fmla="*/ f68 f43 1"/>
              <a:gd name="f83" fmla="+- 0 0 f79"/>
              <a:gd name="f84" fmla="+- 0 0 f80"/>
              <a:gd name="f85" fmla="+- f78 0 f61"/>
              <a:gd name="f86" fmla="+- f78 0 f73"/>
              <a:gd name="f87" fmla="+- f78 0 f74"/>
              <a:gd name="f88" fmla="+- f78 0 f75"/>
              <a:gd name="f89" fmla="+- 0 0 f83"/>
              <a:gd name="f90" fmla="+- 0 0 f84"/>
              <a:gd name="f91" fmla="*/ f89 f2 1"/>
              <a:gd name="f92" fmla="*/ f90 f2 1"/>
              <a:gd name="f93" fmla="*/ f91 1 f10"/>
              <a:gd name="f94" fmla="*/ f92 1 f10"/>
              <a:gd name="f95" fmla="+- f93 0 f3"/>
              <a:gd name="f96" fmla="+- f94 0 f3"/>
              <a:gd name="f97" fmla="sin 1 f95"/>
              <a:gd name="f98" fmla="cos 1 f95"/>
              <a:gd name="f99" fmla="sin 1 f96"/>
              <a:gd name="f100" fmla="cos 1 f96"/>
              <a:gd name="f101" fmla="+- 0 0 f97"/>
              <a:gd name="f102" fmla="+- 0 0 f98"/>
              <a:gd name="f103" fmla="+- 0 0 f99"/>
              <a:gd name="f104" fmla="+- 0 0 f100"/>
              <a:gd name="f105" fmla="+- 0 0 f101"/>
              <a:gd name="f106" fmla="+- 0 0 f102"/>
              <a:gd name="f107" fmla="+- 0 0 f103"/>
              <a:gd name="f108" fmla="+- 0 0 f104"/>
              <a:gd name="f109" fmla="*/ f105 f57 1"/>
              <a:gd name="f110" fmla="*/ f106 f56 1"/>
              <a:gd name="f111" fmla="*/ f107 f57 1"/>
              <a:gd name="f112" fmla="*/ f108 f56 1"/>
              <a:gd name="f113" fmla="+- 0 0 f110"/>
              <a:gd name="f114" fmla="+- 0 0 f109"/>
              <a:gd name="f115" fmla="+- 0 0 f112"/>
              <a:gd name="f116" fmla="+- 0 0 f111"/>
              <a:gd name="f117" fmla="+- 0 0 f113"/>
              <a:gd name="f118" fmla="+- 0 0 f114"/>
              <a:gd name="f119" fmla="+- 0 0 f115"/>
              <a:gd name="f120" fmla="+- 0 0 f116"/>
              <a:gd name="f121" fmla="at2 f117 f118"/>
              <a:gd name="f122" fmla="at2 f119 f120"/>
              <a:gd name="f123" fmla="+- f121 f3 0"/>
              <a:gd name="f124" fmla="+- f122 f3 0"/>
              <a:gd name="f125" fmla="*/ f123 f10 1"/>
              <a:gd name="f126" fmla="*/ f124 f10 1"/>
              <a:gd name="f127" fmla="*/ f125 1 f2"/>
              <a:gd name="f128" fmla="*/ f126 1 f2"/>
              <a:gd name="f129" fmla="+- 0 0 f127"/>
              <a:gd name="f130" fmla="+- 0 0 f128"/>
              <a:gd name="f131" fmla="val f129"/>
              <a:gd name="f132" fmla="val f130"/>
              <a:gd name="f133" fmla="+- 0 0 f131"/>
              <a:gd name="f134" fmla="+- 0 0 f132"/>
              <a:gd name="f135" fmla="*/ f133 f2 1"/>
              <a:gd name="f136" fmla="*/ f134 f2 1"/>
              <a:gd name="f137" fmla="*/ f135 1 f10"/>
              <a:gd name="f138" fmla="*/ f136 1 f10"/>
              <a:gd name="f139" fmla="+- f137 0 f3"/>
              <a:gd name="f140" fmla="+- f138 0 f3"/>
              <a:gd name="f141" fmla="cos 1 f139"/>
              <a:gd name="f142" fmla="sin 1 f139"/>
              <a:gd name="f143" fmla="cos 1 f140"/>
              <a:gd name="f144" fmla="sin 1 f140"/>
              <a:gd name="f145" fmla="+- 0 0 f141"/>
              <a:gd name="f146" fmla="+- 0 0 f142"/>
              <a:gd name="f147" fmla="+- 0 0 f143"/>
              <a:gd name="f148" fmla="+- 0 0 f144"/>
              <a:gd name="f149" fmla="*/ f11 f145 1"/>
              <a:gd name="f150" fmla="*/ f11 f146 1"/>
              <a:gd name="f151" fmla="*/ f11 f147 1"/>
              <a:gd name="f152" fmla="*/ f11 f148 1"/>
              <a:gd name="f153" fmla="*/ f149 f57 1"/>
              <a:gd name="f154" fmla="*/ f150 f56 1"/>
              <a:gd name="f155" fmla="*/ f151 f57 1"/>
              <a:gd name="f156" fmla="*/ f152 f56 1"/>
              <a:gd name="f157" fmla="+- f69 f153 0"/>
              <a:gd name="f158" fmla="+- f68 f154 0"/>
              <a:gd name="f159" fmla="+- f69 f155 0"/>
              <a:gd name="f160" fmla="+- f68 f156 0"/>
              <a:gd name="f161" fmla="max f157 f159"/>
              <a:gd name="f162" fmla="max f158 f160"/>
              <a:gd name="f163" fmla="min f157 f159"/>
              <a:gd name="f164" fmla="min f158 f160"/>
              <a:gd name="f165" fmla="*/ f157 f43 1"/>
              <a:gd name="f166" fmla="*/ f158 f43 1"/>
              <a:gd name="f167" fmla="*/ f159 f43 1"/>
              <a:gd name="f168" fmla="*/ f160 f43 1"/>
              <a:gd name="f169" fmla="?: f85 f48 f161"/>
              <a:gd name="f170" fmla="?: f86 f49 f162"/>
              <a:gd name="f171" fmla="?: f87 f20 f163"/>
              <a:gd name="f172" fmla="?: f88 f20 f164"/>
              <a:gd name="f173" fmla="*/ f171 f43 1"/>
              <a:gd name="f174" fmla="*/ f172 f43 1"/>
              <a:gd name="f175" fmla="*/ f169 f43 1"/>
              <a:gd name="f176" fmla="*/ f170 f43 1"/>
            </a:gdLst>
            <a:ahLst/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  <a:cxn ang="f40">
                <a:pos x="f165" y="f166"/>
              </a:cxn>
              <a:cxn ang="f41">
                <a:pos x="f81" y="f82"/>
              </a:cxn>
              <a:cxn ang="f42">
                <a:pos x="f167" y="f168"/>
              </a:cxn>
            </a:cxnLst>
            <a:rect l="f173" t="f174" r="f175" b="f176"/>
            <a:pathLst>
              <a:path stroke="0">
                <a:moveTo>
                  <a:pt x="f165" y="f166"/>
                </a:moveTo>
                <a:arcTo wR="f76" hR="f77" stAng="f54" swAng="f78"/>
                <a:lnTo>
                  <a:pt x="f81" y="f82"/>
                </a:lnTo>
                <a:close/>
              </a:path>
              <a:path fill="none">
                <a:moveTo>
                  <a:pt x="f165" y="f166"/>
                </a:moveTo>
                <a:arcTo wR="f76" hR="f77" stAng="f54" swAng="f78"/>
              </a:path>
            </a:pathLst>
          </a:custGeom>
          <a:noFill/>
          <a:ln w="127001" cap="rnd">
            <a:solidFill>
              <a:srgbClr val="0F9ED5">
                <a:alpha val="95000"/>
              </a:srgbClr>
            </a:solidFill>
            <a:custDash>
              <a:ds d="400000" sp="200000"/>
            </a:custDash>
            <a:miter/>
          </a:ln>
        </p:spPr>
        <p:txBody>
          <a:bodyPr vert="horz" wrap="square" lIns="91440" tIns="45720" rIns="91440" bIns="45720" anchor="ctr" anchorCtr="1" compatLnSpc="1">
            <a:noAutofit/>
          </a:bodyPr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1800" b="0" i="0" u="none" strike="noStrike" kern="1200" cap="none" spc="0" baseline="0">
              <a:solidFill>
                <a:srgbClr val="000000"/>
              </a:solidFill>
              <a:uFillTx/>
              <a:latin typeface="Aptos"/>
            </a:endParaRPr>
          </a:p>
        </p:txBody>
      </p:sp>
      <p:sp>
        <p:nvSpPr>
          <p:cNvPr id="6" name="!!Oval">
            <a:extLst>
              <a:ext uri="{FF2B5EF4-FFF2-40B4-BE49-F238E27FC236}">
                <a16:creationId xmlns:a16="http://schemas.microsoft.com/office/drawing/2014/main" id="{25A30AA7-5840-33FC-25C4-9D4A7A996BB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Move="1" noResize="1"/>
          </p:cNvSpPr>
          <p:nvPr/>
        </p:nvSpPr>
        <p:spPr>
          <a:xfrm>
            <a:off x="10248558" y="921120"/>
            <a:ext cx="791020" cy="769559"/>
          </a:xfrm>
          <a:custGeom>
            <a:avLst/>
            <a:gdLst>
              <a:gd name="f0" fmla="val 21600000"/>
              <a:gd name="f1" fmla="val 10800000"/>
              <a:gd name="f2" fmla="val 5400000"/>
              <a:gd name="f3" fmla="val 180"/>
              <a:gd name="f4" fmla="val w"/>
              <a:gd name="f5" fmla="val h"/>
              <a:gd name="f6" fmla="val ss"/>
              <a:gd name="f7" fmla="val 0"/>
              <a:gd name="f8" fmla="*/ 5419351 1 1725033"/>
              <a:gd name="f9" fmla="+- 0 0 -360"/>
              <a:gd name="f10" fmla="+- 0 0 -180"/>
              <a:gd name="f11" fmla="abs f4"/>
              <a:gd name="f12" fmla="abs f5"/>
              <a:gd name="f13" fmla="abs f6"/>
              <a:gd name="f14" fmla="val f7"/>
              <a:gd name="f15" fmla="+- 2700000 f2 0"/>
              <a:gd name="f16" fmla="*/ f9 f1 1"/>
              <a:gd name="f17" fmla="*/ f10 f1 1"/>
              <a:gd name="f18" fmla="?: f11 f4 1"/>
              <a:gd name="f19" fmla="?: f12 f5 1"/>
              <a:gd name="f20" fmla="?: f13 f6 1"/>
              <a:gd name="f21" fmla="*/ f15 f8 1"/>
              <a:gd name="f22" fmla="*/ f16 1 f3"/>
              <a:gd name="f23" fmla="*/ f17 1 f3"/>
              <a:gd name="f24" fmla="*/ f18 1 21600"/>
              <a:gd name="f25" fmla="*/ f19 1 21600"/>
              <a:gd name="f26" fmla="*/ 21600 f18 1"/>
              <a:gd name="f27" fmla="*/ 21600 f19 1"/>
              <a:gd name="f28" fmla="*/ f21 1 f1"/>
              <a:gd name="f29" fmla="+- f22 0 f2"/>
              <a:gd name="f30" fmla="+- f23 0 f2"/>
              <a:gd name="f31" fmla="min f25 f24"/>
              <a:gd name="f32" fmla="*/ f26 1 f20"/>
              <a:gd name="f33" fmla="*/ f27 1 f20"/>
              <a:gd name="f34" fmla="+- 0 0 f28"/>
              <a:gd name="f35" fmla="val f32"/>
              <a:gd name="f36" fmla="val f33"/>
              <a:gd name="f37" fmla="+- 0 0 f34"/>
              <a:gd name="f38" fmla="*/ f14 f31 1"/>
              <a:gd name="f39" fmla="+- f36 0 f14"/>
              <a:gd name="f40" fmla="+- f35 0 f14"/>
              <a:gd name="f41" fmla="*/ f37 f1 1"/>
              <a:gd name="f42" fmla="*/ f39 1 2"/>
              <a:gd name="f43" fmla="*/ f40 1 2"/>
              <a:gd name="f44" fmla="*/ f41 1 f8"/>
              <a:gd name="f45" fmla="+- f14 f42 0"/>
              <a:gd name="f46" fmla="+- f14 f43 0"/>
              <a:gd name="f47" fmla="+- f44 0 f2"/>
              <a:gd name="f48" fmla="*/ f43 f31 1"/>
              <a:gd name="f49" fmla="*/ f42 f31 1"/>
              <a:gd name="f50" fmla="cos 1 f47"/>
              <a:gd name="f51" fmla="sin 1 f47"/>
              <a:gd name="f52" fmla="*/ f45 f31 1"/>
              <a:gd name="f53" fmla="+- 0 0 f50"/>
              <a:gd name="f54" fmla="+- 0 0 f51"/>
              <a:gd name="f55" fmla="+- 0 0 f53"/>
              <a:gd name="f56" fmla="+- 0 0 f54"/>
              <a:gd name="f57" fmla="*/ f55 f43 1"/>
              <a:gd name="f58" fmla="*/ f56 f42 1"/>
              <a:gd name="f59" fmla="+- f46 0 f57"/>
              <a:gd name="f60" fmla="+- f46 f57 0"/>
              <a:gd name="f61" fmla="+- f45 0 f58"/>
              <a:gd name="f62" fmla="+- f45 f58 0"/>
              <a:gd name="f63" fmla="*/ f59 f31 1"/>
              <a:gd name="f64" fmla="*/ f61 f31 1"/>
              <a:gd name="f65" fmla="*/ f60 f31 1"/>
              <a:gd name="f66" fmla="*/ f62 f31 1"/>
            </a:gdLst>
            <a:ahLst/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  <a:cxn ang="f29">
                <a:pos x="f63" y="f64"/>
              </a:cxn>
              <a:cxn ang="f30">
                <a:pos x="f63" y="f66"/>
              </a:cxn>
              <a:cxn ang="f30">
                <a:pos x="f65" y="f66"/>
              </a:cxn>
              <a:cxn ang="f29">
                <a:pos x="f65" y="f64"/>
              </a:cxn>
            </a:cxnLst>
            <a:rect l="f63" t="f64" r="f65" b="f66"/>
            <a:pathLst>
              <a:path>
                <a:moveTo>
                  <a:pt x="f38" y="f52"/>
                </a:moveTo>
                <a:arcTo wR="f48" hR="f49" stAng="f1" swAng="f0"/>
                <a:close/>
              </a:path>
            </a:pathLst>
          </a:custGeom>
          <a:solidFill>
            <a:srgbClr val="E97132"/>
          </a:solidFill>
          <a:ln cap="flat">
            <a:noFill/>
            <a:prstDash val="solid"/>
          </a:ln>
        </p:spPr>
        <p:txBody>
          <a:bodyPr vert="horz" wrap="square" lIns="91440" tIns="45720" rIns="91440" bIns="45720" anchor="ctr" anchorCtr="1" compatLnSpc="1">
            <a:noAutofit/>
          </a:bodyPr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1800" b="0" i="0" u="none" strike="noStrike" kern="1200" cap="none" spc="0" baseline="0">
              <a:solidFill>
                <a:srgbClr val="FFFFFF"/>
              </a:solidFill>
              <a:uFillTx/>
              <a:latin typeface="Calibri"/>
            </a:endParaRPr>
          </a:p>
        </p:txBody>
      </p:sp>
      <p:grpSp>
        <p:nvGrpSpPr>
          <p:cNvPr id="7" name="Content Placeholder 2">
            <a:extLst>
              <a:ext uri="{FF2B5EF4-FFF2-40B4-BE49-F238E27FC236}">
                <a16:creationId xmlns:a16="http://schemas.microsoft.com/office/drawing/2014/main" id="{1D15143A-E33D-8049-BE34-E77240308B5C}"/>
              </a:ext>
            </a:extLst>
          </p:cNvPr>
          <p:cNvGrpSpPr/>
          <p:nvPr/>
        </p:nvGrpSpPr>
        <p:grpSpPr>
          <a:xfrm>
            <a:off x="294592" y="1943904"/>
            <a:ext cx="6076288" cy="3108732"/>
            <a:chOff x="294592" y="1943904"/>
            <a:chExt cx="6076288" cy="3108732"/>
          </a:xfrm>
        </p:grpSpPr>
        <p:sp>
          <p:nvSpPr>
            <p:cNvPr id="8" name="Free-form: Shape 7">
              <a:extLst>
                <a:ext uri="{FF2B5EF4-FFF2-40B4-BE49-F238E27FC236}">
                  <a16:creationId xmlns:a16="http://schemas.microsoft.com/office/drawing/2014/main" id="{E2E8B609-5EFD-4474-2038-891FD446D5E1}"/>
                </a:ext>
              </a:extLst>
            </p:cNvPr>
            <p:cNvSpPr/>
            <p:nvPr/>
          </p:nvSpPr>
          <p:spPr>
            <a:xfrm>
              <a:off x="294592" y="1943904"/>
              <a:ext cx="1541888" cy="462567"/>
            </a:xfrm>
            <a:custGeom>
              <a:avLst/>
              <a:gdLst>
                <a:gd name="f0" fmla="val 10800000"/>
                <a:gd name="f1" fmla="val 5400000"/>
                <a:gd name="f2" fmla="val 180"/>
                <a:gd name="f3" fmla="val w"/>
                <a:gd name="f4" fmla="val h"/>
                <a:gd name="f5" fmla="val 0"/>
                <a:gd name="f6" fmla="val 1541887"/>
                <a:gd name="f7" fmla="val 462566"/>
                <a:gd name="f8" fmla="val 1403117"/>
                <a:gd name="f9" fmla="val 231283"/>
                <a:gd name="f10" fmla="val 138770"/>
                <a:gd name="f11" fmla="+- 0 0 -90"/>
                <a:gd name="f12" fmla="*/ f3 1 1541887"/>
                <a:gd name="f13" fmla="*/ f4 1 462566"/>
                <a:gd name="f14" fmla="val f5"/>
                <a:gd name="f15" fmla="val f6"/>
                <a:gd name="f16" fmla="val f7"/>
                <a:gd name="f17" fmla="*/ f11 f0 1"/>
                <a:gd name="f18" fmla="+- f16 0 f14"/>
                <a:gd name="f19" fmla="+- f15 0 f14"/>
                <a:gd name="f20" fmla="*/ f17 1 f2"/>
                <a:gd name="f21" fmla="*/ f19 1 1541887"/>
                <a:gd name="f22" fmla="*/ f18 1 462566"/>
                <a:gd name="f23" fmla="*/ 0 f19 1"/>
                <a:gd name="f24" fmla="*/ 0 f18 1"/>
                <a:gd name="f25" fmla="*/ 1403117 f19 1"/>
                <a:gd name="f26" fmla="*/ 1541887 f19 1"/>
                <a:gd name="f27" fmla="*/ 231283 f18 1"/>
                <a:gd name="f28" fmla="*/ 462566 f18 1"/>
                <a:gd name="f29" fmla="*/ 138770 f19 1"/>
                <a:gd name="f30" fmla="+- f20 0 f1"/>
                <a:gd name="f31" fmla="*/ f23 1 1541887"/>
                <a:gd name="f32" fmla="*/ f24 1 462566"/>
                <a:gd name="f33" fmla="*/ f25 1 1541887"/>
                <a:gd name="f34" fmla="*/ f26 1 1541887"/>
                <a:gd name="f35" fmla="*/ f27 1 462566"/>
                <a:gd name="f36" fmla="*/ f28 1 462566"/>
                <a:gd name="f37" fmla="*/ f29 1 1541887"/>
                <a:gd name="f38" fmla="*/ f14 1 f21"/>
                <a:gd name="f39" fmla="*/ f15 1 f21"/>
                <a:gd name="f40" fmla="*/ f14 1 f22"/>
                <a:gd name="f41" fmla="*/ f16 1 f22"/>
                <a:gd name="f42" fmla="*/ f31 1 f21"/>
                <a:gd name="f43" fmla="*/ f32 1 f22"/>
                <a:gd name="f44" fmla="*/ f33 1 f21"/>
                <a:gd name="f45" fmla="*/ f34 1 f21"/>
                <a:gd name="f46" fmla="*/ f35 1 f22"/>
                <a:gd name="f47" fmla="*/ f36 1 f22"/>
                <a:gd name="f48" fmla="*/ f37 1 f21"/>
                <a:gd name="f49" fmla="*/ f38 f12 1"/>
                <a:gd name="f50" fmla="*/ f39 f12 1"/>
                <a:gd name="f51" fmla="*/ f41 f13 1"/>
                <a:gd name="f52" fmla="*/ f40 f13 1"/>
                <a:gd name="f53" fmla="*/ f42 f12 1"/>
                <a:gd name="f54" fmla="*/ f43 f13 1"/>
                <a:gd name="f55" fmla="*/ f44 f12 1"/>
                <a:gd name="f56" fmla="*/ f45 f12 1"/>
                <a:gd name="f57" fmla="*/ f46 f13 1"/>
                <a:gd name="f58" fmla="*/ f47 f13 1"/>
                <a:gd name="f59" fmla="*/ f48 f12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30">
                  <a:pos x="f53" y="f54"/>
                </a:cxn>
                <a:cxn ang="f30">
                  <a:pos x="f55" y="f54"/>
                </a:cxn>
                <a:cxn ang="f30">
                  <a:pos x="f56" y="f57"/>
                </a:cxn>
                <a:cxn ang="f30">
                  <a:pos x="f55" y="f58"/>
                </a:cxn>
                <a:cxn ang="f30">
                  <a:pos x="f53" y="f58"/>
                </a:cxn>
                <a:cxn ang="f30">
                  <a:pos x="f59" y="f57"/>
                </a:cxn>
                <a:cxn ang="f30">
                  <a:pos x="f53" y="f54"/>
                </a:cxn>
              </a:cxnLst>
              <a:rect l="f49" t="f52" r="f50" b="f51"/>
              <a:pathLst>
                <a:path w="1541887" h="462566">
                  <a:moveTo>
                    <a:pt x="f5" y="f5"/>
                  </a:moveTo>
                  <a:lnTo>
                    <a:pt x="f8" y="f5"/>
                  </a:lnTo>
                  <a:lnTo>
                    <a:pt x="f6" y="f9"/>
                  </a:lnTo>
                  <a:lnTo>
                    <a:pt x="f8" y="f7"/>
                  </a:lnTo>
                  <a:lnTo>
                    <a:pt x="f5" y="f7"/>
                  </a:lnTo>
                  <a:lnTo>
                    <a:pt x="f10" y="f9"/>
                  </a:lnTo>
                  <a:lnTo>
                    <a:pt x="f5" y="f5"/>
                  </a:lnTo>
                  <a:close/>
                </a:path>
              </a:pathLst>
            </a:custGeom>
            <a:gradFill>
              <a:gsLst>
                <a:gs pos="0">
                  <a:srgbClr val="AC51A0"/>
                </a:gs>
                <a:gs pos="100000">
                  <a:srgbClr val="A62598"/>
                </a:gs>
              </a:gsLst>
              <a:lin ang="5400000"/>
            </a:gradFill>
            <a:ln w="12701" cap="flat">
              <a:solidFill>
                <a:srgbClr val="A02B93"/>
              </a:solidFill>
              <a:prstDash val="solid"/>
              <a:miter/>
            </a:ln>
            <a:effectLst>
              <a:outerShdw dist="19046" dir="5400000" algn="tl">
                <a:srgbClr val="000000">
                  <a:alpha val="63000"/>
                </a:srgbClr>
              </a:outerShdw>
            </a:effectLst>
          </p:spPr>
          <p:txBody>
            <a:bodyPr vert="horz" wrap="square" lIns="195882" tIns="57113" rIns="195882" bIns="57113" anchor="ctr" anchorCtr="1" compatLnSpc="1">
              <a:noAutofit/>
            </a:bodyPr>
            <a:lstStyle/>
            <a:p>
              <a:pPr marL="0" marR="0" lvl="0" indent="0" algn="ctr" defTabSz="800100" rtl="0" fontAlgn="auto" hangingPunct="1">
                <a:lnSpc>
                  <a:spcPct val="90000"/>
                </a:lnSpc>
                <a:spcBef>
                  <a:spcPts val="0"/>
                </a:spcBef>
                <a:spcAft>
                  <a:spcPts val="80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r>
                <a:rPr lang="en-GB" sz="1800" b="0" i="1" u="none" strike="noStrike" kern="1200" cap="none" spc="0" baseline="0">
                  <a:solidFill>
                    <a:srgbClr val="FFFFFF"/>
                  </a:solidFill>
                  <a:uFillTx/>
                  <a:latin typeface="Arial" pitchFamily="34"/>
                  <a:cs typeface="Arial" pitchFamily="34"/>
                </a:rPr>
                <a:t>Physical </a:t>
              </a:r>
              <a:endParaRPr lang="en-US" sz="1800" b="0" i="0" u="none" strike="noStrike" kern="1200" cap="none" spc="0" baseline="0">
                <a:solidFill>
                  <a:srgbClr val="FFFFFF"/>
                </a:solidFill>
                <a:uFillTx/>
                <a:latin typeface="Arial" pitchFamily="34"/>
                <a:cs typeface="Arial" pitchFamily="34"/>
              </a:endParaRPr>
            </a:p>
          </p:txBody>
        </p:sp>
        <p:sp>
          <p:nvSpPr>
            <p:cNvPr id="9" name="Free-form: Shape 8">
              <a:extLst>
                <a:ext uri="{FF2B5EF4-FFF2-40B4-BE49-F238E27FC236}">
                  <a16:creationId xmlns:a16="http://schemas.microsoft.com/office/drawing/2014/main" id="{E513C9B4-C070-F297-1368-AFB982530F55}"/>
                </a:ext>
              </a:extLst>
            </p:cNvPr>
            <p:cNvSpPr/>
            <p:nvPr/>
          </p:nvSpPr>
          <p:spPr>
            <a:xfrm>
              <a:off x="294592" y="2406472"/>
              <a:ext cx="1403119" cy="2576898"/>
            </a:xfrm>
            <a:custGeom>
              <a:avLst/>
              <a:gdLst>
                <a:gd name="f0" fmla="val 10800000"/>
                <a:gd name="f1" fmla="val 5400000"/>
                <a:gd name="f2" fmla="val 180"/>
                <a:gd name="f3" fmla="val w"/>
                <a:gd name="f4" fmla="val h"/>
                <a:gd name="f5" fmla="val 0"/>
                <a:gd name="f6" fmla="val 1403118"/>
                <a:gd name="f7" fmla="val 2576898"/>
                <a:gd name="f8" fmla="+- 0 0 -90"/>
                <a:gd name="f9" fmla="*/ f3 1 1403118"/>
                <a:gd name="f10" fmla="*/ f4 1 2576898"/>
                <a:gd name="f11" fmla="val f5"/>
                <a:gd name="f12" fmla="val f6"/>
                <a:gd name="f13" fmla="val f7"/>
                <a:gd name="f14" fmla="*/ f8 f0 1"/>
                <a:gd name="f15" fmla="+- f13 0 f11"/>
                <a:gd name="f16" fmla="+- f12 0 f11"/>
                <a:gd name="f17" fmla="*/ f14 1 f2"/>
                <a:gd name="f18" fmla="*/ f16 1 1403118"/>
                <a:gd name="f19" fmla="*/ f15 1 2576898"/>
                <a:gd name="f20" fmla="*/ 0 f16 1"/>
                <a:gd name="f21" fmla="*/ 0 f15 1"/>
                <a:gd name="f22" fmla="*/ 1403118 f16 1"/>
                <a:gd name="f23" fmla="*/ 2576898 f15 1"/>
                <a:gd name="f24" fmla="+- f17 0 f1"/>
                <a:gd name="f25" fmla="*/ f20 1 1403118"/>
                <a:gd name="f26" fmla="*/ f21 1 2576898"/>
                <a:gd name="f27" fmla="*/ f22 1 1403118"/>
                <a:gd name="f28" fmla="*/ f23 1 2576898"/>
                <a:gd name="f29" fmla="*/ f11 1 f18"/>
                <a:gd name="f30" fmla="*/ f12 1 f18"/>
                <a:gd name="f31" fmla="*/ f11 1 f19"/>
                <a:gd name="f32" fmla="*/ f13 1 f19"/>
                <a:gd name="f33" fmla="*/ f25 1 f18"/>
                <a:gd name="f34" fmla="*/ f26 1 f19"/>
                <a:gd name="f35" fmla="*/ f27 1 f18"/>
                <a:gd name="f36" fmla="*/ f28 1 f19"/>
                <a:gd name="f37" fmla="*/ f29 f9 1"/>
                <a:gd name="f38" fmla="*/ f30 f9 1"/>
                <a:gd name="f39" fmla="*/ f32 f10 1"/>
                <a:gd name="f40" fmla="*/ f31 f10 1"/>
                <a:gd name="f41" fmla="*/ f33 f9 1"/>
                <a:gd name="f42" fmla="*/ f34 f10 1"/>
                <a:gd name="f43" fmla="*/ f35 f9 1"/>
                <a:gd name="f44" fmla="*/ f36 f10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24">
                  <a:pos x="f41" y="f42"/>
                </a:cxn>
                <a:cxn ang="f24">
                  <a:pos x="f43" y="f42"/>
                </a:cxn>
                <a:cxn ang="f24">
                  <a:pos x="f43" y="f44"/>
                </a:cxn>
                <a:cxn ang="f24">
                  <a:pos x="f41" y="f44"/>
                </a:cxn>
                <a:cxn ang="f24">
                  <a:pos x="f41" y="f42"/>
                </a:cxn>
              </a:cxnLst>
              <a:rect l="f37" t="f40" r="f38" b="f39"/>
              <a:pathLst>
                <a:path w="1403118" h="2576898">
                  <a:moveTo>
                    <a:pt x="f5" y="f5"/>
                  </a:moveTo>
                  <a:lnTo>
                    <a:pt x="f6" y="f5"/>
                  </a:lnTo>
                  <a:lnTo>
                    <a:pt x="f6" y="f7"/>
                  </a:lnTo>
                  <a:lnTo>
                    <a:pt x="f5" y="f7"/>
                  </a:lnTo>
                  <a:lnTo>
                    <a:pt x="f5" y="f5"/>
                  </a:lnTo>
                  <a:close/>
                </a:path>
              </a:pathLst>
            </a:custGeom>
            <a:solidFill>
              <a:srgbClr val="DFCDDC">
                <a:alpha val="90000"/>
              </a:srgbClr>
            </a:solidFill>
            <a:ln w="12701" cap="flat">
              <a:solidFill>
                <a:srgbClr val="DFCDDC">
                  <a:alpha val="90000"/>
                </a:srgbClr>
              </a:solidFill>
              <a:prstDash val="solid"/>
              <a:miter/>
            </a:ln>
          </p:spPr>
          <p:txBody>
            <a:bodyPr vert="horz" wrap="square" lIns="110880" tIns="110880" rIns="110880" bIns="221751" anchor="t" anchorCtr="0" compatLnSpc="1">
              <a:noAutofit/>
            </a:bodyPr>
            <a:lstStyle/>
            <a:p>
              <a:pPr marL="0" marR="0" lvl="0" indent="0" algn="l" defTabSz="622304" rtl="0" fontAlgn="auto" hangingPunct="1">
                <a:lnSpc>
                  <a:spcPct val="90000"/>
                </a:lnSpc>
                <a:spcBef>
                  <a:spcPts val="0"/>
                </a:spcBef>
                <a:spcAft>
                  <a:spcPts val="60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r>
                <a:rPr lang="en-GB" sz="1400" b="0" i="1" u="none" strike="noStrike" kern="1200" cap="none" spc="0" baseline="0">
                  <a:solidFill>
                    <a:srgbClr val="000000"/>
                  </a:solidFill>
                  <a:uFillTx/>
                  <a:latin typeface="Arial" pitchFamily="34"/>
                  <a:cs typeface="Arial" pitchFamily="34"/>
                </a:rPr>
                <a:t>Adolescence is a period of significant physical growth and hormonal development, which can influence mood and behaviour (Berk, 2018).</a:t>
              </a:r>
              <a:endParaRPr lang="en-US" sz="1400" b="0" i="0" u="none" strike="noStrike" kern="1200" cap="none" spc="0" baseline="0">
                <a:solidFill>
                  <a:srgbClr val="000000"/>
                </a:solidFill>
                <a:uFillTx/>
                <a:latin typeface="Arial" pitchFamily="34"/>
                <a:cs typeface="Arial" pitchFamily="34"/>
              </a:endParaRPr>
            </a:p>
          </p:txBody>
        </p:sp>
        <p:sp>
          <p:nvSpPr>
            <p:cNvPr id="10" name="Free-form: Shape 9">
              <a:extLst>
                <a:ext uri="{FF2B5EF4-FFF2-40B4-BE49-F238E27FC236}">
                  <a16:creationId xmlns:a16="http://schemas.microsoft.com/office/drawing/2014/main" id="{9CA613F6-F421-C7EA-00A1-DED74F37BE59}"/>
                </a:ext>
              </a:extLst>
            </p:cNvPr>
            <p:cNvSpPr/>
            <p:nvPr/>
          </p:nvSpPr>
          <p:spPr>
            <a:xfrm>
              <a:off x="1806058" y="1943904"/>
              <a:ext cx="1541888" cy="462567"/>
            </a:xfrm>
            <a:custGeom>
              <a:avLst/>
              <a:gdLst>
                <a:gd name="f0" fmla="val 10800000"/>
                <a:gd name="f1" fmla="val 5400000"/>
                <a:gd name="f2" fmla="val 180"/>
                <a:gd name="f3" fmla="val w"/>
                <a:gd name="f4" fmla="val h"/>
                <a:gd name="f5" fmla="val 0"/>
                <a:gd name="f6" fmla="val 1541887"/>
                <a:gd name="f7" fmla="val 462566"/>
                <a:gd name="f8" fmla="val 1403117"/>
                <a:gd name="f9" fmla="val 231283"/>
                <a:gd name="f10" fmla="val 138770"/>
                <a:gd name="f11" fmla="+- 0 0 -90"/>
                <a:gd name="f12" fmla="*/ f3 1 1541887"/>
                <a:gd name="f13" fmla="*/ f4 1 462566"/>
                <a:gd name="f14" fmla="val f5"/>
                <a:gd name="f15" fmla="val f6"/>
                <a:gd name="f16" fmla="val f7"/>
                <a:gd name="f17" fmla="*/ f11 f0 1"/>
                <a:gd name="f18" fmla="+- f16 0 f14"/>
                <a:gd name="f19" fmla="+- f15 0 f14"/>
                <a:gd name="f20" fmla="*/ f17 1 f2"/>
                <a:gd name="f21" fmla="*/ f19 1 1541887"/>
                <a:gd name="f22" fmla="*/ f18 1 462566"/>
                <a:gd name="f23" fmla="*/ 0 f19 1"/>
                <a:gd name="f24" fmla="*/ 0 f18 1"/>
                <a:gd name="f25" fmla="*/ 1403117 f19 1"/>
                <a:gd name="f26" fmla="*/ 1541887 f19 1"/>
                <a:gd name="f27" fmla="*/ 231283 f18 1"/>
                <a:gd name="f28" fmla="*/ 462566 f18 1"/>
                <a:gd name="f29" fmla="*/ 138770 f19 1"/>
                <a:gd name="f30" fmla="+- f20 0 f1"/>
                <a:gd name="f31" fmla="*/ f23 1 1541887"/>
                <a:gd name="f32" fmla="*/ f24 1 462566"/>
                <a:gd name="f33" fmla="*/ f25 1 1541887"/>
                <a:gd name="f34" fmla="*/ f26 1 1541887"/>
                <a:gd name="f35" fmla="*/ f27 1 462566"/>
                <a:gd name="f36" fmla="*/ f28 1 462566"/>
                <a:gd name="f37" fmla="*/ f29 1 1541887"/>
                <a:gd name="f38" fmla="*/ f14 1 f21"/>
                <a:gd name="f39" fmla="*/ f15 1 f21"/>
                <a:gd name="f40" fmla="*/ f14 1 f22"/>
                <a:gd name="f41" fmla="*/ f16 1 f22"/>
                <a:gd name="f42" fmla="*/ f31 1 f21"/>
                <a:gd name="f43" fmla="*/ f32 1 f22"/>
                <a:gd name="f44" fmla="*/ f33 1 f21"/>
                <a:gd name="f45" fmla="*/ f34 1 f21"/>
                <a:gd name="f46" fmla="*/ f35 1 f22"/>
                <a:gd name="f47" fmla="*/ f36 1 f22"/>
                <a:gd name="f48" fmla="*/ f37 1 f21"/>
                <a:gd name="f49" fmla="*/ f38 f12 1"/>
                <a:gd name="f50" fmla="*/ f39 f12 1"/>
                <a:gd name="f51" fmla="*/ f41 f13 1"/>
                <a:gd name="f52" fmla="*/ f40 f13 1"/>
                <a:gd name="f53" fmla="*/ f42 f12 1"/>
                <a:gd name="f54" fmla="*/ f43 f13 1"/>
                <a:gd name="f55" fmla="*/ f44 f12 1"/>
                <a:gd name="f56" fmla="*/ f45 f12 1"/>
                <a:gd name="f57" fmla="*/ f46 f13 1"/>
                <a:gd name="f58" fmla="*/ f47 f13 1"/>
                <a:gd name="f59" fmla="*/ f48 f12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30">
                  <a:pos x="f53" y="f54"/>
                </a:cxn>
                <a:cxn ang="f30">
                  <a:pos x="f55" y="f54"/>
                </a:cxn>
                <a:cxn ang="f30">
                  <a:pos x="f56" y="f57"/>
                </a:cxn>
                <a:cxn ang="f30">
                  <a:pos x="f55" y="f58"/>
                </a:cxn>
                <a:cxn ang="f30">
                  <a:pos x="f53" y="f58"/>
                </a:cxn>
                <a:cxn ang="f30">
                  <a:pos x="f59" y="f57"/>
                </a:cxn>
                <a:cxn ang="f30">
                  <a:pos x="f53" y="f54"/>
                </a:cxn>
              </a:cxnLst>
              <a:rect l="f49" t="f52" r="f50" b="f51"/>
              <a:pathLst>
                <a:path w="1541887" h="462566">
                  <a:moveTo>
                    <a:pt x="f5" y="f5"/>
                  </a:moveTo>
                  <a:lnTo>
                    <a:pt x="f8" y="f5"/>
                  </a:lnTo>
                  <a:lnTo>
                    <a:pt x="f6" y="f9"/>
                  </a:lnTo>
                  <a:lnTo>
                    <a:pt x="f8" y="f7"/>
                  </a:lnTo>
                  <a:lnTo>
                    <a:pt x="f5" y="f7"/>
                  </a:lnTo>
                  <a:lnTo>
                    <a:pt x="f10" y="f9"/>
                  </a:lnTo>
                  <a:lnTo>
                    <a:pt x="f5" y="f5"/>
                  </a:lnTo>
                  <a:close/>
                </a:path>
              </a:pathLst>
            </a:custGeom>
            <a:gradFill>
              <a:gsLst>
                <a:gs pos="0">
                  <a:srgbClr val="5152AE"/>
                </a:gs>
                <a:gs pos="100000">
                  <a:srgbClr val="2628A8"/>
                </a:gs>
              </a:gsLst>
              <a:lin ang="5400000"/>
            </a:gradFill>
            <a:ln w="12701" cap="flat">
              <a:solidFill>
                <a:srgbClr val="2C2EA2"/>
              </a:solidFill>
              <a:prstDash val="solid"/>
              <a:miter/>
            </a:ln>
            <a:effectLst>
              <a:outerShdw dist="19046" dir="5400000" algn="tl">
                <a:srgbClr val="000000">
                  <a:alpha val="63000"/>
                </a:srgbClr>
              </a:outerShdw>
            </a:effectLst>
          </p:spPr>
          <p:txBody>
            <a:bodyPr vert="horz" wrap="square" lIns="195882" tIns="57113" rIns="195882" bIns="57113" anchor="ctr" anchorCtr="1" compatLnSpc="1">
              <a:noAutofit/>
            </a:bodyPr>
            <a:lstStyle/>
            <a:p>
              <a:pPr marL="0" marR="0" lvl="0" indent="0" algn="ctr" defTabSz="800100" rtl="0" fontAlgn="auto" hangingPunct="1">
                <a:lnSpc>
                  <a:spcPct val="90000"/>
                </a:lnSpc>
                <a:spcBef>
                  <a:spcPts val="0"/>
                </a:spcBef>
                <a:spcAft>
                  <a:spcPts val="80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r>
                <a:rPr lang="en-GB" sz="1800" b="0" i="1" u="none" strike="noStrike" kern="1200" cap="none" spc="0" baseline="0">
                  <a:solidFill>
                    <a:srgbClr val="FFFFFF"/>
                  </a:solidFill>
                  <a:uFillTx/>
                  <a:latin typeface="Arial" pitchFamily="34"/>
                  <a:cs typeface="Arial" pitchFamily="34"/>
                </a:rPr>
                <a:t>Intellectual </a:t>
              </a:r>
              <a:endParaRPr lang="en-US" sz="1800" b="0" i="0" u="none" strike="noStrike" kern="1200" cap="none" spc="0" baseline="0">
                <a:solidFill>
                  <a:srgbClr val="FFFFFF"/>
                </a:solidFill>
                <a:uFillTx/>
                <a:latin typeface="Arial" pitchFamily="34"/>
                <a:cs typeface="Arial" pitchFamily="34"/>
              </a:endParaRPr>
            </a:p>
          </p:txBody>
        </p:sp>
        <p:sp>
          <p:nvSpPr>
            <p:cNvPr id="11" name="Free-form: Shape 10">
              <a:extLst>
                <a:ext uri="{FF2B5EF4-FFF2-40B4-BE49-F238E27FC236}">
                  <a16:creationId xmlns:a16="http://schemas.microsoft.com/office/drawing/2014/main" id="{CA263CF6-95C9-2232-5ED4-9CA5870C728F}"/>
                </a:ext>
              </a:extLst>
            </p:cNvPr>
            <p:cNvSpPr/>
            <p:nvPr/>
          </p:nvSpPr>
          <p:spPr>
            <a:xfrm>
              <a:off x="1806058" y="2406472"/>
              <a:ext cx="1403119" cy="2576898"/>
            </a:xfrm>
            <a:custGeom>
              <a:avLst/>
              <a:gdLst>
                <a:gd name="f0" fmla="val 10800000"/>
                <a:gd name="f1" fmla="val 5400000"/>
                <a:gd name="f2" fmla="val 180"/>
                <a:gd name="f3" fmla="val w"/>
                <a:gd name="f4" fmla="val h"/>
                <a:gd name="f5" fmla="val 0"/>
                <a:gd name="f6" fmla="val 1403118"/>
                <a:gd name="f7" fmla="val 2576898"/>
                <a:gd name="f8" fmla="+- 0 0 -90"/>
                <a:gd name="f9" fmla="*/ f3 1 1403118"/>
                <a:gd name="f10" fmla="*/ f4 1 2576898"/>
                <a:gd name="f11" fmla="val f5"/>
                <a:gd name="f12" fmla="val f6"/>
                <a:gd name="f13" fmla="val f7"/>
                <a:gd name="f14" fmla="*/ f8 f0 1"/>
                <a:gd name="f15" fmla="+- f13 0 f11"/>
                <a:gd name="f16" fmla="+- f12 0 f11"/>
                <a:gd name="f17" fmla="*/ f14 1 f2"/>
                <a:gd name="f18" fmla="*/ f16 1 1403118"/>
                <a:gd name="f19" fmla="*/ f15 1 2576898"/>
                <a:gd name="f20" fmla="*/ 0 f16 1"/>
                <a:gd name="f21" fmla="*/ 0 f15 1"/>
                <a:gd name="f22" fmla="*/ 1403118 f16 1"/>
                <a:gd name="f23" fmla="*/ 2576898 f15 1"/>
                <a:gd name="f24" fmla="+- f17 0 f1"/>
                <a:gd name="f25" fmla="*/ f20 1 1403118"/>
                <a:gd name="f26" fmla="*/ f21 1 2576898"/>
                <a:gd name="f27" fmla="*/ f22 1 1403118"/>
                <a:gd name="f28" fmla="*/ f23 1 2576898"/>
                <a:gd name="f29" fmla="*/ f11 1 f18"/>
                <a:gd name="f30" fmla="*/ f12 1 f18"/>
                <a:gd name="f31" fmla="*/ f11 1 f19"/>
                <a:gd name="f32" fmla="*/ f13 1 f19"/>
                <a:gd name="f33" fmla="*/ f25 1 f18"/>
                <a:gd name="f34" fmla="*/ f26 1 f19"/>
                <a:gd name="f35" fmla="*/ f27 1 f18"/>
                <a:gd name="f36" fmla="*/ f28 1 f19"/>
                <a:gd name="f37" fmla="*/ f29 f9 1"/>
                <a:gd name="f38" fmla="*/ f30 f9 1"/>
                <a:gd name="f39" fmla="*/ f32 f10 1"/>
                <a:gd name="f40" fmla="*/ f31 f10 1"/>
                <a:gd name="f41" fmla="*/ f33 f9 1"/>
                <a:gd name="f42" fmla="*/ f34 f10 1"/>
                <a:gd name="f43" fmla="*/ f35 f9 1"/>
                <a:gd name="f44" fmla="*/ f36 f10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24">
                  <a:pos x="f41" y="f42"/>
                </a:cxn>
                <a:cxn ang="f24">
                  <a:pos x="f43" y="f42"/>
                </a:cxn>
                <a:cxn ang="f24">
                  <a:pos x="f43" y="f44"/>
                </a:cxn>
                <a:cxn ang="f24">
                  <a:pos x="f41" y="f44"/>
                </a:cxn>
                <a:cxn ang="f24">
                  <a:pos x="f41" y="f42"/>
                </a:cxn>
              </a:cxnLst>
              <a:rect l="f37" t="f40" r="f38" b="f39"/>
              <a:pathLst>
                <a:path w="1403118" h="2576898">
                  <a:moveTo>
                    <a:pt x="f5" y="f5"/>
                  </a:moveTo>
                  <a:lnTo>
                    <a:pt x="f6" y="f5"/>
                  </a:lnTo>
                  <a:lnTo>
                    <a:pt x="f6" y="f7"/>
                  </a:lnTo>
                  <a:lnTo>
                    <a:pt x="f5" y="f7"/>
                  </a:lnTo>
                  <a:lnTo>
                    <a:pt x="f5" y="f5"/>
                  </a:lnTo>
                  <a:close/>
                </a:path>
              </a:pathLst>
            </a:custGeom>
            <a:solidFill>
              <a:srgbClr val="CECDE0">
                <a:alpha val="90000"/>
              </a:srgbClr>
            </a:solidFill>
            <a:ln w="12701" cap="flat">
              <a:solidFill>
                <a:srgbClr val="CECDE0">
                  <a:alpha val="90000"/>
                </a:srgbClr>
              </a:solidFill>
              <a:prstDash val="solid"/>
              <a:miter/>
            </a:ln>
          </p:spPr>
          <p:txBody>
            <a:bodyPr vert="horz" wrap="square" lIns="110880" tIns="110880" rIns="110880" bIns="221751" anchor="t" anchorCtr="0" compatLnSpc="1">
              <a:noAutofit/>
            </a:bodyPr>
            <a:lstStyle/>
            <a:p>
              <a:pPr marL="0" marR="0" lvl="0" indent="0" algn="l" defTabSz="622304" rtl="0" fontAlgn="auto" hangingPunct="1">
                <a:lnSpc>
                  <a:spcPct val="90000"/>
                </a:lnSpc>
                <a:spcBef>
                  <a:spcPts val="0"/>
                </a:spcBef>
                <a:spcAft>
                  <a:spcPts val="60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r>
                <a:rPr lang="en-GB" sz="1400" b="0" i="1" u="none" strike="noStrike" kern="1200" cap="none" spc="0" baseline="0">
                  <a:solidFill>
                    <a:srgbClr val="000000"/>
                  </a:solidFill>
                  <a:uFillTx/>
                  <a:latin typeface="Arial" pitchFamily="34"/>
                  <a:cs typeface="Arial" pitchFamily="34"/>
                </a:rPr>
                <a:t>Jenny continues developing critical thinking, decision-making skills and personal identity during adolescence (Berk, 2018).</a:t>
              </a:r>
              <a:endParaRPr lang="en-US" sz="1400" b="0" i="0" u="none" strike="noStrike" kern="1200" cap="none" spc="0" baseline="0">
                <a:solidFill>
                  <a:srgbClr val="000000"/>
                </a:solidFill>
                <a:uFillTx/>
                <a:latin typeface="Arial" pitchFamily="34"/>
                <a:cs typeface="Arial" pitchFamily="34"/>
              </a:endParaRPr>
            </a:p>
          </p:txBody>
        </p:sp>
        <p:sp>
          <p:nvSpPr>
            <p:cNvPr id="12" name="Free-form: Shape 11">
              <a:extLst>
                <a:ext uri="{FF2B5EF4-FFF2-40B4-BE49-F238E27FC236}">
                  <a16:creationId xmlns:a16="http://schemas.microsoft.com/office/drawing/2014/main" id="{91AA8E04-DC3C-20A3-265E-E092CAA78BD1}"/>
                </a:ext>
              </a:extLst>
            </p:cNvPr>
            <p:cNvSpPr/>
            <p:nvPr/>
          </p:nvSpPr>
          <p:spPr>
            <a:xfrm>
              <a:off x="3317525" y="1943904"/>
              <a:ext cx="1541888" cy="462567"/>
            </a:xfrm>
            <a:custGeom>
              <a:avLst/>
              <a:gdLst>
                <a:gd name="f0" fmla="val 10800000"/>
                <a:gd name="f1" fmla="val 5400000"/>
                <a:gd name="f2" fmla="val 180"/>
                <a:gd name="f3" fmla="val w"/>
                <a:gd name="f4" fmla="val h"/>
                <a:gd name="f5" fmla="val 0"/>
                <a:gd name="f6" fmla="val 1541887"/>
                <a:gd name="f7" fmla="val 462566"/>
                <a:gd name="f8" fmla="val 1403117"/>
                <a:gd name="f9" fmla="val 231283"/>
                <a:gd name="f10" fmla="val 138770"/>
                <a:gd name="f11" fmla="+- 0 0 -90"/>
                <a:gd name="f12" fmla="*/ f3 1 1541887"/>
                <a:gd name="f13" fmla="*/ f4 1 462566"/>
                <a:gd name="f14" fmla="val f5"/>
                <a:gd name="f15" fmla="val f6"/>
                <a:gd name="f16" fmla="val f7"/>
                <a:gd name="f17" fmla="*/ f11 f0 1"/>
                <a:gd name="f18" fmla="+- f16 0 f14"/>
                <a:gd name="f19" fmla="+- f15 0 f14"/>
                <a:gd name="f20" fmla="*/ f17 1 f2"/>
                <a:gd name="f21" fmla="*/ f19 1 1541887"/>
                <a:gd name="f22" fmla="*/ f18 1 462566"/>
                <a:gd name="f23" fmla="*/ 0 f19 1"/>
                <a:gd name="f24" fmla="*/ 0 f18 1"/>
                <a:gd name="f25" fmla="*/ 1403117 f19 1"/>
                <a:gd name="f26" fmla="*/ 1541887 f19 1"/>
                <a:gd name="f27" fmla="*/ 231283 f18 1"/>
                <a:gd name="f28" fmla="*/ 462566 f18 1"/>
                <a:gd name="f29" fmla="*/ 138770 f19 1"/>
                <a:gd name="f30" fmla="+- f20 0 f1"/>
                <a:gd name="f31" fmla="*/ f23 1 1541887"/>
                <a:gd name="f32" fmla="*/ f24 1 462566"/>
                <a:gd name="f33" fmla="*/ f25 1 1541887"/>
                <a:gd name="f34" fmla="*/ f26 1 1541887"/>
                <a:gd name="f35" fmla="*/ f27 1 462566"/>
                <a:gd name="f36" fmla="*/ f28 1 462566"/>
                <a:gd name="f37" fmla="*/ f29 1 1541887"/>
                <a:gd name="f38" fmla="*/ f14 1 f21"/>
                <a:gd name="f39" fmla="*/ f15 1 f21"/>
                <a:gd name="f40" fmla="*/ f14 1 f22"/>
                <a:gd name="f41" fmla="*/ f16 1 f22"/>
                <a:gd name="f42" fmla="*/ f31 1 f21"/>
                <a:gd name="f43" fmla="*/ f32 1 f22"/>
                <a:gd name="f44" fmla="*/ f33 1 f21"/>
                <a:gd name="f45" fmla="*/ f34 1 f21"/>
                <a:gd name="f46" fmla="*/ f35 1 f22"/>
                <a:gd name="f47" fmla="*/ f36 1 f22"/>
                <a:gd name="f48" fmla="*/ f37 1 f21"/>
                <a:gd name="f49" fmla="*/ f38 f12 1"/>
                <a:gd name="f50" fmla="*/ f39 f12 1"/>
                <a:gd name="f51" fmla="*/ f41 f13 1"/>
                <a:gd name="f52" fmla="*/ f40 f13 1"/>
                <a:gd name="f53" fmla="*/ f42 f12 1"/>
                <a:gd name="f54" fmla="*/ f43 f13 1"/>
                <a:gd name="f55" fmla="*/ f44 f12 1"/>
                <a:gd name="f56" fmla="*/ f45 f12 1"/>
                <a:gd name="f57" fmla="*/ f46 f13 1"/>
                <a:gd name="f58" fmla="*/ f47 f13 1"/>
                <a:gd name="f59" fmla="*/ f48 f12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30">
                  <a:pos x="f53" y="f54"/>
                </a:cxn>
                <a:cxn ang="f30">
                  <a:pos x="f55" y="f54"/>
                </a:cxn>
                <a:cxn ang="f30">
                  <a:pos x="f56" y="f57"/>
                </a:cxn>
                <a:cxn ang="f30">
                  <a:pos x="f55" y="f58"/>
                </a:cxn>
                <a:cxn ang="f30">
                  <a:pos x="f53" y="f58"/>
                </a:cxn>
                <a:cxn ang="f30">
                  <a:pos x="f59" y="f57"/>
                </a:cxn>
                <a:cxn ang="f30">
                  <a:pos x="f53" y="f54"/>
                </a:cxn>
              </a:cxnLst>
              <a:rect l="f49" t="f52" r="f50" b="f51"/>
              <a:pathLst>
                <a:path w="1541887" h="462566">
                  <a:moveTo>
                    <a:pt x="f5" y="f5"/>
                  </a:moveTo>
                  <a:lnTo>
                    <a:pt x="f8" y="f5"/>
                  </a:lnTo>
                  <a:lnTo>
                    <a:pt x="f6" y="f9"/>
                  </a:lnTo>
                  <a:lnTo>
                    <a:pt x="f8" y="f7"/>
                  </a:lnTo>
                  <a:lnTo>
                    <a:pt x="f5" y="f7"/>
                  </a:lnTo>
                  <a:lnTo>
                    <a:pt x="f10" y="f9"/>
                  </a:lnTo>
                  <a:lnTo>
                    <a:pt x="f5" y="f5"/>
                  </a:lnTo>
                  <a:close/>
                </a:path>
              </a:pathLst>
            </a:custGeom>
            <a:gradFill>
              <a:gsLst>
                <a:gs pos="0">
                  <a:srgbClr val="52B0A1"/>
                </a:gs>
                <a:gs pos="100000">
                  <a:srgbClr val="27AB98"/>
                </a:gs>
              </a:gsLst>
              <a:lin ang="5400000"/>
            </a:gradFill>
            <a:ln w="12701" cap="flat">
              <a:solidFill>
                <a:srgbClr val="2DA594"/>
              </a:solidFill>
              <a:prstDash val="solid"/>
              <a:miter/>
            </a:ln>
            <a:effectLst>
              <a:outerShdw dist="19046" dir="5400000" algn="tl">
                <a:srgbClr val="000000">
                  <a:alpha val="63000"/>
                </a:srgbClr>
              </a:outerShdw>
            </a:effectLst>
          </p:spPr>
          <p:txBody>
            <a:bodyPr vert="horz" wrap="square" lIns="195882" tIns="57113" rIns="195882" bIns="57113" anchor="ctr" anchorCtr="1" compatLnSpc="1">
              <a:noAutofit/>
            </a:bodyPr>
            <a:lstStyle/>
            <a:p>
              <a:pPr marL="0" marR="0" lvl="0" indent="0" algn="ctr" defTabSz="800100" rtl="0" fontAlgn="auto" hangingPunct="1">
                <a:lnSpc>
                  <a:spcPct val="90000"/>
                </a:lnSpc>
                <a:spcBef>
                  <a:spcPts val="0"/>
                </a:spcBef>
                <a:spcAft>
                  <a:spcPts val="80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r>
                <a:rPr lang="en-GB" sz="1800" b="0" i="1" u="none" strike="noStrike" kern="1200" cap="none" spc="0" baseline="0">
                  <a:solidFill>
                    <a:srgbClr val="FFFFFF"/>
                  </a:solidFill>
                  <a:uFillTx/>
                  <a:latin typeface="Arial" pitchFamily="34"/>
                  <a:cs typeface="Arial" pitchFamily="34"/>
                </a:rPr>
                <a:t>Emotional </a:t>
              </a:r>
              <a:endParaRPr lang="en-US" sz="1800" b="0" i="0" u="none" strike="noStrike" kern="1200" cap="none" spc="0" baseline="0">
                <a:solidFill>
                  <a:srgbClr val="FFFFFF"/>
                </a:solidFill>
                <a:uFillTx/>
                <a:latin typeface="Arial" pitchFamily="34"/>
                <a:cs typeface="Arial" pitchFamily="34"/>
              </a:endParaRPr>
            </a:p>
          </p:txBody>
        </p:sp>
        <p:sp>
          <p:nvSpPr>
            <p:cNvPr id="13" name="Free-form: Shape 12">
              <a:extLst>
                <a:ext uri="{FF2B5EF4-FFF2-40B4-BE49-F238E27FC236}">
                  <a16:creationId xmlns:a16="http://schemas.microsoft.com/office/drawing/2014/main" id="{0B51E462-FD6E-1B3D-5D3C-739CC2D6218F}"/>
                </a:ext>
              </a:extLst>
            </p:cNvPr>
            <p:cNvSpPr/>
            <p:nvPr/>
          </p:nvSpPr>
          <p:spPr>
            <a:xfrm>
              <a:off x="3331369" y="2475738"/>
              <a:ext cx="1403119" cy="2576898"/>
            </a:xfrm>
            <a:custGeom>
              <a:avLst/>
              <a:gdLst>
                <a:gd name="f0" fmla="val 10800000"/>
                <a:gd name="f1" fmla="val 5400000"/>
                <a:gd name="f2" fmla="val 180"/>
                <a:gd name="f3" fmla="val w"/>
                <a:gd name="f4" fmla="val h"/>
                <a:gd name="f5" fmla="val 0"/>
                <a:gd name="f6" fmla="val 1403118"/>
                <a:gd name="f7" fmla="val 2576898"/>
                <a:gd name="f8" fmla="+- 0 0 -90"/>
                <a:gd name="f9" fmla="*/ f3 1 1403118"/>
                <a:gd name="f10" fmla="*/ f4 1 2576898"/>
                <a:gd name="f11" fmla="val f5"/>
                <a:gd name="f12" fmla="val f6"/>
                <a:gd name="f13" fmla="val f7"/>
                <a:gd name="f14" fmla="*/ f8 f0 1"/>
                <a:gd name="f15" fmla="+- f13 0 f11"/>
                <a:gd name="f16" fmla="+- f12 0 f11"/>
                <a:gd name="f17" fmla="*/ f14 1 f2"/>
                <a:gd name="f18" fmla="*/ f16 1 1403118"/>
                <a:gd name="f19" fmla="*/ f15 1 2576898"/>
                <a:gd name="f20" fmla="*/ 0 f16 1"/>
                <a:gd name="f21" fmla="*/ 0 f15 1"/>
                <a:gd name="f22" fmla="*/ 1403118 f16 1"/>
                <a:gd name="f23" fmla="*/ 2576898 f15 1"/>
                <a:gd name="f24" fmla="+- f17 0 f1"/>
                <a:gd name="f25" fmla="*/ f20 1 1403118"/>
                <a:gd name="f26" fmla="*/ f21 1 2576898"/>
                <a:gd name="f27" fmla="*/ f22 1 1403118"/>
                <a:gd name="f28" fmla="*/ f23 1 2576898"/>
                <a:gd name="f29" fmla="*/ f11 1 f18"/>
                <a:gd name="f30" fmla="*/ f12 1 f18"/>
                <a:gd name="f31" fmla="*/ f11 1 f19"/>
                <a:gd name="f32" fmla="*/ f13 1 f19"/>
                <a:gd name="f33" fmla="*/ f25 1 f18"/>
                <a:gd name="f34" fmla="*/ f26 1 f19"/>
                <a:gd name="f35" fmla="*/ f27 1 f18"/>
                <a:gd name="f36" fmla="*/ f28 1 f19"/>
                <a:gd name="f37" fmla="*/ f29 f9 1"/>
                <a:gd name="f38" fmla="*/ f30 f9 1"/>
                <a:gd name="f39" fmla="*/ f32 f10 1"/>
                <a:gd name="f40" fmla="*/ f31 f10 1"/>
                <a:gd name="f41" fmla="*/ f33 f9 1"/>
                <a:gd name="f42" fmla="*/ f34 f10 1"/>
                <a:gd name="f43" fmla="*/ f35 f9 1"/>
                <a:gd name="f44" fmla="*/ f36 f10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24">
                  <a:pos x="f41" y="f42"/>
                </a:cxn>
                <a:cxn ang="f24">
                  <a:pos x="f43" y="f42"/>
                </a:cxn>
                <a:cxn ang="f24">
                  <a:pos x="f43" y="f44"/>
                </a:cxn>
                <a:cxn ang="f24">
                  <a:pos x="f41" y="f44"/>
                </a:cxn>
                <a:cxn ang="f24">
                  <a:pos x="f41" y="f42"/>
                </a:cxn>
              </a:cxnLst>
              <a:rect l="f37" t="f40" r="f38" b="f39"/>
              <a:pathLst>
                <a:path w="1403118" h="2576898">
                  <a:moveTo>
                    <a:pt x="f5" y="f5"/>
                  </a:moveTo>
                  <a:lnTo>
                    <a:pt x="f6" y="f5"/>
                  </a:lnTo>
                  <a:lnTo>
                    <a:pt x="f6" y="f7"/>
                  </a:lnTo>
                  <a:lnTo>
                    <a:pt x="f5" y="f7"/>
                  </a:lnTo>
                  <a:lnTo>
                    <a:pt x="f5" y="f5"/>
                  </a:lnTo>
                  <a:close/>
                </a:path>
              </a:pathLst>
            </a:custGeom>
            <a:solidFill>
              <a:srgbClr val="CDE1E0">
                <a:alpha val="90000"/>
              </a:srgbClr>
            </a:solidFill>
            <a:ln w="12701" cap="flat">
              <a:solidFill>
                <a:srgbClr val="CDE1E0">
                  <a:alpha val="90000"/>
                </a:srgbClr>
              </a:solidFill>
              <a:prstDash val="solid"/>
              <a:miter/>
            </a:ln>
          </p:spPr>
          <p:txBody>
            <a:bodyPr vert="horz" wrap="square" lIns="110880" tIns="110880" rIns="110880" bIns="221751" anchor="t" anchorCtr="0" compatLnSpc="1">
              <a:noAutofit/>
            </a:bodyPr>
            <a:lstStyle/>
            <a:p>
              <a:pPr marL="0" marR="0" lvl="0" indent="0" algn="l" defTabSz="622304" rtl="0" fontAlgn="auto" hangingPunct="1">
                <a:lnSpc>
                  <a:spcPct val="90000"/>
                </a:lnSpc>
                <a:spcBef>
                  <a:spcPts val="0"/>
                </a:spcBef>
                <a:spcAft>
                  <a:spcPts val="60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r>
                <a:rPr lang="en-GB" sz="1400" b="0" i="1" u="none" strike="noStrike" kern="1200" cap="none" spc="0" baseline="0">
                  <a:solidFill>
                    <a:srgbClr val="000000"/>
                  </a:solidFill>
                  <a:uFillTx/>
                  <a:latin typeface="Arial" pitchFamily="34"/>
                  <a:cs typeface="Arial" pitchFamily="34"/>
                </a:rPr>
                <a:t>Caring for her mother may create stress, emotional pressure and increased responsibility for Jenny (Robison et al., 2020)</a:t>
              </a:r>
              <a:endParaRPr lang="en-US" sz="1400" b="0" i="0" u="none" strike="noStrike" kern="1200" cap="none" spc="0" baseline="0">
                <a:solidFill>
                  <a:srgbClr val="000000"/>
                </a:solidFill>
                <a:uFillTx/>
                <a:latin typeface="Arial" pitchFamily="34"/>
                <a:cs typeface="Arial" pitchFamily="34"/>
              </a:endParaRPr>
            </a:p>
          </p:txBody>
        </p:sp>
        <p:sp>
          <p:nvSpPr>
            <p:cNvPr id="14" name="Free-form: Shape 13">
              <a:extLst>
                <a:ext uri="{FF2B5EF4-FFF2-40B4-BE49-F238E27FC236}">
                  <a16:creationId xmlns:a16="http://schemas.microsoft.com/office/drawing/2014/main" id="{91EE989C-DFC6-B29B-173A-0ABCD934B2DE}"/>
                </a:ext>
              </a:extLst>
            </p:cNvPr>
            <p:cNvSpPr/>
            <p:nvPr/>
          </p:nvSpPr>
          <p:spPr>
            <a:xfrm>
              <a:off x="4828992" y="1943904"/>
              <a:ext cx="1541888" cy="462567"/>
            </a:xfrm>
            <a:custGeom>
              <a:avLst/>
              <a:gdLst>
                <a:gd name="f0" fmla="val 10800000"/>
                <a:gd name="f1" fmla="val 5400000"/>
                <a:gd name="f2" fmla="val 180"/>
                <a:gd name="f3" fmla="val w"/>
                <a:gd name="f4" fmla="val h"/>
                <a:gd name="f5" fmla="val 0"/>
                <a:gd name="f6" fmla="val 1541887"/>
                <a:gd name="f7" fmla="val 462566"/>
                <a:gd name="f8" fmla="val 1403117"/>
                <a:gd name="f9" fmla="val 231283"/>
                <a:gd name="f10" fmla="val 138770"/>
                <a:gd name="f11" fmla="+- 0 0 -90"/>
                <a:gd name="f12" fmla="*/ f3 1 1541887"/>
                <a:gd name="f13" fmla="*/ f4 1 462566"/>
                <a:gd name="f14" fmla="val f5"/>
                <a:gd name="f15" fmla="val f6"/>
                <a:gd name="f16" fmla="val f7"/>
                <a:gd name="f17" fmla="*/ f11 f0 1"/>
                <a:gd name="f18" fmla="+- f16 0 f14"/>
                <a:gd name="f19" fmla="+- f15 0 f14"/>
                <a:gd name="f20" fmla="*/ f17 1 f2"/>
                <a:gd name="f21" fmla="*/ f19 1 1541887"/>
                <a:gd name="f22" fmla="*/ f18 1 462566"/>
                <a:gd name="f23" fmla="*/ 0 f19 1"/>
                <a:gd name="f24" fmla="*/ 0 f18 1"/>
                <a:gd name="f25" fmla="*/ 1403117 f19 1"/>
                <a:gd name="f26" fmla="*/ 1541887 f19 1"/>
                <a:gd name="f27" fmla="*/ 231283 f18 1"/>
                <a:gd name="f28" fmla="*/ 462566 f18 1"/>
                <a:gd name="f29" fmla="*/ 138770 f19 1"/>
                <a:gd name="f30" fmla="+- f20 0 f1"/>
                <a:gd name="f31" fmla="*/ f23 1 1541887"/>
                <a:gd name="f32" fmla="*/ f24 1 462566"/>
                <a:gd name="f33" fmla="*/ f25 1 1541887"/>
                <a:gd name="f34" fmla="*/ f26 1 1541887"/>
                <a:gd name="f35" fmla="*/ f27 1 462566"/>
                <a:gd name="f36" fmla="*/ f28 1 462566"/>
                <a:gd name="f37" fmla="*/ f29 1 1541887"/>
                <a:gd name="f38" fmla="*/ f14 1 f21"/>
                <a:gd name="f39" fmla="*/ f15 1 f21"/>
                <a:gd name="f40" fmla="*/ f14 1 f22"/>
                <a:gd name="f41" fmla="*/ f16 1 f22"/>
                <a:gd name="f42" fmla="*/ f31 1 f21"/>
                <a:gd name="f43" fmla="*/ f32 1 f22"/>
                <a:gd name="f44" fmla="*/ f33 1 f21"/>
                <a:gd name="f45" fmla="*/ f34 1 f21"/>
                <a:gd name="f46" fmla="*/ f35 1 f22"/>
                <a:gd name="f47" fmla="*/ f36 1 f22"/>
                <a:gd name="f48" fmla="*/ f37 1 f21"/>
                <a:gd name="f49" fmla="*/ f38 f12 1"/>
                <a:gd name="f50" fmla="*/ f39 f12 1"/>
                <a:gd name="f51" fmla="*/ f41 f13 1"/>
                <a:gd name="f52" fmla="*/ f40 f13 1"/>
                <a:gd name="f53" fmla="*/ f42 f12 1"/>
                <a:gd name="f54" fmla="*/ f43 f13 1"/>
                <a:gd name="f55" fmla="*/ f44 f12 1"/>
                <a:gd name="f56" fmla="*/ f45 f12 1"/>
                <a:gd name="f57" fmla="*/ f46 f13 1"/>
                <a:gd name="f58" fmla="*/ f47 f13 1"/>
                <a:gd name="f59" fmla="*/ f48 f12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30">
                  <a:pos x="f53" y="f54"/>
                </a:cxn>
                <a:cxn ang="f30">
                  <a:pos x="f55" y="f54"/>
                </a:cxn>
                <a:cxn ang="f30">
                  <a:pos x="f56" y="f57"/>
                </a:cxn>
                <a:cxn ang="f30">
                  <a:pos x="f55" y="f58"/>
                </a:cxn>
                <a:cxn ang="f30">
                  <a:pos x="f53" y="f58"/>
                </a:cxn>
                <a:cxn ang="f30">
                  <a:pos x="f59" y="f57"/>
                </a:cxn>
                <a:cxn ang="f30">
                  <a:pos x="f53" y="f54"/>
                </a:cxn>
              </a:cxnLst>
              <a:rect l="f49" t="f52" r="f50" b="f51"/>
              <a:pathLst>
                <a:path w="1541887" h="462566">
                  <a:moveTo>
                    <a:pt x="f5" y="f5"/>
                  </a:moveTo>
                  <a:lnTo>
                    <a:pt x="f8" y="f5"/>
                  </a:lnTo>
                  <a:lnTo>
                    <a:pt x="f6" y="f9"/>
                  </a:lnTo>
                  <a:lnTo>
                    <a:pt x="f8" y="f7"/>
                  </a:lnTo>
                  <a:lnTo>
                    <a:pt x="f5" y="f7"/>
                  </a:lnTo>
                  <a:lnTo>
                    <a:pt x="f10" y="f9"/>
                  </a:lnTo>
                  <a:lnTo>
                    <a:pt x="f5" y="f5"/>
                  </a:lnTo>
                  <a:close/>
                </a:path>
              </a:pathLst>
            </a:custGeom>
            <a:gradFill>
              <a:gsLst>
                <a:gs pos="0">
                  <a:srgbClr val="66B352"/>
                </a:gs>
                <a:gs pos="100000">
                  <a:srgbClr val="4BAD28"/>
                </a:gs>
              </a:gsLst>
              <a:lin ang="5400000"/>
            </a:gradFill>
            <a:ln w="12701" cap="flat">
              <a:solidFill>
                <a:srgbClr val="4EA72E"/>
              </a:solidFill>
              <a:prstDash val="solid"/>
              <a:miter/>
            </a:ln>
            <a:effectLst>
              <a:outerShdw dist="19046" dir="5400000" algn="tl">
                <a:srgbClr val="000000">
                  <a:alpha val="63000"/>
                </a:srgbClr>
              </a:outerShdw>
            </a:effectLst>
          </p:spPr>
          <p:txBody>
            <a:bodyPr vert="horz" wrap="square" lIns="195882" tIns="57113" rIns="195882" bIns="57113" anchor="ctr" anchorCtr="1" compatLnSpc="1">
              <a:noAutofit/>
            </a:bodyPr>
            <a:lstStyle/>
            <a:p>
              <a:pPr marL="0" marR="0" lvl="0" indent="0" algn="ctr" defTabSz="800100" rtl="0" fontAlgn="auto" hangingPunct="1">
                <a:lnSpc>
                  <a:spcPct val="90000"/>
                </a:lnSpc>
                <a:spcBef>
                  <a:spcPts val="0"/>
                </a:spcBef>
                <a:spcAft>
                  <a:spcPts val="80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r>
                <a:rPr lang="en-GB" sz="1800" b="0" i="1" u="none" strike="noStrike" kern="1200" cap="none" spc="0" baseline="0">
                  <a:solidFill>
                    <a:srgbClr val="FFFFFF"/>
                  </a:solidFill>
                  <a:uFillTx/>
                  <a:latin typeface="Arial" pitchFamily="34"/>
                  <a:cs typeface="Arial" pitchFamily="34"/>
                </a:rPr>
                <a:t>Social </a:t>
              </a:r>
              <a:endParaRPr lang="en-US" sz="1800" b="0" i="0" u="none" strike="noStrike" kern="1200" cap="none" spc="0" baseline="0">
                <a:solidFill>
                  <a:srgbClr val="FFFFFF"/>
                </a:solidFill>
                <a:uFillTx/>
                <a:latin typeface="Arial" pitchFamily="34"/>
                <a:cs typeface="Arial" pitchFamily="34"/>
              </a:endParaRPr>
            </a:p>
          </p:txBody>
        </p:sp>
        <p:sp>
          <p:nvSpPr>
            <p:cNvPr id="15" name="Free-form: Shape 14">
              <a:extLst>
                <a:ext uri="{FF2B5EF4-FFF2-40B4-BE49-F238E27FC236}">
                  <a16:creationId xmlns:a16="http://schemas.microsoft.com/office/drawing/2014/main" id="{219D244A-3E60-61C2-D56C-316414A387B0}"/>
                </a:ext>
              </a:extLst>
            </p:cNvPr>
            <p:cNvSpPr/>
            <p:nvPr/>
          </p:nvSpPr>
          <p:spPr>
            <a:xfrm>
              <a:off x="4828992" y="2406472"/>
              <a:ext cx="1403119" cy="2576898"/>
            </a:xfrm>
            <a:custGeom>
              <a:avLst/>
              <a:gdLst>
                <a:gd name="f0" fmla="val 10800000"/>
                <a:gd name="f1" fmla="val 5400000"/>
                <a:gd name="f2" fmla="val 180"/>
                <a:gd name="f3" fmla="val w"/>
                <a:gd name="f4" fmla="val h"/>
                <a:gd name="f5" fmla="val 0"/>
                <a:gd name="f6" fmla="val 1403118"/>
                <a:gd name="f7" fmla="val 2576898"/>
                <a:gd name="f8" fmla="+- 0 0 -90"/>
                <a:gd name="f9" fmla="*/ f3 1 1403118"/>
                <a:gd name="f10" fmla="*/ f4 1 2576898"/>
                <a:gd name="f11" fmla="val f5"/>
                <a:gd name="f12" fmla="val f6"/>
                <a:gd name="f13" fmla="val f7"/>
                <a:gd name="f14" fmla="*/ f8 f0 1"/>
                <a:gd name="f15" fmla="+- f13 0 f11"/>
                <a:gd name="f16" fmla="+- f12 0 f11"/>
                <a:gd name="f17" fmla="*/ f14 1 f2"/>
                <a:gd name="f18" fmla="*/ f16 1 1403118"/>
                <a:gd name="f19" fmla="*/ f15 1 2576898"/>
                <a:gd name="f20" fmla="*/ 0 f16 1"/>
                <a:gd name="f21" fmla="*/ 0 f15 1"/>
                <a:gd name="f22" fmla="*/ 1403118 f16 1"/>
                <a:gd name="f23" fmla="*/ 2576898 f15 1"/>
                <a:gd name="f24" fmla="+- f17 0 f1"/>
                <a:gd name="f25" fmla="*/ f20 1 1403118"/>
                <a:gd name="f26" fmla="*/ f21 1 2576898"/>
                <a:gd name="f27" fmla="*/ f22 1 1403118"/>
                <a:gd name="f28" fmla="*/ f23 1 2576898"/>
                <a:gd name="f29" fmla="*/ f11 1 f18"/>
                <a:gd name="f30" fmla="*/ f12 1 f18"/>
                <a:gd name="f31" fmla="*/ f11 1 f19"/>
                <a:gd name="f32" fmla="*/ f13 1 f19"/>
                <a:gd name="f33" fmla="*/ f25 1 f18"/>
                <a:gd name="f34" fmla="*/ f26 1 f19"/>
                <a:gd name="f35" fmla="*/ f27 1 f18"/>
                <a:gd name="f36" fmla="*/ f28 1 f19"/>
                <a:gd name="f37" fmla="*/ f29 f9 1"/>
                <a:gd name="f38" fmla="*/ f30 f9 1"/>
                <a:gd name="f39" fmla="*/ f32 f10 1"/>
                <a:gd name="f40" fmla="*/ f31 f10 1"/>
                <a:gd name="f41" fmla="*/ f33 f9 1"/>
                <a:gd name="f42" fmla="*/ f34 f10 1"/>
                <a:gd name="f43" fmla="*/ f35 f9 1"/>
                <a:gd name="f44" fmla="*/ f36 f10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24">
                  <a:pos x="f41" y="f42"/>
                </a:cxn>
                <a:cxn ang="f24">
                  <a:pos x="f43" y="f42"/>
                </a:cxn>
                <a:cxn ang="f24">
                  <a:pos x="f43" y="f44"/>
                </a:cxn>
                <a:cxn ang="f24">
                  <a:pos x="f41" y="f44"/>
                </a:cxn>
                <a:cxn ang="f24">
                  <a:pos x="f41" y="f42"/>
                </a:cxn>
              </a:cxnLst>
              <a:rect l="f37" t="f40" r="f38" b="f39"/>
              <a:pathLst>
                <a:path w="1403118" h="2576898">
                  <a:moveTo>
                    <a:pt x="f5" y="f5"/>
                  </a:moveTo>
                  <a:lnTo>
                    <a:pt x="f6" y="f5"/>
                  </a:lnTo>
                  <a:lnTo>
                    <a:pt x="f6" y="f7"/>
                  </a:lnTo>
                  <a:lnTo>
                    <a:pt x="f5" y="f7"/>
                  </a:lnTo>
                  <a:lnTo>
                    <a:pt x="f5" y="f5"/>
                  </a:lnTo>
                  <a:close/>
                </a:path>
              </a:pathLst>
            </a:custGeom>
            <a:solidFill>
              <a:srgbClr val="D0E1CD">
                <a:alpha val="90000"/>
              </a:srgbClr>
            </a:solidFill>
            <a:ln w="12701" cap="flat">
              <a:solidFill>
                <a:srgbClr val="D0E1CD">
                  <a:alpha val="90000"/>
                </a:srgbClr>
              </a:solidFill>
              <a:prstDash val="solid"/>
              <a:miter/>
            </a:ln>
          </p:spPr>
          <p:txBody>
            <a:bodyPr vert="horz" wrap="square" lIns="110880" tIns="110880" rIns="110880" bIns="221751" anchor="t" anchorCtr="0" compatLnSpc="1">
              <a:noAutofit/>
            </a:bodyPr>
            <a:lstStyle/>
            <a:p>
              <a:pPr marL="0" marR="0" lvl="0" indent="0" algn="l" defTabSz="622304" rtl="0" fontAlgn="auto" hangingPunct="1">
                <a:lnSpc>
                  <a:spcPct val="90000"/>
                </a:lnSpc>
                <a:spcBef>
                  <a:spcPts val="0"/>
                </a:spcBef>
                <a:spcAft>
                  <a:spcPts val="60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r>
                <a:rPr lang="en-GB" sz="1400" b="0" i="1" u="none" strike="noStrike" kern="1200" cap="none" spc="0" baseline="0">
                  <a:solidFill>
                    <a:srgbClr val="000000"/>
                  </a:solidFill>
                  <a:uFillTx/>
                  <a:latin typeface="Arial" pitchFamily="34"/>
                  <a:cs typeface="Arial" pitchFamily="34"/>
                </a:rPr>
                <a:t>Jenny may have limited for friendships and social activities, which are important for social development during adolescence (Berk, 2018).</a:t>
              </a:r>
              <a:endParaRPr lang="en-US" sz="1400" b="0" i="0" u="none" strike="noStrike" kern="1200" cap="none" spc="0" baseline="0">
                <a:solidFill>
                  <a:srgbClr val="000000"/>
                </a:solidFill>
                <a:uFillTx/>
                <a:latin typeface="Arial" pitchFamily="34"/>
                <a:cs typeface="Arial" pitchFamily="34"/>
              </a:endParaRPr>
            </a:p>
          </p:txBody>
        </p:sp>
      </p:grp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36">
            <a:extLst>
              <a:ext uri="{FF2B5EF4-FFF2-40B4-BE49-F238E27FC236}">
                <a16:creationId xmlns:a16="http://schemas.microsoft.com/office/drawing/2014/main" id="{EE8A9103-F619-1AA0-EE7F-4FDBDF83E34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Move="1" noResize="1"/>
          </p:cNvSpPr>
          <p:nvPr/>
        </p:nvSpPr>
        <p:spPr>
          <a:xfrm>
            <a:off x="3044" y="0"/>
            <a:ext cx="12188952" cy="6858000"/>
          </a:xfrm>
          <a:prstGeom prst="rect">
            <a:avLst/>
          </a:prstGeom>
          <a:solidFill>
            <a:srgbClr val="FFFFFF"/>
          </a:solidFill>
          <a:ln cap="flat">
            <a:noFill/>
            <a:prstDash val="solid"/>
          </a:ln>
        </p:spPr>
        <p:txBody>
          <a:bodyPr vert="horz" wrap="square" lIns="91440" tIns="45720" rIns="91440" bIns="45720" anchor="ctr" anchorCtr="1" compatLnSpc="1">
            <a:noAutofit/>
          </a:bodyPr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1800" b="0" i="0" u="none" strike="noStrike" kern="1200" cap="none" spc="0" baseline="0">
              <a:solidFill>
                <a:srgbClr val="FFFFFF"/>
              </a:solidFill>
              <a:uFillTx/>
              <a:latin typeface="Aptos"/>
            </a:endParaRPr>
          </a:p>
        </p:txBody>
      </p:sp>
      <p:pic>
        <p:nvPicPr>
          <p:cNvPr id="3" name="Content Placeholder 4">
            <a:extLst>
              <a:ext uri="{FF2B5EF4-FFF2-40B4-BE49-F238E27FC236}">
                <a16:creationId xmlns:a16="http://schemas.microsoft.com/office/drawing/2014/main" id="{E1DFEAA4-A358-8F2C-D41E-338A72AB5539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r="5882" b="-1"/>
          <a:stretch>
            <a:fillRect/>
          </a:stretch>
        </p:blipFill>
        <p:spPr>
          <a:xfrm>
            <a:off x="2522354" y="9"/>
            <a:ext cx="9669642" cy="6857990"/>
          </a:xfrm>
          <a:prstGeom prst="rect">
            <a:avLst/>
          </a:prstGeom>
          <a:noFill/>
          <a:ln cap="flat">
            <a:noFill/>
          </a:ln>
        </p:spPr>
      </p:pic>
      <p:sp>
        <p:nvSpPr>
          <p:cNvPr id="4" name="Rectangle 38">
            <a:extLst>
              <a:ext uri="{FF2B5EF4-FFF2-40B4-BE49-F238E27FC236}">
                <a16:creationId xmlns:a16="http://schemas.microsoft.com/office/drawing/2014/main" id="{7526762A-FED8-9957-9456-38D0ECCA2DF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Move="1" noResize="1"/>
          </p:cNvSpPr>
          <p:nvPr/>
        </p:nvSpPr>
        <p:spPr>
          <a:xfrm>
            <a:off x="0" y="0"/>
            <a:ext cx="7390263" cy="6858000"/>
          </a:xfrm>
          <a:prstGeom prst="rect">
            <a:avLst/>
          </a:prstGeom>
          <a:gradFill>
            <a:gsLst>
              <a:gs pos="0">
                <a:srgbClr val="FFFFFF">
                  <a:alpha val="0"/>
                </a:srgbClr>
              </a:gs>
              <a:gs pos="100000">
                <a:srgbClr val="FFFFFF">
                  <a:alpha val="38000"/>
                </a:srgbClr>
              </a:gs>
            </a:gsLst>
            <a:lin ang="10800000"/>
          </a:gradFill>
          <a:ln cap="flat">
            <a:noFill/>
            <a:prstDash val="solid"/>
          </a:ln>
        </p:spPr>
        <p:txBody>
          <a:bodyPr vert="horz" wrap="square" lIns="91440" tIns="45720" rIns="91440" bIns="45720" anchor="ctr" anchorCtr="1" compatLnSpc="1">
            <a:noAutofit/>
          </a:bodyPr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1800" b="0" i="0" u="none" strike="noStrike" kern="1200" cap="none" spc="0" baseline="0">
              <a:solidFill>
                <a:srgbClr val="FFFFFF"/>
              </a:solidFill>
              <a:uFillTx/>
              <a:latin typeface="Aptos"/>
            </a:endParaRPr>
          </a:p>
        </p:txBody>
      </p:sp>
      <p:sp>
        <p:nvSpPr>
          <p:cNvPr id="5" name="Title 1">
            <a:extLst>
              <a:ext uri="{FF2B5EF4-FFF2-40B4-BE49-F238E27FC236}">
                <a16:creationId xmlns:a16="http://schemas.microsoft.com/office/drawing/2014/main" id="{CBF0BC84-FAFA-5CE2-62AE-724123338BD3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345442" y="365129"/>
            <a:ext cx="5313678" cy="1280790"/>
          </a:xfrm>
        </p:spPr>
        <p:txBody>
          <a:bodyPr/>
          <a:lstStyle/>
          <a:p>
            <a:pPr lvl="0"/>
            <a:r>
              <a:rPr lang="en-GB" sz="2800" i="1">
                <a:latin typeface="Arial" pitchFamily="34"/>
                <a:cs typeface="Arial" pitchFamily="34"/>
              </a:rPr>
              <a:t>Challenges Jenny May Face as a Young Carer </a:t>
            </a:r>
          </a:p>
        </p:txBody>
      </p:sp>
      <p:sp>
        <p:nvSpPr>
          <p:cNvPr id="6" name="Content Placeholder 9">
            <a:extLst>
              <a:ext uri="{FF2B5EF4-FFF2-40B4-BE49-F238E27FC236}">
                <a16:creationId xmlns:a16="http://schemas.microsoft.com/office/drawing/2014/main" id="{E5EB529F-295F-28C1-36DC-6FE9BEF309A0}"/>
              </a:ext>
            </a:extLst>
          </p:cNvPr>
          <p:cNvSpPr txBox="1">
            <a:spLocks noGrp="1"/>
          </p:cNvSpPr>
          <p:nvPr>
            <p:ph idx="1"/>
          </p:nvPr>
        </p:nvSpPr>
        <p:spPr>
          <a:xfrm>
            <a:off x="213357" y="1727201"/>
            <a:ext cx="4803812" cy="4930746"/>
          </a:xfrm>
        </p:spPr>
        <p:txBody>
          <a:bodyPr>
            <a:normAutofit fontScale="92500" lnSpcReduction="10000"/>
          </a:bodyPr>
          <a:lstStyle/>
          <a:p>
            <a:pPr lvl="0">
              <a:lnSpc>
                <a:spcPct val="80000"/>
              </a:lnSpc>
            </a:pPr>
            <a:r>
              <a:rPr lang="en-US" sz="1600" i="1" dirty="0">
                <a:latin typeface="Arial" pitchFamily="34"/>
                <a:cs typeface="Arial" pitchFamily="34"/>
              </a:rPr>
              <a:t>Jenny may experience emotional stress due to balancing school responsibilities and caring for her mother. This can create pressure and feelings for her worry or exhaustion. </a:t>
            </a:r>
          </a:p>
          <a:p>
            <a:pPr lvl="0">
              <a:lnSpc>
                <a:spcPct val="80000"/>
              </a:lnSpc>
            </a:pPr>
            <a:r>
              <a:rPr lang="en-US" sz="1600" i="1" dirty="0">
                <a:latin typeface="Arial" pitchFamily="34"/>
                <a:cs typeface="Arial" pitchFamily="34"/>
              </a:rPr>
              <a:t>As a young carer, Jenny may take on adult responsibilities at a young age, which can affect her emotional wellbeing and daily life. (Robison et al., 2020). </a:t>
            </a:r>
          </a:p>
          <a:p>
            <a:pPr lvl="0">
              <a:lnSpc>
                <a:spcPct val="80000"/>
              </a:lnSpc>
            </a:pPr>
            <a:r>
              <a:rPr lang="en-US" sz="1600" i="1" dirty="0">
                <a:latin typeface="Arial" pitchFamily="34"/>
                <a:cs typeface="Arial" pitchFamily="34"/>
              </a:rPr>
              <a:t>Jenny may struggle with school performance and concentration because of pressure of caregiving responsibilities can reduce time for studying and homework.</a:t>
            </a:r>
          </a:p>
          <a:p>
            <a:pPr lvl="0">
              <a:lnSpc>
                <a:spcPct val="80000"/>
              </a:lnSpc>
            </a:pPr>
            <a:r>
              <a:rPr lang="en-US" sz="1600" i="1" dirty="0">
                <a:latin typeface="Arial" pitchFamily="34"/>
                <a:cs typeface="Arial" pitchFamily="34"/>
              </a:rPr>
              <a:t>She may experience social isolation, as caring duties may limit opportunities to spend time with friends or participate in social activities.</a:t>
            </a:r>
          </a:p>
          <a:p>
            <a:pPr lvl="0">
              <a:lnSpc>
                <a:spcPct val="80000"/>
              </a:lnSpc>
            </a:pPr>
            <a:r>
              <a:rPr lang="en-US" sz="1600" i="1" dirty="0">
                <a:latin typeface="Arial" pitchFamily="34"/>
                <a:cs typeface="Arial" pitchFamily="34"/>
              </a:rPr>
              <a:t>Jenny may feel increased pressure and responsibility, which could affect her mental health and self-confidence.</a:t>
            </a:r>
          </a:p>
          <a:p>
            <a:pPr lvl="0">
              <a:lnSpc>
                <a:spcPct val="80000"/>
              </a:lnSpc>
            </a:pPr>
            <a:r>
              <a:rPr lang="en-US" sz="1600" i="1" dirty="0">
                <a:latin typeface="Arial" pitchFamily="34"/>
                <a:cs typeface="Arial" pitchFamily="34"/>
              </a:rPr>
              <a:t>Without appropriate support, young carers may experience fatigue and stress, impacting their overall wellbeing. </a:t>
            </a:r>
          </a:p>
          <a:p>
            <a:pPr lvl="0">
              <a:lnSpc>
                <a:spcPct val="80000"/>
              </a:lnSpc>
            </a:pPr>
            <a:r>
              <a:rPr lang="en-US" sz="1600" i="1" dirty="0">
                <a:latin typeface="Arial" pitchFamily="34"/>
                <a:cs typeface="Arial" pitchFamily="34"/>
              </a:rPr>
              <a:t>Young carers often experience increased stress, fatigue and emotional pressure compared with their peers (Becker, 2007).</a:t>
            </a:r>
          </a:p>
          <a:p>
            <a:pPr lvl="0">
              <a:lnSpc>
                <a:spcPct val="80000"/>
              </a:lnSpc>
            </a:pPr>
            <a:endParaRPr lang="en-US" sz="1600" i="1" dirty="0">
              <a:latin typeface="Arial" pitchFamily="34"/>
              <a:cs typeface="Arial" pitchFamily="34"/>
            </a:endParaRPr>
          </a:p>
        </p:txBody>
      </p:sp>
      <p:sp>
        <p:nvSpPr>
          <p:cNvPr id="7" name="TextBox 5">
            <a:extLst>
              <a:ext uri="{FF2B5EF4-FFF2-40B4-BE49-F238E27FC236}">
                <a16:creationId xmlns:a16="http://schemas.microsoft.com/office/drawing/2014/main" id="{C8EDB988-A9D1-8DA2-35C1-658F281AF82E}"/>
              </a:ext>
            </a:extLst>
          </p:cNvPr>
          <p:cNvSpPr txBox="1"/>
          <p:nvPr/>
        </p:nvSpPr>
        <p:spPr>
          <a:xfrm>
            <a:off x="9759921" y="6657947"/>
            <a:ext cx="2432075" cy="200052"/>
          </a:xfrm>
          <a:prstGeom prst="rect">
            <a:avLst/>
          </a:prstGeom>
          <a:solidFill>
            <a:srgbClr val="000000"/>
          </a:solidFill>
          <a:ln cap="flat">
            <a:noFill/>
          </a:ln>
        </p:spPr>
        <p:txBody>
          <a:bodyPr vert="horz" wrap="none" lIns="91440" tIns="45720" rIns="91440" bIns="45720" anchor="t" anchorCtr="0" compatLnSpc="1">
            <a:spAutoFit/>
          </a:bodyPr>
          <a:lstStyle/>
          <a:p>
            <a:pPr marL="0" marR="0" lvl="0" indent="0" algn="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700" b="0" i="0" u="none" strike="noStrike" kern="1200" cap="none" spc="0" baseline="0">
                <a:solidFill>
                  <a:srgbClr val="FFFFFF"/>
                </a:solidFill>
                <a:uFillTx/>
                <a:latin typeface="Aptos"/>
                <a:hlinkClick r:id="rId3" tooltip="https://www.flickr.com/photos/83633410@N07/7658284016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This Photo</a:t>
            </a:r>
            <a:r>
              <a:rPr lang="en-GB" sz="700" b="0" i="0" u="none" strike="noStrike" kern="1200" cap="none" spc="0" baseline="0">
                <a:solidFill>
                  <a:srgbClr val="FFFFFF"/>
                </a:solidFill>
                <a:uFillTx/>
                <a:latin typeface="Aptos"/>
              </a:rPr>
              <a:t> by Unknown Author is licensed under </a:t>
            </a:r>
            <a:r>
              <a:rPr lang="en-GB" sz="700" b="0" i="0" u="none" strike="noStrike" kern="1200" cap="none" spc="0" baseline="0">
                <a:solidFill>
                  <a:srgbClr val="FFFFFF"/>
                </a:solidFill>
                <a:uFillTx/>
                <a:latin typeface="Aptos"/>
                <a:hlinkClick r:id="rId4" tooltip="https://creativecommons.org/licenses/by-sa/3.0/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CC BY-SA</a:t>
            </a:r>
            <a:endParaRPr lang="en-GB" sz="700" b="0" i="0" u="none" strike="noStrike" kern="1200" cap="none" spc="0" baseline="0">
              <a:solidFill>
                <a:srgbClr val="FFFFFF"/>
              </a:solidFill>
              <a:uFillTx/>
              <a:latin typeface="Aptos"/>
            </a:endParaRPr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Content Placeholder 9">
            <a:extLst>
              <a:ext uri="{FF2B5EF4-FFF2-40B4-BE49-F238E27FC236}">
                <a16:creationId xmlns:a16="http://schemas.microsoft.com/office/drawing/2014/main" id="{3F5B9957-9D24-A661-6F9B-82938C2DEA61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rcRect l="2960" r="8917"/>
          <a:stretch>
            <a:fillRect/>
          </a:stretch>
        </p:blipFill>
        <p:spPr>
          <a:xfrm>
            <a:off x="6583021" y="96253"/>
            <a:ext cx="5608978" cy="6761747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B52D6B6F-C196-9596-6932-B0A567E6D744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228600" y="200055"/>
            <a:ext cx="6354420" cy="774503"/>
          </a:xfrm>
        </p:spPr>
        <p:txBody>
          <a:bodyPr>
            <a:noAutofit/>
          </a:bodyPr>
          <a:lstStyle/>
          <a:p>
            <a:r>
              <a:rPr lang="en-GB" sz="3200" i="1" dirty="0">
                <a:latin typeface="Arial" panose="020B0604020202020204" pitchFamily="34" charset="0"/>
                <a:cs typeface="Arial" panose="020B0604020202020204" pitchFamily="34" charset="0"/>
              </a:rPr>
              <a:t>Support for Jenny as a Young Carer </a:t>
            </a:r>
          </a:p>
        </p:txBody>
      </p:sp>
      <p:sp>
        <p:nvSpPr>
          <p:cNvPr id="15" name="Content Placeholder 14">
            <a:extLst>
              <a:ext uri="{FF2B5EF4-FFF2-40B4-BE49-F238E27FC236}">
                <a16:creationId xmlns:a16="http://schemas.microsoft.com/office/drawing/2014/main" id="{965F6344-4931-919C-B766-9250E02E2A5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4221" y="1311441"/>
            <a:ext cx="6593305" cy="5346503"/>
          </a:xfrm>
        </p:spPr>
        <p:txBody>
          <a:bodyPr>
            <a:noAutofit/>
          </a:bodyPr>
          <a:lstStyle/>
          <a:p>
            <a:r>
              <a:rPr lang="en-US" sz="1600" i="1" dirty="0">
                <a:latin typeface="Arial" panose="020B0604020202020204" pitchFamily="34" charset="0"/>
                <a:cs typeface="Arial" panose="020B0604020202020204" pitchFamily="34" charset="0"/>
              </a:rPr>
              <a:t>Schools can provide support by offering flexibility with homework and deadlines, understanding that Jenny has a caregiving responsibilities at home.</a:t>
            </a:r>
          </a:p>
          <a:p>
            <a:r>
              <a:rPr lang="en-US" sz="1600" i="1" dirty="0">
                <a:latin typeface="Arial" panose="020B0604020202020204" pitchFamily="34" charset="0"/>
                <a:cs typeface="Arial" panose="020B0604020202020204" pitchFamily="34" charset="0"/>
              </a:rPr>
              <a:t>Health and social care professionals can provide emotional and practical support by recognizing Jenny as a young carer and assessing how her responsibilities affect her wellbeing.</a:t>
            </a:r>
          </a:p>
          <a:p>
            <a:r>
              <a:rPr lang="en-US" sz="1600" i="1" dirty="0">
                <a:latin typeface="Arial" panose="020B0604020202020204" pitchFamily="34" charset="0"/>
                <a:cs typeface="Arial" panose="020B0604020202020204" pitchFamily="34" charset="0"/>
              </a:rPr>
              <a:t>Access to young carers support services can help Jenny feel less isolated and allow her to meet other young people in similar situations. </a:t>
            </a:r>
          </a:p>
          <a:p>
            <a:r>
              <a:rPr lang="en-US" sz="1600" i="1" dirty="0">
                <a:latin typeface="Arial" panose="020B0604020202020204" pitchFamily="34" charset="0"/>
                <a:cs typeface="Arial" panose="020B0604020202020204" pitchFamily="34" charset="0"/>
              </a:rPr>
              <a:t>Family and community support can reduce the amount of responsibility placed on Jenny and allow her more time for education, friendships and personal development. </a:t>
            </a:r>
          </a:p>
          <a:p>
            <a:r>
              <a:rPr lang="en-US" sz="1600" i="1" dirty="0">
                <a:latin typeface="Arial" panose="020B0604020202020204" pitchFamily="34" charset="0"/>
                <a:cs typeface="Arial" panose="020B0604020202020204" pitchFamily="34" charset="0"/>
              </a:rPr>
              <a:t>Providing appropriate support is important because early intervention can improve emotional wellbeing, educational outcomes and social development (Aldrige, 2018; Robison et al., 2020).</a:t>
            </a:r>
          </a:p>
          <a:p>
            <a:r>
              <a:rPr lang="en-US" sz="1600" i="1" dirty="0">
                <a:latin typeface="Arial" panose="020B0604020202020204" pitchFamily="34" charset="0"/>
                <a:cs typeface="Arial" panose="020B0604020202020204" pitchFamily="34" charset="0"/>
              </a:rPr>
              <a:t>Early support services can improve wellbeing and educational outcomes for young carers (Joseph and Becker, 2009). </a:t>
            </a:r>
          </a:p>
          <a:p>
            <a:endParaRPr lang="en-US" sz="1600" i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8158699F-3600-FA92-D3D6-DAB6A1D311A1}"/>
              </a:ext>
            </a:extLst>
          </p:cNvPr>
          <p:cNvSpPr txBox="1"/>
          <p:nvPr/>
        </p:nvSpPr>
        <p:spPr>
          <a:xfrm>
            <a:off x="9759924" y="6657945"/>
            <a:ext cx="2432076" cy="200055"/>
          </a:xfrm>
          <a:prstGeom prst="rect">
            <a:avLst/>
          </a:prstGeom>
          <a:solidFill>
            <a:srgbClr val="000000"/>
          </a:solidFill>
        </p:spPr>
        <p:txBody>
          <a:bodyPr wrap="none" rtlCol="0">
            <a:spAutoFit/>
          </a:bodyPr>
          <a:lstStyle/>
          <a:p>
            <a:pPr algn="r">
              <a:spcAft>
                <a:spcPts val="600"/>
              </a:spcAft>
            </a:pPr>
            <a:r>
              <a:rPr lang="en-GB" sz="700">
                <a:solidFill>
                  <a:srgbClr val="FFFFFF"/>
                </a:solidFill>
                <a:hlinkClick r:id="rId3" tooltip="http://effectivechildtherapy.org/homepage/young-girl-talking-with-counselor-at-home/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This Photo</a:t>
            </a:r>
            <a:r>
              <a:rPr lang="en-GB" sz="700">
                <a:solidFill>
                  <a:srgbClr val="FFFFFF"/>
                </a:solidFill>
              </a:rPr>
              <a:t> by Unknown Author is licensed under </a:t>
            </a:r>
            <a:r>
              <a:rPr lang="en-GB" sz="700">
                <a:solidFill>
                  <a:srgbClr val="FFFFFF"/>
                </a:solidFill>
                <a:hlinkClick r:id="rId4" tooltip="https://creativecommons.org/licenses/by-sa/3.0/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CC BY-SA</a:t>
            </a:r>
            <a:endParaRPr lang="en-GB" sz="700">
              <a:solidFill>
                <a:srgbClr val="FFFFFF"/>
              </a:solidFill>
            </a:endParaRPr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984F9A8-BDFD-8EE4-3231-30E2CCD6A32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2347" y="160105"/>
            <a:ext cx="11221453" cy="1055084"/>
          </a:xfrm>
        </p:spPr>
        <p:txBody>
          <a:bodyPr>
            <a:normAutofit/>
          </a:bodyPr>
          <a:lstStyle/>
          <a:p>
            <a:r>
              <a:rPr lang="en-GB" sz="2800" i="1" dirty="0">
                <a:latin typeface="Arial" panose="020B0604020202020204" pitchFamily="34" charset="0"/>
                <a:cs typeface="Arial" panose="020B0604020202020204" pitchFamily="34" charset="0"/>
              </a:rPr>
              <a:t>Critical Evaluation of Erikson’s Theory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53E8E3A-B1DC-D458-17D6-0E5202DBF09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88758" y="1215189"/>
            <a:ext cx="11065042" cy="4961774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1800" i="1" dirty="0">
                <a:latin typeface="Arial" panose="020B0604020202020204" pitchFamily="34" charset="0"/>
                <a:cs typeface="Arial" panose="020B0604020202020204" pitchFamily="34" charset="0"/>
              </a:rPr>
              <a:t>Usefulness</a:t>
            </a:r>
          </a:p>
          <a:p>
            <a:r>
              <a:rPr lang="en-GB" sz="1600" i="1" dirty="0">
                <a:latin typeface="Arial" panose="020B0604020202020204" pitchFamily="34" charset="0"/>
                <a:cs typeface="Arial" panose="020B0604020202020204" pitchFamily="34" charset="0"/>
              </a:rPr>
              <a:t>Erikson’s psychosocial theory helps explain identity development </a:t>
            </a:r>
          </a:p>
          <a:p>
            <a:pPr marL="0" indent="0">
              <a:buNone/>
            </a:pPr>
            <a:r>
              <a:rPr lang="en-GB" sz="1600" i="1" dirty="0">
                <a:latin typeface="Arial" panose="020B0604020202020204" pitchFamily="34" charset="0"/>
                <a:cs typeface="Arial" panose="020B0604020202020204" pitchFamily="34" charset="0"/>
              </a:rPr>
              <a:t>during adolescence (Erikson, 1968).</a:t>
            </a:r>
          </a:p>
          <a:p>
            <a:r>
              <a:rPr lang="en-GB" sz="1600" i="1" dirty="0">
                <a:latin typeface="Arial" panose="020B0604020202020204" pitchFamily="34" charset="0"/>
                <a:cs typeface="Arial" panose="020B0604020202020204" pitchFamily="34" charset="0"/>
              </a:rPr>
              <a:t>It highlights how social experience and relationships influence</a:t>
            </a:r>
          </a:p>
          <a:p>
            <a:pPr marL="0" indent="0">
              <a:buNone/>
            </a:pPr>
            <a:r>
              <a:rPr lang="en-GB" sz="1600" i="1" dirty="0">
                <a:latin typeface="Arial" panose="020B0604020202020204" pitchFamily="34" charset="0"/>
                <a:cs typeface="Arial" panose="020B0604020202020204" pitchFamily="34" charset="0"/>
              </a:rPr>
              <a:t> psychological development. </a:t>
            </a:r>
          </a:p>
          <a:p>
            <a:r>
              <a:rPr lang="en-GB" sz="1600" i="1" dirty="0">
                <a:latin typeface="Arial" panose="020B0604020202020204" pitchFamily="34" charset="0"/>
                <a:cs typeface="Arial" panose="020B0604020202020204" pitchFamily="34" charset="0"/>
              </a:rPr>
              <a:t>The theory helps professionals understand challenges faced</a:t>
            </a:r>
          </a:p>
          <a:p>
            <a:pPr marL="0" indent="0">
              <a:buNone/>
            </a:pPr>
            <a:r>
              <a:rPr lang="en-GB" sz="1600" i="1" dirty="0">
                <a:latin typeface="Arial" panose="020B0604020202020204" pitchFamily="34" charset="0"/>
                <a:cs typeface="Arial" panose="020B0604020202020204" pitchFamily="34" charset="0"/>
              </a:rPr>
              <a:t>By young people like Jenny.</a:t>
            </a:r>
          </a:p>
          <a:p>
            <a:pPr marL="0" indent="0">
              <a:buNone/>
            </a:pPr>
            <a:r>
              <a:rPr lang="en-GB" sz="1800" i="1" dirty="0">
                <a:latin typeface="Arial" panose="020B0604020202020204" pitchFamily="34" charset="0"/>
                <a:cs typeface="Arial" panose="020B0604020202020204" pitchFamily="34" charset="0"/>
              </a:rPr>
              <a:t>Limitations</a:t>
            </a:r>
          </a:p>
          <a:p>
            <a:r>
              <a:rPr lang="en-GB" sz="1600" i="1" dirty="0">
                <a:latin typeface="Arial" panose="020B0604020202020204" pitchFamily="34" charset="0"/>
                <a:cs typeface="Arial" panose="020B0604020202020204" pitchFamily="34" charset="0"/>
              </a:rPr>
              <a:t>The theory focuses mainly on psychological stages  and may overlook</a:t>
            </a:r>
          </a:p>
          <a:p>
            <a:pPr marL="0" indent="0">
              <a:buNone/>
            </a:pPr>
            <a:r>
              <a:rPr lang="en-GB" sz="1600" i="1" dirty="0">
                <a:latin typeface="Arial" panose="020B0604020202020204" pitchFamily="34" charset="0"/>
                <a:cs typeface="Arial" panose="020B0604020202020204" pitchFamily="34" charset="0"/>
              </a:rPr>
              <a:t>Complex social circumstances.</a:t>
            </a:r>
          </a:p>
          <a:p>
            <a:r>
              <a:rPr lang="en-GB" sz="1600" i="1" dirty="0">
                <a:latin typeface="Arial" panose="020B0604020202020204" pitchFamily="34" charset="0"/>
                <a:cs typeface="Arial" panose="020B0604020202020204" pitchFamily="34" charset="0"/>
              </a:rPr>
              <a:t>It may not fully explain the impact of caring responsibilities on young carers.</a:t>
            </a:r>
          </a:p>
          <a:p>
            <a:r>
              <a:rPr lang="en-GB" sz="1600" i="1" dirty="0">
                <a:latin typeface="Arial" panose="020B0604020202020204" pitchFamily="34" charset="0"/>
                <a:cs typeface="Arial" panose="020B0604020202020204" pitchFamily="34" charset="0"/>
              </a:rPr>
              <a:t>Individual experiences such as family loss and caregiving roles may </a:t>
            </a:r>
          </a:p>
          <a:p>
            <a:pPr marL="0" indent="0">
              <a:buNone/>
            </a:pPr>
            <a:r>
              <a:rPr lang="en-GB" sz="1600" i="1" dirty="0">
                <a:latin typeface="Arial" panose="020B0604020202020204" pitchFamily="34" charset="0"/>
                <a:cs typeface="Arial" panose="020B0604020202020204" pitchFamily="34" charset="0"/>
              </a:rPr>
              <a:t>influence development differently (Berk, 2018). </a:t>
            </a:r>
          </a:p>
          <a:p>
            <a:pPr marL="0" indent="0">
              <a:buNone/>
            </a:pPr>
            <a:endParaRPr lang="en-GB" sz="1600" i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1800" i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015D97D1-D48E-9860-FC70-3A88CA5C4399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7555832" y="283708"/>
            <a:ext cx="4291003" cy="6074567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463333FF-D846-1283-8B69-F83081B240DA}"/>
              </a:ext>
            </a:extLst>
          </p:cNvPr>
          <p:cNvSpPr txBox="1"/>
          <p:nvPr/>
        </p:nvSpPr>
        <p:spPr>
          <a:xfrm flipH="1">
            <a:off x="7895983" y="6318836"/>
            <a:ext cx="4291003" cy="2308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900" dirty="0">
                <a:hlinkClick r:id="rId3" tooltip="https://courses.lumenlearning.com/vccs-dslcc-intropsychmaster-1/chapter/prosocial-behavior/"/>
              </a:rPr>
              <a:t>This Photo</a:t>
            </a:r>
            <a:r>
              <a:rPr lang="en-GB" sz="900" dirty="0"/>
              <a:t> by Unknown Author is licensed under </a:t>
            </a:r>
            <a:r>
              <a:rPr lang="en-GB" sz="900" dirty="0">
                <a:hlinkClick r:id="rId4" tooltip="https://creativecommons.org/licenses/by/3.0/"/>
              </a:rPr>
              <a:t>CC BY</a:t>
            </a:r>
            <a:endParaRPr lang="en-GB" sz="900" dirty="0"/>
          </a:p>
        </p:txBody>
      </p:sp>
    </p:spTree>
    <p:extLst>
      <p:ext uri="{BB962C8B-B14F-4D97-AF65-F5344CB8AC3E}">
        <p14:creationId xmlns:p14="http://schemas.microsoft.com/office/powerpoint/2010/main" val="2672665846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2DD64ED-1FD5-6F14-B456-33C512E6AC0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48640" y="502020"/>
            <a:ext cx="5911473" cy="737500"/>
          </a:xfrm>
        </p:spPr>
        <p:txBody>
          <a:bodyPr anchor="b">
            <a:normAutofit/>
          </a:bodyPr>
          <a:lstStyle/>
          <a:p>
            <a:r>
              <a:rPr lang="en-GB" sz="3200" i="1" dirty="0">
                <a:latin typeface="Arial" panose="020B0604020202020204" pitchFamily="34" charset="0"/>
                <a:cs typeface="Arial" panose="020B0604020202020204" pitchFamily="34" charset="0"/>
              </a:rPr>
              <a:t>Conclusion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3566706-07F3-554D-2168-5C5668ED9A4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62560" y="1391920"/>
            <a:ext cx="6786879" cy="4663440"/>
          </a:xfrm>
        </p:spPr>
        <p:txBody>
          <a:bodyPr anchor="t">
            <a:noAutofit/>
          </a:bodyPr>
          <a:lstStyle/>
          <a:p>
            <a:r>
              <a:rPr lang="en-GB" sz="1800" i="1" dirty="0">
                <a:latin typeface="Arial" panose="020B0604020202020204" pitchFamily="34" charset="0"/>
                <a:cs typeface="Arial" panose="020B0604020202020204" pitchFamily="34" charset="0"/>
              </a:rPr>
              <a:t>Erikson’s psychosocial development theory helps explain how identity develops during adolescence, particularly during the Identity vs Role Confusion stage (Erikson, 1968). </a:t>
            </a:r>
          </a:p>
          <a:p>
            <a:r>
              <a:rPr lang="en-GB" sz="1800" i="1" dirty="0">
                <a:latin typeface="Arial" panose="020B0604020202020204" pitchFamily="34" charset="0"/>
                <a:cs typeface="Arial" panose="020B0604020202020204" pitchFamily="34" charset="0"/>
              </a:rPr>
              <a:t>Jenny, who is 16 years old, is currently experiencing this stage of development, where young people begin exploring their identity, values and future roles.</a:t>
            </a:r>
          </a:p>
          <a:p>
            <a:r>
              <a:rPr lang="en-GB" sz="1800" i="1" dirty="0">
                <a:latin typeface="Arial" panose="020B0604020202020204" pitchFamily="34" charset="0"/>
                <a:cs typeface="Arial" panose="020B0604020202020204" pitchFamily="34" charset="0"/>
              </a:rPr>
              <a:t>However, Jenny’s responsibilities as a young carer may create additional emotional stress and pressure during this important, developmental period.</a:t>
            </a:r>
          </a:p>
          <a:p>
            <a:r>
              <a:rPr lang="en-GB" sz="1800" i="1" dirty="0">
                <a:latin typeface="Arial" panose="020B0604020202020204" pitchFamily="34" charset="0"/>
                <a:cs typeface="Arial" panose="020B0604020202020204" pitchFamily="34" charset="0"/>
              </a:rPr>
              <a:t>These challenges may affect Jenny’s emotional wellbeing, education and social relationships, which are important aspects of adolescent development (Berk, 2018).</a:t>
            </a:r>
          </a:p>
          <a:p>
            <a:r>
              <a:rPr lang="en-GB" sz="1800" i="1" dirty="0">
                <a:latin typeface="Arial" panose="020B0604020202020204" pitchFamily="34" charset="0"/>
                <a:cs typeface="Arial" panose="020B0604020202020204" pitchFamily="34" charset="0"/>
              </a:rPr>
              <a:t>With appropriate support from family, school and health and social care professionals, Jenny can continue to develop a positive identity and maintain her overall wellbeing. </a:t>
            </a:r>
          </a:p>
        </p:txBody>
      </p:sp>
      <p:pic>
        <p:nvPicPr>
          <p:cNvPr id="5" name="Picture 4" descr="3D rendering of game pieces tied together with a rope">
            <a:extLst>
              <a:ext uri="{FF2B5EF4-FFF2-40B4-BE49-F238E27FC236}">
                <a16:creationId xmlns:a16="http://schemas.microsoft.com/office/drawing/2014/main" id="{70AEFC4F-2859-E60C-4E3C-09CF7FB37D24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7331" r="33502"/>
          <a:stretch>
            <a:fillRect/>
          </a:stretch>
        </p:blipFill>
        <p:spPr>
          <a:xfrm>
            <a:off x="7160705" y="909081"/>
            <a:ext cx="4001053" cy="507173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80649851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CB031FF-40EA-86A0-CD67-7945C0AB559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5393361" cy="1325563"/>
          </a:xfrm>
        </p:spPr>
        <p:txBody>
          <a:bodyPr>
            <a:normAutofit/>
          </a:bodyPr>
          <a:lstStyle/>
          <a:p>
            <a:r>
              <a:rPr lang="en-GB" i="1" dirty="0">
                <a:latin typeface="Arial" panose="020B0604020202020204" pitchFamily="34" charset="0"/>
                <a:cs typeface="Arial" panose="020B0604020202020204" pitchFamily="34" charset="0"/>
              </a:rPr>
              <a:t>References </a:t>
            </a:r>
          </a:p>
        </p:txBody>
      </p:sp>
      <p:graphicFrame>
        <p:nvGraphicFramePr>
          <p:cNvPr id="22" name="Content Placeholder 2">
            <a:extLst>
              <a:ext uri="{FF2B5EF4-FFF2-40B4-BE49-F238E27FC236}">
                <a16:creationId xmlns:a16="http://schemas.microsoft.com/office/drawing/2014/main" id="{F8F84FA7-D9FC-606F-0C0D-2808F980D6EF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34468109"/>
              </p:ext>
            </p:extLst>
          </p:nvPr>
        </p:nvGraphicFramePr>
        <p:xfrm>
          <a:off x="838200" y="1825625"/>
          <a:ext cx="5393361" cy="43513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23" name="Picture 22">
            <a:extLst>
              <a:ext uri="{FF2B5EF4-FFF2-40B4-BE49-F238E27FC236}">
                <a16:creationId xmlns:a16="http://schemas.microsoft.com/office/drawing/2014/main" id="{22299B70-ED1C-06C6-330C-2AD6AF7553F5}"/>
              </a:ext>
            </a:extLst>
          </p:cNvPr>
          <p:cNvPicPr>
            <a:picLocks noChangeAspect="1"/>
          </p:cNvPicPr>
          <p:nvPr/>
        </p:nvPicPr>
        <p:blipFill>
          <a:blip r:embed="rId7"/>
          <a:srcRect l="27677" r="14074" b="1"/>
          <a:stretch>
            <a:fillRect/>
          </a:stretch>
        </p:blipFill>
        <p:spPr>
          <a:xfrm>
            <a:off x="6374920" y="758514"/>
            <a:ext cx="5122238" cy="5122238"/>
          </a:xfrm>
          <a:custGeom>
            <a:avLst/>
            <a:gdLst/>
            <a:ahLst/>
            <a:cxnLst/>
            <a:rect l="l" t="t" r="r" b="b"/>
            <a:pathLst>
              <a:path w="2663168" h="2663168">
                <a:moveTo>
                  <a:pt x="1331584" y="0"/>
                </a:moveTo>
                <a:cubicBezTo>
                  <a:pt x="2066998" y="0"/>
                  <a:pt x="2663168" y="596170"/>
                  <a:pt x="2663168" y="1331584"/>
                </a:cubicBezTo>
                <a:cubicBezTo>
                  <a:pt x="2663168" y="2066998"/>
                  <a:pt x="2066998" y="2663168"/>
                  <a:pt x="1331584" y="2663168"/>
                </a:cubicBezTo>
                <a:cubicBezTo>
                  <a:pt x="596170" y="2663168"/>
                  <a:pt x="0" y="2066998"/>
                  <a:pt x="0" y="1331584"/>
                </a:cubicBezTo>
                <a:cubicBezTo>
                  <a:pt x="0" y="596170"/>
                  <a:pt x="596170" y="0"/>
                  <a:pt x="1331584" y="0"/>
                </a:cubicBez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66289241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E368C38A01DEE349B1052B190669AC58" ma:contentTypeVersion="9" ma:contentTypeDescription="Create a new document." ma:contentTypeScope="" ma:versionID="8dea7f857dd007decb278201b7a2e286">
  <xsd:schema xmlns:xsd="http://www.w3.org/2001/XMLSchema" xmlns:xs="http://www.w3.org/2001/XMLSchema" xmlns:p="http://schemas.microsoft.com/office/2006/metadata/properties" xmlns:ns3="aff4f36f-8ef1-4cda-9937-423737be097f" targetNamespace="http://schemas.microsoft.com/office/2006/metadata/properties" ma:root="true" ma:fieldsID="399356223cf95c03295364063ebae018" ns3:_="">
    <xsd:import namespace="aff4f36f-8ef1-4cda-9937-423737be097f"/>
    <xsd:element name="properties">
      <xsd:complexType>
        <xsd:sequence>
          <xsd:element name="documentManagement">
            <xsd:complexType>
              <xsd:all>
                <xsd:element ref="ns3:MediaServiceDateTaken" minOccurs="0"/>
                <xsd:element ref="ns3:MediaServiceMetadata" minOccurs="0"/>
                <xsd:element ref="ns3:MediaServiceFastMetadata" minOccurs="0"/>
                <xsd:element ref="ns3:MediaServiceSearchProperties" minOccurs="0"/>
                <xsd:element ref="ns3:_activity" minOccurs="0"/>
                <xsd:element ref="ns3:MediaServiceGenerationTime" minOccurs="0"/>
                <xsd:element ref="ns3:MediaServiceEventHashCode" minOccurs="0"/>
                <xsd:element ref="ns3:MediaServiceSystemTags" minOccurs="0"/>
                <xsd:element ref="ns3:MediaLengthInSecond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aff4f36f-8ef1-4cda-9937-423737be097f" elementFormDefault="qualified">
    <xsd:import namespace="http://schemas.microsoft.com/office/2006/documentManagement/types"/>
    <xsd:import namespace="http://schemas.microsoft.com/office/infopath/2007/PartnerControls"/>
    <xsd:element name="MediaServiceDateTaken" ma:index="8" nillable="true" ma:displayName="MediaServiceDateTaken" ma:hidden="true" ma:indexed="true" ma:internalName="MediaServiceDateTaken" ma:readOnly="true">
      <xsd:simpleType>
        <xsd:restriction base="dms:Text"/>
      </xsd:simpleType>
    </xsd:element>
    <xsd:element name="MediaServiceMetadata" ma:index="9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10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SearchProperties" ma:index="11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_activity" ma:index="12" nillable="true" ma:displayName="_activity" ma:hidden="true" ma:internalName="_activity">
      <xsd:simpleType>
        <xsd:restriction base="dms:Note"/>
      </xsd:simpleType>
    </xsd:element>
    <xsd:element name="MediaServiceGenerationTime" ma:index="13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4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SystemTags" ma:index="15" nillable="true" ma:displayName="MediaServiceSystemTags" ma:hidden="true" ma:internalName="MediaServiceSystemTags" ma:readOnly="true">
      <xsd:simpleType>
        <xsd:restriction base="dms:Note"/>
      </xsd:simpleType>
    </xsd:element>
    <xsd:element name="MediaLengthInSeconds" ma:index="16" nillable="true" ma:displayName="MediaLengthInSeconds" ma:hidden="true" ma:internalName="MediaLengthInSeconds" ma:readOnly="true">
      <xsd:simpleType>
        <xsd:restriction base="dms:Unknown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_activity xmlns="aff4f36f-8ef1-4cda-9937-423737be097f" xsi:nil="true"/>
  </documentManagement>
</p:properties>
</file>

<file path=customXml/itemProps1.xml><?xml version="1.0" encoding="utf-8"?>
<ds:datastoreItem xmlns:ds="http://schemas.openxmlformats.org/officeDocument/2006/customXml" ds:itemID="{15E6921C-5459-406F-B642-4E917D359173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aff4f36f-8ef1-4cda-9937-423737be097f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2.xml><?xml version="1.0" encoding="utf-8"?>
<ds:datastoreItem xmlns:ds="http://schemas.openxmlformats.org/officeDocument/2006/customXml" ds:itemID="{D0B2412E-D9B0-4CA1-AB48-7496C79E268D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004D6AD1-EE84-43ED-8E5A-245561F334E2}">
  <ds:schemaRefs>
    <ds:schemaRef ds:uri="http://purl.org/dc/dcmitype/"/>
    <ds:schemaRef ds:uri="http://schemas.microsoft.com/office/2006/documentManagement/types"/>
    <ds:schemaRef ds:uri="http://purl.org/dc/elements/1.1/"/>
    <ds:schemaRef ds:uri="aff4f36f-8ef1-4cda-9937-423737be097f"/>
    <ds:schemaRef ds:uri="http://www.w3.org/XML/1998/namespace"/>
    <ds:schemaRef ds:uri="http://purl.org/dc/terms/"/>
    <ds:schemaRef ds:uri="http://schemas.microsoft.com/office/infopath/2007/PartnerControls"/>
    <ds:schemaRef ds:uri="http://schemas.openxmlformats.org/package/2006/metadata/core-properties"/>
    <ds:schemaRef ds:uri="http://schemas.microsoft.com/office/2006/metadata/propertie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3783</TotalTime>
  <Words>1476</Words>
  <Application>Microsoft Office PowerPoint</Application>
  <PresentationFormat>Widescreen</PresentationFormat>
  <Paragraphs>117</Paragraphs>
  <Slides>13</Slides>
  <Notes>3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size="18" baseType="lpstr">
      <vt:lpstr>Aptos</vt:lpstr>
      <vt:lpstr>Aptos Display</vt:lpstr>
      <vt:lpstr>Arial</vt:lpstr>
      <vt:lpstr>Calibri</vt:lpstr>
      <vt:lpstr>Office Theme</vt:lpstr>
      <vt:lpstr>Understanding Jenny’s Development Using Erikson’s Psychosocial Development Theory </vt:lpstr>
      <vt:lpstr>  Introduction </vt:lpstr>
      <vt:lpstr>Who is Jenny? </vt:lpstr>
      <vt:lpstr>Erikson's Psychosocial Development Theory </vt:lpstr>
      <vt:lpstr>Lifespan Development </vt:lpstr>
      <vt:lpstr>Identity vs Role Confusion (Erikson’s Stage 5)</vt:lpstr>
      <vt:lpstr>Applying Erikson’s Theory to Jenny </vt:lpstr>
      <vt:lpstr>PIES Development </vt:lpstr>
      <vt:lpstr>Challenges Jenny May Face as a Young Carer </vt:lpstr>
      <vt:lpstr>Support for Jenny as a Young Carer </vt:lpstr>
      <vt:lpstr>Critical Evaluation of Erikson’s Theory</vt:lpstr>
      <vt:lpstr>Conclusion </vt:lpstr>
      <vt:lpstr>References 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Ana Maria Dias Da Silva (2439686)</dc:creator>
  <cp:lastModifiedBy>Ana Maria Dias Da Silva (2439686)</cp:lastModifiedBy>
  <cp:revision>6</cp:revision>
  <dcterms:created xsi:type="dcterms:W3CDTF">2026-03-06T20:50:58Z</dcterms:created>
  <dcterms:modified xsi:type="dcterms:W3CDTF">2026-03-09T11:54:20Z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0x010100E368C38A01DEE349B1052B190669AC58</vt:lpwstr>
  </property>
</Properties>
</file>