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3"/>
    <p:sldMasterId id="2147483651" r:id="rId4"/>
    <p:sldMasterId id="2147483736" r:id="rId5"/>
    <p:sldMasterId id="2147483666" r:id="rId6"/>
  </p:sldMasterIdLst>
  <p:notesMasterIdLst>
    <p:notesMasterId r:id="rId19"/>
  </p:notesMasterIdLst>
  <p:sldIdLst>
    <p:sldId id="259" r:id="rId7"/>
    <p:sldId id="260" r:id="rId8"/>
    <p:sldId id="262" r:id="rId9"/>
    <p:sldId id="263" r:id="rId10"/>
    <p:sldId id="264" r:id="rId11"/>
    <p:sldId id="261" r:id="rId12"/>
    <p:sldId id="265" r:id="rId13"/>
    <p:sldId id="266" r:id="rId14"/>
    <p:sldId id="267" r:id="rId15"/>
    <p:sldId id="268" r:id="rId16"/>
    <p:sldId id="257" r:id="rId17"/>
    <p:sldId id="256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202"/>
    <p:restoredTop sz="86165" autoAdjust="0"/>
  </p:normalViewPr>
  <p:slideViewPr>
    <p:cSldViewPr snapToGrid="0" snapToObjects="1">
      <p:cViewPr varScale="1">
        <p:scale>
          <a:sx n="71" d="100"/>
          <a:sy n="71" d="100"/>
        </p:scale>
        <p:origin x="94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1.xml"/><Relationship Id="rId21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4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9DD0E0-246D-4B6D-BB9F-4C9CD1D8CCE3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513FA5-EE58-4D1B-B9FA-9E094BD184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291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Printable resource – requires cutting reading for sorting and labelling.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13FA5-EE58-4D1B-B9FA-9E094BD1848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8886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https://librarysearch.uwtsd.ac.uk/permalink/44WHELF_UWTSD/1bmis16/cdi_proquest_journals_917234984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13FA5-EE58-4D1B-B9FA-9E094BD1848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834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Printable resource – requires cutting reading for sorting and labelling.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13FA5-EE58-4D1B-B9FA-9E094BD1848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089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https://digitalservices.uwtsd.ac.uk/library/academic-and-infoskills/referencing-and-plagiarism/?utm_source= </a:t>
            </a:r>
          </a:p>
          <a:p>
            <a:endParaRPr lang="en-GB" dirty="0"/>
          </a:p>
          <a:p>
            <a:r>
              <a:rPr lang="en-GB" dirty="0"/>
              <a:t>https://digitalservices.uwtsd.ac.uk/library/academic-and-infoskills/referencing-handbooks/?utm_source=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513FA5-EE58-4D1B-B9FA-9E094BD1848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061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0410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3A69AF18-C38F-3FB4-21F4-AE29689A4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blue and yellow banner&#10;&#10;Description automatically generated">
            <a:extLst>
              <a:ext uri="{FF2B5EF4-FFF2-40B4-BE49-F238E27FC236}">
                <a16:creationId xmlns:a16="http://schemas.microsoft.com/office/drawing/2014/main" id="{DA7057D0-FC8F-3847-733D-20DDF758B5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715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a blue background&#10;&#10;Description automatically generated">
            <a:extLst>
              <a:ext uri="{FF2B5EF4-FFF2-40B4-BE49-F238E27FC236}">
                <a16:creationId xmlns:a16="http://schemas.microsoft.com/office/drawing/2014/main" id="{69C8BF3C-607A-57A8-722A-506D472D1D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EE8E5BF-F8FD-1004-2D0C-A2318DDFCD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064EFEB-B375-BC6B-33CA-D988E61B1FC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723497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60930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a logo&#10;&#10;Description automatically generated">
            <a:extLst>
              <a:ext uri="{FF2B5EF4-FFF2-40B4-BE49-F238E27FC236}">
                <a16:creationId xmlns:a16="http://schemas.microsoft.com/office/drawing/2014/main" id="{51A1BA08-5390-B75E-C2D0-6DD9A81611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1799393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0BEAED2B-9FEC-B78D-03CD-086B9CE00DD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747462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047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836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black dots&#10;&#10;Description automatically generated">
            <a:extLst>
              <a:ext uri="{FF2B5EF4-FFF2-40B4-BE49-F238E27FC236}">
                <a16:creationId xmlns:a16="http://schemas.microsoft.com/office/drawing/2014/main" id="{867853D1-5ACF-6CCF-F73E-3BC4FEDC7C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3708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black and white clouds&#10;&#10;Description automatically generated">
            <a:extLst>
              <a:ext uri="{FF2B5EF4-FFF2-40B4-BE49-F238E27FC236}">
                <a16:creationId xmlns:a16="http://schemas.microsoft.com/office/drawing/2014/main" id="{5D2C2F3C-0981-A3BF-29BB-95817151AD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956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3A1326-9D43-09DB-5E37-B98D0D47AA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5" name="Picture 4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A6147C08-E57A-E8CA-B376-B4DC322868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5" name="Picture 4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774A1D26-8EA3-74D0-FBFC-4CF8C9D3F0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1988800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85FD50FD-721E-1F95-9A39-D7E608D3EF7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1921067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3E1D8928-218C-F04A-18B1-A079BA0B15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1801475" cy="6638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2A77C552-7913-376C-22DA-CF0691E0A31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text, design&#10;&#10;Description automatically generated">
            <a:extLst>
              <a:ext uri="{FF2B5EF4-FFF2-40B4-BE49-F238E27FC236}">
                <a16:creationId xmlns:a16="http://schemas.microsoft.com/office/drawing/2014/main" id="{A77CBF0D-8BC3-2CF1-CF7E-1543486436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96750" cy="680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Relationship Id="rId9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40C29-F910-6D43-9045-53D256484F6D}" type="datetimeFigureOut">
              <a:rPr lang="en-US" smtClean="0"/>
              <a:t>9/25/2026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188F3-1707-3C44-A904-58D86E3FE63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23F07876-793F-CDFC-420F-0A455F595FB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64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lue background&#10;&#10;Description automatically generated with low confidence">
            <a:extLst>
              <a:ext uri="{FF2B5EF4-FFF2-40B4-BE49-F238E27FC236}">
                <a16:creationId xmlns:a16="http://schemas.microsoft.com/office/drawing/2014/main" id="{2E1DDE80-4CCE-9DDD-ADC8-E44ADC637C06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5" r:id="rId2"/>
    <p:sldLayoutId id="2147483726" r:id="rId3"/>
    <p:sldLayoutId id="2147483678" r:id="rId4"/>
    <p:sldLayoutId id="214748367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black dots&#10;&#10;Description automatically generated">
            <a:extLst>
              <a:ext uri="{FF2B5EF4-FFF2-40B4-BE49-F238E27FC236}">
                <a16:creationId xmlns:a16="http://schemas.microsoft.com/office/drawing/2014/main" id="{26798CCC-3063-2864-8C78-140984D259A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540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0.png"/><Relationship Id="rId4" Type="http://schemas.openxmlformats.org/officeDocument/2006/relationships/hyperlink" Target="https://librarysearch.uwtsd.ac.uk/permalink/44WHELF_UWTSD/1bmis16/cdi_proquest_journals_917234984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https://digitalservices.uwtsd.ac.uk/library/academic-and-infoskills/referencing-and-plagiarism/?utm_source=" TargetMode="External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hyperlink" Target="https://digitalservices.uwtsd.ac.uk/library/academic-and-infoskills/referencing-handbooks/?utm_source=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digitalservices.uwtsd.ac.uk/library/academic-and-infoskills/referencing-and-plagiarism/?utm_source=chatgpt.com" TargetMode="External"/><Relationship Id="rId2" Type="http://schemas.openxmlformats.org/officeDocument/2006/relationships/hyperlink" Target="https://digitalservices.uwtsd.ac.uk/library/academic-and-infoskills/referencing-handbooks/?utm_source=chatgpt.com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uwtsd.ac.uk/procedures-academic-appeals-complaints-and-other-student-cases?utm_source=chatgpt.com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13718F9-3C64-7D51-EFAB-7110E9660A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048" y="1470580"/>
            <a:ext cx="10803903" cy="1659481"/>
          </a:xfrm>
        </p:spPr>
        <p:txBody>
          <a:bodyPr/>
          <a:lstStyle/>
          <a:p>
            <a:pPr marL="0" indent="0" algn="ctr">
              <a:buNone/>
            </a:pPr>
            <a:r>
              <a:rPr lang="en-GB" sz="4800" b="1" dirty="0">
                <a:solidFill>
                  <a:schemeClr val="bg1"/>
                </a:solidFill>
              </a:rPr>
              <a:t>Understanding Academic Misconduct</a:t>
            </a:r>
          </a:p>
          <a:p>
            <a:pPr marL="0" indent="0" algn="ctr">
              <a:buNone/>
            </a:pPr>
            <a:r>
              <a:rPr lang="en-GB" sz="4800" b="1" dirty="0">
                <a:solidFill>
                  <a:schemeClr val="bg1"/>
                </a:solidFill>
              </a:rPr>
              <a:t>Session 1: </a:t>
            </a:r>
          </a:p>
          <a:p>
            <a:pPr marL="0" indent="0" algn="ctr">
              <a:buNone/>
            </a:pPr>
            <a:r>
              <a:rPr lang="en-GB" sz="4800" dirty="0">
                <a:solidFill>
                  <a:schemeClr val="bg1"/>
                </a:solidFill>
              </a:rPr>
              <a:t>Plagiarism, Turnitin &amp; Self-Plagiarism</a:t>
            </a:r>
            <a:endParaRPr lang="en-GB" sz="4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2762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E732DD-F7E6-DB33-DF37-0CA6912DA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we learning?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96135E-1523-289E-4640-686FB840FA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5415" y="1825625"/>
            <a:ext cx="10610955" cy="4667250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By the end of the short session you should be able to: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Explain what plagiarism and self-plagiarism mean.;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Understand what a Turnitin Similarity Report is showing you;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Tell the difference between a match that is OK and a match that you need to check or change;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72374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931F72-3B09-1EC4-4746-D129A6B1D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terms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A387CA-97F5-1314-B687-BE42C4F5E2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7154" y="1627064"/>
            <a:ext cx="10769216" cy="3173535"/>
          </a:xfrm>
          <a:prstGeom prst="round2DiagRect">
            <a:avLst>
              <a:gd name="adj1" fmla="val 27589"/>
              <a:gd name="adj2" fmla="val 0"/>
            </a:avLst>
          </a:prstGeom>
          <a:ln w="38100">
            <a:solidFill>
              <a:schemeClr val="accent1">
                <a:lumMod val="75000"/>
              </a:schemeClr>
            </a:solidFill>
          </a:ln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Academic integrity means doing your university work in an honest way.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Your work should show </a:t>
            </a: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</a:rPr>
              <a:t>your own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learning, and you should make it clear when you have used ideas, information or words </a:t>
            </a: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</a:rPr>
              <a:t>from someone else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UWTSD describes </a:t>
            </a: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</a:rPr>
              <a:t>plagiarism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as presenting another person's work or ideas as your own. It also identifies </a:t>
            </a: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</a:rPr>
              <a:t>self-plagiarism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as reusing work that you have already submitted for another assessment when this is not permitted.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D004362-F124-5EBC-763F-FB569E94301A}"/>
              </a:ext>
            </a:extLst>
          </p:cNvPr>
          <p:cNvSpPr/>
          <p:nvPr/>
        </p:nvSpPr>
        <p:spPr>
          <a:xfrm>
            <a:off x="1565030" y="5433646"/>
            <a:ext cx="9513277" cy="105922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Complete the matching task to check that you understand the key terms and why they are important. </a:t>
            </a:r>
          </a:p>
        </p:txBody>
      </p:sp>
    </p:spTree>
    <p:extLst>
      <p:ext uri="{BB962C8B-B14F-4D97-AF65-F5344CB8AC3E}">
        <p14:creationId xmlns:p14="http://schemas.microsoft.com/office/powerpoint/2010/main" val="10438181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2C8858-AA24-53A9-7FFE-90A6639C6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Sort and Match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CA3078-FF59-7BFE-C567-8B25640D5C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0148" y="1690688"/>
            <a:ext cx="3834611" cy="437170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28D2CCC-245A-E277-49B8-D99F1AF372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8259" y="730023"/>
            <a:ext cx="3834611" cy="539795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462D33-6DFB-7CD5-78B8-298E14ECFEEC}"/>
              </a:ext>
            </a:extLst>
          </p:cNvPr>
          <p:cNvSpPr txBox="1"/>
          <p:nvPr/>
        </p:nvSpPr>
        <p:spPr>
          <a:xfrm>
            <a:off x="893992" y="2722379"/>
            <a:ext cx="2599156" cy="267765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Did you find the task easy or difficult? 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Which word was the </a:t>
            </a: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most challenging? 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45987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B30A1B-453E-923F-3131-C614409DC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5364" y="365125"/>
            <a:ext cx="4151006" cy="1325563"/>
          </a:xfrm>
        </p:spPr>
        <p:txBody>
          <a:bodyPr/>
          <a:lstStyle/>
          <a:p>
            <a:r>
              <a:rPr lang="en-GB" dirty="0"/>
              <a:t>Using a source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FB8BF49-9AA9-6F87-7B9E-B8CEC03D8D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6170" y="4059196"/>
            <a:ext cx="7073823" cy="2433679"/>
          </a:xfrm>
          <a:prstGeom prst="rect">
            <a:avLst/>
          </a:prstGeom>
        </p:spPr>
      </p:pic>
      <p:pic>
        <p:nvPicPr>
          <p:cNvPr id="9" name="Picture 8">
            <a:hlinkClick r:id="rId4"/>
            <a:extLst>
              <a:ext uri="{FF2B5EF4-FFF2-40B4-BE49-F238E27FC236}">
                <a16:creationId xmlns:a16="http://schemas.microsoft.com/office/drawing/2014/main" id="{81081236-C444-489C-8013-4DBC419E41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333" y="1027906"/>
            <a:ext cx="7618861" cy="3172258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D96D827A-0127-1DB6-3F19-7B526D8F9EC2}"/>
              </a:ext>
            </a:extLst>
          </p:cNvPr>
          <p:cNvGrpSpPr/>
          <p:nvPr/>
        </p:nvGrpSpPr>
        <p:grpSpPr>
          <a:xfrm>
            <a:off x="7585364" y="2867891"/>
            <a:ext cx="4151006" cy="1018305"/>
            <a:chOff x="7585364" y="2867891"/>
            <a:chExt cx="4151006" cy="1018305"/>
          </a:xfrm>
        </p:grpSpPr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D41A1325-29AA-7595-FA71-9D053EBD097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585364" y="3241964"/>
              <a:ext cx="1205345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A0882821-FABD-FDDD-A238-820CD3609AE7}"/>
                </a:ext>
              </a:extLst>
            </p:cNvPr>
            <p:cNvSpPr/>
            <p:nvPr/>
          </p:nvSpPr>
          <p:spPr>
            <a:xfrm>
              <a:off x="8790709" y="2867891"/>
              <a:ext cx="2945661" cy="1018305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dirty="0">
                  <a:latin typeface="Arial" panose="020B0604020202020204" pitchFamily="34" charset="0"/>
                  <a:cs typeface="Arial" panose="020B0604020202020204" pitchFamily="34" charset="0"/>
                </a:rPr>
                <a:t>A Journal Article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FDA3EDC3-9C6C-020C-A870-7CACCE2ABB8A}"/>
              </a:ext>
            </a:extLst>
          </p:cNvPr>
          <p:cNvGrpSpPr/>
          <p:nvPr/>
        </p:nvGrpSpPr>
        <p:grpSpPr>
          <a:xfrm flipH="1">
            <a:off x="923885" y="4915723"/>
            <a:ext cx="3822285" cy="1018305"/>
            <a:chOff x="7585364" y="2867891"/>
            <a:chExt cx="4151006" cy="1018305"/>
          </a:xfrm>
        </p:grpSpPr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7030D272-FBF3-39AA-E174-5C10E985BBC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585364" y="3241964"/>
              <a:ext cx="1205345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9779F9E0-3517-7047-8AD2-8DC62CFD4923}"/>
                </a:ext>
              </a:extLst>
            </p:cNvPr>
            <p:cNvSpPr/>
            <p:nvPr/>
          </p:nvSpPr>
          <p:spPr>
            <a:xfrm>
              <a:off x="8790709" y="2867891"/>
              <a:ext cx="2945661" cy="1018305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dirty="0">
                  <a:latin typeface="Arial" panose="020B0604020202020204" pitchFamily="34" charset="0"/>
                  <a:cs typeface="Arial" panose="020B0604020202020204" pitchFamily="34" charset="0"/>
                </a:rPr>
                <a:t>An extract from the article.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926531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4E938-BE33-7CEC-9242-05BD8B994D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798657"/>
          </a:xfrm>
        </p:spPr>
        <p:txBody>
          <a:bodyPr/>
          <a:lstStyle/>
          <a:p>
            <a:r>
              <a:rPr lang="en-GB" dirty="0"/>
              <a:t>Student writing examples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7DA82F3-42C8-1E30-A09B-58860C2229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9871080"/>
              </p:ext>
            </p:extLst>
          </p:nvPr>
        </p:nvGraphicFramePr>
        <p:xfrm>
          <a:off x="791852" y="1163782"/>
          <a:ext cx="10944518" cy="5358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49146">
                  <a:extLst>
                    <a:ext uri="{9D8B030D-6E8A-4147-A177-3AD203B41FA5}">
                      <a16:colId xmlns:a16="http://schemas.microsoft.com/office/drawing/2014/main" val="1322456799"/>
                    </a:ext>
                  </a:extLst>
                </a:gridCol>
                <a:gridCol w="2195372">
                  <a:extLst>
                    <a:ext uri="{9D8B030D-6E8A-4147-A177-3AD203B41FA5}">
                      <a16:colId xmlns:a16="http://schemas.microsoft.com/office/drawing/2014/main" val="2123616403"/>
                    </a:ext>
                  </a:extLst>
                </a:gridCol>
              </a:tblGrid>
              <a:tr h="49754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Extract from student writing</a:t>
                      </a:r>
                    </a:p>
                    <a:p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Classification</a:t>
                      </a: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9604814"/>
                  </a:ext>
                </a:extLst>
              </a:tr>
              <a:tr h="1292324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Increasing life expectancy and the growing number of people aged 80 years and above in the population have led to a higher number of elderly caregivers.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🔴 </a:t>
                      </a:r>
                      <a:r>
                        <a:rPr lang="en-GB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Plagiarism</a:t>
                      </a: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3670618"/>
                  </a:ext>
                </a:extLst>
              </a:tr>
              <a:tr h="1048268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Increasing life expectancy and the growing number of people aged 80 years and above have led to more elderly caregivers (Neri et al., 2012).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🟠 </a:t>
                      </a:r>
                      <a:r>
                        <a:rPr lang="en-GB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Poor academic practice </a:t>
                      </a: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8314281"/>
                  </a:ext>
                </a:extLst>
              </a:tr>
              <a:tr h="49754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Neri et al. (2012) explain that people are living longer. This means that more older people are now caring for other older adults, often for longer periods</a:t>
                      </a:r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>
                        <a:buNone/>
                      </a:pP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🟢 </a:t>
                      </a:r>
                      <a:r>
                        <a:rPr lang="en-GB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Good paraphrasing</a:t>
                      </a: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956283"/>
                  </a:ext>
                </a:extLst>
              </a:tr>
              <a:tr h="49754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People are living longer. This means that some older people may need to care for someone else. Neri et al. (2012) explain that more older people are now providing care.</a:t>
                      </a:r>
                    </a:p>
                    <a:p>
                      <a:pPr>
                        <a:buNone/>
                      </a:pPr>
                      <a:endParaRPr lang="en-GB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🟢 </a:t>
                      </a:r>
                      <a:r>
                        <a:rPr lang="en-GB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Good academic writing</a:t>
                      </a: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7511472"/>
                  </a:ext>
                </a:extLst>
              </a:tr>
            </a:tbl>
          </a:graphicData>
        </a:graphic>
      </p:graphicFrame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C4A3013-4B3A-D916-1ECA-1F682DDB86EB}"/>
              </a:ext>
            </a:extLst>
          </p:cNvPr>
          <p:cNvSpPr/>
          <p:nvPr/>
        </p:nvSpPr>
        <p:spPr>
          <a:xfrm>
            <a:off x="9586711" y="1866459"/>
            <a:ext cx="2149659" cy="125306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2FED4E0-C232-3174-D00F-7C4FD6D17EBB}"/>
              </a:ext>
            </a:extLst>
          </p:cNvPr>
          <p:cNvSpPr/>
          <p:nvPr/>
        </p:nvSpPr>
        <p:spPr>
          <a:xfrm>
            <a:off x="9586711" y="3206746"/>
            <a:ext cx="2149660" cy="101487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8E692EB-77F0-2256-76CB-AFC595C32A57}"/>
              </a:ext>
            </a:extLst>
          </p:cNvPr>
          <p:cNvSpPr/>
          <p:nvPr/>
        </p:nvSpPr>
        <p:spPr>
          <a:xfrm>
            <a:off x="9586712" y="4221622"/>
            <a:ext cx="2149659" cy="96994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86ED967A-6C4F-828F-4BD7-1211BDE5BC4A}"/>
              </a:ext>
            </a:extLst>
          </p:cNvPr>
          <p:cNvSpPr/>
          <p:nvPr/>
        </p:nvSpPr>
        <p:spPr>
          <a:xfrm>
            <a:off x="9586711" y="5264172"/>
            <a:ext cx="2108354" cy="96994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589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59E2B17-263A-B241-642B-1B6D0762AB02}"/>
              </a:ext>
            </a:extLst>
          </p:cNvPr>
          <p:cNvSpPr txBox="1"/>
          <p:nvPr/>
        </p:nvSpPr>
        <p:spPr>
          <a:xfrm>
            <a:off x="1098424" y="2835499"/>
            <a:ext cx="10392188" cy="995422"/>
          </a:xfrm>
          <a:prstGeom prst="round2DiagRect">
            <a:avLst>
              <a:gd name="adj1" fmla="val 50000"/>
              <a:gd name="adj2" fmla="val 0"/>
            </a:avLst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This may include webpages, published material and other student submissions. It then produces a Similarity Report, which highlights text that matches other sources.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0713A1A-4A36-8896-85A8-EB9BCBE46120}"/>
              </a:ext>
            </a:extLst>
          </p:cNvPr>
          <p:cNvSpPr txBox="1"/>
          <p:nvPr/>
        </p:nvSpPr>
        <p:spPr>
          <a:xfrm>
            <a:off x="639492" y="3927866"/>
            <a:ext cx="11310051" cy="1428214"/>
          </a:xfrm>
          <a:prstGeom prst="round2DiagRect">
            <a:avLst>
              <a:gd name="adj1" fmla="val 16667"/>
              <a:gd name="adj2" fmla="val 50000"/>
            </a:avLst>
          </a:prstGeom>
          <a:noFill/>
          <a:ln w="381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report also gives an overall similarity score, shown as a percentage. For example, a score of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20%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means that Turnitin has found text in the submission that matches material in its databases.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4A9EF9-687B-C18D-C3CA-A57167FA0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9" y="365125"/>
            <a:ext cx="5853545" cy="1325563"/>
          </a:xfrm>
        </p:spPr>
        <p:txBody>
          <a:bodyPr/>
          <a:lstStyle/>
          <a:p>
            <a:r>
              <a:rPr lang="en-GB" dirty="0"/>
              <a:t>Turnitin Similarity scores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F16A7C-06C3-194B-5A36-DCE37AD13A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4658" y="5429787"/>
            <a:ext cx="10738843" cy="1428213"/>
          </a:xfrm>
          <a:prstGeom prst="round2DiagRect">
            <a:avLst>
              <a:gd name="adj1" fmla="val 50000"/>
              <a:gd name="adj2" fmla="val 0"/>
            </a:avLst>
          </a:prstGeom>
          <a:ln w="38100"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It does not mean that 20% of the work is plagiarised. UWTSD guidance makes clear that the similarity percentage is not an absolute way of identifying academic misconduct; </a:t>
            </a:r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the matches need to be considered using academic judgement.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977A35-464C-8C18-3D68-A151DC1767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8877" y="290318"/>
            <a:ext cx="2962688" cy="14003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00412EF-ED7E-5A93-CBE8-54AEFF1F2BB5}"/>
              </a:ext>
            </a:extLst>
          </p:cNvPr>
          <p:cNvSpPr txBox="1"/>
          <p:nvPr/>
        </p:nvSpPr>
        <p:spPr>
          <a:xfrm>
            <a:off x="639493" y="1734030"/>
            <a:ext cx="11310051" cy="995422"/>
          </a:xfrm>
          <a:prstGeom prst="round2DiagRect">
            <a:avLst>
              <a:gd name="adj1" fmla="val 16667"/>
              <a:gd name="adj2" fmla="val 50000"/>
            </a:avLst>
          </a:prstGeom>
          <a:noFill/>
          <a:ln w="381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Turnitin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is a tool used to help students and tutors check academic work. When you submit your work, Turnitin compares the text with material in its databases from universities globally. </a:t>
            </a:r>
          </a:p>
        </p:txBody>
      </p:sp>
    </p:spTree>
    <p:extLst>
      <p:ext uri="{BB962C8B-B14F-4D97-AF65-F5344CB8AC3E}">
        <p14:creationId xmlns:p14="http://schemas.microsoft.com/office/powerpoint/2010/main" val="3858630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CAB39-2E18-65F2-F287-0992FB5B84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2007" y="589978"/>
            <a:ext cx="8809884" cy="1325563"/>
          </a:xfrm>
        </p:spPr>
        <p:txBody>
          <a:bodyPr>
            <a:normAutofit fontScale="90000"/>
          </a:bodyPr>
          <a:lstStyle/>
          <a:p>
            <a:r>
              <a:rPr lang="en-GB" sz="5300" dirty="0"/>
              <a:t>Activity </a:t>
            </a:r>
            <a:br>
              <a:rPr lang="en-GB" sz="5300" dirty="0"/>
            </a:br>
            <a:r>
              <a:rPr lang="en-GB" sz="5300" dirty="0"/>
              <a:t>Similarity: Look Beyond the Score</a:t>
            </a:r>
            <a:br>
              <a:rPr lang="en-GB" dirty="0"/>
            </a:br>
            <a:endParaRPr lang="en-GB" dirty="0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6638AAF9-A4A4-6173-0F8B-6D0A2C1C18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231492" y="4226691"/>
            <a:ext cx="3406511" cy="23948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FEF47F6-516A-6B9C-C2EE-C73E234A1A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925" y="3151742"/>
            <a:ext cx="3161585" cy="22723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0B3276D-16CA-2268-2CB5-E417B870AD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1347" y="3151742"/>
            <a:ext cx="3570145" cy="239488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186ABA0-3A38-C15B-CFAB-245D3A6B724C}"/>
              </a:ext>
            </a:extLst>
          </p:cNvPr>
          <p:cNvSpPr txBox="1"/>
          <p:nvPr/>
        </p:nvSpPr>
        <p:spPr>
          <a:xfrm>
            <a:off x="1080655" y="1831038"/>
            <a:ext cx="10702636" cy="919401"/>
          </a:xfrm>
          <a:prstGeom prst="roundRect">
            <a:avLst/>
          </a:prstGeom>
          <a:noFill/>
          <a:ln w="5715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800" b="1" dirty="0">
                <a:effectLst/>
                <a:latin typeface="+mn-lt"/>
                <a:ea typeface="Aptos" panose="020B0004020202020204" pitchFamily="34" charset="0"/>
              </a:rPr>
              <a:t> </a:t>
            </a:r>
            <a:r>
              <a:rPr lang="en-GB" sz="2400" b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Work in pairs to </a:t>
            </a:r>
            <a:r>
              <a:rPr lang="en-GB" sz="2400" b="1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</a:t>
            </a:r>
            <a:r>
              <a:rPr lang="en-GB" sz="2400" b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ort the cards into three categories: Safe, Check and Change before submission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89947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55B67-8E09-2691-234D-8E7B3B4F98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Further Learning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BDDFC2-A2CB-E6AB-EAED-18EDCF5B35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0818" y="1825625"/>
            <a:ext cx="10385552" cy="1811193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UWTSD's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Referencing and Plagiarism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InfoSkills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 unit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Referencing Handbooks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The Library's Academic and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InfoSkills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programme provides self-directed units and appointment support.</a:t>
            </a:r>
          </a:p>
        </p:txBody>
      </p:sp>
      <p:pic>
        <p:nvPicPr>
          <p:cNvPr id="5" name="Picture 4">
            <a:hlinkClick r:id="rId3"/>
            <a:extLst>
              <a:ext uri="{FF2B5EF4-FFF2-40B4-BE49-F238E27FC236}">
                <a16:creationId xmlns:a16="http://schemas.microsoft.com/office/drawing/2014/main" id="{7629D6B3-61E0-BE41-D27F-FB627CECC6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1237" y="3751556"/>
            <a:ext cx="3656435" cy="29354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33947F6-8A79-56BA-C24C-9E9DD48634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938" y="4150320"/>
            <a:ext cx="2183390" cy="2183390"/>
          </a:xfrm>
          <a:prstGeom prst="rect">
            <a:avLst/>
          </a:prstGeom>
        </p:spPr>
      </p:pic>
      <p:pic>
        <p:nvPicPr>
          <p:cNvPr id="9" name="Picture 8">
            <a:hlinkClick r:id="rId4"/>
            <a:extLst>
              <a:ext uri="{FF2B5EF4-FFF2-40B4-BE49-F238E27FC236}">
                <a16:creationId xmlns:a16="http://schemas.microsoft.com/office/drawing/2014/main" id="{CA77EFAE-3A8E-B9BA-5CAF-8E30C30AEB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18589" y="3751556"/>
            <a:ext cx="3434763" cy="289243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AE23ABB-E955-2983-D1B2-653D5D48081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70224" y="4247139"/>
            <a:ext cx="2183390" cy="2183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8743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EEA6C4-7B27-7236-A83C-FCF3223737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85606" y="505381"/>
            <a:ext cx="5109590" cy="425952"/>
          </a:xfrm>
        </p:spPr>
        <p:txBody>
          <a:bodyPr/>
          <a:lstStyle/>
          <a:p>
            <a:pPr marL="0" indent="0">
              <a:buNone/>
            </a:pPr>
            <a:r>
              <a:rPr lang="en-GB" sz="36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endParaRPr lang="en-GB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DA7D0C-0958-1E0A-60A7-8534A013854D}"/>
              </a:ext>
            </a:extLst>
          </p:cNvPr>
          <p:cNvSpPr txBox="1"/>
          <p:nvPr/>
        </p:nvSpPr>
        <p:spPr>
          <a:xfrm>
            <a:off x="947650" y="1445032"/>
            <a:ext cx="1009165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Neri, A.L., </a:t>
            </a:r>
            <a:r>
              <a:rPr lang="en-GB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Yassuda</a:t>
            </a:r>
            <a:r>
              <a:rPr lang="en-GB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M.S., Fortes-Burgos, A.C.G., Mantovani, E.P., </a:t>
            </a:r>
            <a:r>
              <a:rPr lang="en-GB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Arbex</a:t>
            </a:r>
            <a:r>
              <a:rPr lang="en-GB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F.S., Torres, S.V.S., </a:t>
            </a:r>
            <a:r>
              <a:rPr lang="en-GB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Perracini</a:t>
            </a:r>
            <a:r>
              <a:rPr lang="en-GB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M.R. and </a:t>
            </a:r>
            <a:r>
              <a:rPr lang="en-GB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Guariento</a:t>
            </a:r>
            <a:r>
              <a:rPr lang="en-GB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M.E. (2012) ‘Relationships between gender, age, family conditions, physical and mental health, and social isolation of elderly caregivers’, </a:t>
            </a:r>
            <a:r>
              <a:rPr lang="en-GB" i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International Psychogeriatrics</a:t>
            </a:r>
            <a:r>
              <a:rPr lang="en-GB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24(3), pp. 472–483. doi:10.1017/S1041610211001700</a:t>
            </a:r>
            <a:br>
              <a:rPr lang="en-GB" dirty="0"/>
            </a:b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411702-9850-BAB4-B95E-9C6D06998BA4}"/>
              </a:ext>
            </a:extLst>
          </p:cNvPr>
          <p:cNvSpPr txBox="1"/>
          <p:nvPr/>
        </p:nvSpPr>
        <p:spPr>
          <a:xfrm>
            <a:off x="947650" y="2693760"/>
            <a:ext cx="1061353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University of Wales Trinity Saint David (n.d.) </a:t>
            </a:r>
            <a:r>
              <a:rPr lang="en-GB" i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Referencing handbooks</a:t>
            </a:r>
            <a:r>
              <a:rPr lang="en-GB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https://digitalservices.uwtsd.ac.uk/library/academic-and-infoskills/referencing-handbooks/</a:t>
            </a:r>
            <a:r>
              <a:rPr lang="en-GB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(Accessed: 19 September 2026). </a:t>
            </a:r>
          </a:p>
          <a:p>
            <a:pPr lvl="0"/>
            <a:r>
              <a:rPr lang="en-GB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University of Wales Trinity Saint David (n.d.) </a:t>
            </a:r>
            <a:r>
              <a:rPr lang="en-GB" i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Referencing and plagiarism</a:t>
            </a:r>
            <a:r>
              <a:rPr lang="en-GB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https://digitalservices.uwtsd.ac.uk/library/academic-and-infoskills/referencing-and-plagiarism/</a:t>
            </a:r>
            <a:r>
              <a:rPr lang="en-GB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(Accessed: 19 September 2026). </a:t>
            </a:r>
          </a:p>
          <a:p>
            <a:pPr lvl="0"/>
            <a:r>
              <a:rPr lang="en-GB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University of Wales Trinity Saint David (n.d.) </a:t>
            </a:r>
            <a:r>
              <a:rPr lang="en-GB" i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Procedures for academic appeals, complaints and other student cases</a:t>
            </a:r>
            <a:r>
              <a:rPr lang="en-GB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https://www.uwtsd.ac.uk/procedures-academic-appeals-complaints-and-other-student-cases</a:t>
            </a:r>
            <a:r>
              <a:rPr lang="en-GB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(Accessed: 19 September 2026).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74616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6091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3837800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Logo Variations place image in Backgrou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6" ma:contentTypeDescription="Create a new document." ma:contentTypeScope="" ma:versionID="3e9a1b2e959880e4a76c3977d9ce4bf7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fcf97f2708594b994a194b3975e3d81f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a97a576-9b9a-4725-8082-46e909de400b}" ma:internalName="TaxCatchAll" ma:showField="CatchAllData" ma:web="303dbf9b-b85b-46a0-94f1-894078c07ec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9C2DCFA-149B-430D-8596-BC24F5C8AA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423A366-52DD-4B0D-BE45-A2541ACCCA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840</Words>
  <Application>Microsoft Office PowerPoint</Application>
  <PresentationFormat>Widescreen</PresentationFormat>
  <Paragraphs>57</Paragraphs>
  <Slides>12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Aptos</vt:lpstr>
      <vt:lpstr>Arial</vt:lpstr>
      <vt:lpstr>Calibri</vt:lpstr>
      <vt:lpstr>Calibri Light</vt:lpstr>
      <vt:lpstr>Wingdings</vt:lpstr>
      <vt:lpstr>UWTSD Holding Page</vt:lpstr>
      <vt:lpstr>UWTSD Title Page 1</vt:lpstr>
      <vt:lpstr>UWTSD Text 4</vt:lpstr>
      <vt:lpstr>UWTSD Logo Variations place image in Background</vt:lpstr>
      <vt:lpstr>PowerPoint Presentation</vt:lpstr>
      <vt:lpstr>What are we learning? </vt:lpstr>
      <vt:lpstr>Key terms </vt:lpstr>
      <vt:lpstr>Sort and Match </vt:lpstr>
      <vt:lpstr>Using a source</vt:lpstr>
      <vt:lpstr>Student writing examples </vt:lpstr>
      <vt:lpstr>Turnitin Similarity scores</vt:lpstr>
      <vt:lpstr>Activity  Similarity: Look Beyond the Score </vt:lpstr>
      <vt:lpstr>Further Learning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Neale Haddon</cp:lastModifiedBy>
  <cp:revision>21</cp:revision>
  <dcterms:created xsi:type="dcterms:W3CDTF">2021-03-09T15:35:42Z</dcterms:created>
  <dcterms:modified xsi:type="dcterms:W3CDTF">2026-09-25T09:20:43Z</dcterms:modified>
</cp:coreProperties>
</file>