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6" r:id="rId1"/>
  </p:sldMasterIdLst>
  <p:sldIdLst>
    <p:sldId id="256" r:id="rId2"/>
    <p:sldId id="257" r:id="rId3"/>
    <p:sldId id="258" r:id="rId4"/>
    <p:sldId id="261" r:id="rId5"/>
    <p:sldId id="262" r:id="rId6"/>
    <p:sldId id="266" r:id="rId7"/>
    <p:sldId id="264" r:id="rId8"/>
    <p:sldId id="267" r:id="rId9"/>
    <p:sldId id="260" r:id="rId10"/>
    <p:sldId id="269" r:id="rId11"/>
    <p:sldId id="268" r:id="rId12"/>
    <p:sldId id="263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765" autoAdjust="0"/>
    <p:restoredTop sz="94660"/>
  </p:normalViewPr>
  <p:slideViewPr>
    <p:cSldViewPr snapToGrid="0">
      <p:cViewPr varScale="1">
        <p:scale>
          <a:sx n="72" d="100"/>
          <a:sy n="72" d="100"/>
        </p:scale>
        <p:origin x="58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D381B7-6F06-4387-87F3-48AF076AF314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21F4262-BF1B-4FB2-8055-481F1993DE6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Aim: Define social exclusion and summarise any issues and effects, you will face in education whilst teaching. </a:t>
          </a:r>
          <a:endParaRPr lang="en-US" dirty="0"/>
        </a:p>
      </dgm:t>
    </dgm:pt>
    <dgm:pt modelId="{C233F683-63B9-4F9E-A6C1-6860A61EA7AA}" type="parTrans" cxnId="{78C08B1F-3A2E-4062-A247-E0A7123B96B6}">
      <dgm:prSet/>
      <dgm:spPr/>
      <dgm:t>
        <a:bodyPr/>
        <a:lstStyle/>
        <a:p>
          <a:endParaRPr lang="en-US"/>
        </a:p>
      </dgm:t>
    </dgm:pt>
    <dgm:pt modelId="{FE50FC3D-EBC5-4E5B-B3C2-AF442FABB96F}" type="sibTrans" cxnId="{78C08B1F-3A2E-4062-A247-E0A7123B96B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EA9F4A8-BE6A-442F-B841-F992CEF9539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Learning objective 1: Identify what social exclusion is?</a:t>
          </a:r>
          <a:endParaRPr lang="en-US" dirty="0"/>
        </a:p>
      </dgm:t>
    </dgm:pt>
    <dgm:pt modelId="{61EA0399-F582-4FEA-B251-6D0A0C8E0A73}" type="parTrans" cxnId="{D96420AD-6AE3-49A8-BA1B-0C1F5B89401A}">
      <dgm:prSet/>
      <dgm:spPr/>
      <dgm:t>
        <a:bodyPr/>
        <a:lstStyle/>
        <a:p>
          <a:endParaRPr lang="en-US"/>
        </a:p>
      </dgm:t>
    </dgm:pt>
    <dgm:pt modelId="{102CA0FE-A45E-43A2-AB92-2C910B838B03}" type="sibTrans" cxnId="{D96420AD-6AE3-49A8-BA1B-0C1F5B89401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1739EF2-1A76-44D7-A79B-741095DA33F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Learning objective 2. Recognise types of social exclusion  </a:t>
          </a:r>
          <a:endParaRPr lang="en-US" dirty="0"/>
        </a:p>
      </dgm:t>
    </dgm:pt>
    <dgm:pt modelId="{687BA7E4-ECA4-4342-A79F-D850A61DB0C7}" type="parTrans" cxnId="{FF6F92B8-587F-4496-86FE-85238A2C737D}">
      <dgm:prSet/>
      <dgm:spPr/>
      <dgm:t>
        <a:bodyPr/>
        <a:lstStyle/>
        <a:p>
          <a:endParaRPr lang="en-US"/>
        </a:p>
      </dgm:t>
    </dgm:pt>
    <dgm:pt modelId="{F3DD1CD9-9CD5-460F-AE4F-D390F1962321}" type="sibTrans" cxnId="{FF6F92B8-587F-4496-86FE-85238A2C737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E62DB09-6AB2-4B05-9706-F969466F58D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Learning objective 3. Compare and contrast types of social exclusion, problems? solutions?</a:t>
          </a:r>
          <a:endParaRPr lang="en-US" dirty="0"/>
        </a:p>
      </dgm:t>
    </dgm:pt>
    <dgm:pt modelId="{73FBD608-150C-4B62-9D15-4203AB817274}" type="parTrans" cxnId="{2D0EACD1-7C57-4B5E-B353-634C23C997F7}">
      <dgm:prSet/>
      <dgm:spPr/>
      <dgm:t>
        <a:bodyPr/>
        <a:lstStyle/>
        <a:p>
          <a:endParaRPr lang="en-US"/>
        </a:p>
      </dgm:t>
    </dgm:pt>
    <dgm:pt modelId="{00AD1E84-5B0E-4B72-9A0C-D958FEF687AE}" type="sibTrans" cxnId="{2D0EACD1-7C57-4B5E-B353-634C23C997F7}">
      <dgm:prSet/>
      <dgm:spPr/>
      <dgm:t>
        <a:bodyPr/>
        <a:lstStyle/>
        <a:p>
          <a:endParaRPr lang="en-US"/>
        </a:p>
      </dgm:t>
    </dgm:pt>
    <dgm:pt modelId="{6427543D-902C-4DED-8411-4368D6AB4158}" type="pres">
      <dgm:prSet presAssocID="{7DD381B7-6F06-4387-87F3-48AF076AF314}" presName="root" presStyleCnt="0">
        <dgm:presLayoutVars>
          <dgm:dir/>
          <dgm:resizeHandles val="exact"/>
        </dgm:presLayoutVars>
      </dgm:prSet>
      <dgm:spPr/>
    </dgm:pt>
    <dgm:pt modelId="{09B415E1-C343-4E20-98E1-694DDEB1E564}" type="pres">
      <dgm:prSet presAssocID="{7DD381B7-6F06-4387-87F3-48AF076AF314}" presName="container" presStyleCnt="0">
        <dgm:presLayoutVars>
          <dgm:dir/>
          <dgm:resizeHandles val="exact"/>
        </dgm:presLayoutVars>
      </dgm:prSet>
      <dgm:spPr/>
    </dgm:pt>
    <dgm:pt modelId="{179D0ABC-D9F7-4756-B153-CA31B5F3E879}" type="pres">
      <dgm:prSet presAssocID="{521F4262-BF1B-4FB2-8055-481F1993DE63}" presName="compNode" presStyleCnt="0"/>
      <dgm:spPr/>
    </dgm:pt>
    <dgm:pt modelId="{BC9A5099-C943-46A0-AAF6-242317BC8D46}" type="pres">
      <dgm:prSet presAssocID="{521F4262-BF1B-4FB2-8055-481F1993DE63}" presName="iconBgRect" presStyleLbl="bgShp" presStyleIdx="0" presStyleCnt="4"/>
      <dgm:spPr/>
    </dgm:pt>
    <dgm:pt modelId="{590CBB89-E965-418A-94CF-7591080F7BCF}" type="pres">
      <dgm:prSet presAssocID="{521F4262-BF1B-4FB2-8055-481F1993DE6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72C38D1F-F111-4D24-9A90-5039561A7639}" type="pres">
      <dgm:prSet presAssocID="{521F4262-BF1B-4FB2-8055-481F1993DE63}" presName="spaceRect" presStyleCnt="0"/>
      <dgm:spPr/>
    </dgm:pt>
    <dgm:pt modelId="{9E0744EE-9F60-416D-B4FE-1DAAEEAE29B7}" type="pres">
      <dgm:prSet presAssocID="{521F4262-BF1B-4FB2-8055-481F1993DE63}" presName="textRect" presStyleLbl="revTx" presStyleIdx="0" presStyleCnt="4">
        <dgm:presLayoutVars>
          <dgm:chMax val="1"/>
          <dgm:chPref val="1"/>
        </dgm:presLayoutVars>
      </dgm:prSet>
      <dgm:spPr/>
    </dgm:pt>
    <dgm:pt modelId="{67A54D59-70EB-4F32-9DDA-54EF25891F43}" type="pres">
      <dgm:prSet presAssocID="{FE50FC3D-EBC5-4E5B-B3C2-AF442FABB96F}" presName="sibTrans" presStyleLbl="sibTrans2D1" presStyleIdx="0" presStyleCnt="0"/>
      <dgm:spPr/>
    </dgm:pt>
    <dgm:pt modelId="{8EC04C8F-1BCD-4571-AEFB-2D86D5BB6D4A}" type="pres">
      <dgm:prSet presAssocID="{2EA9F4A8-BE6A-442F-B841-F992CEF95391}" presName="compNode" presStyleCnt="0"/>
      <dgm:spPr/>
    </dgm:pt>
    <dgm:pt modelId="{0FBC8F89-AFC3-4E47-8C8A-5F58C8C6AF51}" type="pres">
      <dgm:prSet presAssocID="{2EA9F4A8-BE6A-442F-B841-F992CEF95391}" presName="iconBgRect" presStyleLbl="bgShp" presStyleIdx="1" presStyleCnt="4"/>
      <dgm:spPr/>
    </dgm:pt>
    <dgm:pt modelId="{E34FE1B5-A9A9-49DE-97C8-98278E1FB9D4}" type="pres">
      <dgm:prSet presAssocID="{2EA9F4A8-BE6A-442F-B841-F992CEF9539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658AD25-5B8A-4ABB-A91A-D14348772432}" type="pres">
      <dgm:prSet presAssocID="{2EA9F4A8-BE6A-442F-B841-F992CEF95391}" presName="spaceRect" presStyleCnt="0"/>
      <dgm:spPr/>
    </dgm:pt>
    <dgm:pt modelId="{13623A14-D019-4ECA-A622-2FA2B2CDF266}" type="pres">
      <dgm:prSet presAssocID="{2EA9F4A8-BE6A-442F-B841-F992CEF95391}" presName="textRect" presStyleLbl="revTx" presStyleIdx="1" presStyleCnt="4">
        <dgm:presLayoutVars>
          <dgm:chMax val="1"/>
          <dgm:chPref val="1"/>
        </dgm:presLayoutVars>
      </dgm:prSet>
      <dgm:spPr/>
    </dgm:pt>
    <dgm:pt modelId="{DD8691C4-4A77-4F44-B286-A11DCB18F4E1}" type="pres">
      <dgm:prSet presAssocID="{102CA0FE-A45E-43A2-AB92-2C910B838B03}" presName="sibTrans" presStyleLbl="sibTrans2D1" presStyleIdx="0" presStyleCnt="0"/>
      <dgm:spPr/>
    </dgm:pt>
    <dgm:pt modelId="{2921BE2B-5F01-4E16-917F-8135B84ACEAC}" type="pres">
      <dgm:prSet presAssocID="{01739EF2-1A76-44D7-A79B-741095DA33F7}" presName="compNode" presStyleCnt="0"/>
      <dgm:spPr/>
    </dgm:pt>
    <dgm:pt modelId="{DCA09590-A438-4727-AF52-5E64E616309C}" type="pres">
      <dgm:prSet presAssocID="{01739EF2-1A76-44D7-A79B-741095DA33F7}" presName="iconBgRect" presStyleLbl="bgShp" presStyleIdx="2" presStyleCnt="4"/>
      <dgm:spPr/>
    </dgm:pt>
    <dgm:pt modelId="{E0378704-0C5A-4AB8-8112-3A460E8BC964}" type="pres">
      <dgm:prSet presAssocID="{01739EF2-1A76-44D7-A79B-741095DA33F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7FFDDBCC-F30B-4556-8C45-64FBFA53E0B0}" type="pres">
      <dgm:prSet presAssocID="{01739EF2-1A76-44D7-A79B-741095DA33F7}" presName="spaceRect" presStyleCnt="0"/>
      <dgm:spPr/>
    </dgm:pt>
    <dgm:pt modelId="{7783CA82-E7F0-4F4A-8094-8A9DE7805C57}" type="pres">
      <dgm:prSet presAssocID="{01739EF2-1A76-44D7-A79B-741095DA33F7}" presName="textRect" presStyleLbl="revTx" presStyleIdx="2" presStyleCnt="4">
        <dgm:presLayoutVars>
          <dgm:chMax val="1"/>
          <dgm:chPref val="1"/>
        </dgm:presLayoutVars>
      </dgm:prSet>
      <dgm:spPr/>
    </dgm:pt>
    <dgm:pt modelId="{0DE3D0A6-1FAD-473E-83D1-6EBD7FE9A20D}" type="pres">
      <dgm:prSet presAssocID="{F3DD1CD9-9CD5-460F-AE4F-D390F1962321}" presName="sibTrans" presStyleLbl="sibTrans2D1" presStyleIdx="0" presStyleCnt="0"/>
      <dgm:spPr/>
    </dgm:pt>
    <dgm:pt modelId="{E6591F55-63D8-4819-BF02-498B6CF00919}" type="pres">
      <dgm:prSet presAssocID="{1E62DB09-6AB2-4B05-9706-F969466F58DB}" presName="compNode" presStyleCnt="0"/>
      <dgm:spPr/>
    </dgm:pt>
    <dgm:pt modelId="{FB96AB65-C863-4ACF-B26A-E69C3DF181AE}" type="pres">
      <dgm:prSet presAssocID="{1E62DB09-6AB2-4B05-9706-F969466F58DB}" presName="iconBgRect" presStyleLbl="bgShp" presStyleIdx="3" presStyleCnt="4"/>
      <dgm:spPr/>
    </dgm:pt>
    <dgm:pt modelId="{5C12370B-5181-45AD-BF87-806C6852FAF7}" type="pres">
      <dgm:prSet presAssocID="{1E62DB09-6AB2-4B05-9706-F969466F58D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9AFFFDCF-9C5F-4787-8C11-734AC56430B0}" type="pres">
      <dgm:prSet presAssocID="{1E62DB09-6AB2-4B05-9706-F969466F58DB}" presName="spaceRect" presStyleCnt="0"/>
      <dgm:spPr/>
    </dgm:pt>
    <dgm:pt modelId="{84BD5A5E-84A4-42CF-B336-5FC0BCD99992}" type="pres">
      <dgm:prSet presAssocID="{1E62DB09-6AB2-4B05-9706-F969466F58D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8C08B1F-3A2E-4062-A247-E0A7123B96B6}" srcId="{7DD381B7-6F06-4387-87F3-48AF076AF314}" destId="{521F4262-BF1B-4FB2-8055-481F1993DE63}" srcOrd="0" destOrd="0" parTransId="{C233F683-63B9-4F9E-A6C1-6860A61EA7AA}" sibTransId="{FE50FC3D-EBC5-4E5B-B3C2-AF442FABB96F}"/>
    <dgm:cxn modelId="{36B2941F-EF32-488D-BEEE-7AC7C0C12E5D}" type="presOf" srcId="{7DD381B7-6F06-4387-87F3-48AF076AF314}" destId="{6427543D-902C-4DED-8411-4368D6AB4158}" srcOrd="0" destOrd="0" presId="urn:microsoft.com/office/officeart/2018/2/layout/IconCircleList"/>
    <dgm:cxn modelId="{5C2BBD3C-ABE9-4AF9-A302-31FAB84D9161}" type="presOf" srcId="{FE50FC3D-EBC5-4E5B-B3C2-AF442FABB96F}" destId="{67A54D59-70EB-4F32-9DDA-54EF25891F43}" srcOrd="0" destOrd="0" presId="urn:microsoft.com/office/officeart/2018/2/layout/IconCircleList"/>
    <dgm:cxn modelId="{0136ED3C-3823-4995-95E2-04FBFC2327E5}" type="presOf" srcId="{01739EF2-1A76-44D7-A79B-741095DA33F7}" destId="{7783CA82-E7F0-4F4A-8094-8A9DE7805C57}" srcOrd="0" destOrd="0" presId="urn:microsoft.com/office/officeart/2018/2/layout/IconCircleList"/>
    <dgm:cxn modelId="{3F22EB7C-F73F-41A8-907B-00F110B41240}" type="presOf" srcId="{102CA0FE-A45E-43A2-AB92-2C910B838B03}" destId="{DD8691C4-4A77-4F44-B286-A11DCB18F4E1}" srcOrd="0" destOrd="0" presId="urn:microsoft.com/office/officeart/2018/2/layout/IconCircleList"/>
    <dgm:cxn modelId="{04CB0E81-5BC6-4415-AA95-5008B91328AC}" type="presOf" srcId="{F3DD1CD9-9CD5-460F-AE4F-D390F1962321}" destId="{0DE3D0A6-1FAD-473E-83D1-6EBD7FE9A20D}" srcOrd="0" destOrd="0" presId="urn:microsoft.com/office/officeart/2018/2/layout/IconCircleList"/>
    <dgm:cxn modelId="{4DF37C89-65F7-41D9-BFF6-9B079B019109}" type="presOf" srcId="{2EA9F4A8-BE6A-442F-B841-F992CEF95391}" destId="{13623A14-D019-4ECA-A622-2FA2B2CDF266}" srcOrd="0" destOrd="0" presId="urn:microsoft.com/office/officeart/2018/2/layout/IconCircleList"/>
    <dgm:cxn modelId="{9FDD55AC-50CC-4CB3-BF1B-2637E8E09B31}" type="presOf" srcId="{521F4262-BF1B-4FB2-8055-481F1993DE63}" destId="{9E0744EE-9F60-416D-B4FE-1DAAEEAE29B7}" srcOrd="0" destOrd="0" presId="urn:microsoft.com/office/officeart/2018/2/layout/IconCircleList"/>
    <dgm:cxn modelId="{D96420AD-6AE3-49A8-BA1B-0C1F5B89401A}" srcId="{7DD381B7-6F06-4387-87F3-48AF076AF314}" destId="{2EA9F4A8-BE6A-442F-B841-F992CEF95391}" srcOrd="1" destOrd="0" parTransId="{61EA0399-F582-4FEA-B251-6D0A0C8E0A73}" sibTransId="{102CA0FE-A45E-43A2-AB92-2C910B838B03}"/>
    <dgm:cxn modelId="{FF6F92B8-587F-4496-86FE-85238A2C737D}" srcId="{7DD381B7-6F06-4387-87F3-48AF076AF314}" destId="{01739EF2-1A76-44D7-A79B-741095DA33F7}" srcOrd="2" destOrd="0" parTransId="{687BA7E4-ECA4-4342-A79F-D850A61DB0C7}" sibTransId="{F3DD1CD9-9CD5-460F-AE4F-D390F1962321}"/>
    <dgm:cxn modelId="{2D0EACD1-7C57-4B5E-B353-634C23C997F7}" srcId="{7DD381B7-6F06-4387-87F3-48AF076AF314}" destId="{1E62DB09-6AB2-4B05-9706-F969466F58DB}" srcOrd="3" destOrd="0" parTransId="{73FBD608-150C-4B62-9D15-4203AB817274}" sibTransId="{00AD1E84-5B0E-4B72-9A0C-D958FEF687AE}"/>
    <dgm:cxn modelId="{A7CED9EC-8DCC-4C58-AB4A-88A2E068A544}" type="presOf" srcId="{1E62DB09-6AB2-4B05-9706-F969466F58DB}" destId="{84BD5A5E-84A4-42CF-B336-5FC0BCD99992}" srcOrd="0" destOrd="0" presId="urn:microsoft.com/office/officeart/2018/2/layout/IconCircleList"/>
    <dgm:cxn modelId="{98C271DA-EDC9-47A7-AD0E-62BDEBC8F748}" type="presParOf" srcId="{6427543D-902C-4DED-8411-4368D6AB4158}" destId="{09B415E1-C343-4E20-98E1-694DDEB1E564}" srcOrd="0" destOrd="0" presId="urn:microsoft.com/office/officeart/2018/2/layout/IconCircleList"/>
    <dgm:cxn modelId="{8DF7F7C6-0317-4EAB-BDAC-2F6B1CF862A1}" type="presParOf" srcId="{09B415E1-C343-4E20-98E1-694DDEB1E564}" destId="{179D0ABC-D9F7-4756-B153-CA31B5F3E879}" srcOrd="0" destOrd="0" presId="urn:microsoft.com/office/officeart/2018/2/layout/IconCircleList"/>
    <dgm:cxn modelId="{CF154B0C-6D70-4775-B4DB-8FF8A7A6DD4B}" type="presParOf" srcId="{179D0ABC-D9F7-4756-B153-CA31B5F3E879}" destId="{BC9A5099-C943-46A0-AAF6-242317BC8D46}" srcOrd="0" destOrd="0" presId="urn:microsoft.com/office/officeart/2018/2/layout/IconCircleList"/>
    <dgm:cxn modelId="{B590A0CF-E989-444A-BDDC-CA3596C8EA4D}" type="presParOf" srcId="{179D0ABC-D9F7-4756-B153-CA31B5F3E879}" destId="{590CBB89-E965-418A-94CF-7591080F7BCF}" srcOrd="1" destOrd="0" presId="urn:microsoft.com/office/officeart/2018/2/layout/IconCircleList"/>
    <dgm:cxn modelId="{5C1915D9-D114-4A4E-A8EC-ADD79C17256A}" type="presParOf" srcId="{179D0ABC-D9F7-4756-B153-CA31B5F3E879}" destId="{72C38D1F-F111-4D24-9A90-5039561A7639}" srcOrd="2" destOrd="0" presId="urn:microsoft.com/office/officeart/2018/2/layout/IconCircleList"/>
    <dgm:cxn modelId="{B278E662-FEA6-4DBE-B6A4-9FE75D71E3D2}" type="presParOf" srcId="{179D0ABC-D9F7-4756-B153-CA31B5F3E879}" destId="{9E0744EE-9F60-416D-B4FE-1DAAEEAE29B7}" srcOrd="3" destOrd="0" presId="urn:microsoft.com/office/officeart/2018/2/layout/IconCircleList"/>
    <dgm:cxn modelId="{33E7A4DB-BE34-44ED-860E-4AD280ED497B}" type="presParOf" srcId="{09B415E1-C343-4E20-98E1-694DDEB1E564}" destId="{67A54D59-70EB-4F32-9DDA-54EF25891F43}" srcOrd="1" destOrd="0" presId="urn:microsoft.com/office/officeart/2018/2/layout/IconCircleList"/>
    <dgm:cxn modelId="{81A02D67-9AE7-45C6-B539-7CF3D7143995}" type="presParOf" srcId="{09B415E1-C343-4E20-98E1-694DDEB1E564}" destId="{8EC04C8F-1BCD-4571-AEFB-2D86D5BB6D4A}" srcOrd="2" destOrd="0" presId="urn:microsoft.com/office/officeart/2018/2/layout/IconCircleList"/>
    <dgm:cxn modelId="{DBE3A698-784C-4C47-9777-38E0DC89E467}" type="presParOf" srcId="{8EC04C8F-1BCD-4571-AEFB-2D86D5BB6D4A}" destId="{0FBC8F89-AFC3-4E47-8C8A-5F58C8C6AF51}" srcOrd="0" destOrd="0" presId="urn:microsoft.com/office/officeart/2018/2/layout/IconCircleList"/>
    <dgm:cxn modelId="{7683C666-298E-4C7B-B756-A7CCB3DD08D6}" type="presParOf" srcId="{8EC04C8F-1BCD-4571-AEFB-2D86D5BB6D4A}" destId="{E34FE1B5-A9A9-49DE-97C8-98278E1FB9D4}" srcOrd="1" destOrd="0" presId="urn:microsoft.com/office/officeart/2018/2/layout/IconCircleList"/>
    <dgm:cxn modelId="{B17AFD1E-26EF-4176-AF06-255CFE8F2769}" type="presParOf" srcId="{8EC04C8F-1BCD-4571-AEFB-2D86D5BB6D4A}" destId="{F658AD25-5B8A-4ABB-A91A-D14348772432}" srcOrd="2" destOrd="0" presId="urn:microsoft.com/office/officeart/2018/2/layout/IconCircleList"/>
    <dgm:cxn modelId="{83BBB0EF-3134-4088-9AB0-4985D51B7C0D}" type="presParOf" srcId="{8EC04C8F-1BCD-4571-AEFB-2D86D5BB6D4A}" destId="{13623A14-D019-4ECA-A622-2FA2B2CDF266}" srcOrd="3" destOrd="0" presId="urn:microsoft.com/office/officeart/2018/2/layout/IconCircleList"/>
    <dgm:cxn modelId="{EED5382E-0ADE-4A68-9712-9361A68BD5CE}" type="presParOf" srcId="{09B415E1-C343-4E20-98E1-694DDEB1E564}" destId="{DD8691C4-4A77-4F44-B286-A11DCB18F4E1}" srcOrd="3" destOrd="0" presId="urn:microsoft.com/office/officeart/2018/2/layout/IconCircleList"/>
    <dgm:cxn modelId="{94168ECA-8FC6-45DA-A745-D01E91ADB45E}" type="presParOf" srcId="{09B415E1-C343-4E20-98E1-694DDEB1E564}" destId="{2921BE2B-5F01-4E16-917F-8135B84ACEAC}" srcOrd="4" destOrd="0" presId="urn:microsoft.com/office/officeart/2018/2/layout/IconCircleList"/>
    <dgm:cxn modelId="{1B5C2FD4-2A74-423C-A631-09959689B165}" type="presParOf" srcId="{2921BE2B-5F01-4E16-917F-8135B84ACEAC}" destId="{DCA09590-A438-4727-AF52-5E64E616309C}" srcOrd="0" destOrd="0" presId="urn:microsoft.com/office/officeart/2018/2/layout/IconCircleList"/>
    <dgm:cxn modelId="{58679145-1C87-48C8-922C-A9801928DFE8}" type="presParOf" srcId="{2921BE2B-5F01-4E16-917F-8135B84ACEAC}" destId="{E0378704-0C5A-4AB8-8112-3A460E8BC964}" srcOrd="1" destOrd="0" presId="urn:microsoft.com/office/officeart/2018/2/layout/IconCircleList"/>
    <dgm:cxn modelId="{9884F602-A83B-4A32-BE62-71816E968A66}" type="presParOf" srcId="{2921BE2B-5F01-4E16-917F-8135B84ACEAC}" destId="{7FFDDBCC-F30B-4556-8C45-64FBFA53E0B0}" srcOrd="2" destOrd="0" presId="urn:microsoft.com/office/officeart/2018/2/layout/IconCircleList"/>
    <dgm:cxn modelId="{023038C2-3A1D-4973-9168-010BCAD4DAFA}" type="presParOf" srcId="{2921BE2B-5F01-4E16-917F-8135B84ACEAC}" destId="{7783CA82-E7F0-4F4A-8094-8A9DE7805C57}" srcOrd="3" destOrd="0" presId="urn:microsoft.com/office/officeart/2018/2/layout/IconCircleList"/>
    <dgm:cxn modelId="{75C8C879-DD8B-48E9-8BA2-5933E1BCA066}" type="presParOf" srcId="{09B415E1-C343-4E20-98E1-694DDEB1E564}" destId="{0DE3D0A6-1FAD-473E-83D1-6EBD7FE9A20D}" srcOrd="5" destOrd="0" presId="urn:microsoft.com/office/officeart/2018/2/layout/IconCircleList"/>
    <dgm:cxn modelId="{F5105326-9631-4A0D-8BCA-C5BF19F7A5B1}" type="presParOf" srcId="{09B415E1-C343-4E20-98E1-694DDEB1E564}" destId="{E6591F55-63D8-4819-BF02-498B6CF00919}" srcOrd="6" destOrd="0" presId="urn:microsoft.com/office/officeart/2018/2/layout/IconCircleList"/>
    <dgm:cxn modelId="{31283B16-70B1-42AC-AA47-CD4DC3AE3226}" type="presParOf" srcId="{E6591F55-63D8-4819-BF02-498B6CF00919}" destId="{FB96AB65-C863-4ACF-B26A-E69C3DF181AE}" srcOrd="0" destOrd="0" presId="urn:microsoft.com/office/officeart/2018/2/layout/IconCircleList"/>
    <dgm:cxn modelId="{717A4675-1A8E-47B5-8595-716BB6404775}" type="presParOf" srcId="{E6591F55-63D8-4819-BF02-498B6CF00919}" destId="{5C12370B-5181-45AD-BF87-806C6852FAF7}" srcOrd="1" destOrd="0" presId="urn:microsoft.com/office/officeart/2018/2/layout/IconCircleList"/>
    <dgm:cxn modelId="{A7D19A53-EC96-426A-8072-50F4A55D8D72}" type="presParOf" srcId="{E6591F55-63D8-4819-BF02-498B6CF00919}" destId="{9AFFFDCF-9C5F-4787-8C11-734AC56430B0}" srcOrd="2" destOrd="0" presId="urn:microsoft.com/office/officeart/2018/2/layout/IconCircleList"/>
    <dgm:cxn modelId="{12A4EEB1-089D-4F68-BEF4-0425550B77D6}" type="presParOf" srcId="{E6591F55-63D8-4819-BF02-498B6CF00919}" destId="{84BD5A5E-84A4-42CF-B336-5FC0BCD99992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D6348F0-4CBE-4C31-A416-5E2CDFAF06C1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EF4F7A1-6693-4CA2-9D27-25EE164A45BA}">
      <dgm:prSet/>
      <dgm:spPr/>
      <dgm:t>
        <a:bodyPr/>
        <a:lstStyle/>
        <a:p>
          <a:r>
            <a:rPr lang="en-GB" dirty="0"/>
            <a:t>In a group discussion or use your phones or devices, can you produce a definition ? </a:t>
          </a:r>
          <a:endParaRPr lang="en-US" dirty="0"/>
        </a:p>
      </dgm:t>
    </dgm:pt>
    <dgm:pt modelId="{0F0CB0CE-16A0-4B16-9FDE-F3530AFE62D7}" type="parTrans" cxnId="{B68F82EF-9C26-4E01-952D-E14B08570456}">
      <dgm:prSet/>
      <dgm:spPr/>
      <dgm:t>
        <a:bodyPr/>
        <a:lstStyle/>
        <a:p>
          <a:endParaRPr lang="en-US"/>
        </a:p>
      </dgm:t>
    </dgm:pt>
    <dgm:pt modelId="{58DAC5A0-7830-46CF-B8EF-C43EA0753194}" type="sibTrans" cxnId="{B68F82EF-9C26-4E01-952D-E14B08570456}">
      <dgm:prSet/>
      <dgm:spPr/>
      <dgm:t>
        <a:bodyPr/>
        <a:lstStyle/>
        <a:p>
          <a:endParaRPr lang="en-US"/>
        </a:p>
      </dgm:t>
    </dgm:pt>
    <dgm:pt modelId="{264C1524-BE85-4D52-ADAF-7D3AA32FB0C4}">
      <dgm:prSet/>
      <dgm:spPr/>
      <dgm:t>
        <a:bodyPr/>
        <a:lstStyle/>
        <a:p>
          <a:r>
            <a:rPr lang="en-GB"/>
            <a:t>What do you know about social exclusion? </a:t>
          </a:r>
          <a:endParaRPr lang="en-US"/>
        </a:p>
      </dgm:t>
    </dgm:pt>
    <dgm:pt modelId="{ECC2F999-2BB4-46A0-809E-BE8ACB90431C}" type="parTrans" cxnId="{8F18F5E7-DF12-457F-BA31-F589DD5F4E5A}">
      <dgm:prSet/>
      <dgm:spPr/>
      <dgm:t>
        <a:bodyPr/>
        <a:lstStyle/>
        <a:p>
          <a:endParaRPr lang="en-US"/>
        </a:p>
      </dgm:t>
    </dgm:pt>
    <dgm:pt modelId="{FCFD2227-FB36-44D2-AF00-34F83F460350}" type="sibTrans" cxnId="{8F18F5E7-DF12-457F-BA31-F589DD5F4E5A}">
      <dgm:prSet/>
      <dgm:spPr/>
      <dgm:t>
        <a:bodyPr/>
        <a:lstStyle/>
        <a:p>
          <a:endParaRPr lang="en-US"/>
        </a:p>
      </dgm:t>
    </dgm:pt>
    <dgm:pt modelId="{21E893C3-84FC-4C80-A93A-36B58EACCFB2}">
      <dgm:prSet/>
      <dgm:spPr/>
      <dgm:t>
        <a:bodyPr/>
        <a:lstStyle/>
        <a:p>
          <a:r>
            <a:rPr lang="en-GB"/>
            <a:t>What are some buzzwords ? </a:t>
          </a:r>
          <a:endParaRPr lang="en-US"/>
        </a:p>
      </dgm:t>
    </dgm:pt>
    <dgm:pt modelId="{92BF5446-CE23-4BF4-8515-05F138C64C6B}" type="parTrans" cxnId="{7ADA7953-40BF-4CA7-91BA-134425B6A3B1}">
      <dgm:prSet/>
      <dgm:spPr/>
      <dgm:t>
        <a:bodyPr/>
        <a:lstStyle/>
        <a:p>
          <a:endParaRPr lang="en-US"/>
        </a:p>
      </dgm:t>
    </dgm:pt>
    <dgm:pt modelId="{FA683E84-472F-46BF-B65A-2D63D213930A}" type="sibTrans" cxnId="{7ADA7953-40BF-4CA7-91BA-134425B6A3B1}">
      <dgm:prSet/>
      <dgm:spPr/>
      <dgm:t>
        <a:bodyPr/>
        <a:lstStyle/>
        <a:p>
          <a:endParaRPr lang="en-US"/>
        </a:p>
      </dgm:t>
    </dgm:pt>
    <dgm:pt modelId="{9A8978D5-C2A2-44B6-88B6-C9C46CA1A2AA}">
      <dgm:prSet/>
      <dgm:spPr/>
      <dgm:t>
        <a:bodyPr/>
        <a:lstStyle/>
        <a:p>
          <a:r>
            <a:rPr lang="en-GB"/>
            <a:t>What experiences do you have ? If you want to share.</a:t>
          </a:r>
          <a:endParaRPr lang="en-US"/>
        </a:p>
      </dgm:t>
    </dgm:pt>
    <dgm:pt modelId="{44FFB3EE-9457-41B6-AE3A-5EC9ED7BB871}" type="parTrans" cxnId="{E044B19A-9D80-43D8-9A22-0104550397B2}">
      <dgm:prSet/>
      <dgm:spPr/>
      <dgm:t>
        <a:bodyPr/>
        <a:lstStyle/>
        <a:p>
          <a:endParaRPr lang="en-US"/>
        </a:p>
      </dgm:t>
    </dgm:pt>
    <dgm:pt modelId="{CEB3847F-1EB7-45A2-A9B9-57A549820ED3}" type="sibTrans" cxnId="{E044B19A-9D80-43D8-9A22-0104550397B2}">
      <dgm:prSet/>
      <dgm:spPr/>
      <dgm:t>
        <a:bodyPr/>
        <a:lstStyle/>
        <a:p>
          <a:endParaRPr lang="en-US"/>
        </a:p>
      </dgm:t>
    </dgm:pt>
    <dgm:pt modelId="{199F9D2C-11DD-4814-A89B-4D88A0B70944}" type="pres">
      <dgm:prSet presAssocID="{4D6348F0-4CBE-4C31-A416-5E2CDFAF06C1}" presName="linear" presStyleCnt="0">
        <dgm:presLayoutVars>
          <dgm:animLvl val="lvl"/>
          <dgm:resizeHandles val="exact"/>
        </dgm:presLayoutVars>
      </dgm:prSet>
      <dgm:spPr/>
    </dgm:pt>
    <dgm:pt modelId="{213FA734-32A3-45A4-938A-4686D146297C}" type="pres">
      <dgm:prSet presAssocID="{6EF4F7A1-6693-4CA2-9D27-25EE164A45BA}" presName="parentText" presStyleLbl="node1" presStyleIdx="0" presStyleCnt="4" custScaleY="108437">
        <dgm:presLayoutVars>
          <dgm:chMax val="0"/>
          <dgm:bulletEnabled val="1"/>
        </dgm:presLayoutVars>
      </dgm:prSet>
      <dgm:spPr/>
    </dgm:pt>
    <dgm:pt modelId="{1E940941-551A-40B9-AC89-6B8D2A148AFD}" type="pres">
      <dgm:prSet presAssocID="{58DAC5A0-7830-46CF-B8EF-C43EA0753194}" presName="spacer" presStyleCnt="0"/>
      <dgm:spPr/>
    </dgm:pt>
    <dgm:pt modelId="{007CED6C-C732-4F63-9862-AA321C58CF45}" type="pres">
      <dgm:prSet presAssocID="{264C1524-BE85-4D52-ADAF-7D3AA32FB0C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3C38325-E290-41FC-9634-16870633A454}" type="pres">
      <dgm:prSet presAssocID="{FCFD2227-FB36-44D2-AF00-34F83F460350}" presName="spacer" presStyleCnt="0"/>
      <dgm:spPr/>
    </dgm:pt>
    <dgm:pt modelId="{8405C99B-5277-4742-A6DE-81D0FC8140B9}" type="pres">
      <dgm:prSet presAssocID="{21E893C3-84FC-4C80-A93A-36B58EACCFB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02C0537-F47A-499C-8BF4-9AA61C2B6198}" type="pres">
      <dgm:prSet presAssocID="{FA683E84-472F-46BF-B65A-2D63D213930A}" presName="spacer" presStyleCnt="0"/>
      <dgm:spPr/>
    </dgm:pt>
    <dgm:pt modelId="{FBB13613-5378-4112-9679-C45FFFD241F1}" type="pres">
      <dgm:prSet presAssocID="{9A8978D5-C2A2-44B6-88B6-C9C46CA1A2A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BC29B20-B8E2-487A-B650-0ABC16F93411}" type="presOf" srcId="{9A8978D5-C2A2-44B6-88B6-C9C46CA1A2AA}" destId="{FBB13613-5378-4112-9679-C45FFFD241F1}" srcOrd="0" destOrd="0" presId="urn:microsoft.com/office/officeart/2005/8/layout/vList2"/>
    <dgm:cxn modelId="{7ADA7953-40BF-4CA7-91BA-134425B6A3B1}" srcId="{4D6348F0-4CBE-4C31-A416-5E2CDFAF06C1}" destId="{21E893C3-84FC-4C80-A93A-36B58EACCFB2}" srcOrd="2" destOrd="0" parTransId="{92BF5446-CE23-4BF4-8515-05F138C64C6B}" sibTransId="{FA683E84-472F-46BF-B65A-2D63D213930A}"/>
    <dgm:cxn modelId="{31D2C482-7341-456A-9D0E-80E8E1A9C5D1}" type="presOf" srcId="{264C1524-BE85-4D52-ADAF-7D3AA32FB0C4}" destId="{007CED6C-C732-4F63-9862-AA321C58CF45}" srcOrd="0" destOrd="0" presId="urn:microsoft.com/office/officeart/2005/8/layout/vList2"/>
    <dgm:cxn modelId="{817BED94-D436-4B29-A6DB-EAD1F650C896}" type="presOf" srcId="{4D6348F0-4CBE-4C31-A416-5E2CDFAF06C1}" destId="{199F9D2C-11DD-4814-A89B-4D88A0B70944}" srcOrd="0" destOrd="0" presId="urn:microsoft.com/office/officeart/2005/8/layout/vList2"/>
    <dgm:cxn modelId="{E044B19A-9D80-43D8-9A22-0104550397B2}" srcId="{4D6348F0-4CBE-4C31-A416-5E2CDFAF06C1}" destId="{9A8978D5-C2A2-44B6-88B6-C9C46CA1A2AA}" srcOrd="3" destOrd="0" parTransId="{44FFB3EE-9457-41B6-AE3A-5EC9ED7BB871}" sibTransId="{CEB3847F-1EB7-45A2-A9B9-57A549820ED3}"/>
    <dgm:cxn modelId="{F72E81DE-DD64-472A-9A9B-2F0CFBCDD3E6}" type="presOf" srcId="{6EF4F7A1-6693-4CA2-9D27-25EE164A45BA}" destId="{213FA734-32A3-45A4-938A-4686D146297C}" srcOrd="0" destOrd="0" presId="urn:microsoft.com/office/officeart/2005/8/layout/vList2"/>
    <dgm:cxn modelId="{8F18F5E7-DF12-457F-BA31-F589DD5F4E5A}" srcId="{4D6348F0-4CBE-4C31-A416-5E2CDFAF06C1}" destId="{264C1524-BE85-4D52-ADAF-7D3AA32FB0C4}" srcOrd="1" destOrd="0" parTransId="{ECC2F999-2BB4-46A0-809E-BE8ACB90431C}" sibTransId="{FCFD2227-FB36-44D2-AF00-34F83F460350}"/>
    <dgm:cxn modelId="{188705EC-262A-4007-92AD-3126E307964C}" type="presOf" srcId="{21E893C3-84FC-4C80-A93A-36B58EACCFB2}" destId="{8405C99B-5277-4742-A6DE-81D0FC8140B9}" srcOrd="0" destOrd="0" presId="urn:microsoft.com/office/officeart/2005/8/layout/vList2"/>
    <dgm:cxn modelId="{B68F82EF-9C26-4E01-952D-E14B08570456}" srcId="{4D6348F0-4CBE-4C31-A416-5E2CDFAF06C1}" destId="{6EF4F7A1-6693-4CA2-9D27-25EE164A45BA}" srcOrd="0" destOrd="0" parTransId="{0F0CB0CE-16A0-4B16-9FDE-F3530AFE62D7}" sibTransId="{58DAC5A0-7830-46CF-B8EF-C43EA0753194}"/>
    <dgm:cxn modelId="{09E29A75-2C89-48AB-9745-8CEF5C935C45}" type="presParOf" srcId="{199F9D2C-11DD-4814-A89B-4D88A0B70944}" destId="{213FA734-32A3-45A4-938A-4686D146297C}" srcOrd="0" destOrd="0" presId="urn:microsoft.com/office/officeart/2005/8/layout/vList2"/>
    <dgm:cxn modelId="{B33529E3-A13E-40F6-8BDD-8BB9CDD896EF}" type="presParOf" srcId="{199F9D2C-11DD-4814-A89B-4D88A0B70944}" destId="{1E940941-551A-40B9-AC89-6B8D2A148AFD}" srcOrd="1" destOrd="0" presId="urn:microsoft.com/office/officeart/2005/8/layout/vList2"/>
    <dgm:cxn modelId="{53E1CDBA-53D5-4E1C-85C3-F3DDFC78C2EB}" type="presParOf" srcId="{199F9D2C-11DD-4814-A89B-4D88A0B70944}" destId="{007CED6C-C732-4F63-9862-AA321C58CF45}" srcOrd="2" destOrd="0" presId="urn:microsoft.com/office/officeart/2005/8/layout/vList2"/>
    <dgm:cxn modelId="{4F23A999-E2B4-484E-851E-0C69FFB0D460}" type="presParOf" srcId="{199F9D2C-11DD-4814-A89B-4D88A0B70944}" destId="{83C38325-E290-41FC-9634-16870633A454}" srcOrd="3" destOrd="0" presId="urn:microsoft.com/office/officeart/2005/8/layout/vList2"/>
    <dgm:cxn modelId="{5B900CE5-3F2E-41BD-8497-7DB610694F9B}" type="presParOf" srcId="{199F9D2C-11DD-4814-A89B-4D88A0B70944}" destId="{8405C99B-5277-4742-A6DE-81D0FC8140B9}" srcOrd="4" destOrd="0" presId="urn:microsoft.com/office/officeart/2005/8/layout/vList2"/>
    <dgm:cxn modelId="{69A46513-3485-45FC-905A-9EDB916B4FA2}" type="presParOf" srcId="{199F9D2C-11DD-4814-A89B-4D88A0B70944}" destId="{F02C0537-F47A-499C-8BF4-9AA61C2B6198}" srcOrd="5" destOrd="0" presId="urn:microsoft.com/office/officeart/2005/8/layout/vList2"/>
    <dgm:cxn modelId="{344614B5-3581-4CBD-93A1-DC646D611331}" type="presParOf" srcId="{199F9D2C-11DD-4814-A89B-4D88A0B70944}" destId="{FBB13613-5378-4112-9679-C45FFFD241F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9A5099-C943-46A0-AAF6-242317BC8D46}">
      <dsp:nvSpPr>
        <dsp:cNvPr id="0" name=""/>
        <dsp:cNvSpPr/>
      </dsp:nvSpPr>
      <dsp:spPr>
        <a:xfrm>
          <a:off x="108050" y="151159"/>
          <a:ext cx="1530210" cy="153021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0CBB89-E965-418A-94CF-7591080F7BCF}">
      <dsp:nvSpPr>
        <dsp:cNvPr id="0" name=""/>
        <dsp:cNvSpPr/>
      </dsp:nvSpPr>
      <dsp:spPr>
        <a:xfrm>
          <a:off x="429395" y="472503"/>
          <a:ext cx="887522" cy="88752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0744EE-9F60-416D-B4FE-1DAAEEAE29B7}">
      <dsp:nvSpPr>
        <dsp:cNvPr id="0" name=""/>
        <dsp:cNvSpPr/>
      </dsp:nvSpPr>
      <dsp:spPr>
        <a:xfrm>
          <a:off x="1966163" y="151159"/>
          <a:ext cx="3606925" cy="1530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Aim: Define social exclusion and summarise any issues and effects, you will face in education whilst teaching. </a:t>
          </a:r>
          <a:endParaRPr lang="en-US" sz="2200" kern="1200" dirty="0"/>
        </a:p>
      </dsp:txBody>
      <dsp:txXfrm>
        <a:off x="1966163" y="151159"/>
        <a:ext cx="3606925" cy="1530210"/>
      </dsp:txXfrm>
    </dsp:sp>
    <dsp:sp modelId="{0FBC8F89-AFC3-4E47-8C8A-5F58C8C6AF51}">
      <dsp:nvSpPr>
        <dsp:cNvPr id="0" name=""/>
        <dsp:cNvSpPr/>
      </dsp:nvSpPr>
      <dsp:spPr>
        <a:xfrm>
          <a:off x="6201569" y="151159"/>
          <a:ext cx="1530210" cy="153021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4FE1B5-A9A9-49DE-97C8-98278E1FB9D4}">
      <dsp:nvSpPr>
        <dsp:cNvPr id="0" name=""/>
        <dsp:cNvSpPr/>
      </dsp:nvSpPr>
      <dsp:spPr>
        <a:xfrm>
          <a:off x="6522913" y="472503"/>
          <a:ext cx="887522" cy="88752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623A14-D019-4ECA-A622-2FA2B2CDF266}">
      <dsp:nvSpPr>
        <dsp:cNvPr id="0" name=""/>
        <dsp:cNvSpPr/>
      </dsp:nvSpPr>
      <dsp:spPr>
        <a:xfrm>
          <a:off x="8059682" y="151159"/>
          <a:ext cx="3606925" cy="1530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Learning objective 1: Identify what social exclusion is?</a:t>
          </a:r>
          <a:endParaRPr lang="en-US" sz="2200" kern="1200" dirty="0"/>
        </a:p>
      </dsp:txBody>
      <dsp:txXfrm>
        <a:off x="8059682" y="151159"/>
        <a:ext cx="3606925" cy="1530210"/>
      </dsp:txXfrm>
    </dsp:sp>
    <dsp:sp modelId="{DCA09590-A438-4727-AF52-5E64E616309C}">
      <dsp:nvSpPr>
        <dsp:cNvPr id="0" name=""/>
        <dsp:cNvSpPr/>
      </dsp:nvSpPr>
      <dsp:spPr>
        <a:xfrm>
          <a:off x="108050" y="2370124"/>
          <a:ext cx="1530210" cy="153021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378704-0C5A-4AB8-8112-3A460E8BC964}">
      <dsp:nvSpPr>
        <dsp:cNvPr id="0" name=""/>
        <dsp:cNvSpPr/>
      </dsp:nvSpPr>
      <dsp:spPr>
        <a:xfrm>
          <a:off x="429395" y="2691468"/>
          <a:ext cx="887522" cy="88752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83CA82-E7F0-4F4A-8094-8A9DE7805C57}">
      <dsp:nvSpPr>
        <dsp:cNvPr id="0" name=""/>
        <dsp:cNvSpPr/>
      </dsp:nvSpPr>
      <dsp:spPr>
        <a:xfrm>
          <a:off x="1966163" y="2370124"/>
          <a:ext cx="3606925" cy="1530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Learning objective 2. Recognise types of social exclusion  </a:t>
          </a:r>
          <a:endParaRPr lang="en-US" sz="2200" kern="1200" dirty="0"/>
        </a:p>
      </dsp:txBody>
      <dsp:txXfrm>
        <a:off x="1966163" y="2370124"/>
        <a:ext cx="3606925" cy="1530210"/>
      </dsp:txXfrm>
    </dsp:sp>
    <dsp:sp modelId="{FB96AB65-C863-4ACF-B26A-E69C3DF181AE}">
      <dsp:nvSpPr>
        <dsp:cNvPr id="0" name=""/>
        <dsp:cNvSpPr/>
      </dsp:nvSpPr>
      <dsp:spPr>
        <a:xfrm>
          <a:off x="6201569" y="2370124"/>
          <a:ext cx="1530210" cy="153021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12370B-5181-45AD-BF87-806C6852FAF7}">
      <dsp:nvSpPr>
        <dsp:cNvPr id="0" name=""/>
        <dsp:cNvSpPr/>
      </dsp:nvSpPr>
      <dsp:spPr>
        <a:xfrm>
          <a:off x="6522913" y="2691468"/>
          <a:ext cx="887522" cy="88752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BD5A5E-84A4-42CF-B336-5FC0BCD99992}">
      <dsp:nvSpPr>
        <dsp:cNvPr id="0" name=""/>
        <dsp:cNvSpPr/>
      </dsp:nvSpPr>
      <dsp:spPr>
        <a:xfrm>
          <a:off x="8059682" y="2370124"/>
          <a:ext cx="3606925" cy="1530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Learning objective 3. Compare and contrast types of social exclusion, problems? solutions?</a:t>
          </a:r>
          <a:endParaRPr lang="en-US" sz="2200" kern="1200" dirty="0"/>
        </a:p>
      </dsp:txBody>
      <dsp:txXfrm>
        <a:off x="8059682" y="2370124"/>
        <a:ext cx="3606925" cy="15302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3FA734-32A3-45A4-938A-4686D146297C}">
      <dsp:nvSpPr>
        <dsp:cNvPr id="0" name=""/>
        <dsp:cNvSpPr/>
      </dsp:nvSpPr>
      <dsp:spPr>
        <a:xfrm>
          <a:off x="0" y="728870"/>
          <a:ext cx="7405123" cy="121415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In a group discussion or use your phones or devices, can you produce a definition ? </a:t>
          </a:r>
          <a:endParaRPr lang="en-US" sz="2900" kern="1200" dirty="0"/>
        </a:p>
      </dsp:txBody>
      <dsp:txXfrm>
        <a:off x="59270" y="788140"/>
        <a:ext cx="7286583" cy="1095618"/>
      </dsp:txXfrm>
    </dsp:sp>
    <dsp:sp modelId="{007CED6C-C732-4F63-9862-AA321C58CF45}">
      <dsp:nvSpPr>
        <dsp:cNvPr id="0" name=""/>
        <dsp:cNvSpPr/>
      </dsp:nvSpPr>
      <dsp:spPr>
        <a:xfrm>
          <a:off x="0" y="2026549"/>
          <a:ext cx="7405123" cy="1119690"/>
        </a:xfrm>
        <a:prstGeom prst="roundRect">
          <a:avLst/>
        </a:prstGeom>
        <a:gradFill rotWithShape="0">
          <a:gsLst>
            <a:gs pos="0">
              <a:schemeClr val="accent2">
                <a:hueOff val="-904150"/>
                <a:satOff val="-552"/>
                <a:lumOff val="2157"/>
                <a:alphaOff val="0"/>
                <a:tint val="96000"/>
                <a:lumMod val="100000"/>
              </a:schemeClr>
            </a:gs>
            <a:gs pos="78000">
              <a:schemeClr val="accent2">
                <a:hueOff val="-904150"/>
                <a:satOff val="-552"/>
                <a:lumOff val="215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What do you know about social exclusion? </a:t>
          </a:r>
          <a:endParaRPr lang="en-US" sz="2900" kern="1200"/>
        </a:p>
      </dsp:txBody>
      <dsp:txXfrm>
        <a:off x="54659" y="2081208"/>
        <a:ext cx="7295805" cy="1010372"/>
      </dsp:txXfrm>
    </dsp:sp>
    <dsp:sp modelId="{8405C99B-5277-4742-A6DE-81D0FC8140B9}">
      <dsp:nvSpPr>
        <dsp:cNvPr id="0" name=""/>
        <dsp:cNvSpPr/>
      </dsp:nvSpPr>
      <dsp:spPr>
        <a:xfrm>
          <a:off x="0" y="3229759"/>
          <a:ext cx="7405123" cy="1119690"/>
        </a:xfrm>
        <a:prstGeom prst="roundRect">
          <a:avLst/>
        </a:prstGeom>
        <a:gradFill rotWithShape="0">
          <a:gsLst>
            <a:gs pos="0">
              <a:schemeClr val="accent2">
                <a:hueOff val="-1808300"/>
                <a:satOff val="-1104"/>
                <a:lumOff val="4314"/>
                <a:alphaOff val="0"/>
                <a:tint val="96000"/>
                <a:lumMod val="100000"/>
              </a:schemeClr>
            </a:gs>
            <a:gs pos="78000">
              <a:schemeClr val="accent2">
                <a:hueOff val="-1808300"/>
                <a:satOff val="-1104"/>
                <a:lumOff val="4314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What are some buzzwords ? </a:t>
          </a:r>
          <a:endParaRPr lang="en-US" sz="2900" kern="1200"/>
        </a:p>
      </dsp:txBody>
      <dsp:txXfrm>
        <a:off x="54659" y="3284418"/>
        <a:ext cx="7295805" cy="1010372"/>
      </dsp:txXfrm>
    </dsp:sp>
    <dsp:sp modelId="{FBB13613-5378-4112-9679-C45FFFD241F1}">
      <dsp:nvSpPr>
        <dsp:cNvPr id="0" name=""/>
        <dsp:cNvSpPr/>
      </dsp:nvSpPr>
      <dsp:spPr>
        <a:xfrm>
          <a:off x="0" y="4432969"/>
          <a:ext cx="7405123" cy="1119690"/>
        </a:xfrm>
        <a:prstGeom prst="roundRect">
          <a:avLst/>
        </a:prstGeom>
        <a:gradFill rotWithShape="0">
          <a:gsLst>
            <a:gs pos="0">
              <a:schemeClr val="accent2">
                <a:hueOff val="-2712450"/>
                <a:satOff val="-1656"/>
                <a:lumOff val="6471"/>
                <a:alphaOff val="0"/>
                <a:tint val="96000"/>
                <a:lumMod val="100000"/>
              </a:schemeClr>
            </a:gs>
            <a:gs pos="78000">
              <a:schemeClr val="accent2">
                <a:hueOff val="-2712450"/>
                <a:satOff val="-1656"/>
                <a:lumOff val="6471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What experiences do you have ? If you want to share.</a:t>
          </a:r>
          <a:endParaRPr lang="en-US" sz="2900" kern="1200"/>
        </a:p>
      </dsp:txBody>
      <dsp:txXfrm>
        <a:off x="54659" y="4487628"/>
        <a:ext cx="7295805" cy="10103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75809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11/1/2019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72946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15534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11/1/2019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73710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17485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0657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0791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11/1/2019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8532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11/1/2019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523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12440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857285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78999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220177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28122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11/1/2019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56847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18672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11/1/2019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37233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  <p:sldLayoutId id="2147483700" r:id="rId14"/>
    <p:sldLayoutId id="2147483701" r:id="rId15"/>
    <p:sldLayoutId id="214748370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FuYVRUdt35o?start=107&amp;feature=oembed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0ADFFC45-3DC9-4433-926F-043E879D9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B5F26A87-0610-435F-AA13-BD658385C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67230" y="-8468"/>
            <a:ext cx="4763558" cy="6866467"/>
            <a:chOff x="67175" y="-8467"/>
            <a:chExt cx="4763558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6321436-5AAD-4FB6-BB0D-316D4540E8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448300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94B0BD33-3D46-4F43-947A-825DFEF610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7175" y="3681413"/>
              <a:ext cx="4763558" cy="3176587"/>
            </a:xfrm>
            <a:prstGeom prst="line">
              <a:avLst/>
            </a:prstGeom>
            <a:ln w="9525">
              <a:solidFill>
                <a:schemeClr val="tx1">
                  <a:lumMod val="50000"/>
                  <a:lumOff val="50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92E26C27-E1F5-47DC-9F83-469D196C55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58764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95F944E7-2B4E-4AE2-B4DB-846FF8AE0B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80730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FF14952D-390F-46CC-B302-73DDD9C41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9621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867CDE55-B22A-40D0-882A-9452919EEC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11788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8C409231-C942-4808-B529-DAC32A7DB0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8954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3E2BA2E-4EA2-405A-93BD-DFBC243734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1291" y="261109"/>
            <a:ext cx="5804452" cy="5830957"/>
          </a:xfrm>
        </p:spPr>
        <p:txBody>
          <a:bodyPr anchor="ctr">
            <a:norm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Social exclusion and its complexities in education.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69370F01-B8C9-4CE4-824C-92B2792E6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6497" y="-8468"/>
            <a:ext cx="5074930" cy="6866468"/>
          </a:xfrm>
          <a:custGeom>
            <a:avLst/>
            <a:gdLst>
              <a:gd name="connsiteX0" fmla="*/ 0 w 5074930"/>
              <a:gd name="connsiteY0" fmla="*/ 0 h 6858000"/>
              <a:gd name="connsiteX1" fmla="*/ 1249825 w 5074930"/>
              <a:gd name="connsiteY1" fmla="*/ 0 h 6858000"/>
              <a:gd name="connsiteX2" fmla="*/ 1249825 w 5074930"/>
              <a:gd name="connsiteY2" fmla="*/ 8457 h 6858000"/>
              <a:gd name="connsiteX3" fmla="*/ 5074930 w 5074930"/>
              <a:gd name="connsiteY3" fmla="*/ 8457 h 6858000"/>
              <a:gd name="connsiteX4" fmla="*/ 5074930 w 5074930"/>
              <a:gd name="connsiteY4" fmla="*/ 6858000 h 6858000"/>
              <a:gd name="connsiteX5" fmla="*/ 1249825 w 5074930"/>
              <a:gd name="connsiteY5" fmla="*/ 6858000 h 6858000"/>
              <a:gd name="connsiteX6" fmla="*/ 1109383 w 507493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4930" h="6858000">
                <a:moveTo>
                  <a:pt x="0" y="0"/>
                </a:moveTo>
                <a:lnTo>
                  <a:pt x="1249825" y="0"/>
                </a:lnTo>
                <a:lnTo>
                  <a:pt x="1249825" y="8457"/>
                </a:lnTo>
                <a:lnTo>
                  <a:pt x="5074930" y="8457"/>
                </a:lnTo>
                <a:lnTo>
                  <a:pt x="5074930" y="6858000"/>
                </a:lnTo>
                <a:lnTo>
                  <a:pt x="1249825" y="6858000"/>
                </a:lnTo>
                <a:lnTo>
                  <a:pt x="1109383" y="685800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6BE3E60-68BB-433D-8AD3-151FB85B4250}"/>
              </a:ext>
            </a:extLst>
          </p:cNvPr>
          <p:cNvSpPr txBox="1"/>
          <p:nvPr/>
        </p:nvSpPr>
        <p:spPr>
          <a:xfrm>
            <a:off x="8103355" y="6262711"/>
            <a:ext cx="39731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PCET, ALYS WINES, 1501684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BCDCAE16-DB5C-4A5F-8B9A-09AE612AEE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1249" y="924007"/>
            <a:ext cx="5696429" cy="4032305"/>
          </a:xfrm>
          <a:prstGeom prst="ellipse">
            <a:avLst/>
          </a:prstGeom>
          <a:ln>
            <a:noFill/>
          </a:ln>
          <a:effectLst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val="15620665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9">
            <a:extLst>
              <a:ext uri="{FF2B5EF4-FFF2-40B4-BE49-F238E27FC236}">
                <a16:creationId xmlns:a16="http://schemas.microsoft.com/office/drawing/2014/main" id="{2D94F95D-89EF-455B-9F54-0F4231363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001"/>
            <a:ext cx="12192000" cy="2285999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24" name="Group 11">
            <a:extLst>
              <a:ext uri="{FF2B5EF4-FFF2-40B4-BE49-F238E27FC236}">
                <a16:creationId xmlns:a16="http://schemas.microsoft.com/office/drawing/2014/main" id="{612B9F8D-6DD1-481E-8CCE-81A7EEB15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25267" y="-8467"/>
            <a:ext cx="4766733" cy="6866467"/>
            <a:chOff x="7425267" y="-8467"/>
            <a:chExt cx="4766733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BD531F65-BE00-4220-96DD-64DD545E0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96547" y="4572001"/>
              <a:ext cx="393665" cy="2285999"/>
            </a:xfrm>
            <a:prstGeom prst="line">
              <a:avLst/>
            </a:prstGeom>
            <a:ln w="9525">
              <a:solidFill>
                <a:srgbClr val="BFBFBF">
                  <a:alpha val="7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13">
              <a:extLst>
                <a:ext uri="{FF2B5EF4-FFF2-40B4-BE49-F238E27FC236}">
                  <a16:creationId xmlns:a16="http://schemas.microsoft.com/office/drawing/2014/main" id="{95BD48B8-B8E0-4EC6-889B-B9D5035859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4572001"/>
              <a:ext cx="3383073" cy="2285999"/>
            </a:xfrm>
            <a:prstGeom prst="line">
              <a:avLst/>
            </a:prstGeom>
            <a:ln w="9525">
              <a:solidFill>
                <a:srgbClr val="BFBFBF">
                  <a:alpha val="69804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4CB88335-CEFC-4E93-A849-B293A59F0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A68404B5-9CA3-4B1B-A75D-54F36B1B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7260DE41-7357-49EC-A4FF-41B666696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1D9D87BA-A306-430B-8BCF-468FF820D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39F522E6-2DF0-48FC-873D-74BF21019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1015C585-0283-4901-9837-57DD565CE8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CB6D253E-04B9-4649-B17B-DE58968B27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9EA512B-8E34-424C-BA76-109613CB81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4765972"/>
            <a:ext cx="8596668" cy="13208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400" dirty="0">
                <a:solidFill>
                  <a:schemeClr val="bg1"/>
                </a:solidFill>
              </a:rPr>
              <a:t>Social exclusion and its complexities in education </a:t>
            </a:r>
          </a:p>
        </p:txBody>
      </p:sp>
      <p:sp useBgFill="1">
        <p:nvSpPr>
          <p:cNvPr id="26" name="Rectangle 22">
            <a:extLst>
              <a:ext uri="{FF2B5EF4-FFF2-40B4-BE49-F238E27FC236}">
                <a16:creationId xmlns:a16="http://schemas.microsoft.com/office/drawing/2014/main" id="{A1AE21A0-AA96-4557-AB48-66255CF0A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FF18046-A84E-4EB9-8BEA-D9120E657E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3145647"/>
              </p:ext>
            </p:extLst>
          </p:nvPr>
        </p:nvGraphicFramePr>
        <p:xfrm>
          <a:off x="253218" y="196948"/>
          <a:ext cx="11774659" cy="40514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595741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nline Media 2" title="Social Exclusion">
            <a:hlinkClick r:id="" action="ppaction://media"/>
            <a:extLst>
              <a:ext uri="{FF2B5EF4-FFF2-40B4-BE49-F238E27FC236}">
                <a16:creationId xmlns:a16="http://schemas.microsoft.com/office/drawing/2014/main" id="{71D58606-9092-4CF4-BE90-7283D746985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38539" y="134178"/>
            <a:ext cx="11797011" cy="6544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454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5" name="Rectangle 114">
            <a:extLst>
              <a:ext uri="{FF2B5EF4-FFF2-40B4-BE49-F238E27FC236}">
                <a16:creationId xmlns:a16="http://schemas.microsoft.com/office/drawing/2014/main" id="{CB5AA8A5-25CC-4295-892F-367FCDAF2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7" name="Group 116">
            <a:extLst>
              <a:ext uri="{FF2B5EF4-FFF2-40B4-BE49-F238E27FC236}">
                <a16:creationId xmlns:a16="http://schemas.microsoft.com/office/drawing/2014/main" id="{09DD65AA-8280-4962-92F3-DF1CB5334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118" name="Straight Connector 117">
              <a:extLst>
                <a:ext uri="{FF2B5EF4-FFF2-40B4-BE49-F238E27FC236}">
                  <a16:creationId xmlns:a16="http://schemas.microsoft.com/office/drawing/2014/main" id="{88942788-FC6D-44C2-BFC1-6F064710DA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9" name="Straight Connector 118">
              <a:extLst>
                <a:ext uri="{FF2B5EF4-FFF2-40B4-BE49-F238E27FC236}">
                  <a16:creationId xmlns:a16="http://schemas.microsoft.com/office/drawing/2014/main" id="{01093AC6-E5C2-4894-A520-5BE11049F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0" name="Rectangle 23">
              <a:extLst>
                <a:ext uri="{FF2B5EF4-FFF2-40B4-BE49-F238E27FC236}">
                  <a16:creationId xmlns:a16="http://schemas.microsoft.com/office/drawing/2014/main" id="{F2EF9281-EAD8-4973-938C-52DECCD0F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1" name="Rectangle 25">
              <a:extLst>
                <a:ext uri="{FF2B5EF4-FFF2-40B4-BE49-F238E27FC236}">
                  <a16:creationId xmlns:a16="http://schemas.microsoft.com/office/drawing/2014/main" id="{F4D52681-7A79-4750-8E02-7C30DBAFE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2" name="Isosceles Triangle 121">
              <a:extLst>
                <a:ext uri="{FF2B5EF4-FFF2-40B4-BE49-F238E27FC236}">
                  <a16:creationId xmlns:a16="http://schemas.microsoft.com/office/drawing/2014/main" id="{F132E88E-8003-49D3-88BD-E18DF6965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3" name="Rectangle 27">
              <a:extLst>
                <a:ext uri="{FF2B5EF4-FFF2-40B4-BE49-F238E27FC236}">
                  <a16:creationId xmlns:a16="http://schemas.microsoft.com/office/drawing/2014/main" id="{8C986A99-157C-40D0-97AD-371B6F55E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4" name="Rectangle 28">
              <a:extLst>
                <a:ext uri="{FF2B5EF4-FFF2-40B4-BE49-F238E27FC236}">
                  <a16:creationId xmlns:a16="http://schemas.microsoft.com/office/drawing/2014/main" id="{264123D5-6D32-4F54-BAD5-43A5BAF6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5" name="Rectangle 29">
              <a:extLst>
                <a:ext uri="{FF2B5EF4-FFF2-40B4-BE49-F238E27FC236}">
                  <a16:creationId xmlns:a16="http://schemas.microsoft.com/office/drawing/2014/main" id="{5FCA8C06-6A3E-4C39-9EF2-1179873319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6" name="Isosceles Triangle 125">
              <a:extLst>
                <a:ext uri="{FF2B5EF4-FFF2-40B4-BE49-F238E27FC236}">
                  <a16:creationId xmlns:a16="http://schemas.microsoft.com/office/drawing/2014/main" id="{3F93416A-6C44-4D77-A94A-DEBC035EA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A691C21-8D3A-4508-9936-C7D764F28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dirty="0">
                <a:solidFill>
                  <a:schemeClr val="accent1">
                    <a:lumMod val="75000"/>
                  </a:schemeClr>
                </a:solidFill>
              </a:rPr>
              <a:t>WHAT IS YOUR DEFINTION OF SOCIAL EXCLUSION?</a:t>
            </a:r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24C6BC13-FB1E-48CC-B421-3D0603972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10" name="TextBox 2">
            <a:extLst>
              <a:ext uri="{FF2B5EF4-FFF2-40B4-BE49-F238E27FC236}">
                <a16:creationId xmlns:a16="http://schemas.microsoft.com/office/drawing/2014/main" id="{A0DD3BFA-B3A0-40DC-BC10-3FD346575ED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75940680"/>
              </p:ext>
            </p:extLst>
          </p:nvPr>
        </p:nvGraphicFramePr>
        <p:xfrm>
          <a:off x="4508580" y="291548"/>
          <a:ext cx="7405123" cy="62815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181084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82D1CBBC-6E9F-4212-9806-7A638C828B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001"/>
            <a:ext cx="12192000" cy="2285999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8EC26330-6D02-4C84-B89F-C5A8CF2B5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25267" y="-8467"/>
            <a:ext cx="4766733" cy="6866467"/>
            <a:chOff x="7425267" y="-8467"/>
            <a:chExt cx="4766733" cy="6866467"/>
          </a:xfrm>
        </p:grpSpPr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5A5297F0-74D7-4E56-8C85-DD608539D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96547" y="4572001"/>
              <a:ext cx="393665" cy="2285999"/>
            </a:xfrm>
            <a:prstGeom prst="line">
              <a:avLst/>
            </a:prstGeom>
            <a:ln w="9525">
              <a:solidFill>
                <a:srgbClr val="BFBFBF">
                  <a:alpha val="7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6E424313-B840-4A19-A378-B1D1774B5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4572001"/>
              <a:ext cx="3383073" cy="2285999"/>
            </a:xfrm>
            <a:prstGeom prst="line">
              <a:avLst/>
            </a:prstGeom>
            <a:ln w="9525">
              <a:solidFill>
                <a:srgbClr val="BFBFBF">
                  <a:alpha val="69804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Rectangle 23">
              <a:extLst>
                <a:ext uri="{FF2B5EF4-FFF2-40B4-BE49-F238E27FC236}">
                  <a16:creationId xmlns:a16="http://schemas.microsoft.com/office/drawing/2014/main" id="{872B411D-D18B-488A-B22A-9F139EED89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Rectangle 25">
              <a:extLst>
                <a:ext uri="{FF2B5EF4-FFF2-40B4-BE49-F238E27FC236}">
                  <a16:creationId xmlns:a16="http://schemas.microsoft.com/office/drawing/2014/main" id="{9519FBF2-9C9F-49B5-AE1A-AB5049D503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Isosceles Triangle 38">
              <a:extLst>
                <a:ext uri="{FF2B5EF4-FFF2-40B4-BE49-F238E27FC236}">
                  <a16:creationId xmlns:a16="http://schemas.microsoft.com/office/drawing/2014/main" id="{A30DE6B7-51C9-49A9-9B80-91E1A8D603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Rectangle 27">
              <a:extLst>
                <a:ext uri="{FF2B5EF4-FFF2-40B4-BE49-F238E27FC236}">
                  <a16:creationId xmlns:a16="http://schemas.microsoft.com/office/drawing/2014/main" id="{EDFE8946-BACE-4C56-9B6E-85E11C0995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28">
              <a:extLst>
                <a:ext uri="{FF2B5EF4-FFF2-40B4-BE49-F238E27FC236}">
                  <a16:creationId xmlns:a16="http://schemas.microsoft.com/office/drawing/2014/main" id="{390A658F-D524-467C-BDFC-D37A227BF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Rectangle 29">
              <a:extLst>
                <a:ext uri="{FF2B5EF4-FFF2-40B4-BE49-F238E27FC236}">
                  <a16:creationId xmlns:a16="http://schemas.microsoft.com/office/drawing/2014/main" id="{4F01FE87-3030-45CD-B330-DBA287297D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A89C2E5F-7F20-475D-88BE-29D4128DD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28EC6EDD-78EB-4A50-85CB-7C3CE363AF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ABB16-7AA4-4DA1-954F-8BD3DC7800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0"/>
            <a:ext cx="10585752" cy="4934857"/>
          </a:xfrm>
        </p:spPr>
        <p:txBody>
          <a:bodyPr anchor="ctr">
            <a:noAutofit/>
          </a:bodyPr>
          <a:lstStyle/>
          <a:p>
            <a:r>
              <a:rPr lang="en-GB" sz="2200" dirty="0"/>
              <a:t>An individual can be social excluded depending on their race, religion, location, age, gender, disability or sexual orientation – Pierson (2003). </a:t>
            </a:r>
          </a:p>
          <a:p>
            <a:endParaRPr lang="en-GB" sz="2200" dirty="0"/>
          </a:p>
          <a:p>
            <a:r>
              <a:rPr lang="en-GB" sz="2200" dirty="0"/>
              <a:t>‘Social exclusion has been defined as chronic, multidimensional, disadvantage resulting in in a cataphoric detachment of society’ – (</a:t>
            </a:r>
            <a:r>
              <a:rPr lang="en-GB" sz="2200" dirty="0" err="1"/>
              <a:t>Burchardt</a:t>
            </a:r>
            <a:r>
              <a:rPr lang="en-GB" sz="2200" dirty="0"/>
              <a:t> </a:t>
            </a:r>
            <a:r>
              <a:rPr lang="en-GB" sz="2200" i="1" dirty="0"/>
              <a:t>et al</a:t>
            </a:r>
            <a:r>
              <a:rPr lang="en-GB" sz="2200" dirty="0"/>
              <a:t>. 1999).  </a:t>
            </a:r>
          </a:p>
          <a:p>
            <a:endParaRPr lang="en-GB" sz="2200" dirty="0"/>
          </a:p>
          <a:p>
            <a:r>
              <a:rPr lang="en-GB" sz="2200" dirty="0"/>
              <a:t>Social exclusion can be defined as ‘lack of basic rights, lack of access to political and legal systems to make those rights a reality’. – Agulnik (2002)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77067C-43E7-4A07-B552-395D7FD11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550" y="5537200"/>
            <a:ext cx="8596668" cy="1320800"/>
          </a:xfrm>
        </p:spPr>
        <p:txBody>
          <a:bodyPr anchor="ctr">
            <a:normAutofit/>
          </a:bodyPr>
          <a:lstStyle/>
          <a:p>
            <a:r>
              <a:rPr lang="en-GB" sz="4400" dirty="0">
                <a:solidFill>
                  <a:schemeClr val="bg1"/>
                </a:solidFill>
              </a:rPr>
              <a:t>Social Exclusion is….. </a:t>
            </a:r>
          </a:p>
        </p:txBody>
      </p:sp>
    </p:spTree>
    <p:extLst>
      <p:ext uri="{BB962C8B-B14F-4D97-AF65-F5344CB8AC3E}">
        <p14:creationId xmlns:p14="http://schemas.microsoft.com/office/powerpoint/2010/main" val="2757253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676358-C1A7-4018-8489-5F9FF7B4AB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530" y="601397"/>
            <a:ext cx="9554817" cy="15902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800" dirty="0">
                <a:solidFill>
                  <a:schemeClr val="tx1"/>
                </a:solidFill>
              </a:rPr>
              <a:t>Activity: chalk and talk– in the group, can you distinguish the different signs and types of social exclusion </a:t>
            </a:r>
            <a:r>
              <a:rPr lang="en-GB" sz="2400" dirty="0">
                <a:solidFill>
                  <a:schemeClr val="tx1"/>
                </a:solidFill>
              </a:rPr>
              <a:t>? </a:t>
            </a:r>
          </a:p>
        </p:txBody>
      </p:sp>
      <p:sp>
        <p:nvSpPr>
          <p:cNvPr id="4" name="Thought Bubble: Cloud 3">
            <a:extLst>
              <a:ext uri="{FF2B5EF4-FFF2-40B4-BE49-F238E27FC236}">
                <a16:creationId xmlns:a16="http://schemas.microsoft.com/office/drawing/2014/main" id="{9E073A8C-36DB-47A6-A863-988A2BED46CD}"/>
              </a:ext>
            </a:extLst>
          </p:cNvPr>
          <p:cNvSpPr/>
          <p:nvPr/>
        </p:nvSpPr>
        <p:spPr>
          <a:xfrm>
            <a:off x="304800" y="2191657"/>
            <a:ext cx="5791199" cy="3679056"/>
          </a:xfrm>
          <a:prstGeom prst="cloudCallout">
            <a:avLst>
              <a:gd name="adj1" fmla="val 57323"/>
              <a:gd name="adj2" fmla="val 6891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6865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920339-9AD0-4FF4-885D-2CE1F8891E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7930" y="135880"/>
            <a:ext cx="8534400" cy="649356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What are the signs and types of social exclusion?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81A6D8-0FAC-4F67-90D5-CED4CC6128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14" y="649352"/>
            <a:ext cx="6063684" cy="6208648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17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threats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Anxiety 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Hostility 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Withdrawing from others 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Sleep disturbance 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Depression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Negativity 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Impulse control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Loneliness 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Mental health issues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 self esteem, sense of belonging and self worth 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 quality of life 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 Social cohesion 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Negative personal function 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Negative to society </a:t>
            </a:r>
          </a:p>
          <a:p>
            <a:pPr marL="0" indent="0" algn="r">
              <a:lnSpc>
                <a:spcPct val="90000"/>
              </a:lnSpc>
              <a:buNone/>
            </a:pPr>
            <a:r>
              <a:rPr lang="en-GB" sz="17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(Rokach,2019)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B2E8E41-7F97-4136-B010-825C4C9DE93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283" t="35972" r="14881" b="17021"/>
          <a:stretch/>
        </p:blipFill>
        <p:spPr>
          <a:xfrm>
            <a:off x="5459896" y="1580370"/>
            <a:ext cx="6687358" cy="3071177"/>
          </a:xfrm>
          <a:prstGeom prst="rect">
            <a:avLst/>
          </a:prstGeom>
        </p:spPr>
      </p:pic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7716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5F1E9D-2956-4005-9D36-60145AD89F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117" y="0"/>
            <a:ext cx="9566596" cy="816637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The</a:t>
            </a:r>
            <a:r>
              <a:rPr lang="en-GB" dirty="0"/>
              <a:t> </a:t>
            </a:r>
            <a:r>
              <a:rPr lang="en-GB" dirty="0">
                <a:solidFill>
                  <a:schemeClr val="tx1"/>
                </a:solidFill>
              </a:rPr>
              <a:t>effects</a:t>
            </a:r>
            <a:r>
              <a:rPr lang="en-GB" dirty="0"/>
              <a:t> </a:t>
            </a:r>
            <a:r>
              <a:rPr lang="en-GB" dirty="0">
                <a:solidFill>
                  <a:schemeClr val="tx1"/>
                </a:solidFill>
              </a:rPr>
              <a:t>of</a:t>
            </a:r>
            <a:r>
              <a:rPr lang="en-GB" dirty="0"/>
              <a:t> </a:t>
            </a:r>
            <a:r>
              <a:rPr lang="en-GB" dirty="0">
                <a:solidFill>
                  <a:schemeClr val="tx1"/>
                </a:solidFill>
              </a:rPr>
              <a:t>social</a:t>
            </a:r>
            <a:r>
              <a:rPr lang="en-GB" dirty="0"/>
              <a:t> </a:t>
            </a:r>
            <a:r>
              <a:rPr lang="en-GB" dirty="0">
                <a:solidFill>
                  <a:schemeClr val="tx1"/>
                </a:solidFill>
              </a:rPr>
              <a:t>exclusion</a:t>
            </a:r>
            <a:r>
              <a:rPr lang="en-GB" dirty="0"/>
              <a:t> </a:t>
            </a:r>
            <a:r>
              <a:rPr lang="en-GB" dirty="0">
                <a:solidFill>
                  <a:schemeClr val="tx1"/>
                </a:solidFill>
              </a:rPr>
              <a:t>on</a:t>
            </a:r>
            <a:r>
              <a:rPr lang="en-GB" dirty="0"/>
              <a:t> </a:t>
            </a:r>
            <a:r>
              <a:rPr lang="en-GB" dirty="0">
                <a:solidFill>
                  <a:schemeClr val="tx1"/>
                </a:solidFill>
              </a:rPr>
              <a:t>education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FC19DB-2735-4694-A8A1-902B1BEEC1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321" y="1192697"/>
            <a:ext cx="4585253" cy="4848666"/>
          </a:xfrm>
        </p:spPr>
        <p:txBody>
          <a:bodyPr/>
          <a:lstStyle/>
          <a:p>
            <a:r>
              <a:rPr lang="en-GB" dirty="0"/>
              <a:t>Poverty                                                             </a:t>
            </a:r>
          </a:p>
          <a:p>
            <a:r>
              <a:rPr lang="en-GB" dirty="0"/>
              <a:t>Poor housing</a:t>
            </a:r>
          </a:p>
          <a:p>
            <a:r>
              <a:rPr lang="en-GB" dirty="0"/>
              <a:t>Reliant on benefits </a:t>
            </a:r>
          </a:p>
          <a:p>
            <a:r>
              <a:rPr lang="en-GB" dirty="0"/>
              <a:t>Ill health </a:t>
            </a:r>
          </a:p>
          <a:p>
            <a:r>
              <a:rPr lang="en-GB" dirty="0"/>
              <a:t>Not enough funding for organisations </a:t>
            </a:r>
          </a:p>
          <a:p>
            <a:r>
              <a:rPr lang="en-GB" dirty="0"/>
              <a:t>Disengagement</a:t>
            </a:r>
          </a:p>
          <a:p>
            <a:r>
              <a:rPr lang="en-GB" dirty="0"/>
              <a:t>Lack of motivation </a:t>
            </a:r>
          </a:p>
          <a:p>
            <a:r>
              <a:rPr lang="en-GB" dirty="0"/>
              <a:t>Discrimination </a:t>
            </a:r>
          </a:p>
          <a:p>
            <a:r>
              <a:rPr lang="en-GB" dirty="0"/>
              <a:t>Family problems </a:t>
            </a:r>
          </a:p>
          <a:p>
            <a:endParaRPr lang="en-GB" dirty="0"/>
          </a:p>
          <a:p>
            <a:endParaRPr lang="en-GB" dirty="0"/>
          </a:p>
          <a:p>
            <a:pPr marL="0" indent="0" algn="r">
              <a:buNone/>
            </a:pPr>
            <a:r>
              <a:rPr lang="en-GB" dirty="0"/>
              <a:t>Walraven (2000)  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92562EE-003C-46F3-9A08-7525976980B3}"/>
              </a:ext>
            </a:extLst>
          </p:cNvPr>
          <p:cNvSpPr txBox="1"/>
          <p:nvPr/>
        </p:nvSpPr>
        <p:spPr>
          <a:xfrm>
            <a:off x="5883965" y="1008623"/>
            <a:ext cx="5287617" cy="52168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Empowerment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Access to health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Better education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Make informed decisions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Better jobs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Better opportunities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Engagement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Positive relationship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Positive social skills  </a:t>
            </a:r>
          </a:p>
          <a:p>
            <a:pPr algn="r"/>
            <a:endParaRPr lang="en-GB" dirty="0"/>
          </a:p>
          <a:p>
            <a:pPr algn="r"/>
            <a:br>
              <a:rPr lang="en-GB" dirty="0"/>
            </a:br>
            <a:endParaRPr lang="en-GB" dirty="0"/>
          </a:p>
          <a:p>
            <a:pPr algn="r"/>
            <a:r>
              <a:rPr lang="en-GB" dirty="0"/>
              <a:t>Walraven (2000)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34191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8" name="Group 87">
            <a:extLst>
              <a:ext uri="{FF2B5EF4-FFF2-40B4-BE49-F238E27FC236}">
                <a16:creationId xmlns:a16="http://schemas.microsoft.com/office/drawing/2014/main" id="{76582886-877C-4AEC-A77F-8055EB9A0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89" name="Freeform 14">
              <a:extLst>
                <a:ext uri="{FF2B5EF4-FFF2-40B4-BE49-F238E27FC236}">
                  <a16:creationId xmlns:a16="http://schemas.microsoft.com/office/drawing/2014/main" id="{171A838D-27EA-485C-9A80-DCE624AB30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9059F313-A1BB-425E-9626-2BD43CAC64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19ABF76A-A1AE-44BB-9ECB-D55D2FE29B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92" name="Rectangle 23">
              <a:extLst>
                <a:ext uri="{FF2B5EF4-FFF2-40B4-BE49-F238E27FC236}">
                  <a16:creationId xmlns:a16="http://schemas.microsoft.com/office/drawing/2014/main" id="{5B6D2EC4-82D3-43B8-82D6-028CB43456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3" name="Rectangle 25">
              <a:extLst>
                <a:ext uri="{FF2B5EF4-FFF2-40B4-BE49-F238E27FC236}">
                  <a16:creationId xmlns:a16="http://schemas.microsoft.com/office/drawing/2014/main" id="{520034CE-71F9-4E0F-94D8-99335CB852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4" name="Isosceles Triangle 93">
              <a:extLst>
                <a:ext uri="{FF2B5EF4-FFF2-40B4-BE49-F238E27FC236}">
                  <a16:creationId xmlns:a16="http://schemas.microsoft.com/office/drawing/2014/main" id="{1926C6C0-16F7-4CDC-B481-2D19B2F3BF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5" name="Rectangle 27">
              <a:extLst>
                <a:ext uri="{FF2B5EF4-FFF2-40B4-BE49-F238E27FC236}">
                  <a16:creationId xmlns:a16="http://schemas.microsoft.com/office/drawing/2014/main" id="{042CE423-CE6E-4EE9-91F2-3E40EFB40A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6" name="Rectangle 28">
              <a:extLst>
                <a:ext uri="{FF2B5EF4-FFF2-40B4-BE49-F238E27FC236}">
                  <a16:creationId xmlns:a16="http://schemas.microsoft.com/office/drawing/2014/main" id="{699BB4BD-31D7-434C-A6DB-E2CF3ACF60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7" name="Rectangle 29">
              <a:extLst>
                <a:ext uri="{FF2B5EF4-FFF2-40B4-BE49-F238E27FC236}">
                  <a16:creationId xmlns:a16="http://schemas.microsoft.com/office/drawing/2014/main" id="{23D406B8-656A-4D8B-91D0-BF4202C86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8" name="Isosceles Triangle 97">
              <a:extLst>
                <a:ext uri="{FF2B5EF4-FFF2-40B4-BE49-F238E27FC236}">
                  <a16:creationId xmlns:a16="http://schemas.microsoft.com/office/drawing/2014/main" id="{83F4BFB6-D6B8-446C-8E17-3D54DCA9F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100" name="Rectangle 99">
            <a:extLst>
              <a:ext uri="{FF2B5EF4-FFF2-40B4-BE49-F238E27FC236}">
                <a16:creationId xmlns:a16="http://schemas.microsoft.com/office/drawing/2014/main" id="{9179DE42-5613-4B35-A1E6-6CCBAA13C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2" name="Straight Connector 101">
            <a:extLst>
              <a:ext uri="{FF2B5EF4-FFF2-40B4-BE49-F238E27FC236}">
                <a16:creationId xmlns:a16="http://schemas.microsoft.com/office/drawing/2014/main" id="{EB898B32-3891-4C3A-8F58-C5969D2E90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48300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4" name="Straight Connector 103">
            <a:extLst>
              <a:ext uri="{FF2B5EF4-FFF2-40B4-BE49-F238E27FC236}">
                <a16:creationId xmlns:a16="http://schemas.microsoft.com/office/drawing/2014/main" id="{4AE4806D-B8F9-4679-A68A-9BD21C01A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7175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6" name="Rectangle 23">
            <a:extLst>
              <a:ext uri="{FF2B5EF4-FFF2-40B4-BE49-F238E27FC236}">
                <a16:creationId xmlns:a16="http://schemas.microsoft.com/office/drawing/2014/main" id="{52FB45E9-914E-4471-AC87-E475CD517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58764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8" name="Rectangle 25">
            <a:extLst>
              <a:ext uri="{FF2B5EF4-FFF2-40B4-BE49-F238E27FC236}">
                <a16:creationId xmlns:a16="http://schemas.microsoft.com/office/drawing/2014/main" id="{C310626D-5743-49D4-8F7D-88C4F8F05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80730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0" name="Isosceles Triangle 109">
            <a:extLst>
              <a:ext uri="{FF2B5EF4-FFF2-40B4-BE49-F238E27FC236}">
                <a16:creationId xmlns:a16="http://schemas.microsoft.com/office/drawing/2014/main" id="{3C195FC1-B568-4C72-9902-34CB35DDD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9621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2" name="Rectangle 27">
            <a:extLst>
              <a:ext uri="{FF2B5EF4-FFF2-40B4-BE49-F238E27FC236}">
                <a16:creationId xmlns:a16="http://schemas.microsoft.com/office/drawing/2014/main" id="{EF2BDF77-362C-43F0-8CBB-A969EC2AE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1788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4" name="Isosceles Triangle 113">
            <a:extLst>
              <a:ext uri="{FF2B5EF4-FFF2-40B4-BE49-F238E27FC236}">
                <a16:creationId xmlns:a16="http://schemas.microsoft.com/office/drawing/2014/main" id="{4BE96B01-3929-432D-B8C2-ADBCB74C2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48954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6" name="Freeform: Shape 115">
            <a:extLst>
              <a:ext uri="{FF2B5EF4-FFF2-40B4-BE49-F238E27FC236}">
                <a16:creationId xmlns:a16="http://schemas.microsoft.com/office/drawing/2014/main" id="{2A6FCDE6-CDE2-4C51-B18E-A95CFB6797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16287" y="-8467"/>
            <a:ext cx="9175713" cy="6866467"/>
          </a:xfrm>
          <a:custGeom>
            <a:avLst/>
            <a:gdLst>
              <a:gd name="connsiteX0" fmla="*/ 0 w 9175713"/>
              <a:gd name="connsiteY0" fmla="*/ 0 h 6866467"/>
              <a:gd name="connsiteX1" fmla="*/ 1249825 w 9175713"/>
              <a:gd name="connsiteY1" fmla="*/ 0 h 6866467"/>
              <a:gd name="connsiteX2" fmla="*/ 1249825 w 9175713"/>
              <a:gd name="connsiteY2" fmla="*/ 8467 h 6866467"/>
              <a:gd name="connsiteX3" fmla="*/ 9175713 w 9175713"/>
              <a:gd name="connsiteY3" fmla="*/ 8467 h 6866467"/>
              <a:gd name="connsiteX4" fmla="*/ 9175713 w 9175713"/>
              <a:gd name="connsiteY4" fmla="*/ 6866467 h 6866467"/>
              <a:gd name="connsiteX5" fmla="*/ 1249825 w 9175713"/>
              <a:gd name="connsiteY5" fmla="*/ 6866467 h 6866467"/>
              <a:gd name="connsiteX6" fmla="*/ 1109382 w 9175713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75713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9175713" y="8467"/>
                </a:lnTo>
                <a:lnTo>
                  <a:pt x="9175713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77FC45-8FCE-4ECC-A6DD-B1E84DBC0B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9496" y="365461"/>
            <a:ext cx="6536091" cy="587631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4400">
                <a:solidFill>
                  <a:srgbClr val="FFFFFF"/>
                </a:solidFill>
              </a:rPr>
              <a:t>How will social isolation affect while you're teaching?</a:t>
            </a:r>
            <a:br>
              <a:rPr lang="en-US" sz="4400">
                <a:solidFill>
                  <a:srgbClr val="FFFFFF"/>
                </a:solidFill>
              </a:rPr>
            </a:br>
            <a:br>
              <a:rPr lang="en-US" sz="4400">
                <a:solidFill>
                  <a:srgbClr val="FFFFFF"/>
                </a:solidFill>
              </a:rPr>
            </a:br>
            <a:br>
              <a:rPr lang="en-US" sz="4400">
                <a:solidFill>
                  <a:srgbClr val="FFFFFF"/>
                </a:solidFill>
              </a:rPr>
            </a:br>
            <a:r>
              <a:rPr lang="en-US" sz="4400">
                <a:solidFill>
                  <a:srgbClr val="FFFFFF"/>
                </a:solidFill>
              </a:rPr>
              <a:t>How will you be able to identify this ? </a:t>
            </a:r>
            <a:br>
              <a:rPr lang="en-US" sz="4400">
                <a:solidFill>
                  <a:srgbClr val="FFFFFF"/>
                </a:solidFill>
              </a:rPr>
            </a:br>
            <a:br>
              <a:rPr lang="en-US" sz="4400">
                <a:solidFill>
                  <a:srgbClr val="FFFFFF"/>
                </a:solidFill>
              </a:rPr>
            </a:br>
            <a:br>
              <a:rPr lang="en-US" sz="4400">
                <a:solidFill>
                  <a:srgbClr val="FFFFFF"/>
                </a:solidFill>
              </a:rPr>
            </a:br>
            <a:r>
              <a:rPr lang="en-US" sz="4400">
                <a:solidFill>
                  <a:srgbClr val="FFFFFF"/>
                </a:solidFill>
              </a:rPr>
              <a:t>How can you help students ?</a:t>
            </a:r>
            <a:endParaRPr lang="en-US" sz="4400" dirty="0">
              <a:solidFill>
                <a:srgbClr val="FFFFFF"/>
              </a:solidFill>
            </a:endParaRPr>
          </a:p>
        </p:txBody>
      </p:sp>
      <p:sp>
        <p:nvSpPr>
          <p:cNvPr id="118" name="Isosceles Triangle 117">
            <a:extLst>
              <a:ext uri="{FF2B5EF4-FFF2-40B4-BE49-F238E27FC236}">
                <a16:creationId xmlns:a16="http://schemas.microsoft.com/office/drawing/2014/main" id="{9D2E8756-2465-473A-BA2A-2DB1D6224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062562" y="3271487"/>
            <a:ext cx="220660" cy="186439"/>
          </a:xfrm>
          <a:prstGeom prst="triangl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32022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6">
            <a:extLst>
              <a:ext uri="{FF2B5EF4-FFF2-40B4-BE49-F238E27FC236}">
                <a16:creationId xmlns:a16="http://schemas.microsoft.com/office/drawing/2014/main" id="{76582886-877C-4AEC-A77F-8055EB9A0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8" name="Freeform 14">
              <a:extLst>
                <a:ext uri="{FF2B5EF4-FFF2-40B4-BE49-F238E27FC236}">
                  <a16:creationId xmlns:a16="http://schemas.microsoft.com/office/drawing/2014/main" id="{171A838D-27EA-485C-9A80-DCE624AB30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9059F313-A1BB-425E-9626-2BD43CAC64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19ABF76A-A1AE-44BB-9ECB-D55D2FE29B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5B6D2EC4-82D3-43B8-82D6-028CB43456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520034CE-71F9-4E0F-94D8-99335CB852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1926C6C0-16F7-4CDC-B481-2D19B2F3BF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042CE423-CE6E-4EE9-91F2-3E40EFB40A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699BB4BD-31D7-434C-A6DB-E2CF3ACF60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9">
              <a:extLst>
                <a:ext uri="{FF2B5EF4-FFF2-40B4-BE49-F238E27FC236}">
                  <a16:creationId xmlns:a16="http://schemas.microsoft.com/office/drawing/2014/main" id="{23D406B8-656A-4D8B-91D0-BF4202C86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83F4BFB6-D6B8-446C-8E17-3D54DCA9F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40" name="Rectangle 18">
            <a:extLst>
              <a:ext uri="{FF2B5EF4-FFF2-40B4-BE49-F238E27FC236}">
                <a16:creationId xmlns:a16="http://schemas.microsoft.com/office/drawing/2014/main" id="{27577DEC-D9A5-404D-9789-702F4319B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1" name="Group 20">
            <a:extLst>
              <a:ext uri="{FF2B5EF4-FFF2-40B4-BE49-F238E27FC236}">
                <a16:creationId xmlns:a16="http://schemas.microsoft.com/office/drawing/2014/main" id="{CEEA9366-CEA8-4F23-B065-4337F0D836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904A03D6-39B4-4278-9BE1-A07E02449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22">
              <a:extLst>
                <a:ext uri="{FF2B5EF4-FFF2-40B4-BE49-F238E27FC236}">
                  <a16:creationId xmlns:a16="http://schemas.microsoft.com/office/drawing/2014/main" id="{FBE459AF-3736-4886-82E0-9B5DA427B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B6B88EF-180C-4E39-8A3F-A52E87110C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Rectangle 25">
              <a:extLst>
                <a:ext uri="{FF2B5EF4-FFF2-40B4-BE49-F238E27FC236}">
                  <a16:creationId xmlns:a16="http://schemas.microsoft.com/office/drawing/2014/main" id="{52DFAACF-64D0-4621-8FF4-E2F03C3E8D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5">
              <a:extLst>
                <a:ext uri="{FF2B5EF4-FFF2-40B4-BE49-F238E27FC236}">
                  <a16:creationId xmlns:a16="http://schemas.microsoft.com/office/drawing/2014/main" id="{36611FF0-65B3-49DB-97C6-1B72AAD0FB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4" name="Rectangle 27">
              <a:extLst>
                <a:ext uri="{FF2B5EF4-FFF2-40B4-BE49-F238E27FC236}">
                  <a16:creationId xmlns:a16="http://schemas.microsoft.com/office/drawing/2014/main" id="{0F7407FE-86B1-4890-9D80-9406FBF29E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9">
              <a:extLst>
                <a:ext uri="{FF2B5EF4-FFF2-40B4-BE49-F238E27FC236}">
                  <a16:creationId xmlns:a16="http://schemas.microsoft.com/office/drawing/2014/main" id="{EBD42D5B-8F87-45B3-98B3-C66944F92E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5" name="Isosceles Triangle 28">
              <a:extLst>
                <a:ext uri="{FF2B5EF4-FFF2-40B4-BE49-F238E27FC236}">
                  <a16:creationId xmlns:a16="http://schemas.microsoft.com/office/drawing/2014/main" id="{F5E04699-59E1-4468-9E7C-83070EEB4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Isosceles Triangle 29">
              <a:extLst>
                <a:ext uri="{FF2B5EF4-FFF2-40B4-BE49-F238E27FC236}">
                  <a16:creationId xmlns:a16="http://schemas.microsoft.com/office/drawing/2014/main" id="{F2AE8F13-9A52-4D7F-9637-321EA7CF32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BCDFF07-A555-4EAC-AB4E-CAC6A29DE4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1114" y="557213"/>
            <a:ext cx="8735835" cy="4471987"/>
          </a:xfr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90000"/>
              </a:lnSpc>
            </a:pPr>
            <a:r>
              <a:rPr lang="en-US" sz="5400" dirty="0"/>
              <a:t>Class discussion: How would you adapt to social exclusion in your class while teaching ? </a:t>
            </a:r>
          </a:p>
        </p:txBody>
      </p:sp>
    </p:spTree>
    <p:extLst>
      <p:ext uri="{BB962C8B-B14F-4D97-AF65-F5344CB8AC3E}">
        <p14:creationId xmlns:p14="http://schemas.microsoft.com/office/powerpoint/2010/main" val="28897269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4815A7B4-532E-48C9-AC24-D78ACF333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23" name="Freeform 14">
              <a:extLst>
                <a:ext uri="{FF2B5EF4-FFF2-40B4-BE49-F238E27FC236}">
                  <a16:creationId xmlns:a16="http://schemas.microsoft.com/office/drawing/2014/main" id="{D40109F4-CE5C-45F4-856E-F3F69C9FD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3CBAA4DE-3D7B-460B-AE98-D9F9990C0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7BF1ED3E-4F80-4AF6-A41B-44F53DDE61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Rectangle 23">
              <a:extLst>
                <a:ext uri="{FF2B5EF4-FFF2-40B4-BE49-F238E27FC236}">
                  <a16:creationId xmlns:a16="http://schemas.microsoft.com/office/drawing/2014/main" id="{C0B2D747-3E31-45C5-9A98-A9710A585F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5">
              <a:extLst>
                <a:ext uri="{FF2B5EF4-FFF2-40B4-BE49-F238E27FC236}">
                  <a16:creationId xmlns:a16="http://schemas.microsoft.com/office/drawing/2014/main" id="{A15FD4BA-3020-462D-8BE8-B3A65B8E49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>
              <a:extLst>
                <a:ext uri="{FF2B5EF4-FFF2-40B4-BE49-F238E27FC236}">
                  <a16:creationId xmlns:a16="http://schemas.microsoft.com/office/drawing/2014/main" id="{A304284A-7318-4DD5-898C-2F6B23C778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7">
              <a:extLst>
                <a:ext uri="{FF2B5EF4-FFF2-40B4-BE49-F238E27FC236}">
                  <a16:creationId xmlns:a16="http://schemas.microsoft.com/office/drawing/2014/main" id="{9DF48E66-B635-4509-B115-E0987C014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8">
              <a:extLst>
                <a:ext uri="{FF2B5EF4-FFF2-40B4-BE49-F238E27FC236}">
                  <a16:creationId xmlns:a16="http://schemas.microsoft.com/office/drawing/2014/main" id="{E3B96D94-5F5A-4F4C-810C-917BF4D26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29">
              <a:extLst>
                <a:ext uri="{FF2B5EF4-FFF2-40B4-BE49-F238E27FC236}">
                  <a16:creationId xmlns:a16="http://schemas.microsoft.com/office/drawing/2014/main" id="{7F3782D6-BFF8-4389-9D39-A023ADAA92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ECE162D4-FCAE-441B-B5E9-C91DE62124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98BE3CD-BCB9-4F19-A4A3-9713691735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8812" y="71479"/>
            <a:ext cx="6270255" cy="10963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RECAP: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263B841-A92F-4FDC-8D0F-E11BD17E5D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322" y="1709662"/>
            <a:ext cx="11582400" cy="4324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23233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77FC88-49BE-4D44-AFCB-51086ABBFC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E29C31-65E8-4A8D-9453-AD3DA96C3D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255" y="1488613"/>
            <a:ext cx="10706283" cy="4759787"/>
          </a:xfrm>
        </p:spPr>
        <p:txBody>
          <a:bodyPr/>
          <a:lstStyle/>
          <a:p>
            <a:r>
              <a:rPr lang="en-GB" dirty="0"/>
              <a:t>Pierson (2003) </a:t>
            </a:r>
            <a:r>
              <a:rPr lang="en-GB" i="1" dirty="0"/>
              <a:t>Social exclusion  </a:t>
            </a:r>
          </a:p>
          <a:p>
            <a:r>
              <a:rPr lang="en-GB" dirty="0"/>
              <a:t>Pierson (2016) </a:t>
            </a:r>
            <a:r>
              <a:rPr lang="en-GB" i="1" dirty="0"/>
              <a:t>Tackling Poverty and Social Exclusion: Promoting Social Justice in Social Work</a:t>
            </a:r>
          </a:p>
          <a:p>
            <a:r>
              <a:rPr lang="en-GB" dirty="0"/>
              <a:t>Agulnik (2002) </a:t>
            </a:r>
            <a:r>
              <a:rPr lang="en-GB" i="1" dirty="0"/>
              <a:t>Understanding Social Exclusion </a:t>
            </a:r>
          </a:p>
          <a:p>
            <a:r>
              <a:rPr lang="en-GB" dirty="0"/>
              <a:t>Walraven (2002)</a:t>
            </a:r>
            <a:r>
              <a:rPr lang="en-GB" i="1" dirty="0"/>
              <a:t> Combating Social Exclusion Through Education: Laissez-faire, Authoritarianism Or Third Way?</a:t>
            </a:r>
          </a:p>
        </p:txBody>
      </p:sp>
    </p:spTree>
    <p:extLst>
      <p:ext uri="{BB962C8B-B14F-4D97-AF65-F5344CB8AC3E}">
        <p14:creationId xmlns:p14="http://schemas.microsoft.com/office/powerpoint/2010/main" val="187975554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218</TotalTime>
  <Words>420</Words>
  <Application>Microsoft Office PowerPoint</Application>
  <PresentationFormat>Widescreen</PresentationFormat>
  <Paragraphs>69</Paragraphs>
  <Slides>12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Trebuchet MS</vt:lpstr>
      <vt:lpstr>Wingdings</vt:lpstr>
      <vt:lpstr>Wingdings 3</vt:lpstr>
      <vt:lpstr>Facet</vt:lpstr>
      <vt:lpstr>Social exclusion and its complexities in education. </vt:lpstr>
      <vt:lpstr>Social exclusion and its complexities in education </vt:lpstr>
      <vt:lpstr>PowerPoint Presentation</vt:lpstr>
      <vt:lpstr>WHAT IS YOUR DEFINTION OF SOCIAL EXCLUSION?</vt:lpstr>
      <vt:lpstr>Social Exclusion is….. </vt:lpstr>
      <vt:lpstr>PowerPoint Presentation</vt:lpstr>
      <vt:lpstr>What are the signs and types of social exclusion? </vt:lpstr>
      <vt:lpstr>The effects of social exclusion on education </vt:lpstr>
      <vt:lpstr>How will social isolation affect while you're teaching?   How will you be able to identify this ?    How can you help students ?</vt:lpstr>
      <vt:lpstr>Class discussion: How would you adapt to social exclusion in your class while teaching ? </vt:lpstr>
      <vt:lpstr>RECAP: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Social exclusion and its complexities in education. </dc:title>
  <dc:creator>alys wines</dc:creator>
  <cp:lastModifiedBy>Huw Wines</cp:lastModifiedBy>
  <cp:revision>2</cp:revision>
  <dcterms:created xsi:type="dcterms:W3CDTF">2019-09-29T12:37:07Z</dcterms:created>
  <dcterms:modified xsi:type="dcterms:W3CDTF">2019-11-01T11:52:37Z</dcterms:modified>
</cp:coreProperties>
</file>