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image" Target="../media/image1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724AC9-D7F4-4D39-B467-ED268F3754E3}" type="datetimeFigureOut">
              <a:rPr lang="en-GB" smtClean="0"/>
              <a:t>12/09/2014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EFF9AE-9C74-4EAB-A12D-C95017A4C790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614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7704346C-ED91-49F9-A9E0-0E17C7CF70C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Potential Divider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BE46C5-EE52-4F6C-9726-92C3CB149B4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Potential Divider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C271B1-F100-4412-B8BC-67E268D3CDF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Potential Divider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34A8EE-CC9F-4BC0-A50A-8D09FD47EEC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Potential Divider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9C0832-2C4C-47A2-ABEB-4712BF24CC7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Potential Divider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73B612-5C4D-4E66-925C-2ECB7769713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Potential Divider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F7B3E5-0F6B-441B-ADB6-A2E4917ED0A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Potential Divider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817770-C042-4282-9B42-085E4325578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Potential Divider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096E71-AA6D-45B4-92AA-330766B1C19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Potential Divider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DC724F-CEDA-4D7D-AFD0-C35972FDC04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Potential Divider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9AEAA7-0FB8-4681-9C9A-98754C8D7D8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Potential Divider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FB1B01-E4DA-451E-B787-027C8120C03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r>
              <a:rPr lang="en-US"/>
              <a:t>Potential Divider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485F5F72-BAE2-425A-B843-7DD4E90166DA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4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Potential Divider</a:t>
            </a:r>
          </a:p>
        </p:txBody>
      </p:sp>
      <p:sp>
        <p:nvSpPr>
          <p:cNvPr id="2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A64DF-A513-433E-BDE8-2C8D921EC6E2}" type="slidenum">
              <a:rPr lang="en-US"/>
              <a:pPr/>
              <a:t>1</a:t>
            </a:fld>
            <a:endParaRPr lang="en-US"/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755650" y="404813"/>
            <a:ext cx="7416800" cy="555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POTENTIAL DIVIDER</a:t>
            </a:r>
          </a:p>
          <a:p>
            <a:pPr>
              <a:spcBef>
                <a:spcPct val="50000"/>
              </a:spcBef>
            </a:pPr>
            <a:r>
              <a:rPr lang="en-US" sz="2200" b="1">
                <a:effectLst>
                  <a:outerShdw blurRad="38100" dist="38100" dir="2700000" algn="tl">
                    <a:srgbClr val="FFFFFF"/>
                  </a:outerShdw>
                </a:effectLst>
              </a:rPr>
              <a:t>When a voltage is connected across two or more resistors, in series, a </a:t>
            </a:r>
            <a:r>
              <a:rPr lang="en-US" sz="2200" b="1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“potential divider”</a:t>
            </a:r>
            <a:r>
              <a:rPr lang="en-US" sz="2200" b="1">
                <a:effectLst>
                  <a:outerShdw blurRad="38100" dist="38100" dir="2700000" algn="tl">
                    <a:srgbClr val="FFFFFF"/>
                  </a:outerShdw>
                </a:effectLst>
              </a:rPr>
              <a:t> circuit is produced.</a:t>
            </a:r>
          </a:p>
          <a:p>
            <a:pPr>
              <a:spcBef>
                <a:spcPct val="50000"/>
              </a:spcBef>
            </a:pPr>
            <a:r>
              <a:rPr lang="en-US" sz="2200" b="1">
                <a:effectLst>
                  <a:outerShdw blurRad="38100" dist="38100" dir="2700000" algn="tl">
                    <a:srgbClr val="FFFFFF"/>
                  </a:outerShdw>
                </a:effectLst>
              </a:rPr>
              <a:t>The applied voltage (potential) is divided between the resistors in </a:t>
            </a:r>
            <a:r>
              <a:rPr lang="en-US" sz="22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“</a:t>
            </a:r>
            <a:r>
              <a:rPr lang="en-US" sz="2200" b="1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direct proportion</a:t>
            </a:r>
            <a:r>
              <a:rPr lang="en-US" sz="22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”</a:t>
            </a:r>
            <a:r>
              <a:rPr lang="en-US" sz="2200" b="1">
                <a:effectLst>
                  <a:outerShdw blurRad="38100" dist="38100" dir="2700000" algn="tl">
                    <a:srgbClr val="FFFFFF"/>
                  </a:outerShdw>
                </a:effectLst>
              </a:rPr>
              <a:t> to the size of the resistor values.</a:t>
            </a:r>
          </a:p>
          <a:p>
            <a:pPr algn="ctr">
              <a:spcBef>
                <a:spcPct val="50000"/>
              </a:spcBef>
            </a:pPr>
            <a:endParaRPr lang="en-GB" sz="22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algn="ctr">
              <a:spcBef>
                <a:spcPct val="50000"/>
              </a:spcBef>
            </a:pPr>
            <a:endParaRPr lang="en-GB" sz="24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algn="ctr">
              <a:spcBef>
                <a:spcPct val="50000"/>
              </a:spcBef>
            </a:pPr>
            <a:endParaRPr lang="en-GB" sz="24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algn="ctr">
              <a:spcBef>
                <a:spcPct val="50000"/>
              </a:spcBef>
            </a:pPr>
            <a:endParaRPr lang="en-GB" sz="2400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spcBef>
                <a:spcPct val="50000"/>
              </a:spcBef>
            </a:pPr>
            <a:endParaRPr lang="en-US" sz="2400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grpSp>
        <p:nvGrpSpPr>
          <p:cNvPr id="3078" name="Group 6"/>
          <p:cNvGrpSpPr>
            <a:grpSpLocks/>
          </p:cNvGrpSpPr>
          <p:nvPr/>
        </p:nvGrpSpPr>
        <p:grpSpPr bwMode="auto">
          <a:xfrm>
            <a:off x="2166938" y="3651250"/>
            <a:ext cx="3624262" cy="2217738"/>
            <a:chOff x="3068" y="2963"/>
            <a:chExt cx="3228" cy="1950"/>
          </a:xfrm>
        </p:grpSpPr>
        <p:sp>
          <p:nvSpPr>
            <p:cNvPr id="3079" name="Rectangle 7"/>
            <p:cNvSpPr>
              <a:spLocks noChangeArrowheads="1"/>
            </p:cNvSpPr>
            <p:nvPr/>
          </p:nvSpPr>
          <p:spPr bwMode="auto">
            <a:xfrm>
              <a:off x="4448" y="2963"/>
              <a:ext cx="660" cy="143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 rot="5400000">
              <a:off x="5895" y="4050"/>
              <a:ext cx="660" cy="143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1" name="Line 9"/>
            <p:cNvSpPr>
              <a:spLocks noChangeShapeType="1"/>
            </p:cNvSpPr>
            <p:nvPr/>
          </p:nvSpPr>
          <p:spPr bwMode="auto">
            <a:xfrm>
              <a:off x="5648" y="3023"/>
              <a:ext cx="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2" name="Line 10"/>
            <p:cNvSpPr>
              <a:spLocks noChangeShapeType="1"/>
            </p:cNvSpPr>
            <p:nvPr/>
          </p:nvSpPr>
          <p:spPr bwMode="auto">
            <a:xfrm>
              <a:off x="5115" y="3023"/>
              <a:ext cx="108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3" name="Line 11"/>
            <p:cNvSpPr>
              <a:spLocks noChangeShapeType="1"/>
            </p:cNvSpPr>
            <p:nvPr/>
          </p:nvSpPr>
          <p:spPr bwMode="auto">
            <a:xfrm flipV="1">
              <a:off x="6225" y="3023"/>
              <a:ext cx="0" cy="76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4" name="Line 12"/>
            <p:cNvSpPr>
              <a:spLocks noChangeShapeType="1"/>
            </p:cNvSpPr>
            <p:nvPr/>
          </p:nvSpPr>
          <p:spPr bwMode="auto">
            <a:xfrm>
              <a:off x="6225" y="4455"/>
              <a:ext cx="0" cy="45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5" name="Line 13"/>
            <p:cNvSpPr>
              <a:spLocks noChangeShapeType="1"/>
            </p:cNvSpPr>
            <p:nvPr/>
          </p:nvSpPr>
          <p:spPr bwMode="auto">
            <a:xfrm flipH="1">
              <a:off x="3383" y="4913"/>
              <a:ext cx="284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6" name="Line 14"/>
            <p:cNvSpPr>
              <a:spLocks noChangeShapeType="1"/>
            </p:cNvSpPr>
            <p:nvPr/>
          </p:nvSpPr>
          <p:spPr bwMode="auto">
            <a:xfrm flipH="1">
              <a:off x="3375" y="3015"/>
              <a:ext cx="105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7" name="Line 15"/>
            <p:cNvSpPr>
              <a:spLocks noChangeShapeType="1"/>
            </p:cNvSpPr>
            <p:nvPr/>
          </p:nvSpPr>
          <p:spPr bwMode="auto">
            <a:xfrm>
              <a:off x="3375" y="3015"/>
              <a:ext cx="0" cy="7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8" name="Line 16"/>
            <p:cNvSpPr>
              <a:spLocks noChangeShapeType="1"/>
            </p:cNvSpPr>
            <p:nvPr/>
          </p:nvSpPr>
          <p:spPr bwMode="auto">
            <a:xfrm flipH="1">
              <a:off x="3068" y="3825"/>
              <a:ext cx="57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9" name="Line 17"/>
            <p:cNvSpPr>
              <a:spLocks noChangeShapeType="1"/>
            </p:cNvSpPr>
            <p:nvPr/>
          </p:nvSpPr>
          <p:spPr bwMode="auto">
            <a:xfrm flipH="1">
              <a:off x="3240" y="3923"/>
              <a:ext cx="27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0" name="Line 18"/>
            <p:cNvSpPr>
              <a:spLocks noChangeShapeType="1"/>
            </p:cNvSpPr>
            <p:nvPr/>
          </p:nvSpPr>
          <p:spPr bwMode="auto">
            <a:xfrm>
              <a:off x="3375" y="3923"/>
              <a:ext cx="0" cy="99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091" name="Text Box 19"/>
          <p:cNvSpPr txBox="1">
            <a:spLocks noChangeArrowheads="1"/>
          </p:cNvSpPr>
          <p:nvPr/>
        </p:nvSpPr>
        <p:spPr bwMode="auto">
          <a:xfrm>
            <a:off x="4500563" y="4724400"/>
            <a:ext cx="2257425" cy="124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just"/>
            <a:r>
              <a:rPr lang="en-GB" sz="1400" noProof="1">
                <a:latin typeface="Times New Roman" pitchFamily="18" charset="0"/>
              </a:rPr>
              <a:t>  </a:t>
            </a:r>
            <a:r>
              <a:rPr lang="en-GB" noProof="1">
                <a:latin typeface="Times New Roman" pitchFamily="18" charset="0"/>
              </a:rPr>
              <a:t>R</a:t>
            </a:r>
            <a:r>
              <a:rPr lang="en-GB" sz="1400" noProof="1">
                <a:latin typeface="Times New Roman" pitchFamily="18" charset="0"/>
              </a:rPr>
              <a:t>L</a:t>
            </a:r>
            <a:r>
              <a:rPr lang="en-GB" noProof="1">
                <a:latin typeface="Times New Roman" pitchFamily="18" charset="0"/>
              </a:rPr>
              <a:t>= 2</a:t>
            </a:r>
            <a:r>
              <a:rPr lang="el-GR" noProof="1">
                <a:latin typeface="Times New Roman" pitchFamily="18" charset="0"/>
              </a:rPr>
              <a:t>Ω</a:t>
            </a:r>
            <a:endParaRPr lang="en-US" u="sng">
              <a:latin typeface="Times New Roman" pitchFamily="18" charset="0"/>
            </a:endParaRPr>
          </a:p>
          <a:p>
            <a:endParaRPr lang="en-US"/>
          </a:p>
        </p:txBody>
      </p:sp>
      <p:sp>
        <p:nvSpPr>
          <p:cNvPr id="3092" name="Text Box 20"/>
          <p:cNvSpPr txBox="1">
            <a:spLocks noChangeArrowheads="1"/>
          </p:cNvSpPr>
          <p:nvPr/>
        </p:nvSpPr>
        <p:spPr bwMode="auto">
          <a:xfrm>
            <a:off x="3355975" y="3911600"/>
            <a:ext cx="1651000" cy="56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en-US" sz="1200">
                <a:latin typeface="Times New Roman" pitchFamily="18" charset="0"/>
              </a:rPr>
              <a:t>      </a:t>
            </a:r>
            <a:r>
              <a:rPr lang="en-US" b="1">
                <a:latin typeface="Times New Roman" pitchFamily="18" charset="0"/>
              </a:rPr>
              <a:t>Vi</a:t>
            </a:r>
            <a:endParaRPr lang="en-US" b="1"/>
          </a:p>
        </p:txBody>
      </p:sp>
      <p:sp>
        <p:nvSpPr>
          <p:cNvPr id="3093" name="Text Box 21"/>
          <p:cNvSpPr txBox="1">
            <a:spLocks noChangeArrowheads="1"/>
          </p:cNvSpPr>
          <p:nvPr/>
        </p:nvSpPr>
        <p:spPr bwMode="auto">
          <a:xfrm>
            <a:off x="5940425" y="3933825"/>
            <a:ext cx="1230313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 sz="1200">
              <a:latin typeface="Times New Roman" pitchFamily="18" charset="0"/>
            </a:endParaRPr>
          </a:p>
          <a:p>
            <a:endParaRPr lang="en-US" sz="1200">
              <a:latin typeface="Times New Roman" pitchFamily="18" charset="0"/>
            </a:endParaRPr>
          </a:p>
          <a:p>
            <a:r>
              <a:rPr lang="en-US" sz="7200">
                <a:latin typeface="Times New Roman" pitchFamily="18" charset="0"/>
              </a:rPr>
              <a:t>}</a:t>
            </a:r>
            <a:r>
              <a:rPr lang="en-US">
                <a:latin typeface="Times New Roman" pitchFamily="18" charset="0"/>
              </a:rPr>
              <a:t>V</a:t>
            </a:r>
            <a:r>
              <a:rPr lang="en-US" sz="1400">
                <a:latin typeface="Times New Roman" pitchFamily="18" charset="0"/>
              </a:rPr>
              <a:t>L</a:t>
            </a:r>
            <a:endParaRPr lang="en-US" sz="1400"/>
          </a:p>
        </p:txBody>
      </p:sp>
      <p:sp>
        <p:nvSpPr>
          <p:cNvPr id="3094" name="Line 22"/>
          <p:cNvSpPr>
            <a:spLocks noChangeShapeType="1"/>
          </p:cNvSpPr>
          <p:nvPr/>
        </p:nvSpPr>
        <p:spPr bwMode="auto">
          <a:xfrm flipH="1">
            <a:off x="3454400" y="5876925"/>
            <a:ext cx="126365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095" name="Text Box 23"/>
          <p:cNvSpPr txBox="1">
            <a:spLocks noChangeArrowheads="1"/>
          </p:cNvSpPr>
          <p:nvPr/>
        </p:nvSpPr>
        <p:spPr bwMode="auto">
          <a:xfrm>
            <a:off x="3436938" y="5929313"/>
            <a:ext cx="1365250" cy="59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en-US" b="1">
                <a:latin typeface="Times New Roman" pitchFamily="18" charset="0"/>
              </a:rPr>
              <a:t>Is</a:t>
            </a:r>
            <a:endParaRPr lang="en-US" b="1"/>
          </a:p>
        </p:txBody>
      </p:sp>
      <p:sp>
        <p:nvSpPr>
          <p:cNvPr id="3096" name="Text Box 24"/>
          <p:cNvSpPr txBox="1">
            <a:spLocks noChangeArrowheads="1"/>
          </p:cNvSpPr>
          <p:nvPr/>
        </p:nvSpPr>
        <p:spPr bwMode="auto">
          <a:xfrm>
            <a:off x="1331913" y="4495800"/>
            <a:ext cx="8763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en-US" sz="1200">
                <a:latin typeface="Times New Roman" pitchFamily="18" charset="0"/>
              </a:rPr>
              <a:t> </a:t>
            </a:r>
            <a:r>
              <a:rPr lang="en-US">
                <a:latin typeface="Times New Roman" pitchFamily="18" charset="0"/>
              </a:rPr>
              <a:t>Vs</a:t>
            </a:r>
          </a:p>
          <a:p>
            <a:r>
              <a:rPr lang="en-US">
                <a:latin typeface="Times New Roman" pitchFamily="18" charset="0"/>
              </a:rPr>
              <a:t>12V</a:t>
            </a:r>
            <a:endParaRPr lang="en-US"/>
          </a:p>
        </p:txBody>
      </p:sp>
      <p:sp>
        <p:nvSpPr>
          <p:cNvPr id="3097" name="Text Box 25"/>
          <p:cNvSpPr txBox="1">
            <a:spLocks noChangeArrowheads="1"/>
          </p:cNvSpPr>
          <p:nvPr/>
        </p:nvSpPr>
        <p:spPr bwMode="auto">
          <a:xfrm>
            <a:off x="3635375" y="3213100"/>
            <a:ext cx="18002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Ri = 1</a:t>
            </a:r>
            <a:r>
              <a:rPr lang="en-GB">
                <a:cs typeface="Arial" charset="0"/>
              </a:rPr>
              <a:t>Ω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Potential Divider</a:t>
            </a:r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49BF4-9BF9-443A-9A86-77729AB30130}" type="slidenum">
              <a:rPr lang="en-US"/>
              <a:pPr/>
              <a:t>2</a:t>
            </a:fld>
            <a:endParaRPr lang="en-US"/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971550" y="333375"/>
            <a:ext cx="7704138" cy="56015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u="sng" dirty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Applying Ohm’s Law to the whole circuit.</a:t>
            </a:r>
            <a:r>
              <a:rPr lang="en-GB" sz="24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</a:p>
          <a:p>
            <a:endParaRPr lang="en-GB" sz="2200" b="1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r>
              <a:rPr lang="en-GB" sz="22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Is = Vs / ( </a:t>
            </a:r>
            <a:r>
              <a:rPr lang="en-GB" sz="2200" b="1" dirty="0" err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Ri</a:t>
            </a:r>
            <a:r>
              <a:rPr lang="en-GB" sz="22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+ R</a:t>
            </a:r>
            <a:r>
              <a:rPr lang="en-GB" sz="16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</a:t>
            </a:r>
            <a:r>
              <a:rPr lang="en-GB" sz="22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)</a:t>
            </a:r>
          </a:p>
          <a:p>
            <a:r>
              <a:rPr lang="en-GB" sz="2200" dirty="0"/>
              <a:t>Therefore  </a:t>
            </a:r>
            <a:r>
              <a:rPr lang="en-GB" sz="22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Is</a:t>
            </a:r>
            <a:r>
              <a:rPr lang="en-GB" sz="2200" dirty="0"/>
              <a:t> =  12 / ( 1 + 2 ) = </a:t>
            </a:r>
            <a:r>
              <a:rPr lang="en-GB" sz="2200" b="1" u="sng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4 A</a:t>
            </a:r>
          </a:p>
          <a:p>
            <a:endParaRPr lang="en-GB" sz="2200" b="1" u="sng" dirty="0">
              <a:solidFill>
                <a:srgbClr val="FF3300"/>
              </a:solidFill>
            </a:endParaRPr>
          </a:p>
          <a:p>
            <a:pPr algn="ctr"/>
            <a:r>
              <a:rPr lang="en-GB" sz="2400" b="1" u="sng" dirty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Also applying Ohm’s Law locally to RL</a:t>
            </a:r>
          </a:p>
          <a:p>
            <a:pPr algn="ctr"/>
            <a:endParaRPr lang="en-GB" sz="2400" u="sng" dirty="0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en-GB" sz="22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</a:t>
            </a:r>
            <a:r>
              <a:rPr lang="en-GB" sz="16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</a:t>
            </a:r>
            <a:r>
              <a:rPr lang="en-GB" sz="22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= Is x </a:t>
            </a:r>
            <a:r>
              <a:rPr lang="en-GB" sz="2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RL</a:t>
            </a:r>
            <a:r>
              <a:rPr lang="en-GB" sz="2200" dirty="0"/>
              <a:t>  =  4 x 2 =  </a:t>
            </a:r>
            <a:r>
              <a:rPr lang="en-GB" sz="2200" b="1" u="sng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8 V</a:t>
            </a:r>
          </a:p>
          <a:p>
            <a:r>
              <a:rPr lang="en-GB" sz="2200" dirty="0"/>
              <a:t>And if  VL = 8 V then </a:t>
            </a:r>
            <a:r>
              <a:rPr lang="en-GB" sz="22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Vi</a:t>
            </a:r>
            <a:r>
              <a:rPr lang="en-GB" sz="2200" b="1" dirty="0"/>
              <a:t> </a:t>
            </a:r>
            <a:r>
              <a:rPr lang="en-GB" sz="2200" dirty="0"/>
              <a:t>= 12 – 8 = </a:t>
            </a:r>
            <a:r>
              <a:rPr lang="en-GB" sz="2200" b="1" u="sng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4 V</a:t>
            </a:r>
            <a:endParaRPr lang="en-GB" sz="2200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endParaRPr lang="en-GB" sz="2200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r>
              <a:rPr lang="en-GB" sz="2200" dirty="0"/>
              <a:t>Therefore we can see that the supply voltage has been divided up in direct proportion to the magnitudes of the resistors in the </a:t>
            </a:r>
            <a:r>
              <a:rPr lang="en-GB" sz="2200" b="1" i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“divider chain”.</a:t>
            </a:r>
          </a:p>
          <a:p>
            <a:endParaRPr lang="en-GB" sz="2200" b="1" dirty="0">
              <a:solidFill>
                <a:srgbClr val="FF3300"/>
              </a:solidFill>
            </a:endParaRPr>
          </a:p>
          <a:p>
            <a:r>
              <a:rPr lang="en-GB" sz="22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</a:t>
            </a:r>
            <a:r>
              <a:rPr lang="en-GB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</a:t>
            </a:r>
            <a:r>
              <a:rPr lang="en-GB" sz="22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is twice as large as </a:t>
            </a:r>
            <a:r>
              <a:rPr lang="en-GB" sz="2200" b="1" dirty="0" err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Ri</a:t>
            </a:r>
            <a:r>
              <a:rPr lang="en-GB" sz="22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therefore it gets twice as much voltage across it.</a:t>
            </a:r>
            <a:endParaRPr lang="en-US" sz="2200" b="1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Potential Divider</a:t>
            </a:r>
          </a:p>
        </p:txBody>
      </p:sp>
      <p:sp>
        <p:nvSpPr>
          <p:cNvPr id="12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05B83-34E0-44B7-ADDC-E7C07A7E8514}" type="slidenum">
              <a:rPr lang="en-US"/>
              <a:pPr/>
              <a:t>3</a:t>
            </a:fld>
            <a:endParaRPr lang="en-US"/>
          </a:p>
        </p:txBody>
      </p:sp>
      <p:sp>
        <p:nvSpPr>
          <p:cNvPr id="5125" name="Line 5"/>
          <p:cNvSpPr>
            <a:spLocks noChangeShapeType="1"/>
          </p:cNvSpPr>
          <p:nvPr/>
        </p:nvSpPr>
        <p:spPr bwMode="auto">
          <a:xfrm>
            <a:off x="1403350" y="4652963"/>
            <a:ext cx="2447925" cy="0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24" name="Line 4"/>
          <p:cNvSpPr>
            <a:spLocks noChangeShapeType="1"/>
          </p:cNvSpPr>
          <p:nvPr/>
        </p:nvSpPr>
        <p:spPr bwMode="auto">
          <a:xfrm>
            <a:off x="5580063" y="4652963"/>
            <a:ext cx="2160587" cy="0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26" name="Rectangle 6"/>
          <p:cNvSpPr>
            <a:spLocks noChangeArrowheads="1"/>
          </p:cNvSpPr>
          <p:nvPr/>
        </p:nvSpPr>
        <p:spPr bwMode="auto">
          <a:xfrm>
            <a:off x="539750" y="457200"/>
            <a:ext cx="8135938" cy="336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bIns="0" anchor="ctr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  <a:cs typeface="Times New Roman" pitchFamily="18" charset="0"/>
              </a:rPr>
              <a:t>Memorise the following:</a:t>
            </a:r>
          </a:p>
          <a:p>
            <a:endParaRPr lang="en-US" sz="2800" dirty="0"/>
          </a:p>
          <a:p>
            <a:pPr eaLnBrk="0" hangingPunct="0"/>
            <a:r>
              <a:rPr lang="en-GB" sz="2400" b="1" dirty="0">
                <a:cs typeface="Times New Roman" pitchFamily="18" charset="0"/>
              </a:rPr>
              <a:t>The voltage drop across a </a:t>
            </a:r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Times New Roman" pitchFamily="18" charset="0"/>
              </a:rPr>
              <a:t>specified</a:t>
            </a:r>
            <a:r>
              <a:rPr lang="en-GB" sz="2400" b="1" dirty="0">
                <a:cs typeface="Times New Roman" pitchFamily="18" charset="0"/>
              </a:rPr>
              <a:t> resistor, in a potential divider, is given by:</a:t>
            </a:r>
          </a:p>
          <a:p>
            <a:pPr eaLnBrk="0" hangingPunct="0"/>
            <a:endParaRPr lang="en-US" sz="2400" dirty="0"/>
          </a:p>
          <a:p>
            <a:pPr eaLnBrk="0" hangingPunct="0"/>
            <a:r>
              <a:rPr lang="en-GB" sz="2400" b="1" u="sng" dirty="0">
                <a:solidFill>
                  <a:srgbClr val="FF0000"/>
                </a:solidFill>
                <a:cs typeface="Times New Roman" pitchFamily="18" charset="0"/>
              </a:rPr>
              <a:t>         </a:t>
            </a:r>
            <a:r>
              <a:rPr lang="en-GB" sz="16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Times New Roman" pitchFamily="18" charset="0"/>
              </a:rPr>
              <a:t>THAT RESISTANCE  	</a:t>
            </a:r>
            <a:r>
              <a:rPr lang="en-GB" sz="1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Times New Roman" pitchFamily="18" charset="0"/>
              </a:rPr>
              <a:t>    x  	 THE APPLIED  VOLTAGE                               </a:t>
            </a:r>
            <a:endParaRPr lang="en-GB" sz="1600" b="1" dirty="0">
              <a:effectLst>
                <a:outerShdw blurRad="38100" dist="38100" dir="2700000" algn="tl">
                  <a:srgbClr val="FFFFFF"/>
                </a:outerShdw>
              </a:effectLst>
              <a:cs typeface="Times New Roman" pitchFamily="18" charset="0"/>
            </a:endParaRPr>
          </a:p>
          <a:p>
            <a:pPr eaLnBrk="0" hangingPunct="0"/>
            <a:r>
              <a:rPr lang="en-GB" sz="1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Times New Roman" pitchFamily="18" charset="0"/>
              </a:rPr>
              <a:t>THE TOTAL RESISTANCE IN THE CHAIN</a:t>
            </a:r>
          </a:p>
          <a:p>
            <a:pPr eaLnBrk="0" hangingPunct="0"/>
            <a:endParaRPr lang="en-GB" sz="1600" b="1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cs typeface="Times New Roman" pitchFamily="18" charset="0"/>
            </a:endParaRPr>
          </a:p>
          <a:p>
            <a:pPr eaLnBrk="0" hangingPunct="0"/>
            <a:endParaRPr lang="en-GB" sz="1600" b="1" dirty="0">
              <a:effectLst>
                <a:outerShdw blurRad="38100" dist="38100" dir="2700000" algn="tl">
                  <a:srgbClr val="FFFFFF"/>
                </a:outerShdw>
              </a:effectLst>
              <a:cs typeface="Times New Roman" pitchFamily="18" charset="0"/>
            </a:endParaRPr>
          </a:p>
          <a:p>
            <a:pPr eaLnBrk="0" hangingPunct="0"/>
            <a:r>
              <a:rPr lang="en-GB" dirty="0">
                <a:cs typeface="Times New Roman" pitchFamily="18" charset="0"/>
              </a:rPr>
              <a:t>E.g. </a:t>
            </a:r>
            <a:endParaRPr lang="en-US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5127" name="Rectangle 7"/>
          <p:cNvSpPr>
            <a:spLocks noChangeArrowheads="1"/>
          </p:cNvSpPr>
          <p:nvPr/>
        </p:nvSpPr>
        <p:spPr bwMode="auto">
          <a:xfrm>
            <a:off x="323850" y="3486150"/>
            <a:ext cx="1841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r>
              <a:rPr lang="en-GB" sz="1200">
                <a:cs typeface="Times New Roman" pitchFamily="18" charset="0"/>
              </a:rPr>
              <a:t/>
            </a:r>
            <a:br>
              <a:rPr lang="en-GB" sz="1200">
                <a:cs typeface="Times New Roman" pitchFamily="18" charset="0"/>
              </a:rPr>
            </a:br>
            <a:endParaRPr lang="en-GB" b="1"/>
          </a:p>
        </p:txBody>
      </p:sp>
      <p:sp>
        <p:nvSpPr>
          <p:cNvPr id="5128" name="Text Box 8"/>
          <p:cNvSpPr txBox="1">
            <a:spLocks noChangeArrowheads="1"/>
          </p:cNvSpPr>
          <p:nvPr/>
        </p:nvSpPr>
        <p:spPr bwMode="auto">
          <a:xfrm>
            <a:off x="684213" y="4581525"/>
            <a:ext cx="71278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graphicFrame>
        <p:nvGraphicFramePr>
          <p:cNvPr id="5129" name="Object 9"/>
          <p:cNvGraphicFramePr>
            <a:graphicFrameLocks noChangeAspect="1"/>
          </p:cNvGraphicFramePr>
          <p:nvPr/>
        </p:nvGraphicFramePr>
        <p:xfrm>
          <a:off x="1500188" y="3500438"/>
          <a:ext cx="2419350" cy="2011362"/>
        </p:xfrm>
        <a:graphic>
          <a:graphicData uri="http://schemas.openxmlformats.org/presentationml/2006/ole">
            <p:oleObj spid="_x0000_s5129" name="Equation" r:id="rId3" imgW="1244520" imgH="888840" progId="Equation.3">
              <p:embed/>
            </p:oleObj>
          </a:graphicData>
        </a:graphic>
      </p:graphicFrame>
      <p:sp>
        <p:nvSpPr>
          <p:cNvPr id="5130" name="Text Box 10"/>
          <p:cNvSpPr txBox="1">
            <a:spLocks noChangeArrowheads="1"/>
          </p:cNvSpPr>
          <p:nvPr/>
        </p:nvSpPr>
        <p:spPr bwMode="auto">
          <a:xfrm>
            <a:off x="4211638" y="3716338"/>
            <a:ext cx="7921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/>
              <a:t>and</a:t>
            </a:r>
            <a:endParaRPr lang="en-US" sz="2400" b="1"/>
          </a:p>
        </p:txBody>
      </p:sp>
      <p:graphicFrame>
        <p:nvGraphicFramePr>
          <p:cNvPr id="5131" name="Object 11"/>
          <p:cNvGraphicFramePr>
            <a:graphicFrameLocks noChangeAspect="1"/>
          </p:cNvGraphicFramePr>
          <p:nvPr/>
        </p:nvGraphicFramePr>
        <p:xfrm>
          <a:off x="5519738" y="3500438"/>
          <a:ext cx="2370137" cy="2011362"/>
        </p:xfrm>
        <a:graphic>
          <a:graphicData uri="http://schemas.openxmlformats.org/presentationml/2006/ole">
            <p:oleObj spid="_x0000_s5131" name="Equation" r:id="rId4" imgW="1218960" imgH="8888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Potential Divider</a:t>
            </a:r>
          </a:p>
        </p:txBody>
      </p:sp>
      <p:sp>
        <p:nvSpPr>
          <p:cNvPr id="10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38F9B-3685-4277-87F9-7D35CD8C9BFE}" type="slidenum">
              <a:rPr lang="en-US"/>
              <a:pPr/>
              <a:t>4</a:t>
            </a:fld>
            <a:endParaRPr lang="en-US"/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611188" y="404813"/>
            <a:ext cx="77771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468313" y="333375"/>
            <a:ext cx="22320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NOTE:</a:t>
            </a:r>
            <a:endParaRPr lang="en-US"/>
          </a:p>
        </p:txBody>
      </p:sp>
      <p:graphicFrame>
        <p:nvGraphicFramePr>
          <p:cNvPr id="7176" name="Object 8"/>
          <p:cNvGraphicFramePr>
            <a:graphicFrameLocks noChangeAspect="1"/>
          </p:cNvGraphicFramePr>
          <p:nvPr/>
        </p:nvGraphicFramePr>
        <p:xfrm>
          <a:off x="1835150" y="1125538"/>
          <a:ext cx="1625600" cy="1023937"/>
        </p:xfrm>
        <a:graphic>
          <a:graphicData uri="http://schemas.openxmlformats.org/presentationml/2006/ole">
            <p:oleObj spid="_x0000_s7176" name="Equation" r:id="rId3" imgW="685800" imgH="431640" progId="Equation.3">
              <p:embed/>
            </p:oleObj>
          </a:graphicData>
        </a:graphic>
      </p:graphicFrame>
      <p:sp>
        <p:nvSpPr>
          <p:cNvPr id="7177" name="Text Box 9"/>
          <p:cNvSpPr txBox="1">
            <a:spLocks noChangeArrowheads="1"/>
          </p:cNvSpPr>
          <p:nvPr/>
        </p:nvSpPr>
        <p:spPr bwMode="auto">
          <a:xfrm>
            <a:off x="3692525" y="1341438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/>
              <a:t>and</a:t>
            </a:r>
            <a:endParaRPr lang="en-US" sz="2400" b="1"/>
          </a:p>
        </p:txBody>
      </p:sp>
      <p:graphicFrame>
        <p:nvGraphicFramePr>
          <p:cNvPr id="7178" name="Object 10"/>
          <p:cNvGraphicFramePr>
            <a:graphicFrameLocks noChangeAspect="1"/>
          </p:cNvGraphicFramePr>
          <p:nvPr/>
        </p:nvGraphicFramePr>
        <p:xfrm>
          <a:off x="4643438" y="1196975"/>
          <a:ext cx="1625600" cy="1023938"/>
        </p:xfrm>
        <a:graphic>
          <a:graphicData uri="http://schemas.openxmlformats.org/presentationml/2006/ole">
            <p:oleObj spid="_x0000_s7178" name="Equation" r:id="rId4" imgW="685800" imgH="431640" progId="Equation.3">
              <p:embed/>
            </p:oleObj>
          </a:graphicData>
        </a:graphic>
      </p:graphicFrame>
      <p:sp>
        <p:nvSpPr>
          <p:cNvPr id="7179" name="Text Box 11"/>
          <p:cNvSpPr txBox="1">
            <a:spLocks noChangeArrowheads="1"/>
          </p:cNvSpPr>
          <p:nvPr/>
        </p:nvSpPr>
        <p:spPr bwMode="auto">
          <a:xfrm>
            <a:off x="539750" y="2565400"/>
            <a:ext cx="7416800" cy="32316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/>
              <a:t>are values that lie between 0 and 1</a:t>
            </a:r>
          </a:p>
          <a:p>
            <a:pPr>
              <a:spcBef>
                <a:spcPct val="50000"/>
              </a:spcBef>
            </a:pPr>
            <a:r>
              <a:rPr lang="en-GB" sz="2400" b="1" dirty="0"/>
              <a:t>This means that </a:t>
            </a:r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</a:t>
            </a:r>
            <a:r>
              <a:rPr lang="en-GB" sz="2400" b="1" baseline="-250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</a:t>
            </a:r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and V</a:t>
            </a:r>
            <a:r>
              <a:rPr lang="en-GB" sz="2400" b="1" baseline="-250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 </a:t>
            </a:r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are a fraction of V</a:t>
            </a:r>
            <a:r>
              <a:rPr lang="en-GB" sz="2400" b="1" baseline="-250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S,</a:t>
            </a:r>
            <a:r>
              <a:rPr lang="en-GB" sz="2400" b="1" baseline="-25000" dirty="0"/>
              <a:t> </a:t>
            </a:r>
            <a:r>
              <a:rPr lang="en-GB" sz="2400" b="1" dirty="0"/>
              <a:t>hence the name potential </a:t>
            </a: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divider</a:t>
            </a:r>
            <a:r>
              <a:rPr lang="en-GB" sz="2400" b="1" dirty="0"/>
              <a:t>.</a:t>
            </a:r>
          </a:p>
          <a:p>
            <a:pPr>
              <a:spcBef>
                <a:spcPct val="50000"/>
              </a:spcBef>
            </a:pPr>
            <a:r>
              <a:rPr lang="en-GB" sz="2400" b="1" dirty="0"/>
              <a:t>The voltage taken off is divided by a fraction between 0 and 1 and therefore must lie between:</a:t>
            </a:r>
          </a:p>
          <a:p>
            <a:pPr>
              <a:spcBef>
                <a:spcPct val="50000"/>
              </a:spcBef>
            </a:pPr>
            <a:r>
              <a:rPr lang="en-GB" sz="2400" b="1" dirty="0"/>
              <a:t>0 x V</a:t>
            </a:r>
            <a:r>
              <a:rPr lang="en-GB" sz="2400" b="1" baseline="-25000" dirty="0"/>
              <a:t>S</a:t>
            </a:r>
            <a:r>
              <a:rPr lang="en-GB" sz="2400" b="1" dirty="0"/>
              <a:t> and 1 x V</a:t>
            </a:r>
            <a:r>
              <a:rPr lang="en-GB" sz="2400" b="1" baseline="-25000" dirty="0"/>
              <a:t>S  </a:t>
            </a:r>
            <a:r>
              <a:rPr lang="en-GB" sz="2400" b="1" dirty="0"/>
              <a:t>i.e. the voltage taken off or tapped off lies between 0 and V</a:t>
            </a:r>
            <a:r>
              <a:rPr lang="en-GB" sz="2400" b="1" baseline="-25000" dirty="0"/>
              <a:t>S.</a:t>
            </a:r>
            <a:endParaRPr lang="en-US" sz="2400" b="1" baseline="-25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Potential Divider</a:t>
            </a:r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5059D-0C4A-4456-821A-A1CB6463F520}" type="slidenum">
              <a:rPr lang="en-US"/>
              <a:pPr/>
              <a:t>5</a:t>
            </a:fld>
            <a:endParaRPr lang="en-US"/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684213" y="476250"/>
            <a:ext cx="7775575" cy="392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This means that we can connect any voltage across a potential divider and tap-off any proportion of that voltage.</a:t>
            </a:r>
          </a:p>
          <a:p>
            <a:pPr>
              <a:spcBef>
                <a:spcPct val="50000"/>
              </a:spcBef>
            </a:pPr>
            <a:endParaRPr lang="en-GB" sz="24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>
              <a:spcBef>
                <a:spcPct val="50000"/>
              </a:spcBef>
            </a:pPr>
            <a:r>
              <a:rPr lang="en-GB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Note: the resistor labels and voltage labels are arbitrary so it is better to </a:t>
            </a:r>
            <a:r>
              <a:rPr lang="en-GB" sz="24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memorise the  potential divider relationship in terms of words</a:t>
            </a:r>
            <a:r>
              <a:rPr lang="en-GB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 rather than letters and symbols etc.</a:t>
            </a:r>
          </a:p>
          <a:p>
            <a:pPr>
              <a:spcBef>
                <a:spcPct val="50000"/>
              </a:spcBef>
            </a:pPr>
            <a:endParaRPr lang="en-US" sz="2400" b="1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7197</TotalTime>
  <Words>334</Words>
  <Application>Microsoft Office PowerPoint</Application>
  <PresentationFormat>On-screen Show (4:3)</PresentationFormat>
  <Paragraphs>58</Paragraphs>
  <Slides>5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7" baseType="lpstr">
      <vt:lpstr>Default Design</vt:lpstr>
      <vt:lpstr>Equation</vt:lpstr>
      <vt:lpstr>Slide 1</vt:lpstr>
      <vt:lpstr>Slide 2</vt:lpstr>
      <vt:lpstr>Slide 3</vt:lpstr>
      <vt:lpstr>Slide 4</vt:lpstr>
      <vt:lpstr>Slide 5</vt:lpstr>
    </vt:vector>
  </TitlesOfParts>
  <Company>Swansea Institute of Higher Education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Mike Vanstone</dc:creator>
  <cp:lastModifiedBy>sc-mv</cp:lastModifiedBy>
  <cp:revision>16</cp:revision>
  <dcterms:created xsi:type="dcterms:W3CDTF">2006-10-08T12:38:12Z</dcterms:created>
  <dcterms:modified xsi:type="dcterms:W3CDTF">2014-09-12T09:42:02Z</dcterms:modified>
</cp:coreProperties>
</file>