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4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91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5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7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130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84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19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104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130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092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501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23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371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199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8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6064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738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98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E348AEC-6DC3-4EA2-90E3-CE2EB74F6290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33375-F9C5-48CF-A7D9-322E429AD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245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One way </a:t>
            </a:r>
            <a:r>
              <a:rPr lang="en-GB" dirty="0" err="1"/>
              <a:t>Anova</a:t>
            </a:r>
            <a:r>
              <a:rPr lang="en-GB" dirty="0"/>
              <a:t> - Within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</a:t>
            </a:r>
            <a:r>
              <a:rPr lang="en-GB" dirty="0" smtClean="0"/>
              <a:t>Stuart Jones, Example </a:t>
            </a:r>
            <a:r>
              <a:rPr lang="en-GB" smtClean="0"/>
              <a:t>by Dr Charlotte </a:t>
            </a:r>
            <a:r>
              <a:rPr lang="en-GB" dirty="0" smtClean="0"/>
              <a:t>Greenway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07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092853"/>
          </a:xfrm>
        </p:spPr>
        <p:txBody>
          <a:bodyPr>
            <a:normAutofit fontScale="90000"/>
          </a:bodyPr>
          <a:lstStyle/>
          <a:p>
            <a:r>
              <a:rPr lang="en-GB" dirty="0"/>
              <a:t>Repeated measures ANOVA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2933" y="3747074"/>
            <a:ext cx="9601196" cy="3912577"/>
          </a:xfrm>
        </p:spPr>
        <p:txBody>
          <a:bodyPr>
            <a:noAutofit/>
          </a:bodyPr>
          <a:lstStyle/>
          <a:p>
            <a:endParaRPr lang="en-GB" sz="1400" dirty="0"/>
          </a:p>
          <a:p>
            <a:pPr marL="0" indent="0">
              <a:buNone/>
            </a:pPr>
            <a:r>
              <a:rPr lang="en-GB" sz="2400" dirty="0"/>
              <a:t>Experimental hypothesis</a:t>
            </a:r>
          </a:p>
          <a:p>
            <a:pPr marL="0" indent="0">
              <a:buNone/>
            </a:pPr>
            <a:r>
              <a:rPr lang="en-GB" sz="2400" dirty="0"/>
              <a:t>There will be a significant change in students' math anxiety scores before, during, and after participation in a math anxiety group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1192960" y="2074985"/>
            <a:ext cx="98060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Research question</a:t>
            </a:r>
          </a:p>
          <a:p>
            <a:r>
              <a:rPr lang="en-GB" sz="2400" dirty="0"/>
              <a:t>Is there a change in students’ math anxiety scores before, during, and after participation in a math anxiety group?</a:t>
            </a:r>
          </a:p>
        </p:txBody>
      </p:sp>
      <p:pic>
        <p:nvPicPr>
          <p:cNvPr id="5" name="Slide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62238" y="37253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29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70"/>
    </mc:Choice>
    <mc:Fallback xmlns="">
      <p:transition spd="slow" advTm="25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14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uiExpand="1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Variables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94224"/>
            <a:ext cx="10330961" cy="3421837"/>
          </a:xfrm>
        </p:spPr>
        <p:txBody>
          <a:bodyPr>
            <a:noAutofit/>
          </a:bodyPr>
          <a:lstStyle/>
          <a:p>
            <a:r>
              <a:rPr lang="en-GB" sz="2400" dirty="0"/>
              <a:t>Independent variable:</a:t>
            </a:r>
          </a:p>
          <a:p>
            <a:pPr lvl="1"/>
            <a:r>
              <a:rPr lang="en-GB" sz="2000" dirty="0"/>
              <a:t>Time one (before intervention)</a:t>
            </a:r>
          </a:p>
          <a:p>
            <a:pPr lvl="1"/>
            <a:r>
              <a:rPr lang="en-GB" sz="2000" dirty="0"/>
              <a:t>Time two (during intervention)</a:t>
            </a:r>
          </a:p>
          <a:p>
            <a:pPr lvl="1"/>
            <a:r>
              <a:rPr lang="en-GB" sz="2000" dirty="0"/>
              <a:t>Time three (after intervention)</a:t>
            </a:r>
          </a:p>
          <a:p>
            <a:endParaRPr lang="en-GB" sz="500" dirty="0"/>
          </a:p>
          <a:p>
            <a:r>
              <a:rPr lang="en-GB" sz="2400" dirty="0"/>
              <a:t>Dependent variable:</a:t>
            </a:r>
          </a:p>
          <a:p>
            <a:pPr lvl="1"/>
            <a:r>
              <a:rPr lang="en-GB" sz="2000" dirty="0"/>
              <a:t>Math anxiety score</a:t>
            </a:r>
          </a:p>
          <a:p>
            <a:endParaRPr lang="en-GB" sz="1400" dirty="0"/>
          </a:p>
          <a:p>
            <a:r>
              <a:rPr lang="en-GB" sz="2400" dirty="0"/>
              <a:t>Since we are examining one group of participants measured on the same scale on three different occasions the one way repeated measures ANOVA is the most appropriate statistical test</a:t>
            </a:r>
          </a:p>
          <a:p>
            <a:endParaRPr lang="en-GB" dirty="0"/>
          </a:p>
        </p:txBody>
      </p:sp>
      <p:pic>
        <p:nvPicPr>
          <p:cNvPr id="4" name="Slide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6731" y="24911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160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73"/>
    </mc:Choice>
    <mc:Fallback xmlns="">
      <p:transition spd="slow" advTm="41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50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SPSS Data One way within - SPSS 26 - 2020._defaul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2224" y="419755"/>
            <a:ext cx="11693768" cy="5828645"/>
          </a:xfrm>
        </p:spPr>
      </p:pic>
    </p:spTree>
    <p:extLst>
      <p:ext uri="{BB962C8B-B14F-4D97-AF65-F5344CB8AC3E}">
        <p14:creationId xmlns:p14="http://schemas.microsoft.com/office/powerpoint/2010/main" val="192772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e_way_within_anova_part_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866" cy="6858000"/>
          </a:xfrm>
        </p:spPr>
      </p:pic>
    </p:spTree>
    <p:extLst>
      <p:ext uri="{BB962C8B-B14F-4D97-AF65-F5344CB8AC3E}">
        <p14:creationId xmlns:p14="http://schemas.microsoft.com/office/powerpoint/2010/main" val="129260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989"/>
    </mc:Choice>
    <mc:Fallback xmlns="">
      <p:transition spd="slow" advTm="321989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Measures of Effect Size – Partial Eta Squared</a:t>
            </a:r>
            <a:endParaRPr lang="en-GB" dirty="0"/>
          </a:p>
        </p:txBody>
      </p:sp>
      <p:pic>
        <p:nvPicPr>
          <p:cNvPr id="7" name="Slide 6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70876" y="476147"/>
            <a:ext cx="609600" cy="6096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626" y="2560543"/>
            <a:ext cx="11635822" cy="3687856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243047" y="3536576"/>
            <a:ext cx="874059" cy="51098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881782" y="4368050"/>
            <a:ext cx="470647" cy="15408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7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3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dirty="0"/>
              <a:t>A one-way repeated measures analysis of variance (ANOVA) was conducted to evaluate the hypothesis that there would be a change in participants math anxiety scores when measured before, during, and after participation in a math anxiety group (N=60). The results of the ANOVA  indicated a significant time effect, </a:t>
            </a:r>
            <a:r>
              <a:rPr lang="en-GB" sz="2400" i="1" dirty="0"/>
              <a:t>F(1.142)</a:t>
            </a:r>
            <a:r>
              <a:rPr lang="en-GB" sz="2400" dirty="0"/>
              <a:t>=1338.648, </a:t>
            </a:r>
            <a:r>
              <a:rPr lang="en-GB" sz="2400" i="1" dirty="0"/>
              <a:t>p&lt;.</a:t>
            </a:r>
            <a:r>
              <a:rPr lang="en-GB" sz="2400" i="1" dirty="0" smtClean="0"/>
              <a:t>001,</a:t>
            </a:r>
            <a:r>
              <a:rPr lang="el-GR" sz="2400" dirty="0" smtClean="0">
                <a:latin typeface="arial" panose="020B0604020202020204" pitchFamily="34" charset="0"/>
              </a:rPr>
              <a:t> </a:t>
            </a:r>
            <a:r>
              <a:rPr lang="el-GR" sz="2400" dirty="0">
                <a:latin typeface="arial" panose="020B0604020202020204" pitchFamily="34" charset="0"/>
              </a:rPr>
              <a:t>η</a:t>
            </a:r>
            <a:r>
              <a:rPr lang="en-GB" sz="2400" baseline="-25000" dirty="0">
                <a:latin typeface="arial" panose="020B0604020202020204" pitchFamily="34" charset="0"/>
              </a:rPr>
              <a:t>p</a:t>
            </a:r>
            <a:r>
              <a:rPr lang="en-GB" sz="2400" baseline="30000" dirty="0">
                <a:latin typeface="arial" panose="020B0604020202020204" pitchFamily="34" charset="0"/>
              </a:rPr>
              <a:t>2</a:t>
            </a:r>
            <a:r>
              <a:rPr lang="en-GB" sz="2400" dirty="0">
                <a:latin typeface="arial" panose="020B0604020202020204" pitchFamily="34" charset="0"/>
              </a:rPr>
              <a:t> = .958</a:t>
            </a:r>
            <a:r>
              <a:rPr lang="en-GB" sz="2400" dirty="0" smtClean="0"/>
              <a:t>. </a:t>
            </a:r>
            <a:r>
              <a:rPr lang="en-GB" sz="2400" dirty="0"/>
              <a:t>Thus, there is significant evidence to support the hypothesis.</a:t>
            </a:r>
          </a:p>
          <a:p>
            <a:endParaRPr lang="en-GB" sz="2400" dirty="0"/>
          </a:p>
          <a:p>
            <a:r>
              <a:rPr lang="en-GB" sz="2400" dirty="0"/>
              <a:t>Follow-up comparisons indicated that each pairwise difference was significant, </a:t>
            </a:r>
            <a:r>
              <a:rPr lang="en-GB" sz="2400" i="1" dirty="0"/>
              <a:t>p</a:t>
            </a:r>
            <a:r>
              <a:rPr lang="en-GB" sz="2400" i="1"/>
              <a:t>&lt;.</a:t>
            </a:r>
            <a:r>
              <a:rPr lang="en-GB" sz="2400" i="1" smtClean="0"/>
              <a:t>001. </a:t>
            </a:r>
            <a:r>
              <a:rPr lang="en-GB" sz="2400" dirty="0" smtClean="0"/>
              <a:t>There </a:t>
            </a:r>
            <a:r>
              <a:rPr lang="en-GB" sz="2400" dirty="0"/>
              <a:t>was a significant decrease in scores over time, suggesting that participation in the math anxiety group decreased participants' level of anxiety about math.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5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5523" y="1479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2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03"/>
    </mc:Choice>
    <mc:Fallback xmlns="">
      <p:transition spd="slow" advTm="69803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2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35|12.48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14|0.946|15.807|4.84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206</TotalTime>
  <Words>258</Words>
  <Application>Microsoft Office PowerPoint</Application>
  <PresentationFormat>Widescreen</PresentationFormat>
  <Paragraphs>23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</vt:lpstr>
      <vt:lpstr>Century Gothic</vt:lpstr>
      <vt:lpstr>Wingdings 3</vt:lpstr>
      <vt:lpstr>Ion</vt:lpstr>
      <vt:lpstr>One way Anova - Within</vt:lpstr>
      <vt:lpstr>Repeated measures ANOVA </vt:lpstr>
      <vt:lpstr>Variables </vt:lpstr>
      <vt:lpstr>PowerPoint Presentation</vt:lpstr>
      <vt:lpstr>PowerPoint Presentation</vt:lpstr>
      <vt:lpstr>Measures of Effect Size – Partial Eta Squared</vt:lpstr>
      <vt:lpstr>Results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way Anova - Within</dc:title>
  <dc:creator>Stuart Jones</dc:creator>
  <cp:lastModifiedBy>Stuart Jones</cp:lastModifiedBy>
  <cp:revision>8</cp:revision>
  <dcterms:created xsi:type="dcterms:W3CDTF">2019-10-03T18:39:51Z</dcterms:created>
  <dcterms:modified xsi:type="dcterms:W3CDTF">2020-09-21T19:07:58Z</dcterms:modified>
</cp:coreProperties>
</file>