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258" r:id="rId3"/>
    <p:sldId id="279" r:id="rId4"/>
    <p:sldId id="257" r:id="rId5"/>
    <p:sldId id="289" r:id="rId6"/>
    <p:sldId id="275" r:id="rId7"/>
    <p:sldId id="276" r:id="rId8"/>
    <p:sldId id="295" r:id="rId9"/>
    <p:sldId id="278" r:id="rId10"/>
    <p:sldId id="280" r:id="rId11"/>
    <p:sldId id="281" r:id="rId12"/>
    <p:sldId id="282" r:id="rId13"/>
    <p:sldId id="283" r:id="rId14"/>
    <p:sldId id="284" r:id="rId15"/>
    <p:sldId id="285" r:id="rId16"/>
    <p:sldId id="287"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21" autoAdjust="0"/>
  </p:normalViewPr>
  <p:slideViewPr>
    <p:cSldViewPr>
      <p:cViewPr varScale="1">
        <p:scale>
          <a:sx n="84" d="100"/>
          <a:sy n="84" d="100"/>
        </p:scale>
        <p:origin x="207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869AF515-0E74-4ACE-BFFE-89D0D459C92E}"/>
              </a:ext>
            </a:extLst>
          </p:cNvPr>
          <p:cNvSpPr>
            <a:spLocks noGrp="1" noChangeArrowheads="1"/>
          </p:cNvSpPr>
          <p:nvPr>
            <p:ph type="sldNum" sz="quarter" idx="5"/>
          </p:nvPr>
        </p:nvSpPr>
        <p:spPr>
          <a:ln/>
        </p:spPr>
        <p:txBody>
          <a:bodyPr/>
          <a:lstStyle/>
          <a:p>
            <a:fld id="{C029D23E-3EDF-4700-91D9-7112EEDA4281}" type="slidenum">
              <a:rPr lang="en-US" altLang="en-US"/>
              <a:pPr/>
              <a:t>3</a:t>
            </a:fld>
            <a:endParaRPr lang="en-US" altLang="en-US"/>
          </a:p>
        </p:txBody>
      </p:sp>
      <p:sp>
        <p:nvSpPr>
          <p:cNvPr id="111618" name="Rectangle 2">
            <a:extLst>
              <a:ext uri="{FF2B5EF4-FFF2-40B4-BE49-F238E27FC236}">
                <a16:creationId xmlns:a16="http://schemas.microsoft.com/office/drawing/2014/main" id="{1567AE44-2058-492E-92F5-5C4D50C4769D}"/>
              </a:ext>
            </a:extLst>
          </p:cNvPr>
          <p:cNvSpPr>
            <a:spLocks noGrp="1" noRot="1" noChangeAspect="1" noChangeArrowheads="1" noTextEdit="1"/>
          </p:cNvSpPr>
          <p:nvPr>
            <p:ph type="sldImg"/>
          </p:nvPr>
        </p:nvSpPr>
        <p:spPr>
          <a:ln/>
        </p:spPr>
      </p:sp>
      <p:sp>
        <p:nvSpPr>
          <p:cNvPr id="111619" name="Rectangle 3">
            <a:extLst>
              <a:ext uri="{FF2B5EF4-FFF2-40B4-BE49-F238E27FC236}">
                <a16:creationId xmlns:a16="http://schemas.microsoft.com/office/drawing/2014/main" id="{8C46A1ED-4866-4E03-BE78-DE5B22BDA181}"/>
              </a:ext>
            </a:extLst>
          </p:cNvPr>
          <p:cNvSpPr>
            <a:spLocks noGrp="1" noChangeArrowheads="1"/>
          </p:cNvSpPr>
          <p:nvPr>
            <p:ph type="body" idx="1"/>
          </p:nvPr>
        </p:nvSpPr>
        <p:spPr/>
        <p:txBody>
          <a:bodyPr/>
          <a:lstStyle/>
          <a:p>
            <a:r>
              <a:rPr lang="en-US" altLang="en-US"/>
              <a:t>When I pick up a research article, I do a few things before I invest my time in reading it.</a:t>
            </a:r>
          </a:p>
          <a:p>
            <a:r>
              <a:rPr lang="en-US" altLang="en-US"/>
              <a:t>Look at Spencer and Yates’ article and let’s answer these questions:</a:t>
            </a:r>
          </a:p>
          <a:p>
            <a:r>
              <a:rPr lang="en-US" altLang="en-US"/>
              <a:t>Abstract - Save $1million annually. Pretty intriguing!It’s a case study. (or so they say) Maybe you’re interested in not having customers call about the software you develop. This is useful. I’ll read the article.</a:t>
            </a:r>
          </a:p>
          <a:p>
            <a:r>
              <a:rPr lang="en-US" altLang="en-US"/>
              <a:t>Who are the researchers? - No credentials offered. Hmmm. </a:t>
            </a:r>
          </a:p>
          <a:p>
            <a:r>
              <a:rPr lang="en-US" altLang="en-US"/>
              <a:t>From GEIS? My skepticism meter jumps.. This article was published in a journal for tech writers. It was a special issue devoted to the value added by tech writers. I’m worried about bias. It might be a good article….I’ll have to see.</a:t>
            </a:r>
          </a:p>
          <a:p>
            <a:r>
              <a:rPr lang="en-US" altLang="en-US"/>
              <a:t>Sources used: One book!?! That’s all. No research! How could they? Later we’ll discover how much….or how little they used the one book.</a:t>
            </a:r>
          </a:p>
          <a:p>
            <a:r>
              <a:rPr lang="en-US" altLang="en-US"/>
              <a:t>BTW - A case study is for what happens at one place….not multiple places.</a:t>
            </a:r>
          </a:p>
          <a:p>
            <a:endParaRPr lang="en-US" altLang="en-US"/>
          </a:p>
        </p:txBody>
      </p:sp>
    </p:spTree>
    <p:extLst>
      <p:ext uri="{BB962C8B-B14F-4D97-AF65-F5344CB8AC3E}">
        <p14:creationId xmlns:p14="http://schemas.microsoft.com/office/powerpoint/2010/main" val="747914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51ED02BD-F437-44DB-BDB2-9D2E7ABDE2C4}"/>
              </a:ext>
            </a:extLst>
          </p:cNvPr>
          <p:cNvSpPr>
            <a:spLocks noGrp="1" noChangeArrowheads="1"/>
          </p:cNvSpPr>
          <p:nvPr>
            <p:ph type="sldNum" sz="quarter" idx="5"/>
          </p:nvPr>
        </p:nvSpPr>
        <p:spPr>
          <a:ln/>
        </p:spPr>
        <p:txBody>
          <a:bodyPr/>
          <a:lstStyle/>
          <a:p>
            <a:fld id="{0C17B2B1-CE89-4AAE-AC8D-0C3EE3E95C3C}" type="slidenum">
              <a:rPr lang="en-US" altLang="en-US"/>
              <a:pPr/>
              <a:t>4</a:t>
            </a:fld>
            <a:endParaRPr lang="en-US" altLang="en-US"/>
          </a:p>
        </p:txBody>
      </p:sp>
      <p:sp>
        <p:nvSpPr>
          <p:cNvPr id="112642" name="Rectangle 2">
            <a:extLst>
              <a:ext uri="{FF2B5EF4-FFF2-40B4-BE49-F238E27FC236}">
                <a16:creationId xmlns:a16="http://schemas.microsoft.com/office/drawing/2014/main" id="{B34266F5-E4AA-4AF5-BB03-B9A7A6A58A0A}"/>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45A04E8C-3A89-4961-8E13-BEB7CF54A9F7}"/>
              </a:ext>
            </a:extLst>
          </p:cNvPr>
          <p:cNvSpPr>
            <a:spLocks noGrp="1" noChangeArrowheads="1"/>
          </p:cNvSpPr>
          <p:nvPr>
            <p:ph type="body" idx="1"/>
          </p:nvPr>
        </p:nvSpPr>
        <p:spPr/>
        <p:txBody>
          <a:bodyPr/>
          <a:lstStyle/>
          <a:p>
            <a:r>
              <a:rPr lang="en-US" altLang="en-US"/>
              <a:t>Most research will have these sections. </a:t>
            </a:r>
          </a:p>
          <a:p>
            <a:r>
              <a:rPr lang="en-US" altLang="en-US"/>
              <a:t>Sometimes the titles are different, but the information is still there. </a:t>
            </a:r>
          </a:p>
          <a:p>
            <a:r>
              <a:rPr lang="en-US" altLang="en-US"/>
              <a:t>Abstract is what you read to decide if you want to read more. It shows up on electronic databases. When you do your publications or dissertation - you’ll want to write a good abstract.</a:t>
            </a:r>
          </a:p>
          <a:p>
            <a:r>
              <a:rPr lang="en-US" altLang="en-US"/>
              <a:t>It’s common for the Introduction to flow right into the Literature Review.</a:t>
            </a:r>
          </a:p>
          <a:p>
            <a:r>
              <a:rPr lang="en-US" altLang="en-US"/>
              <a:t>Qualitative research usually doesn’t have a hypothesis…at least not at the start.</a:t>
            </a:r>
          </a:p>
          <a:p>
            <a:r>
              <a:rPr lang="en-US" altLang="en-US"/>
              <a:t>The summary of results section will be very factual.</a:t>
            </a:r>
          </a:p>
          <a:p>
            <a:r>
              <a:rPr lang="en-US" altLang="en-US"/>
              <a:t>Discussion and conclusion will often sometimes have the researcher’s opinions and even suggestions for future research. At least in education, they often reflect on the results and how the study went.</a:t>
            </a:r>
          </a:p>
          <a:p>
            <a:r>
              <a:rPr lang="en-US" altLang="en-US"/>
              <a:t>References - List of references with enough information that you can find the original source if you’re interested</a:t>
            </a:r>
          </a:p>
          <a:p>
            <a:r>
              <a:rPr lang="en-US" altLang="en-US"/>
              <a:t>There were some Kaner edits after I printed your handouts. Update yours, please.</a:t>
            </a:r>
          </a:p>
        </p:txBody>
      </p:sp>
    </p:spTree>
    <p:extLst>
      <p:ext uri="{BB962C8B-B14F-4D97-AF65-F5344CB8AC3E}">
        <p14:creationId xmlns:p14="http://schemas.microsoft.com/office/powerpoint/2010/main" val="3089536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E79AC7A3-FBB9-4F04-95FD-FA0A3728BF81}"/>
              </a:ext>
            </a:extLst>
          </p:cNvPr>
          <p:cNvSpPr>
            <a:spLocks noGrp="1" noChangeArrowheads="1"/>
          </p:cNvSpPr>
          <p:nvPr>
            <p:ph type="sldNum" sz="quarter" idx="5"/>
          </p:nvPr>
        </p:nvSpPr>
        <p:spPr>
          <a:ln/>
        </p:spPr>
        <p:txBody>
          <a:bodyPr/>
          <a:lstStyle/>
          <a:p>
            <a:fld id="{A754DEA6-7226-48C7-8B82-DB6B2EA52C25}" type="slidenum">
              <a:rPr lang="en-US" altLang="en-US"/>
              <a:pPr/>
              <a:t>5</a:t>
            </a:fld>
            <a:endParaRPr lang="en-US" altLang="en-US"/>
          </a:p>
        </p:txBody>
      </p:sp>
      <p:sp>
        <p:nvSpPr>
          <p:cNvPr id="113666" name="Rectangle 2">
            <a:extLst>
              <a:ext uri="{FF2B5EF4-FFF2-40B4-BE49-F238E27FC236}">
                <a16:creationId xmlns:a16="http://schemas.microsoft.com/office/drawing/2014/main" id="{193CD454-155B-4155-BC44-C557FFA20D23}"/>
              </a:ext>
            </a:extLst>
          </p:cNvPr>
          <p:cNvSpPr>
            <a:spLocks noGrp="1" noRot="1" noChangeAspect="1" noChangeArrowheads="1" noTextEdit="1"/>
          </p:cNvSpPr>
          <p:nvPr>
            <p:ph type="sldImg"/>
          </p:nvPr>
        </p:nvSpPr>
        <p:spPr>
          <a:ln/>
        </p:spPr>
      </p:sp>
      <p:sp>
        <p:nvSpPr>
          <p:cNvPr id="113667" name="Rectangle 3">
            <a:extLst>
              <a:ext uri="{FF2B5EF4-FFF2-40B4-BE49-F238E27FC236}">
                <a16:creationId xmlns:a16="http://schemas.microsoft.com/office/drawing/2014/main" id="{CAC4F85F-0809-4015-906D-015A4B559038}"/>
              </a:ext>
            </a:extLst>
          </p:cNvPr>
          <p:cNvSpPr>
            <a:spLocks noGrp="1" noChangeArrowheads="1"/>
          </p:cNvSpPr>
          <p:nvPr>
            <p:ph type="body" idx="1"/>
          </p:nvPr>
        </p:nvSpPr>
        <p:spPr/>
        <p:txBody>
          <a:bodyPr/>
          <a:lstStyle/>
          <a:p>
            <a:r>
              <a:rPr lang="en-US" altLang="en-US"/>
              <a:t>I had a professor tell a class that qualitative research is an attempt to discover “What is.” It’s often done in the field, or in a setting that is as natural as possible. </a:t>
            </a:r>
          </a:p>
          <a:p>
            <a:r>
              <a:rPr lang="en-US" altLang="en-US"/>
              <a:t>It should be full of description. Where did the research take place? What was this place like? How big was it? Who was there? What is that person like? Who else was there? What else was there?</a:t>
            </a:r>
          </a:p>
          <a:p>
            <a:r>
              <a:rPr lang="en-US" altLang="en-US"/>
              <a:t>The researcher “observers” the situation in as unobtrusive manner as possible. That may be pretty obtrusive, but not unnecessarily so.</a:t>
            </a:r>
          </a:p>
          <a:p>
            <a:r>
              <a:rPr lang="en-US" altLang="en-US"/>
              <a:t>Online manuals - Watch people using the manuals. How are they used? Who uses them? Do people like using them?</a:t>
            </a:r>
          </a:p>
          <a:p>
            <a:r>
              <a:rPr lang="en-US" altLang="en-US"/>
              <a:t>Goal is to get better understanding of the subject under study (requires a great deal of description) in order to determine further research, or variables to manipulate or simply to understand.</a:t>
            </a:r>
          </a:p>
          <a:p>
            <a:endParaRPr lang="en-US" altLang="en-US"/>
          </a:p>
          <a:p>
            <a:r>
              <a:rPr lang="en-US" altLang="en-US"/>
              <a:t>Strength - Depicts things as they are</a:t>
            </a:r>
          </a:p>
          <a:p>
            <a:r>
              <a:rPr lang="en-US" altLang="en-US"/>
              <a:t>Weakness - Not always easy to generalize the results</a:t>
            </a:r>
          </a:p>
        </p:txBody>
      </p:sp>
    </p:spTree>
    <p:extLst>
      <p:ext uri="{BB962C8B-B14F-4D97-AF65-F5344CB8AC3E}">
        <p14:creationId xmlns:p14="http://schemas.microsoft.com/office/powerpoint/2010/main" val="1061345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CBC71AD1-0341-4F6C-8618-23E11B6440CB}"/>
              </a:ext>
            </a:extLst>
          </p:cNvPr>
          <p:cNvSpPr>
            <a:spLocks noGrp="1" noChangeArrowheads="1"/>
          </p:cNvSpPr>
          <p:nvPr>
            <p:ph type="sldNum" sz="quarter" idx="5"/>
          </p:nvPr>
        </p:nvSpPr>
        <p:spPr>
          <a:ln/>
        </p:spPr>
        <p:txBody>
          <a:bodyPr/>
          <a:lstStyle/>
          <a:p>
            <a:fld id="{A78778E8-AAA3-4470-84E7-3D5E07EBF9EF}" type="slidenum">
              <a:rPr lang="en-US" altLang="en-US"/>
              <a:pPr/>
              <a:t>6</a:t>
            </a:fld>
            <a:endParaRPr lang="en-US" altLang="en-US"/>
          </a:p>
        </p:txBody>
      </p:sp>
      <p:sp>
        <p:nvSpPr>
          <p:cNvPr id="133122" name="Rectangle 2">
            <a:extLst>
              <a:ext uri="{FF2B5EF4-FFF2-40B4-BE49-F238E27FC236}">
                <a16:creationId xmlns:a16="http://schemas.microsoft.com/office/drawing/2014/main" id="{4BB80AFD-718F-4D9E-868F-4CA6812AA605}"/>
              </a:ext>
            </a:extLst>
          </p:cNvPr>
          <p:cNvSpPr>
            <a:spLocks noGrp="1" noRot="1" noChangeAspect="1" noChangeArrowheads="1" noTextEdit="1"/>
          </p:cNvSpPr>
          <p:nvPr>
            <p:ph type="sldImg"/>
          </p:nvPr>
        </p:nvSpPr>
        <p:spPr>
          <a:ln/>
        </p:spPr>
      </p:sp>
      <p:sp>
        <p:nvSpPr>
          <p:cNvPr id="133123" name="Rectangle 3">
            <a:extLst>
              <a:ext uri="{FF2B5EF4-FFF2-40B4-BE49-F238E27FC236}">
                <a16:creationId xmlns:a16="http://schemas.microsoft.com/office/drawing/2014/main" id="{DE81F290-D5B2-4790-B864-44B86BAEAC7A}"/>
              </a:ext>
            </a:extLst>
          </p:cNvPr>
          <p:cNvSpPr>
            <a:spLocks noGrp="1" noChangeArrowheads="1"/>
          </p:cNvSpPr>
          <p:nvPr>
            <p:ph type="body" idx="1"/>
          </p:nvPr>
        </p:nvSpPr>
        <p:spPr/>
        <p:txBody>
          <a:bodyPr/>
          <a:lstStyle/>
          <a:p>
            <a:r>
              <a:rPr lang="en-US" altLang="en-US"/>
              <a:t>These sections of qualitative research are very nearly identical to quantitative research.</a:t>
            </a:r>
          </a:p>
        </p:txBody>
      </p:sp>
    </p:spTree>
    <p:extLst>
      <p:ext uri="{BB962C8B-B14F-4D97-AF65-F5344CB8AC3E}">
        <p14:creationId xmlns:p14="http://schemas.microsoft.com/office/powerpoint/2010/main" val="3556984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F89162A8-263D-4649-A8B9-B7934C6C3987}"/>
              </a:ext>
            </a:extLst>
          </p:cNvPr>
          <p:cNvSpPr>
            <a:spLocks noGrp="1" noChangeArrowheads="1"/>
          </p:cNvSpPr>
          <p:nvPr>
            <p:ph type="sldNum" sz="quarter" idx="5"/>
          </p:nvPr>
        </p:nvSpPr>
        <p:spPr>
          <a:ln/>
        </p:spPr>
        <p:txBody>
          <a:bodyPr/>
          <a:lstStyle/>
          <a:p>
            <a:fld id="{C632BE62-C125-414F-838E-76B714441CE2}" type="slidenum">
              <a:rPr lang="en-US" altLang="en-US"/>
              <a:pPr/>
              <a:t>7</a:t>
            </a:fld>
            <a:endParaRPr lang="en-US" altLang="en-US"/>
          </a:p>
        </p:txBody>
      </p:sp>
      <p:sp>
        <p:nvSpPr>
          <p:cNvPr id="134146" name="Rectangle 2">
            <a:extLst>
              <a:ext uri="{FF2B5EF4-FFF2-40B4-BE49-F238E27FC236}">
                <a16:creationId xmlns:a16="http://schemas.microsoft.com/office/drawing/2014/main" id="{B494C65A-7F30-4A28-AF6F-79524E767189}"/>
              </a:ext>
            </a:extLst>
          </p:cNvPr>
          <p:cNvSpPr>
            <a:spLocks noGrp="1" noRot="1" noChangeAspect="1" noChangeArrowheads="1" noTextEdit="1"/>
          </p:cNvSpPr>
          <p:nvPr>
            <p:ph type="sldImg"/>
          </p:nvPr>
        </p:nvSpPr>
        <p:spPr>
          <a:ln/>
        </p:spPr>
      </p:sp>
      <p:sp>
        <p:nvSpPr>
          <p:cNvPr id="134147" name="Rectangle 3">
            <a:extLst>
              <a:ext uri="{FF2B5EF4-FFF2-40B4-BE49-F238E27FC236}">
                <a16:creationId xmlns:a16="http://schemas.microsoft.com/office/drawing/2014/main" id="{B54B6E2A-6116-4C2D-9ECD-CACEA4897F05}"/>
              </a:ext>
            </a:extLst>
          </p:cNvPr>
          <p:cNvSpPr>
            <a:spLocks noGrp="1" noChangeArrowheads="1"/>
          </p:cNvSpPr>
          <p:nvPr>
            <p:ph type="body" idx="1"/>
          </p:nvPr>
        </p:nvSpPr>
        <p:spPr/>
        <p:txBody>
          <a:bodyPr/>
          <a:lstStyle/>
          <a:p>
            <a:r>
              <a:rPr lang="en-US" altLang="en-US"/>
              <a:t>Qualitative starts with a problem and/or a question. </a:t>
            </a:r>
          </a:p>
          <a:p>
            <a:r>
              <a:rPr lang="en-US" altLang="en-US"/>
              <a:t>Some qual. Studies change as they develop. It’s alright….it just needs to be justified and reported.</a:t>
            </a:r>
          </a:p>
          <a:p>
            <a:r>
              <a:rPr lang="en-US" altLang="en-US"/>
              <a:t>Hypotheses should be avoided at the beginning to avoid or at least minimize bias. Often a researcher thinks they have an idea about what is going on, but should make every effort to see things in a fair way. </a:t>
            </a:r>
          </a:p>
          <a:p>
            <a:r>
              <a:rPr lang="en-US" altLang="en-US"/>
              <a:t>After data collection and observation, it’s alright to make a hypothesis if you can. Often, you can only identify an area for future study.</a:t>
            </a:r>
          </a:p>
        </p:txBody>
      </p:sp>
    </p:spTree>
    <p:extLst>
      <p:ext uri="{BB962C8B-B14F-4D97-AF65-F5344CB8AC3E}">
        <p14:creationId xmlns:p14="http://schemas.microsoft.com/office/powerpoint/2010/main" val="1961542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1A7BD4AC-18FE-46F2-A28F-3DC3BFE42A38}"/>
              </a:ext>
            </a:extLst>
          </p:cNvPr>
          <p:cNvSpPr>
            <a:spLocks noGrp="1" noChangeArrowheads="1"/>
          </p:cNvSpPr>
          <p:nvPr>
            <p:ph type="sldNum" sz="quarter" idx="5"/>
          </p:nvPr>
        </p:nvSpPr>
        <p:spPr>
          <a:ln/>
        </p:spPr>
        <p:txBody>
          <a:bodyPr/>
          <a:lstStyle/>
          <a:p>
            <a:fld id="{406CCB5E-B93A-40C2-93F6-E3681319B356}" type="slidenum">
              <a:rPr lang="en-US" altLang="en-US"/>
              <a:pPr/>
              <a:t>8</a:t>
            </a:fld>
            <a:endParaRPr lang="en-US" altLang="en-US"/>
          </a:p>
        </p:txBody>
      </p:sp>
      <p:sp>
        <p:nvSpPr>
          <p:cNvPr id="135170" name="Rectangle 2">
            <a:extLst>
              <a:ext uri="{FF2B5EF4-FFF2-40B4-BE49-F238E27FC236}">
                <a16:creationId xmlns:a16="http://schemas.microsoft.com/office/drawing/2014/main" id="{A0B95E77-ABB3-43CD-AB14-F292174D2C28}"/>
              </a:ext>
            </a:extLst>
          </p:cNvPr>
          <p:cNvSpPr>
            <a:spLocks noGrp="1" noRot="1" noChangeAspect="1" noChangeArrowheads="1" noTextEdit="1"/>
          </p:cNvSpPr>
          <p:nvPr>
            <p:ph type="sldImg"/>
          </p:nvPr>
        </p:nvSpPr>
        <p:spPr>
          <a:ln/>
        </p:spPr>
      </p:sp>
      <p:sp>
        <p:nvSpPr>
          <p:cNvPr id="135171" name="Rectangle 3">
            <a:extLst>
              <a:ext uri="{FF2B5EF4-FFF2-40B4-BE49-F238E27FC236}">
                <a16:creationId xmlns:a16="http://schemas.microsoft.com/office/drawing/2014/main" id="{6D606868-17C8-4664-BBB4-6C2D29C1B513}"/>
              </a:ext>
            </a:extLst>
          </p:cNvPr>
          <p:cNvSpPr>
            <a:spLocks noGrp="1" noChangeArrowheads="1"/>
          </p:cNvSpPr>
          <p:nvPr>
            <p:ph type="body" idx="1"/>
          </p:nvPr>
        </p:nvSpPr>
        <p:spPr/>
        <p:txBody>
          <a:bodyPr/>
          <a:lstStyle/>
          <a:p>
            <a:r>
              <a:rPr lang="en-US" altLang="en-US"/>
              <a:t>Samples are at issue in qualitative studies.</a:t>
            </a:r>
          </a:p>
          <a:p>
            <a:r>
              <a:rPr lang="en-US" altLang="en-US"/>
              <a:t>They should be fully described. Use much detail.</a:t>
            </a:r>
          </a:p>
          <a:p>
            <a:r>
              <a:rPr lang="en-US" altLang="en-US"/>
              <a:t>Samples of convenience are frequently used. This limits generalizability, but is not necessarily poor research. It might be, but it doesn’t have to be just because the researchers used a sample of convenience.</a:t>
            </a:r>
          </a:p>
          <a:p>
            <a:r>
              <a:rPr lang="en-US" altLang="en-US"/>
              <a:t>Similar studies are often run using different groups to see how the same factors play out.</a:t>
            </a:r>
          </a:p>
          <a:p>
            <a:endParaRPr lang="en-US" altLang="en-US"/>
          </a:p>
        </p:txBody>
      </p:sp>
    </p:spTree>
    <p:extLst>
      <p:ext uri="{BB962C8B-B14F-4D97-AF65-F5344CB8AC3E}">
        <p14:creationId xmlns:p14="http://schemas.microsoft.com/office/powerpoint/2010/main" val="2834137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34AC3ACD-FC3B-438A-BBC9-845C5058A8F5}"/>
              </a:ext>
            </a:extLst>
          </p:cNvPr>
          <p:cNvSpPr>
            <a:spLocks noGrp="1" noChangeArrowheads="1"/>
          </p:cNvSpPr>
          <p:nvPr>
            <p:ph type="sldNum" sz="quarter" idx="5"/>
          </p:nvPr>
        </p:nvSpPr>
        <p:spPr>
          <a:ln/>
        </p:spPr>
        <p:txBody>
          <a:bodyPr/>
          <a:lstStyle/>
          <a:p>
            <a:fld id="{06E67E22-F025-4DD7-9F2F-B63613FE8AED}" type="slidenum">
              <a:rPr lang="en-US" altLang="en-US"/>
              <a:pPr/>
              <a:t>9</a:t>
            </a:fld>
            <a:endParaRPr lang="en-US" altLang="en-US"/>
          </a:p>
        </p:txBody>
      </p:sp>
      <p:sp>
        <p:nvSpPr>
          <p:cNvPr id="136194" name="Rectangle 2">
            <a:extLst>
              <a:ext uri="{FF2B5EF4-FFF2-40B4-BE49-F238E27FC236}">
                <a16:creationId xmlns:a16="http://schemas.microsoft.com/office/drawing/2014/main" id="{5B6B4597-24C1-4C56-A822-28EBB1ED9117}"/>
              </a:ext>
            </a:extLst>
          </p:cNvPr>
          <p:cNvSpPr>
            <a:spLocks noGrp="1" noRot="1" noChangeAspect="1" noChangeArrowheads="1" noTextEdit="1"/>
          </p:cNvSpPr>
          <p:nvPr>
            <p:ph type="sldImg"/>
          </p:nvPr>
        </p:nvSpPr>
        <p:spPr>
          <a:ln/>
        </p:spPr>
      </p:sp>
      <p:sp>
        <p:nvSpPr>
          <p:cNvPr id="136195" name="Rectangle 3">
            <a:extLst>
              <a:ext uri="{FF2B5EF4-FFF2-40B4-BE49-F238E27FC236}">
                <a16:creationId xmlns:a16="http://schemas.microsoft.com/office/drawing/2014/main" id="{EFA1B7DD-E9C1-47E7-80AB-C6AE850329CF}"/>
              </a:ext>
            </a:extLst>
          </p:cNvPr>
          <p:cNvSpPr>
            <a:spLocks noGrp="1" noChangeArrowheads="1"/>
          </p:cNvSpPr>
          <p:nvPr>
            <p:ph type="body" idx="1"/>
          </p:nvPr>
        </p:nvSpPr>
        <p:spPr/>
        <p:txBody>
          <a:bodyPr/>
          <a:lstStyle/>
          <a:p>
            <a:r>
              <a:rPr lang="en-US" altLang="en-US"/>
              <a:t>The environment in a qualitative study is often a factor in the results. Describe it fully.</a:t>
            </a:r>
          </a:p>
          <a:p>
            <a:r>
              <a:rPr lang="en-US" altLang="en-US"/>
              <a:t>Sunday 2:00 pm</a:t>
            </a:r>
          </a:p>
          <a:p>
            <a:r>
              <a:rPr lang="en-US" altLang="en-US"/>
              <a:t>Feet cold. Put on socks.</a:t>
            </a:r>
          </a:p>
          <a:p>
            <a:r>
              <a:rPr lang="en-US" altLang="en-US"/>
              <a:t>Shoulders tired - Too many hours at keyboard. Roll shoulders give self a massage.</a:t>
            </a:r>
          </a:p>
          <a:p>
            <a:r>
              <a:rPr lang="en-US" altLang="en-US"/>
              <a:t>Thirst - Get more to drink</a:t>
            </a:r>
          </a:p>
          <a:p>
            <a:r>
              <a:rPr lang="en-US" altLang="en-US"/>
              <a:t>Desk is cluttered - Notice tickets to show I’m attending tonight. Put them in my purse so I don’t forget them.</a:t>
            </a:r>
          </a:p>
          <a:p>
            <a:endParaRPr lang="en-US" altLang="en-US"/>
          </a:p>
          <a:p>
            <a:r>
              <a:rPr lang="en-US" altLang="en-US"/>
              <a:t>Biased observer - Writes note that it takes me 7 minutes to create this slide because I’m working on a Macintosh computer and everybody knows Macintosh computers are bad.</a:t>
            </a:r>
          </a:p>
          <a:p>
            <a:endParaRPr lang="en-US" altLang="en-US"/>
          </a:p>
          <a:p>
            <a:r>
              <a:rPr lang="en-US" altLang="en-US"/>
              <a:t>Truth - Subject is tired, uncomfortable and distracted. Macintosh computer has nothing to do with low productivity.</a:t>
            </a:r>
          </a:p>
          <a:p>
            <a:endParaRPr lang="en-US" altLang="en-US"/>
          </a:p>
        </p:txBody>
      </p:sp>
    </p:spTree>
    <p:extLst>
      <p:ext uri="{BB962C8B-B14F-4D97-AF65-F5344CB8AC3E}">
        <p14:creationId xmlns:p14="http://schemas.microsoft.com/office/powerpoint/2010/main" val="4123464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6309D31B-7F68-4326-9A74-54060630B3E3}"/>
              </a:ext>
            </a:extLst>
          </p:cNvPr>
          <p:cNvSpPr>
            <a:spLocks noGrp="1" noChangeArrowheads="1"/>
          </p:cNvSpPr>
          <p:nvPr>
            <p:ph type="sldNum" sz="quarter" idx="5"/>
          </p:nvPr>
        </p:nvSpPr>
        <p:spPr>
          <a:ln/>
        </p:spPr>
        <p:txBody>
          <a:bodyPr/>
          <a:lstStyle/>
          <a:p>
            <a:fld id="{E8A66E0E-A1A3-4F49-8634-64A33C4AFF6A}" type="slidenum">
              <a:rPr lang="en-US" altLang="en-US"/>
              <a:pPr/>
              <a:t>10</a:t>
            </a:fld>
            <a:endParaRPr lang="en-US" altLang="en-US"/>
          </a:p>
        </p:txBody>
      </p:sp>
      <p:sp>
        <p:nvSpPr>
          <p:cNvPr id="137218" name="Rectangle 2">
            <a:extLst>
              <a:ext uri="{FF2B5EF4-FFF2-40B4-BE49-F238E27FC236}">
                <a16:creationId xmlns:a16="http://schemas.microsoft.com/office/drawing/2014/main" id="{BE1959DA-BACF-4F4E-99C9-20A4BE04B329}"/>
              </a:ext>
            </a:extLst>
          </p:cNvPr>
          <p:cNvSpPr>
            <a:spLocks noGrp="1" noRot="1" noChangeAspect="1" noChangeArrowheads="1" noTextEdit="1"/>
          </p:cNvSpPr>
          <p:nvPr>
            <p:ph type="sldImg"/>
          </p:nvPr>
        </p:nvSpPr>
        <p:spPr>
          <a:ln/>
        </p:spPr>
      </p:sp>
      <p:sp>
        <p:nvSpPr>
          <p:cNvPr id="137219" name="Rectangle 3">
            <a:extLst>
              <a:ext uri="{FF2B5EF4-FFF2-40B4-BE49-F238E27FC236}">
                <a16:creationId xmlns:a16="http://schemas.microsoft.com/office/drawing/2014/main" id="{87C8CE1F-4F5E-49BB-B806-11770B30DC28}"/>
              </a:ext>
            </a:extLst>
          </p:cNvPr>
          <p:cNvSpPr>
            <a:spLocks noGrp="1" noChangeArrowheads="1"/>
          </p:cNvSpPr>
          <p:nvPr>
            <p:ph type="body" idx="1"/>
          </p:nvPr>
        </p:nvSpPr>
        <p:spPr/>
        <p:txBody>
          <a:bodyPr/>
          <a:lstStyle/>
          <a:p>
            <a:r>
              <a:rPr lang="en-US" altLang="en-US"/>
              <a:t>The researchers should be fully described. Often, the researcher is the critical key to a qualitative study. Credentials and training are important.</a:t>
            </a:r>
          </a:p>
          <a:p>
            <a:r>
              <a:rPr lang="en-US" altLang="en-US"/>
              <a:t>Biases - Sometimes you can tell if there is bias by language and tone.</a:t>
            </a:r>
          </a:p>
          <a:p>
            <a:r>
              <a:rPr lang="en-US" altLang="en-US"/>
              <a:t>Interaction - Should be as unobtrusive as possible. May have to watch for interaction between males/females or different age groups or different ethnicities.</a:t>
            </a:r>
          </a:p>
          <a:p>
            <a:r>
              <a:rPr lang="en-US" altLang="en-US"/>
              <a:t>Information about the training of observers is very important. You’re looking for consistency between observers.</a:t>
            </a:r>
          </a:p>
        </p:txBody>
      </p:sp>
    </p:spTree>
    <p:extLst>
      <p:ext uri="{BB962C8B-B14F-4D97-AF65-F5344CB8AC3E}">
        <p14:creationId xmlns:p14="http://schemas.microsoft.com/office/powerpoint/2010/main" val="3261451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A8936EA2-72FB-476C-8CB5-5DD063A220C8}"/>
              </a:ext>
            </a:extLst>
          </p:cNvPr>
          <p:cNvSpPr>
            <a:spLocks noGrp="1" noChangeArrowheads="1"/>
          </p:cNvSpPr>
          <p:nvPr>
            <p:ph type="sldNum" sz="quarter" idx="5"/>
          </p:nvPr>
        </p:nvSpPr>
        <p:spPr>
          <a:ln/>
        </p:spPr>
        <p:txBody>
          <a:bodyPr/>
          <a:lstStyle/>
          <a:p>
            <a:fld id="{436BA751-9712-4E15-BF27-536F333EDD17}" type="slidenum">
              <a:rPr lang="en-US" altLang="en-US"/>
              <a:pPr/>
              <a:t>11</a:t>
            </a:fld>
            <a:endParaRPr lang="en-US" altLang="en-US"/>
          </a:p>
        </p:txBody>
      </p:sp>
      <p:sp>
        <p:nvSpPr>
          <p:cNvPr id="138242" name="Rectangle 2">
            <a:extLst>
              <a:ext uri="{FF2B5EF4-FFF2-40B4-BE49-F238E27FC236}">
                <a16:creationId xmlns:a16="http://schemas.microsoft.com/office/drawing/2014/main" id="{95548115-ED1C-45DF-AF5C-CA76661B72E8}"/>
              </a:ext>
            </a:extLst>
          </p:cNvPr>
          <p:cNvSpPr>
            <a:spLocks noGrp="1" noRot="1" noChangeAspect="1" noChangeArrowheads="1" noTextEdit="1"/>
          </p:cNvSpPr>
          <p:nvPr>
            <p:ph type="sldImg"/>
          </p:nvPr>
        </p:nvSpPr>
        <p:spPr>
          <a:ln/>
        </p:spPr>
      </p:sp>
      <p:sp>
        <p:nvSpPr>
          <p:cNvPr id="138243" name="Rectangle 3">
            <a:extLst>
              <a:ext uri="{FF2B5EF4-FFF2-40B4-BE49-F238E27FC236}">
                <a16:creationId xmlns:a16="http://schemas.microsoft.com/office/drawing/2014/main" id="{0E957087-5918-44E2-91C2-FB348FB3DE6A}"/>
              </a:ext>
            </a:extLst>
          </p:cNvPr>
          <p:cNvSpPr>
            <a:spLocks noGrp="1" noChangeArrowheads="1"/>
          </p:cNvSpPr>
          <p:nvPr>
            <p:ph type="body" idx="1"/>
          </p:nvPr>
        </p:nvSpPr>
        <p:spPr/>
        <p:txBody>
          <a:bodyPr/>
          <a:lstStyle/>
          <a:p>
            <a:r>
              <a:rPr lang="en-US" altLang="en-US" dirty="0"/>
              <a:t>Several methods of data collection is desirable.</a:t>
            </a:r>
          </a:p>
          <a:p>
            <a:r>
              <a:rPr lang="en-US" altLang="en-US" dirty="0"/>
              <a:t>Triangulation means you’ve looked at things from more than one angle:</a:t>
            </a:r>
          </a:p>
          <a:p>
            <a:r>
              <a:rPr lang="en-US" altLang="en-US" dirty="0"/>
              <a:t>	Multiple instruments - field notes, interviews, documents</a:t>
            </a:r>
          </a:p>
          <a:p>
            <a:r>
              <a:rPr lang="en-US" altLang="en-US" dirty="0"/>
              <a:t>	Multiple observers or researchers evaluate the data, independently</a:t>
            </a:r>
          </a:p>
          <a:p>
            <a:r>
              <a:rPr lang="en-US" altLang="en-US" dirty="0"/>
              <a:t>	Have reached consensus about what was present</a:t>
            </a:r>
          </a:p>
          <a:p>
            <a:r>
              <a:rPr lang="en-US" altLang="en-US" dirty="0"/>
              <a:t>Some quantitative data may be present.</a:t>
            </a:r>
          </a:p>
          <a:p>
            <a:r>
              <a:rPr lang="en-US" altLang="en-US" dirty="0"/>
              <a:t>Quotes and anecdotes should be available to the reader.</a:t>
            </a:r>
          </a:p>
          <a:p>
            <a:r>
              <a:rPr lang="en-US" altLang="en-US" dirty="0"/>
              <a:t>So should surveys and the cover letter that goes with the survey.</a:t>
            </a:r>
          </a:p>
          <a:p>
            <a:endParaRPr lang="en-US" altLang="en-US" dirty="0"/>
          </a:p>
        </p:txBody>
      </p:sp>
    </p:spTree>
    <p:extLst>
      <p:ext uri="{BB962C8B-B14F-4D97-AF65-F5344CB8AC3E}">
        <p14:creationId xmlns:p14="http://schemas.microsoft.com/office/powerpoint/2010/main" val="23541778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0F063223-E1C0-48BC-93F0-2AC15ED336EC}"/>
              </a:ext>
            </a:extLst>
          </p:cNvPr>
          <p:cNvSpPr>
            <a:spLocks noGrp="1" noChangeArrowheads="1"/>
          </p:cNvSpPr>
          <p:nvPr>
            <p:ph type="sldNum" sz="quarter" idx="5"/>
          </p:nvPr>
        </p:nvSpPr>
        <p:spPr>
          <a:ln/>
        </p:spPr>
        <p:txBody>
          <a:bodyPr/>
          <a:lstStyle/>
          <a:p>
            <a:fld id="{3F9114C2-D9F0-4B5F-AB17-7C9BAFD0E2ED}" type="slidenum">
              <a:rPr lang="en-US" altLang="en-US"/>
              <a:pPr/>
              <a:t>12</a:t>
            </a:fld>
            <a:endParaRPr lang="en-US" altLang="en-US"/>
          </a:p>
        </p:txBody>
      </p:sp>
      <p:sp>
        <p:nvSpPr>
          <p:cNvPr id="139266" name="Rectangle 2">
            <a:extLst>
              <a:ext uri="{FF2B5EF4-FFF2-40B4-BE49-F238E27FC236}">
                <a16:creationId xmlns:a16="http://schemas.microsoft.com/office/drawing/2014/main" id="{328F7D0B-642A-4920-AFC2-222746430538}"/>
              </a:ext>
            </a:extLst>
          </p:cNvPr>
          <p:cNvSpPr>
            <a:spLocks noGrp="1" noRot="1" noChangeAspect="1" noChangeArrowheads="1" noTextEdit="1"/>
          </p:cNvSpPr>
          <p:nvPr>
            <p:ph type="sldImg"/>
          </p:nvPr>
        </p:nvSpPr>
        <p:spPr>
          <a:ln/>
        </p:spPr>
      </p:sp>
      <p:sp>
        <p:nvSpPr>
          <p:cNvPr id="139267" name="Rectangle 3">
            <a:extLst>
              <a:ext uri="{FF2B5EF4-FFF2-40B4-BE49-F238E27FC236}">
                <a16:creationId xmlns:a16="http://schemas.microsoft.com/office/drawing/2014/main" id="{7D06B9F5-618D-44B6-B7E0-C677F65C85DB}"/>
              </a:ext>
            </a:extLst>
          </p:cNvPr>
          <p:cNvSpPr>
            <a:spLocks noGrp="1" noChangeArrowheads="1"/>
          </p:cNvSpPr>
          <p:nvPr>
            <p:ph type="body" idx="1"/>
          </p:nvPr>
        </p:nvSpPr>
        <p:spPr/>
        <p:txBody>
          <a:bodyPr/>
          <a:lstStyle/>
          <a:p>
            <a:r>
              <a:rPr lang="en-US" altLang="en-US"/>
              <a:t>These questions are pretty evident.</a:t>
            </a:r>
          </a:p>
          <a:p>
            <a:r>
              <a:rPr lang="en-US" altLang="en-US"/>
              <a:t>Watch for threats to validity. We’ll look at them in greater detail.</a:t>
            </a:r>
          </a:p>
        </p:txBody>
      </p:sp>
    </p:spTree>
    <p:extLst>
      <p:ext uri="{BB962C8B-B14F-4D97-AF65-F5344CB8AC3E}">
        <p14:creationId xmlns:p14="http://schemas.microsoft.com/office/powerpoint/2010/main" val="2594414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7F5CA281-58D4-4216-8B2F-944D517563BE}"/>
              </a:ext>
            </a:extLst>
          </p:cNvPr>
          <p:cNvSpPr>
            <a:spLocks noGrp="1" noChangeArrowheads="1"/>
          </p:cNvSpPr>
          <p:nvPr>
            <p:ph type="sldNum" sz="quarter" idx="5"/>
          </p:nvPr>
        </p:nvSpPr>
        <p:spPr>
          <a:ln/>
        </p:spPr>
        <p:txBody>
          <a:bodyPr/>
          <a:lstStyle/>
          <a:p>
            <a:fld id="{CAE223EF-7173-4CFE-BBBB-E605B1E3F82F}" type="slidenum">
              <a:rPr lang="en-US" altLang="en-US"/>
              <a:pPr/>
              <a:t>13</a:t>
            </a:fld>
            <a:endParaRPr lang="en-US" altLang="en-US"/>
          </a:p>
        </p:txBody>
      </p:sp>
      <p:sp>
        <p:nvSpPr>
          <p:cNvPr id="140290" name="Rectangle 2">
            <a:extLst>
              <a:ext uri="{FF2B5EF4-FFF2-40B4-BE49-F238E27FC236}">
                <a16:creationId xmlns:a16="http://schemas.microsoft.com/office/drawing/2014/main" id="{B558AA9E-51AD-47F3-8909-C60DE46CAD4E}"/>
              </a:ext>
            </a:extLst>
          </p:cNvPr>
          <p:cNvSpPr>
            <a:spLocks noGrp="1" noRot="1" noChangeAspect="1" noChangeArrowheads="1" noTextEdit="1"/>
          </p:cNvSpPr>
          <p:nvPr>
            <p:ph type="sldImg"/>
          </p:nvPr>
        </p:nvSpPr>
        <p:spPr>
          <a:ln/>
        </p:spPr>
      </p:sp>
      <p:sp>
        <p:nvSpPr>
          <p:cNvPr id="140291" name="Rectangle 3">
            <a:extLst>
              <a:ext uri="{FF2B5EF4-FFF2-40B4-BE49-F238E27FC236}">
                <a16:creationId xmlns:a16="http://schemas.microsoft.com/office/drawing/2014/main" id="{D8B6F38E-D690-44B7-8DB5-7DF6B34E3357}"/>
              </a:ext>
            </a:extLst>
          </p:cNvPr>
          <p:cNvSpPr>
            <a:spLocks noGrp="1" noChangeArrowheads="1"/>
          </p:cNvSpPr>
          <p:nvPr>
            <p:ph type="body" idx="1"/>
          </p:nvPr>
        </p:nvSpPr>
        <p:spPr/>
        <p:txBody>
          <a:bodyPr/>
          <a:lstStyle/>
          <a:p>
            <a:r>
              <a:rPr lang="en-US" altLang="en-US"/>
              <a:t>Since qualitative data might be more challenging to present. It should be organized in a way that makes it easy to understand. (One of the articles for later had some interesting graphs) The people who read that article should comment on those graphs.</a:t>
            </a:r>
          </a:p>
          <a:p>
            <a:r>
              <a:rPr lang="en-US" altLang="en-US"/>
              <a:t>Provide lots of raw data for the reader to make his/her own judgements. Quotes, frequency counts.</a:t>
            </a:r>
          </a:p>
          <a:p>
            <a:r>
              <a:rPr lang="en-US" altLang="en-US"/>
              <a:t>Report any quantitative data.</a:t>
            </a:r>
          </a:p>
        </p:txBody>
      </p:sp>
    </p:spTree>
    <p:extLst>
      <p:ext uri="{BB962C8B-B14F-4D97-AF65-F5344CB8AC3E}">
        <p14:creationId xmlns:p14="http://schemas.microsoft.com/office/powerpoint/2010/main" val="553020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C6209D1B-50BB-449C-9E94-0EBE920C377A}"/>
              </a:ext>
            </a:extLst>
          </p:cNvPr>
          <p:cNvSpPr>
            <a:spLocks noGrp="1" noChangeArrowheads="1"/>
          </p:cNvSpPr>
          <p:nvPr>
            <p:ph type="sldNum" sz="quarter" idx="5"/>
          </p:nvPr>
        </p:nvSpPr>
        <p:spPr>
          <a:ln/>
        </p:spPr>
        <p:txBody>
          <a:bodyPr/>
          <a:lstStyle/>
          <a:p>
            <a:fld id="{C5358A56-0E76-4CBA-ACCF-1E4BD3E85738}" type="slidenum">
              <a:rPr lang="en-US" altLang="en-US"/>
              <a:pPr/>
              <a:t>14</a:t>
            </a:fld>
            <a:endParaRPr lang="en-US" altLang="en-US"/>
          </a:p>
        </p:txBody>
      </p:sp>
      <p:sp>
        <p:nvSpPr>
          <p:cNvPr id="141314" name="Rectangle 2">
            <a:extLst>
              <a:ext uri="{FF2B5EF4-FFF2-40B4-BE49-F238E27FC236}">
                <a16:creationId xmlns:a16="http://schemas.microsoft.com/office/drawing/2014/main" id="{D8E05A64-9E56-40ED-BEBB-1382DA2A1391}"/>
              </a:ext>
            </a:extLst>
          </p:cNvPr>
          <p:cNvSpPr>
            <a:spLocks noGrp="1" noRot="1" noChangeAspect="1" noChangeArrowheads="1" noTextEdit="1"/>
          </p:cNvSpPr>
          <p:nvPr>
            <p:ph type="sldImg"/>
          </p:nvPr>
        </p:nvSpPr>
        <p:spPr>
          <a:ln/>
        </p:spPr>
      </p:sp>
      <p:sp>
        <p:nvSpPr>
          <p:cNvPr id="141315" name="Rectangle 3">
            <a:extLst>
              <a:ext uri="{FF2B5EF4-FFF2-40B4-BE49-F238E27FC236}">
                <a16:creationId xmlns:a16="http://schemas.microsoft.com/office/drawing/2014/main" id="{C02E0A69-234A-4088-BE16-29789290F261}"/>
              </a:ext>
            </a:extLst>
          </p:cNvPr>
          <p:cNvSpPr>
            <a:spLocks noGrp="1" noChangeArrowheads="1"/>
          </p:cNvSpPr>
          <p:nvPr>
            <p:ph type="body" idx="1"/>
          </p:nvPr>
        </p:nvSpPr>
        <p:spPr/>
        <p:txBody>
          <a:bodyPr/>
          <a:lstStyle/>
          <a:p>
            <a:r>
              <a:rPr lang="en-US" altLang="en-US"/>
              <a:t>What did the researcher see?</a:t>
            </a:r>
          </a:p>
          <a:p>
            <a:r>
              <a:rPr lang="en-US" altLang="en-US"/>
              <a:t>Did the study begin to answer some questions or only pose more?</a:t>
            </a:r>
          </a:p>
        </p:txBody>
      </p:sp>
    </p:spTree>
    <p:extLst>
      <p:ext uri="{BB962C8B-B14F-4D97-AF65-F5344CB8AC3E}">
        <p14:creationId xmlns:p14="http://schemas.microsoft.com/office/powerpoint/2010/main" val="718979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724DB3E5-821D-4B42-B02F-13CF6F8382F7}"/>
              </a:ext>
            </a:extLst>
          </p:cNvPr>
          <p:cNvSpPr>
            <a:spLocks noGrp="1" noChangeArrowheads="1"/>
          </p:cNvSpPr>
          <p:nvPr>
            <p:ph type="sldNum" sz="quarter" idx="5"/>
          </p:nvPr>
        </p:nvSpPr>
        <p:spPr>
          <a:ln/>
        </p:spPr>
        <p:txBody>
          <a:bodyPr/>
          <a:lstStyle/>
          <a:p>
            <a:fld id="{FA2B808F-27BC-4A94-9439-22FA6D588EDE}" type="slidenum">
              <a:rPr lang="en-US" altLang="en-US"/>
              <a:pPr/>
              <a:t>15</a:t>
            </a:fld>
            <a:endParaRPr lang="en-US" altLang="en-US"/>
          </a:p>
        </p:txBody>
      </p:sp>
      <p:sp>
        <p:nvSpPr>
          <p:cNvPr id="142338" name="Rectangle 2">
            <a:extLst>
              <a:ext uri="{FF2B5EF4-FFF2-40B4-BE49-F238E27FC236}">
                <a16:creationId xmlns:a16="http://schemas.microsoft.com/office/drawing/2014/main" id="{56C2FEF4-A2DD-4C53-B5CA-1CB0ED1106D6}"/>
              </a:ext>
            </a:extLst>
          </p:cNvPr>
          <p:cNvSpPr>
            <a:spLocks noGrp="1" noRot="1" noChangeAspect="1" noChangeArrowheads="1" noTextEdit="1"/>
          </p:cNvSpPr>
          <p:nvPr>
            <p:ph type="sldImg"/>
          </p:nvPr>
        </p:nvSpPr>
        <p:spPr>
          <a:ln/>
        </p:spPr>
      </p:sp>
      <p:sp>
        <p:nvSpPr>
          <p:cNvPr id="142339" name="Rectangle 3">
            <a:extLst>
              <a:ext uri="{FF2B5EF4-FFF2-40B4-BE49-F238E27FC236}">
                <a16:creationId xmlns:a16="http://schemas.microsoft.com/office/drawing/2014/main" id="{7D2F3CC8-9DAA-437F-B562-C687BF0BB454}"/>
              </a:ext>
            </a:extLst>
          </p:cNvPr>
          <p:cNvSpPr>
            <a:spLocks noGrp="1" noChangeArrowheads="1"/>
          </p:cNvSpPr>
          <p:nvPr>
            <p:ph type="body" idx="1"/>
          </p:nvPr>
        </p:nvSpPr>
        <p:spPr/>
        <p:txBody>
          <a:bodyPr/>
          <a:lstStyle/>
          <a:p>
            <a:r>
              <a:rPr lang="en-US" altLang="en-US"/>
              <a:t>Hopefully, a good qualitative study will discuss the results fully. All of these questions should be answered as part of the discussion/conclusion section.</a:t>
            </a:r>
          </a:p>
        </p:txBody>
      </p:sp>
    </p:spTree>
    <p:extLst>
      <p:ext uri="{BB962C8B-B14F-4D97-AF65-F5344CB8AC3E}">
        <p14:creationId xmlns:p14="http://schemas.microsoft.com/office/powerpoint/2010/main" val="32484020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29AB5505-1382-4E1B-9ED4-C0396224ACD3}"/>
              </a:ext>
            </a:extLst>
          </p:cNvPr>
          <p:cNvSpPr>
            <a:spLocks noGrp="1" noChangeArrowheads="1"/>
          </p:cNvSpPr>
          <p:nvPr>
            <p:ph type="sldNum" sz="quarter" idx="5"/>
          </p:nvPr>
        </p:nvSpPr>
        <p:spPr>
          <a:ln/>
        </p:spPr>
        <p:txBody>
          <a:bodyPr/>
          <a:lstStyle/>
          <a:p>
            <a:fld id="{877C3F5B-0AC1-43FD-ACD5-340A88ED5C9E}" type="slidenum">
              <a:rPr lang="en-US" altLang="en-US"/>
              <a:pPr/>
              <a:t>16</a:t>
            </a:fld>
            <a:endParaRPr lang="en-US" altLang="en-US"/>
          </a:p>
        </p:txBody>
      </p:sp>
      <p:sp>
        <p:nvSpPr>
          <p:cNvPr id="144386" name="Rectangle 2">
            <a:extLst>
              <a:ext uri="{FF2B5EF4-FFF2-40B4-BE49-F238E27FC236}">
                <a16:creationId xmlns:a16="http://schemas.microsoft.com/office/drawing/2014/main" id="{0CB76D17-4C2C-4D26-A4AE-8E74C58630A3}"/>
              </a:ext>
            </a:extLst>
          </p:cNvPr>
          <p:cNvSpPr>
            <a:spLocks noGrp="1" noRot="1" noChangeAspect="1" noChangeArrowheads="1" noTextEdit="1"/>
          </p:cNvSpPr>
          <p:nvPr>
            <p:ph type="sldImg"/>
          </p:nvPr>
        </p:nvSpPr>
        <p:spPr>
          <a:ln/>
        </p:spPr>
      </p:sp>
      <p:sp>
        <p:nvSpPr>
          <p:cNvPr id="144387" name="Rectangle 3">
            <a:extLst>
              <a:ext uri="{FF2B5EF4-FFF2-40B4-BE49-F238E27FC236}">
                <a16:creationId xmlns:a16="http://schemas.microsoft.com/office/drawing/2014/main" id="{223A53D6-EA42-4955-8A73-EEF474CB17D0}"/>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664018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16/11/2020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16/11/2020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16/11/2020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16/11/2020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16/11/2020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20EE-D1CB-4396-9E6A-E1DAAEFD7F02}"/>
              </a:ext>
            </a:extLst>
          </p:cNvPr>
          <p:cNvSpPr>
            <a:spLocks noGrp="1"/>
          </p:cNvSpPr>
          <p:nvPr>
            <p:ph type="title"/>
          </p:nvPr>
        </p:nvSpPr>
        <p:spPr>
          <a:xfrm>
            <a:off x="685800" y="608013"/>
            <a:ext cx="7772400" cy="1143000"/>
          </a:xfrm>
        </p:spPr>
        <p:txBody>
          <a:bodyPr/>
          <a:lstStyle/>
          <a:p>
            <a:r>
              <a:rPr lang="en-US"/>
              <a:t>Click to edit Master title style</a:t>
            </a:r>
            <a:endParaRPr lang="en-GB"/>
          </a:p>
        </p:txBody>
      </p:sp>
      <p:sp>
        <p:nvSpPr>
          <p:cNvPr id="3" name="Online Image Placeholder 2">
            <a:extLst>
              <a:ext uri="{FF2B5EF4-FFF2-40B4-BE49-F238E27FC236}">
                <a16:creationId xmlns:a16="http://schemas.microsoft.com/office/drawing/2014/main" id="{49239D7A-31A5-4B68-8335-18641E4D12E5}"/>
              </a:ext>
            </a:extLst>
          </p:cNvPr>
          <p:cNvSpPr>
            <a:spLocks noGrp="1"/>
          </p:cNvSpPr>
          <p:nvPr>
            <p:ph type="clipArt" sz="half" idx="1"/>
          </p:nvPr>
        </p:nvSpPr>
        <p:spPr>
          <a:xfrm>
            <a:off x="685800" y="1981200"/>
            <a:ext cx="3810000" cy="4114800"/>
          </a:xfrm>
        </p:spPr>
        <p:txBody>
          <a:bodyPr/>
          <a:lstStyle/>
          <a:p>
            <a:endParaRPr lang="en-GB"/>
          </a:p>
        </p:txBody>
      </p:sp>
      <p:sp>
        <p:nvSpPr>
          <p:cNvPr id="4" name="Text Placeholder 3">
            <a:extLst>
              <a:ext uri="{FF2B5EF4-FFF2-40B4-BE49-F238E27FC236}">
                <a16:creationId xmlns:a16="http://schemas.microsoft.com/office/drawing/2014/main" id="{06DCE2CB-33FA-41C2-AC2E-C8558AB0C93E}"/>
              </a:ext>
            </a:extLst>
          </p:cNvPr>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715672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BC81F-D635-4848-83C7-63E41F85808F}"/>
              </a:ext>
            </a:extLst>
          </p:cNvPr>
          <p:cNvSpPr>
            <a:spLocks noGrp="1"/>
          </p:cNvSpPr>
          <p:nvPr>
            <p:ph type="title"/>
          </p:nvPr>
        </p:nvSpPr>
        <p:spPr>
          <a:xfrm>
            <a:off x="685800" y="608013"/>
            <a:ext cx="77724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D330B6-040E-4F96-9570-F0DD2F4D02FC}"/>
              </a:ext>
            </a:extLst>
          </p:cNvPr>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a:extLst>
              <a:ext uri="{FF2B5EF4-FFF2-40B4-BE49-F238E27FC236}">
                <a16:creationId xmlns:a16="http://schemas.microsoft.com/office/drawing/2014/main" id="{9F6A7E99-60EA-467C-A9DC-64ED7B8410F4}"/>
              </a:ext>
            </a:extLst>
          </p:cNvPr>
          <p:cNvSpPr>
            <a:spLocks noGrp="1"/>
          </p:cNvSpPr>
          <p:nvPr>
            <p:ph type="clipArt" sz="half" idx="2"/>
          </p:nvPr>
        </p:nvSpPr>
        <p:spPr>
          <a:xfrm>
            <a:off x="4648200" y="1981200"/>
            <a:ext cx="3810000" cy="4114800"/>
          </a:xfrm>
        </p:spPr>
        <p:txBody>
          <a:bodyPr/>
          <a:lstStyle/>
          <a:p>
            <a:endParaRPr lang="en-GB"/>
          </a:p>
        </p:txBody>
      </p:sp>
    </p:spTree>
    <p:extLst>
      <p:ext uri="{BB962C8B-B14F-4D97-AF65-F5344CB8AC3E}">
        <p14:creationId xmlns:p14="http://schemas.microsoft.com/office/powerpoint/2010/main" val="2269974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16/11/2020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8403186"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8</a:t>
            </a:r>
          </a:p>
          <a:p>
            <a:pPr eaLnBrk="1" hangingPunct="1"/>
            <a:r>
              <a:rPr lang="en-GB" altLang="en-US" dirty="0">
                <a:solidFill>
                  <a:schemeClr val="accent2"/>
                </a:solidFill>
              </a:rPr>
              <a:t>(Lecture 1 of 2)</a:t>
            </a:r>
          </a:p>
          <a:p>
            <a:pPr eaLnBrk="1" hangingPunct="1"/>
            <a:endParaRPr lang="en-GB" altLang="en-US" dirty="0">
              <a:solidFill>
                <a:schemeClr val="accent2"/>
              </a:solidFill>
            </a:endParaRPr>
          </a:p>
          <a:p>
            <a:pPr eaLnBrk="1" hangingPunct="1"/>
            <a:r>
              <a:rPr lang="en-US" altLang="en-US" sz="4400" b="1" dirty="0">
                <a:solidFill>
                  <a:srgbClr val="FFFF00"/>
                </a:solidFill>
                <a:latin typeface="Tahoma" panose="020B0604030504040204" pitchFamily="34" charset="0"/>
                <a:ea typeface="Tahoma" panose="020B0604030504040204" pitchFamily="34" charset="0"/>
                <a:cs typeface="Tahoma" panose="020B0604030504040204" pitchFamily="34" charset="0"/>
              </a:rPr>
              <a:t>Evaluating Research Articles</a:t>
            </a:r>
            <a:endParaRPr lang="en-GB" altLang="en-US" sz="4400" b="1" dirty="0">
              <a:solidFill>
                <a:srgbClr val="FFFF00"/>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9C460F-3B97-433E-AF14-B5756425B0FF}"/>
              </a:ext>
            </a:extLst>
          </p:cNvPr>
          <p:cNvSpPr>
            <a:spLocks noGrp="1" noChangeArrowheads="1"/>
          </p:cNvSpPr>
          <p:nvPr>
            <p:ph type="title"/>
          </p:nvPr>
        </p:nvSpPr>
        <p:spPr/>
        <p:txBody>
          <a:bodyPr/>
          <a:lstStyle/>
          <a:p>
            <a:pPr eaLnBrk="1" hangingPunct="1"/>
            <a:r>
              <a:rPr lang="en-GB" altLang="en-US" sz="4000" b="1" dirty="0">
                <a:solidFill>
                  <a:srgbClr val="000099"/>
                </a:solidFill>
                <a:latin typeface="Tahoma" panose="020B0604030504040204" pitchFamily="34" charset="0"/>
                <a:ea typeface="Tahoma" panose="020B0604030504040204" pitchFamily="34" charset="0"/>
                <a:cs typeface="Tahoma" panose="020B0604030504040204" pitchFamily="34" charset="0"/>
              </a:rPr>
              <a:t>Learning outcome:</a:t>
            </a:r>
          </a:p>
        </p:txBody>
      </p:sp>
      <p:sp>
        <p:nvSpPr>
          <p:cNvPr id="6147" name="Rectangle 3">
            <a:extLst>
              <a:ext uri="{FF2B5EF4-FFF2-40B4-BE49-F238E27FC236}">
                <a16:creationId xmlns:a16="http://schemas.microsoft.com/office/drawing/2014/main" id="{F8BD9130-358D-4FBE-B8CE-F0BA120EF6AE}"/>
              </a:ext>
            </a:extLst>
          </p:cNvPr>
          <p:cNvSpPr>
            <a:spLocks noGrp="1" noChangeArrowheads="1"/>
          </p:cNvSpPr>
          <p:nvPr>
            <p:ph type="body" idx="1"/>
          </p:nvPr>
        </p:nvSpPr>
        <p:spPr>
          <a:xfrm>
            <a:off x="395288" y="1916113"/>
            <a:ext cx="8229600" cy="4708525"/>
          </a:xfrm>
        </p:spPr>
        <p:txBody>
          <a:bodyPr>
            <a:normAutofit/>
          </a:bodyPr>
          <a:lstStyle/>
          <a:p>
            <a:pPr eaLnBrk="1" hangingPunct="1">
              <a:lnSpc>
                <a:spcPct val="80000"/>
              </a:lnSpc>
            </a:pPr>
            <a:r>
              <a:rPr lang="en-GB" altLang="en-US" sz="3200" dirty="0">
                <a:ea typeface="ＭＳ Ｐゴシック" panose="020B0600070205080204" pitchFamily="34" charset="-128"/>
              </a:rPr>
              <a:t>Understand how to identify / preview a relevant Article</a:t>
            </a:r>
          </a:p>
          <a:p>
            <a:pPr eaLnBrk="1" hangingPunct="1">
              <a:lnSpc>
                <a:spcPct val="80000"/>
              </a:lnSpc>
            </a:pPr>
            <a:r>
              <a:rPr lang="en-GB" altLang="en-US" sz="3200" dirty="0">
                <a:ea typeface="ＭＳ Ｐゴシック" panose="020B0600070205080204" pitchFamily="34" charset="-128"/>
              </a:rPr>
              <a:t>Identify a major components of QR</a:t>
            </a:r>
          </a:p>
          <a:p>
            <a:pPr lvl="1" eaLnBrk="1" hangingPunct="1">
              <a:lnSpc>
                <a:spcPct val="80000"/>
              </a:lnSpc>
            </a:pPr>
            <a:r>
              <a:rPr lang="en-GB" altLang="en-US" dirty="0">
                <a:ea typeface="ＭＳ Ｐゴシック" panose="020B0600070205080204" pitchFamily="34" charset="-128"/>
              </a:rPr>
              <a:t>Research Problems</a:t>
            </a:r>
          </a:p>
          <a:p>
            <a:pPr lvl="1" eaLnBrk="1" hangingPunct="1">
              <a:lnSpc>
                <a:spcPct val="80000"/>
              </a:lnSpc>
            </a:pPr>
            <a:r>
              <a:rPr lang="en-GB" altLang="en-US" dirty="0">
                <a:ea typeface="ＭＳ Ｐゴシック" panose="020B0600070205080204" pitchFamily="34" charset="-128"/>
              </a:rPr>
              <a:t>Samples</a:t>
            </a:r>
          </a:p>
          <a:p>
            <a:pPr lvl="1" eaLnBrk="1" hangingPunct="1">
              <a:lnSpc>
                <a:spcPct val="80000"/>
              </a:lnSpc>
            </a:pPr>
            <a:r>
              <a:rPr lang="en-GB" altLang="en-US" dirty="0">
                <a:ea typeface="ＭＳ Ｐゴシック" panose="020B0600070205080204" pitchFamily="34" charset="-128"/>
              </a:rPr>
              <a:t>Empirical evidence</a:t>
            </a:r>
          </a:p>
          <a:p>
            <a:pPr lvl="1" eaLnBrk="1" hangingPunct="1">
              <a:lnSpc>
                <a:spcPct val="80000"/>
              </a:lnSpc>
            </a:pPr>
            <a:r>
              <a:rPr lang="en-GB" altLang="en-US" dirty="0">
                <a:ea typeface="ＭＳ Ｐゴシック" panose="020B0600070205080204" pitchFamily="34" charset="-128"/>
              </a:rPr>
              <a:t>Analysis &amp; Discussions etc……</a:t>
            </a:r>
            <a:endParaRPr lang="en-GB" altLang="en-US" sz="3200" dirty="0">
              <a:ea typeface="ＭＳ Ｐゴシック" panose="020B0600070205080204" pitchFamily="34" charset="-128"/>
            </a:endParaRPr>
          </a:p>
        </p:txBody>
      </p:sp>
    </p:spTree>
    <p:extLst>
      <p:ext uri="{BB962C8B-B14F-4D97-AF65-F5344CB8AC3E}">
        <p14:creationId xmlns:p14="http://schemas.microsoft.com/office/powerpoint/2010/main" val="301318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6C5193DC-B66C-489E-B36C-6F0F99F5D819}"/>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Preview of Article</a:t>
            </a:r>
          </a:p>
        </p:txBody>
      </p:sp>
      <p:sp>
        <p:nvSpPr>
          <p:cNvPr id="53251" name="Rectangle 3">
            <a:extLst>
              <a:ext uri="{FF2B5EF4-FFF2-40B4-BE49-F238E27FC236}">
                <a16:creationId xmlns:a16="http://schemas.microsoft.com/office/drawing/2014/main" id="{3F623DB1-D037-46A6-A2A0-AB7A4176C698}"/>
              </a:ext>
            </a:extLst>
          </p:cNvPr>
          <p:cNvSpPr>
            <a:spLocks noGrp="1" noChangeArrowheads="1"/>
          </p:cNvSpPr>
          <p:nvPr>
            <p:ph type="body" idx="1"/>
          </p:nvPr>
        </p:nvSpPr>
        <p:spPr>
          <a:xfrm>
            <a:off x="464234" y="1825625"/>
            <a:ext cx="8051116" cy="4351338"/>
          </a:xfrm>
        </p:spPr>
        <p:txBody>
          <a:bodyPr>
            <a:normAutofit lnSpcReduction="10000"/>
          </a:bodyPr>
          <a:lstStyle/>
          <a:p>
            <a:r>
              <a:rPr lang="en-US" altLang="en-US" sz="3600" dirty="0"/>
              <a:t>Does the abstract intrigue me to read this article? </a:t>
            </a:r>
          </a:p>
          <a:p>
            <a:r>
              <a:rPr lang="en-US" altLang="en-US" sz="3600" dirty="0"/>
              <a:t>Will it be useful to me?</a:t>
            </a:r>
          </a:p>
          <a:p>
            <a:r>
              <a:rPr lang="en-US" altLang="en-US" sz="3600" dirty="0"/>
              <a:t>Who are the researchers? </a:t>
            </a:r>
          </a:p>
          <a:p>
            <a:r>
              <a:rPr lang="en-US" altLang="en-US" sz="3600" dirty="0"/>
              <a:t>Are they credible and unbiased?</a:t>
            </a:r>
          </a:p>
          <a:p>
            <a:r>
              <a:rPr lang="en-US" altLang="en-US" sz="3600" dirty="0"/>
              <a:t>What sources did the researchers use?</a:t>
            </a:r>
          </a:p>
        </p:txBody>
      </p:sp>
    </p:spTree>
    <p:extLst>
      <p:ext uri="{BB962C8B-B14F-4D97-AF65-F5344CB8AC3E}">
        <p14:creationId xmlns:p14="http://schemas.microsoft.com/office/powerpoint/2010/main" val="2701590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78B204AA-5FC5-4F8F-A0C2-7496AC530729}"/>
              </a:ext>
            </a:extLst>
          </p:cNvPr>
          <p:cNvSpPr>
            <a:spLocks noGrp="1" noChangeArrowheads="1"/>
          </p:cNvSpPr>
          <p:nvPr>
            <p:ph type="title"/>
          </p:nvPr>
        </p:nvSpPr>
        <p:spPr/>
        <p:txBody>
          <a:bodyPr>
            <a:normAutofit/>
          </a:bodyPr>
          <a:lstStyle/>
          <a:p>
            <a:r>
              <a:rPr lang="en-US" altLang="en-US" sz="3600" b="1" dirty="0">
                <a:solidFill>
                  <a:srgbClr val="000099"/>
                </a:solidFill>
                <a:latin typeface="Tahoma" panose="020B0604030504040204" pitchFamily="34" charset="0"/>
                <a:ea typeface="Tahoma" panose="020B0604030504040204" pitchFamily="34" charset="0"/>
                <a:cs typeface="Tahoma" panose="020B0604030504040204" pitchFamily="34" charset="0"/>
              </a:rPr>
              <a:t>Major Components</a:t>
            </a:r>
          </a:p>
        </p:txBody>
      </p:sp>
      <p:sp>
        <p:nvSpPr>
          <p:cNvPr id="4099" name="Rectangle 3">
            <a:extLst>
              <a:ext uri="{FF2B5EF4-FFF2-40B4-BE49-F238E27FC236}">
                <a16:creationId xmlns:a16="http://schemas.microsoft.com/office/drawing/2014/main" id="{AA865BE1-505A-44D6-8D2D-2EEB80B14694}"/>
              </a:ext>
            </a:extLst>
          </p:cNvPr>
          <p:cNvSpPr>
            <a:spLocks noGrp="1" noChangeArrowheads="1"/>
          </p:cNvSpPr>
          <p:nvPr>
            <p:ph type="body" sz="half" idx="1"/>
          </p:nvPr>
        </p:nvSpPr>
        <p:spPr/>
        <p:txBody>
          <a:bodyPr/>
          <a:lstStyle/>
          <a:p>
            <a:r>
              <a:rPr lang="en-US" altLang="en-US" sz="3600" dirty="0"/>
              <a:t>Title</a:t>
            </a:r>
          </a:p>
          <a:p>
            <a:r>
              <a:rPr lang="en-US" altLang="en-US" sz="3600" dirty="0"/>
              <a:t>Abstract</a:t>
            </a:r>
          </a:p>
          <a:p>
            <a:r>
              <a:rPr lang="en-US" altLang="en-US" sz="3600" dirty="0"/>
              <a:t>Introduction</a:t>
            </a:r>
          </a:p>
          <a:p>
            <a:r>
              <a:rPr lang="en-US" altLang="en-US" sz="3600" dirty="0"/>
              <a:t>Literature Review</a:t>
            </a:r>
          </a:p>
          <a:p>
            <a:r>
              <a:rPr lang="en-US" altLang="en-US" sz="3600" dirty="0"/>
              <a:t>Research Question</a:t>
            </a:r>
          </a:p>
          <a:p>
            <a:r>
              <a:rPr lang="en-US" altLang="en-US" sz="3600" dirty="0"/>
              <a:t>Hypothesis</a:t>
            </a:r>
            <a:endParaRPr lang="en-US" altLang="en-US" dirty="0"/>
          </a:p>
        </p:txBody>
      </p:sp>
      <p:sp>
        <p:nvSpPr>
          <p:cNvPr id="4101" name="Rectangle 5">
            <a:extLst>
              <a:ext uri="{FF2B5EF4-FFF2-40B4-BE49-F238E27FC236}">
                <a16:creationId xmlns:a16="http://schemas.microsoft.com/office/drawing/2014/main" id="{9A745860-055B-4FAB-A23B-83923D96BB12}"/>
              </a:ext>
            </a:extLst>
          </p:cNvPr>
          <p:cNvSpPr>
            <a:spLocks noGrp="1" noChangeArrowheads="1"/>
          </p:cNvSpPr>
          <p:nvPr>
            <p:ph type="body" sz="half" idx="2"/>
          </p:nvPr>
        </p:nvSpPr>
        <p:spPr>
          <a:xfrm>
            <a:off x="4938640" y="1715649"/>
            <a:ext cx="3886200" cy="4351338"/>
          </a:xfrm>
        </p:spPr>
        <p:txBody>
          <a:bodyPr>
            <a:normAutofit fontScale="92500" lnSpcReduction="10000"/>
          </a:bodyPr>
          <a:lstStyle/>
          <a:p>
            <a:r>
              <a:rPr lang="en-US" altLang="en-US" sz="4000" dirty="0"/>
              <a:t>Methodology</a:t>
            </a:r>
          </a:p>
          <a:p>
            <a:r>
              <a:rPr lang="en-US" altLang="en-US" sz="4000" dirty="0"/>
              <a:t>Summary of Results</a:t>
            </a:r>
          </a:p>
          <a:p>
            <a:r>
              <a:rPr lang="en-US" altLang="en-US" sz="4000" dirty="0"/>
              <a:t>Analysis &amp; Discussion</a:t>
            </a:r>
          </a:p>
          <a:p>
            <a:r>
              <a:rPr lang="en-US" altLang="en-US" sz="4000" dirty="0"/>
              <a:t>Conclusion</a:t>
            </a:r>
          </a:p>
          <a:p>
            <a:r>
              <a:rPr lang="en-US" altLang="en-US" sz="4000" dirty="0"/>
              <a:t>References</a:t>
            </a:r>
          </a:p>
        </p:txBody>
      </p:sp>
    </p:spTree>
    <p:extLst>
      <p:ext uri="{BB962C8B-B14F-4D97-AF65-F5344CB8AC3E}">
        <p14:creationId xmlns:p14="http://schemas.microsoft.com/office/powerpoint/2010/main" val="1017499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5DFA5774-B256-4E11-8FFE-CA95C2AEE7FC}"/>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Qualitative Research</a:t>
            </a:r>
          </a:p>
        </p:txBody>
      </p:sp>
      <p:sp>
        <p:nvSpPr>
          <p:cNvPr id="83971" name="Rectangle 3">
            <a:extLst>
              <a:ext uri="{FF2B5EF4-FFF2-40B4-BE49-F238E27FC236}">
                <a16:creationId xmlns:a16="http://schemas.microsoft.com/office/drawing/2014/main" id="{BD0E221B-DCC6-4E74-8B54-81F3FE33F830}"/>
              </a:ext>
            </a:extLst>
          </p:cNvPr>
          <p:cNvSpPr>
            <a:spLocks noGrp="1" noChangeArrowheads="1"/>
          </p:cNvSpPr>
          <p:nvPr>
            <p:ph type="body" sz="half" idx="2"/>
          </p:nvPr>
        </p:nvSpPr>
        <p:spPr>
          <a:xfrm>
            <a:off x="239151" y="1981199"/>
            <a:ext cx="8750104" cy="4546209"/>
          </a:xfrm>
        </p:spPr>
        <p:txBody>
          <a:bodyPr>
            <a:normAutofit lnSpcReduction="10000"/>
          </a:bodyPr>
          <a:lstStyle/>
          <a:p>
            <a:r>
              <a:rPr lang="en-US" altLang="en-US" sz="3200" dirty="0"/>
              <a:t>The research is conducted in the natural setting</a:t>
            </a:r>
          </a:p>
          <a:p>
            <a:r>
              <a:rPr lang="en-US" altLang="en-US" sz="3200" dirty="0"/>
              <a:t>Is descriptive</a:t>
            </a:r>
          </a:p>
          <a:p>
            <a:r>
              <a:rPr lang="en-US" altLang="en-US" sz="3200" dirty="0"/>
              <a:t>Researcher observes a specific situation</a:t>
            </a:r>
          </a:p>
          <a:p>
            <a:r>
              <a:rPr lang="en-US" altLang="en-US" sz="3200" dirty="0"/>
              <a:t>Sometimes variables are manipulated, but not always</a:t>
            </a:r>
          </a:p>
          <a:p>
            <a:r>
              <a:rPr lang="en-US" altLang="en-US" sz="3200" dirty="0"/>
              <a:t>Goal is to gain insight or identify key variables or ask new questions for further research</a:t>
            </a:r>
          </a:p>
        </p:txBody>
      </p:sp>
    </p:spTree>
    <p:extLst>
      <p:ext uri="{BB962C8B-B14F-4D97-AF65-F5344CB8AC3E}">
        <p14:creationId xmlns:p14="http://schemas.microsoft.com/office/powerpoint/2010/main" val="933772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A94AABB-D615-4A02-B4F1-9BB9C1DD8323}"/>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Structure</a:t>
            </a:r>
          </a:p>
        </p:txBody>
      </p:sp>
      <p:sp>
        <p:nvSpPr>
          <p:cNvPr id="44035" name="Rectangle 3">
            <a:extLst>
              <a:ext uri="{FF2B5EF4-FFF2-40B4-BE49-F238E27FC236}">
                <a16:creationId xmlns:a16="http://schemas.microsoft.com/office/drawing/2014/main" id="{5073F68D-B3AD-4EE8-9429-0602E00FC2C2}"/>
              </a:ext>
            </a:extLst>
          </p:cNvPr>
          <p:cNvSpPr>
            <a:spLocks noGrp="1" noChangeArrowheads="1"/>
          </p:cNvSpPr>
          <p:nvPr>
            <p:ph type="body" sz="half" idx="1"/>
          </p:nvPr>
        </p:nvSpPr>
        <p:spPr>
          <a:xfrm>
            <a:off x="685800" y="1981200"/>
            <a:ext cx="5067886" cy="4114800"/>
          </a:xfrm>
        </p:spPr>
        <p:txBody>
          <a:bodyPr>
            <a:normAutofit/>
          </a:bodyPr>
          <a:lstStyle/>
          <a:p>
            <a:r>
              <a:rPr lang="en-US" altLang="en-US" sz="3600" dirty="0"/>
              <a:t>Title</a:t>
            </a:r>
          </a:p>
          <a:p>
            <a:r>
              <a:rPr lang="en-US" altLang="en-US" sz="3600" dirty="0"/>
              <a:t>Abstract</a:t>
            </a:r>
          </a:p>
          <a:p>
            <a:r>
              <a:rPr lang="en-US" altLang="en-US" sz="3600" dirty="0"/>
              <a:t>Introduction</a:t>
            </a:r>
          </a:p>
          <a:p>
            <a:r>
              <a:rPr lang="en-US" altLang="en-US" sz="3600" dirty="0"/>
              <a:t>Review of Literature</a:t>
            </a:r>
          </a:p>
        </p:txBody>
      </p:sp>
    </p:spTree>
    <p:extLst>
      <p:ext uri="{BB962C8B-B14F-4D97-AF65-F5344CB8AC3E}">
        <p14:creationId xmlns:p14="http://schemas.microsoft.com/office/powerpoint/2010/main" val="279506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6B801F1-14BA-4C7A-8A98-5AD3C86777C8}"/>
              </a:ext>
            </a:extLst>
          </p:cNvPr>
          <p:cNvSpPr>
            <a:spLocks noGrp="1" noChangeArrowheads="1"/>
          </p:cNvSpPr>
          <p:nvPr>
            <p:ph type="title"/>
          </p:nvPr>
        </p:nvSpPr>
        <p:spPr>
          <a:xfrm>
            <a:off x="689316" y="365126"/>
            <a:ext cx="7826033" cy="1325563"/>
          </a:xfrm>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Research Problem</a:t>
            </a:r>
          </a:p>
        </p:txBody>
      </p:sp>
      <p:sp>
        <p:nvSpPr>
          <p:cNvPr id="47107" name="Rectangle 3">
            <a:extLst>
              <a:ext uri="{FF2B5EF4-FFF2-40B4-BE49-F238E27FC236}">
                <a16:creationId xmlns:a16="http://schemas.microsoft.com/office/drawing/2014/main" id="{ECDE027C-1A3B-4B5C-BCDB-E59F73A1AC81}"/>
              </a:ext>
            </a:extLst>
          </p:cNvPr>
          <p:cNvSpPr>
            <a:spLocks noGrp="1" noChangeArrowheads="1"/>
          </p:cNvSpPr>
          <p:nvPr>
            <p:ph type="body" idx="1"/>
          </p:nvPr>
        </p:nvSpPr>
        <p:spPr>
          <a:xfrm>
            <a:off x="182880" y="1825625"/>
            <a:ext cx="8693834" cy="4351338"/>
          </a:xfrm>
        </p:spPr>
        <p:txBody>
          <a:bodyPr>
            <a:normAutofit/>
          </a:bodyPr>
          <a:lstStyle/>
          <a:p>
            <a:r>
              <a:rPr lang="en-US" altLang="en-US" sz="3200" dirty="0"/>
              <a:t>Did the focus of the research shift? </a:t>
            </a:r>
            <a:br>
              <a:rPr lang="en-US" altLang="en-US" sz="3200" dirty="0"/>
            </a:br>
            <a:r>
              <a:rPr lang="en-US" altLang="en-US" sz="3200" dirty="0"/>
              <a:t>(That’s not bad) </a:t>
            </a:r>
          </a:p>
          <a:p>
            <a:r>
              <a:rPr lang="en-US" altLang="en-US" sz="3200" dirty="0"/>
              <a:t>Was the shift justified?</a:t>
            </a:r>
          </a:p>
          <a:p>
            <a:r>
              <a:rPr lang="en-US" altLang="en-US" sz="3200" dirty="0"/>
              <a:t>Did the researchers avoid a hypothesis at the start?</a:t>
            </a:r>
          </a:p>
          <a:p>
            <a:r>
              <a:rPr lang="en-US" altLang="en-US" sz="3200" dirty="0"/>
              <a:t>What (if any) hypotheses were formed based on the data?</a:t>
            </a:r>
          </a:p>
        </p:txBody>
      </p:sp>
    </p:spTree>
    <p:extLst>
      <p:ext uri="{BB962C8B-B14F-4D97-AF65-F5344CB8AC3E}">
        <p14:creationId xmlns:p14="http://schemas.microsoft.com/office/powerpoint/2010/main" val="460324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C255D55-3DA1-4DC2-8215-7DA40FBE004A}"/>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Samples</a:t>
            </a:r>
          </a:p>
        </p:txBody>
      </p:sp>
      <p:sp>
        <p:nvSpPr>
          <p:cNvPr id="49155" name="Rectangle 3">
            <a:extLst>
              <a:ext uri="{FF2B5EF4-FFF2-40B4-BE49-F238E27FC236}">
                <a16:creationId xmlns:a16="http://schemas.microsoft.com/office/drawing/2014/main" id="{0F52CC77-D9D1-4A70-BFFB-876A23630991}"/>
              </a:ext>
            </a:extLst>
          </p:cNvPr>
          <p:cNvSpPr>
            <a:spLocks noGrp="1" noChangeArrowheads="1"/>
          </p:cNvSpPr>
          <p:nvPr>
            <p:ph type="body" idx="1"/>
          </p:nvPr>
        </p:nvSpPr>
        <p:spPr/>
        <p:txBody>
          <a:bodyPr>
            <a:normAutofit lnSpcReduction="10000"/>
          </a:bodyPr>
          <a:lstStyle/>
          <a:p>
            <a:r>
              <a:rPr lang="en-US" altLang="en-US" sz="3600" dirty="0"/>
              <a:t>Often purposive. The purpose should be identified.</a:t>
            </a:r>
          </a:p>
          <a:p>
            <a:r>
              <a:rPr lang="en-US" altLang="en-US" sz="3600" dirty="0"/>
              <a:t>Accessibility is sometimes an important consideration. It should be named if it is/was a factor.</a:t>
            </a:r>
          </a:p>
          <a:p>
            <a:r>
              <a:rPr lang="en-US" altLang="en-US" sz="3600" dirty="0"/>
              <a:t>Is there a detailed description of the sample?</a:t>
            </a:r>
          </a:p>
        </p:txBody>
      </p:sp>
    </p:spTree>
    <p:extLst>
      <p:ext uri="{BB962C8B-B14F-4D97-AF65-F5344CB8AC3E}">
        <p14:creationId xmlns:p14="http://schemas.microsoft.com/office/powerpoint/2010/main" val="2186911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D0F757E6-54CC-4977-AD90-C77C482694E2}"/>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Setting</a:t>
            </a:r>
          </a:p>
        </p:txBody>
      </p:sp>
      <p:sp>
        <p:nvSpPr>
          <p:cNvPr id="51203" name="Rectangle 3">
            <a:extLst>
              <a:ext uri="{FF2B5EF4-FFF2-40B4-BE49-F238E27FC236}">
                <a16:creationId xmlns:a16="http://schemas.microsoft.com/office/drawing/2014/main" id="{347737E6-C3BF-4C6A-A674-6CBF8268A2DB}"/>
              </a:ext>
            </a:extLst>
          </p:cNvPr>
          <p:cNvSpPr>
            <a:spLocks noGrp="1" noChangeArrowheads="1"/>
          </p:cNvSpPr>
          <p:nvPr>
            <p:ph type="body" sz="half" idx="1"/>
          </p:nvPr>
        </p:nvSpPr>
        <p:spPr>
          <a:xfrm>
            <a:off x="685799" y="1981200"/>
            <a:ext cx="6587197" cy="4114800"/>
          </a:xfrm>
        </p:spPr>
        <p:txBody>
          <a:bodyPr>
            <a:normAutofit/>
          </a:bodyPr>
          <a:lstStyle/>
          <a:p>
            <a:r>
              <a:rPr lang="en-US" altLang="en-US" sz="3200" dirty="0"/>
              <a:t>Is there a full rich description of the setting?</a:t>
            </a:r>
          </a:p>
        </p:txBody>
      </p:sp>
    </p:spTree>
    <p:extLst>
      <p:ext uri="{BB962C8B-B14F-4D97-AF65-F5344CB8AC3E}">
        <p14:creationId xmlns:p14="http://schemas.microsoft.com/office/powerpoint/2010/main" val="2981314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ACC09457-5936-4362-A1DD-8094F9E4D2A2}"/>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Researchers</a:t>
            </a:r>
          </a:p>
        </p:txBody>
      </p:sp>
      <p:sp>
        <p:nvSpPr>
          <p:cNvPr id="55299" name="Rectangle 3">
            <a:extLst>
              <a:ext uri="{FF2B5EF4-FFF2-40B4-BE49-F238E27FC236}">
                <a16:creationId xmlns:a16="http://schemas.microsoft.com/office/drawing/2014/main" id="{396B6E4B-0663-46B9-BB2B-582C96079ED5}"/>
              </a:ext>
            </a:extLst>
          </p:cNvPr>
          <p:cNvSpPr>
            <a:spLocks noGrp="1" noChangeArrowheads="1"/>
          </p:cNvSpPr>
          <p:nvPr>
            <p:ph type="body" sz="half" idx="1"/>
          </p:nvPr>
        </p:nvSpPr>
        <p:spPr>
          <a:xfrm>
            <a:off x="576776" y="1762736"/>
            <a:ext cx="8159262" cy="4114800"/>
          </a:xfrm>
        </p:spPr>
        <p:txBody>
          <a:bodyPr>
            <a:normAutofit/>
          </a:bodyPr>
          <a:lstStyle/>
          <a:p>
            <a:r>
              <a:rPr lang="en-US" altLang="en-US" sz="3200" dirty="0"/>
              <a:t>Are there biases that may interfere with the study?</a:t>
            </a:r>
          </a:p>
          <a:p>
            <a:r>
              <a:rPr lang="en-US" altLang="en-US" sz="3200" dirty="0"/>
              <a:t>Was there interaction between the researcher and the participants? Or was the researcher only an observer?</a:t>
            </a:r>
          </a:p>
          <a:p>
            <a:r>
              <a:rPr lang="en-US" altLang="en-US" sz="3200" dirty="0"/>
              <a:t>How were observers trained?</a:t>
            </a:r>
          </a:p>
        </p:txBody>
      </p:sp>
    </p:spTree>
    <p:extLst>
      <p:ext uri="{BB962C8B-B14F-4D97-AF65-F5344CB8AC3E}">
        <p14:creationId xmlns:p14="http://schemas.microsoft.com/office/powerpoint/2010/main" val="2619165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5050E38C-40E6-47A1-9A20-CA41F4484798}"/>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Data Collection</a:t>
            </a:r>
          </a:p>
        </p:txBody>
      </p:sp>
      <p:sp>
        <p:nvSpPr>
          <p:cNvPr id="57347" name="Rectangle 3">
            <a:extLst>
              <a:ext uri="{FF2B5EF4-FFF2-40B4-BE49-F238E27FC236}">
                <a16:creationId xmlns:a16="http://schemas.microsoft.com/office/drawing/2014/main" id="{84077C69-A208-40B4-8C83-5CD043AB1080}"/>
              </a:ext>
            </a:extLst>
          </p:cNvPr>
          <p:cNvSpPr>
            <a:spLocks noGrp="1" noChangeArrowheads="1"/>
          </p:cNvSpPr>
          <p:nvPr>
            <p:ph type="body" sz="half" idx="1"/>
          </p:nvPr>
        </p:nvSpPr>
        <p:spPr>
          <a:xfrm>
            <a:off x="685799" y="1981200"/>
            <a:ext cx="7772401" cy="4114800"/>
          </a:xfrm>
        </p:spPr>
        <p:txBody>
          <a:bodyPr>
            <a:normAutofit/>
          </a:bodyPr>
          <a:lstStyle/>
          <a:p>
            <a:r>
              <a:rPr lang="en-US" altLang="en-US" sz="3200" dirty="0"/>
              <a:t>Did the researchers use more than one way to observe the same phenomenon?</a:t>
            </a:r>
          </a:p>
          <a:p>
            <a:r>
              <a:rPr lang="en-US" altLang="en-US" sz="3200" dirty="0"/>
              <a:t>Was there evidence of validity by triangulation?  </a:t>
            </a:r>
          </a:p>
          <a:p>
            <a:r>
              <a:rPr lang="en-US" altLang="en-US" sz="3200" dirty="0"/>
              <a:t>Was there any quantitative data? Frequency counts are common.</a:t>
            </a:r>
          </a:p>
        </p:txBody>
      </p:sp>
    </p:spTree>
    <p:extLst>
      <p:ext uri="{BB962C8B-B14F-4D97-AF65-F5344CB8AC3E}">
        <p14:creationId xmlns:p14="http://schemas.microsoft.com/office/powerpoint/2010/main" val="154723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B7E96D4-BB20-40AB-94FE-AEE9159179D6}"/>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Procedures</a:t>
            </a:r>
          </a:p>
        </p:txBody>
      </p:sp>
      <p:sp>
        <p:nvSpPr>
          <p:cNvPr id="59395" name="Rectangle 3">
            <a:extLst>
              <a:ext uri="{FF2B5EF4-FFF2-40B4-BE49-F238E27FC236}">
                <a16:creationId xmlns:a16="http://schemas.microsoft.com/office/drawing/2014/main" id="{D6052AF9-6D4E-4BA9-A906-6894093E387E}"/>
              </a:ext>
            </a:extLst>
          </p:cNvPr>
          <p:cNvSpPr>
            <a:spLocks noGrp="1" noChangeArrowheads="1"/>
          </p:cNvSpPr>
          <p:nvPr>
            <p:ph type="body" sz="half" idx="1"/>
          </p:nvPr>
        </p:nvSpPr>
        <p:spPr>
          <a:xfrm>
            <a:off x="685800" y="1981200"/>
            <a:ext cx="7772400" cy="4114800"/>
          </a:xfrm>
        </p:spPr>
        <p:txBody>
          <a:bodyPr>
            <a:normAutofit/>
          </a:bodyPr>
          <a:lstStyle/>
          <a:p>
            <a:pPr marL="0" indent="0">
              <a:buNone/>
            </a:pPr>
            <a:r>
              <a:rPr lang="en-US" altLang="en-US" sz="3200" dirty="0"/>
              <a:t>Should be the strongest section.</a:t>
            </a:r>
          </a:p>
          <a:p>
            <a:r>
              <a:rPr lang="en-US" altLang="en-US" sz="3200" dirty="0"/>
              <a:t>Are procedures fully described?</a:t>
            </a:r>
          </a:p>
          <a:p>
            <a:r>
              <a:rPr lang="en-US" altLang="en-US" sz="3200" dirty="0"/>
              <a:t>Are they appropriate?</a:t>
            </a:r>
          </a:p>
          <a:p>
            <a:r>
              <a:rPr lang="en-US" altLang="en-US" sz="3200" dirty="0"/>
              <a:t>Are there any ethical concerns?</a:t>
            </a:r>
          </a:p>
          <a:p>
            <a:r>
              <a:rPr lang="en-US" altLang="en-US" sz="3200" dirty="0"/>
              <a:t>Are there any threats to validity?</a:t>
            </a:r>
          </a:p>
        </p:txBody>
      </p:sp>
    </p:spTree>
    <p:extLst>
      <p:ext uri="{BB962C8B-B14F-4D97-AF65-F5344CB8AC3E}">
        <p14:creationId xmlns:p14="http://schemas.microsoft.com/office/powerpoint/2010/main" val="48899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0FD907FB-F773-4162-B512-C29235D5D758}"/>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Data Analysis</a:t>
            </a:r>
          </a:p>
        </p:txBody>
      </p:sp>
      <p:sp>
        <p:nvSpPr>
          <p:cNvPr id="61443" name="Rectangle 3">
            <a:extLst>
              <a:ext uri="{FF2B5EF4-FFF2-40B4-BE49-F238E27FC236}">
                <a16:creationId xmlns:a16="http://schemas.microsoft.com/office/drawing/2014/main" id="{9A8E89AD-1EE3-42D8-90B8-C7CB8B814EDE}"/>
              </a:ext>
            </a:extLst>
          </p:cNvPr>
          <p:cNvSpPr>
            <a:spLocks noGrp="1" noChangeArrowheads="1"/>
          </p:cNvSpPr>
          <p:nvPr>
            <p:ph type="body" sz="half" idx="1"/>
          </p:nvPr>
        </p:nvSpPr>
        <p:spPr>
          <a:xfrm>
            <a:off x="685800" y="1981200"/>
            <a:ext cx="6896686" cy="4114800"/>
          </a:xfrm>
        </p:spPr>
        <p:txBody>
          <a:bodyPr>
            <a:normAutofit/>
          </a:bodyPr>
          <a:lstStyle/>
          <a:p>
            <a:r>
              <a:rPr lang="en-US" altLang="en-US" sz="3600" dirty="0"/>
              <a:t>Is analysis in descriptive form?</a:t>
            </a:r>
          </a:p>
          <a:p>
            <a:r>
              <a:rPr lang="en-US" altLang="en-US" sz="3600" dirty="0"/>
              <a:t>If so, is the description supported by the evidence?</a:t>
            </a:r>
          </a:p>
          <a:p>
            <a:r>
              <a:rPr lang="en-US" altLang="en-US" sz="3600" dirty="0"/>
              <a:t>Is there any quantitative data?</a:t>
            </a:r>
          </a:p>
          <a:p>
            <a:r>
              <a:rPr lang="en-US" altLang="en-US" sz="3600" dirty="0"/>
              <a:t>Is data provided for reader to review?</a:t>
            </a:r>
          </a:p>
        </p:txBody>
      </p:sp>
    </p:spTree>
    <p:extLst>
      <p:ext uri="{BB962C8B-B14F-4D97-AF65-F5344CB8AC3E}">
        <p14:creationId xmlns:p14="http://schemas.microsoft.com/office/powerpoint/2010/main" val="829373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87E29002-98BB-4AD9-B6C7-163AFE022BB8}"/>
              </a:ext>
            </a:extLst>
          </p:cNvPr>
          <p:cNvSpPr>
            <a:spLocks noGrp="1" noChangeArrowheads="1"/>
          </p:cNvSpPr>
          <p:nvPr>
            <p:ph type="title"/>
          </p:nvPr>
        </p:nvSpPr>
        <p:spPr>
          <a:xfrm>
            <a:off x="604910" y="368862"/>
            <a:ext cx="5658729" cy="1143000"/>
          </a:xfrm>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Results</a:t>
            </a:r>
          </a:p>
        </p:txBody>
      </p:sp>
      <p:sp>
        <p:nvSpPr>
          <p:cNvPr id="63491" name="Rectangle 3">
            <a:extLst>
              <a:ext uri="{FF2B5EF4-FFF2-40B4-BE49-F238E27FC236}">
                <a16:creationId xmlns:a16="http://schemas.microsoft.com/office/drawing/2014/main" id="{6A894A4E-04DB-4D78-A908-7C37F41A8E0C}"/>
              </a:ext>
            </a:extLst>
          </p:cNvPr>
          <p:cNvSpPr>
            <a:spLocks noGrp="1" noChangeArrowheads="1"/>
          </p:cNvSpPr>
          <p:nvPr>
            <p:ph type="body" sz="half" idx="2"/>
          </p:nvPr>
        </p:nvSpPr>
        <p:spPr>
          <a:xfrm>
            <a:off x="801858" y="1694742"/>
            <a:ext cx="7582487" cy="4114800"/>
          </a:xfrm>
        </p:spPr>
        <p:txBody>
          <a:bodyPr>
            <a:normAutofit/>
          </a:bodyPr>
          <a:lstStyle/>
          <a:p>
            <a:r>
              <a:rPr lang="en-US" altLang="en-US" sz="4000" dirty="0"/>
              <a:t>What were the reported results?</a:t>
            </a:r>
          </a:p>
          <a:p>
            <a:r>
              <a:rPr lang="en-US" altLang="en-US" sz="4000" dirty="0"/>
              <a:t>Did the researcher form a hypothesis?</a:t>
            </a:r>
          </a:p>
        </p:txBody>
      </p:sp>
    </p:spTree>
    <p:extLst>
      <p:ext uri="{BB962C8B-B14F-4D97-AF65-F5344CB8AC3E}">
        <p14:creationId xmlns:p14="http://schemas.microsoft.com/office/powerpoint/2010/main" val="3148550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B340C6A7-1285-47AE-992A-B424D0F9A3B4}"/>
              </a:ext>
            </a:extLst>
          </p:cNvPr>
          <p:cNvSpPr>
            <a:spLocks noGrp="1" noChangeArrowheads="1"/>
          </p:cNvSpPr>
          <p:nvPr>
            <p:ph type="title"/>
          </p:nvPr>
        </p:nvSpPr>
        <p:spPr/>
        <p:txBody>
          <a:bodyPr/>
          <a:lstStyle/>
          <a:p>
            <a: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t>Discussion and Conclusions</a:t>
            </a:r>
          </a:p>
        </p:txBody>
      </p:sp>
      <p:sp>
        <p:nvSpPr>
          <p:cNvPr id="65539" name="Rectangle 3">
            <a:extLst>
              <a:ext uri="{FF2B5EF4-FFF2-40B4-BE49-F238E27FC236}">
                <a16:creationId xmlns:a16="http://schemas.microsoft.com/office/drawing/2014/main" id="{0DD7DFF5-53C9-41FE-8C47-178AEFEA37A5}"/>
              </a:ext>
            </a:extLst>
          </p:cNvPr>
          <p:cNvSpPr>
            <a:spLocks noGrp="1" noChangeArrowheads="1"/>
          </p:cNvSpPr>
          <p:nvPr>
            <p:ph type="body" sz="half" idx="2"/>
          </p:nvPr>
        </p:nvSpPr>
        <p:spPr>
          <a:xfrm>
            <a:off x="239151" y="1981200"/>
            <a:ext cx="8707901" cy="4114800"/>
          </a:xfrm>
        </p:spPr>
        <p:txBody>
          <a:bodyPr>
            <a:normAutofit lnSpcReduction="10000"/>
          </a:bodyPr>
          <a:lstStyle/>
          <a:p>
            <a:r>
              <a:rPr lang="en-US" altLang="en-US" sz="3600" dirty="0"/>
              <a:t>What conclusions did the researchers reach?</a:t>
            </a:r>
          </a:p>
          <a:p>
            <a:r>
              <a:rPr lang="en-US" altLang="en-US" sz="3600" dirty="0"/>
              <a:t>What implications can be drawn from the research?</a:t>
            </a:r>
          </a:p>
          <a:p>
            <a:r>
              <a:rPr lang="en-US" altLang="en-US" sz="3600" dirty="0"/>
              <a:t>Are there suggestions for further research?</a:t>
            </a:r>
          </a:p>
          <a:p>
            <a:r>
              <a:rPr lang="en-US" altLang="en-US" sz="3600" dirty="0"/>
              <a:t>What limitations were mentioned?</a:t>
            </a:r>
          </a:p>
        </p:txBody>
      </p:sp>
    </p:spTree>
    <p:extLst>
      <p:ext uri="{BB962C8B-B14F-4D97-AF65-F5344CB8AC3E}">
        <p14:creationId xmlns:p14="http://schemas.microsoft.com/office/powerpoint/2010/main" val="3460804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70046D92-48B3-46FF-A848-7197E0ADB09D}"/>
              </a:ext>
            </a:extLst>
          </p:cNvPr>
          <p:cNvSpPr>
            <a:spLocks noGrp="1" noChangeArrowheads="1"/>
          </p:cNvSpPr>
          <p:nvPr>
            <p:ph type="title"/>
          </p:nvPr>
        </p:nvSpPr>
        <p:spPr/>
        <p:txBody>
          <a:bodyPr/>
          <a:lstStyle/>
          <a:p>
            <a:r>
              <a:rPr lang="en-US" altLang="en-US" sz="3600" b="1" dirty="0">
                <a:solidFill>
                  <a:srgbClr val="000099"/>
                </a:solidFill>
                <a:latin typeface="Tahoma" panose="020B0604030504040204" pitchFamily="34" charset="0"/>
                <a:ea typeface="Tahoma" panose="020B0604030504040204" pitchFamily="34" charset="0"/>
                <a:cs typeface="Tahoma" panose="020B0604030504040204" pitchFamily="34" charset="0"/>
              </a:rPr>
              <a:t>Now what?</a:t>
            </a:r>
            <a:br>
              <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rPr>
            </a:br>
            <a:endParaRPr lang="en-US" altLang="en-US" b="1" dirty="0">
              <a:solidFill>
                <a:srgbClr val="000099"/>
              </a:solidFill>
              <a:latin typeface="Tahoma" panose="020B0604030504040204" pitchFamily="34" charset="0"/>
              <a:ea typeface="Tahoma" panose="020B0604030504040204" pitchFamily="34" charset="0"/>
              <a:cs typeface="Tahoma" panose="020B0604030504040204" pitchFamily="34" charset="0"/>
            </a:endParaRPr>
          </a:p>
        </p:txBody>
      </p:sp>
      <p:sp>
        <p:nvSpPr>
          <p:cNvPr id="68611" name="Rectangle 3">
            <a:extLst>
              <a:ext uri="{FF2B5EF4-FFF2-40B4-BE49-F238E27FC236}">
                <a16:creationId xmlns:a16="http://schemas.microsoft.com/office/drawing/2014/main" id="{307D94AC-E210-4979-8939-3A5EC4D01D6B}"/>
              </a:ext>
            </a:extLst>
          </p:cNvPr>
          <p:cNvSpPr>
            <a:spLocks noGrp="1" noChangeArrowheads="1"/>
          </p:cNvSpPr>
          <p:nvPr>
            <p:ph type="body" idx="1"/>
          </p:nvPr>
        </p:nvSpPr>
        <p:spPr>
          <a:xfrm>
            <a:off x="323557" y="1350498"/>
            <a:ext cx="8539089" cy="4826465"/>
          </a:xfrm>
        </p:spPr>
        <p:txBody>
          <a:bodyPr>
            <a:normAutofit/>
          </a:bodyPr>
          <a:lstStyle/>
          <a:p>
            <a:pPr marL="0" indent="0">
              <a:buNone/>
            </a:pPr>
            <a:r>
              <a:rPr lang="en-US" altLang="en-US" sz="3200" dirty="0"/>
              <a:t>You might want to….</a:t>
            </a:r>
          </a:p>
          <a:p>
            <a:r>
              <a:rPr lang="en-US" altLang="en-US" sz="3200" dirty="0"/>
              <a:t>Use one of their suggestions for further research for your own topic</a:t>
            </a:r>
          </a:p>
          <a:p>
            <a:r>
              <a:rPr lang="en-US" altLang="en-US" sz="3200" dirty="0"/>
              <a:t>Replicate a research study</a:t>
            </a:r>
          </a:p>
          <a:p>
            <a:r>
              <a:rPr lang="en-US" altLang="en-US" sz="3200" dirty="0"/>
              <a:t>Cite the article in your own research</a:t>
            </a:r>
          </a:p>
          <a:p>
            <a:r>
              <a:rPr lang="en-US" altLang="en-US" sz="3200" dirty="0"/>
              <a:t>Use the research design in your own work</a:t>
            </a:r>
          </a:p>
          <a:p>
            <a:r>
              <a:rPr lang="en-US" altLang="en-US" sz="3200" dirty="0"/>
              <a:t>Pick up other ideas for your own research</a:t>
            </a:r>
          </a:p>
          <a:p>
            <a:r>
              <a:rPr lang="en-US" altLang="en-US" sz="3200" dirty="0"/>
              <a:t>Read the cited articles </a:t>
            </a:r>
          </a:p>
        </p:txBody>
      </p:sp>
    </p:spTree>
    <p:extLst>
      <p:ext uri="{BB962C8B-B14F-4D97-AF65-F5344CB8AC3E}">
        <p14:creationId xmlns:p14="http://schemas.microsoft.com/office/powerpoint/2010/main" val="35515944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2290</TotalTime>
  <Words>1632</Words>
  <Application>Microsoft Macintosh PowerPoint</Application>
  <PresentationFormat>On-screen Show (4:3)</PresentationFormat>
  <Paragraphs>166</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Myriad Pro</vt:lpstr>
      <vt:lpstr>Tahoma</vt:lpstr>
      <vt:lpstr>Verdana</vt:lpstr>
      <vt:lpstr>20140311PresentationUWTSDTemplate</vt:lpstr>
      <vt:lpstr>LCDB7003</vt:lpstr>
      <vt:lpstr>Learning outcome:</vt:lpstr>
      <vt:lpstr>Preview of Article</vt:lpstr>
      <vt:lpstr>Major Components</vt:lpstr>
      <vt:lpstr>Qualitative Research</vt:lpstr>
      <vt:lpstr>Structure</vt:lpstr>
      <vt:lpstr>Research Problem</vt:lpstr>
      <vt:lpstr>Samples</vt:lpstr>
      <vt:lpstr>Setting</vt:lpstr>
      <vt:lpstr>Researchers</vt:lpstr>
      <vt:lpstr>Data Collection</vt:lpstr>
      <vt:lpstr>Procedures</vt:lpstr>
      <vt:lpstr>Data Analysis</vt:lpstr>
      <vt:lpstr>Results</vt:lpstr>
      <vt:lpstr>Discussion and Conclusions</vt:lpstr>
      <vt:lpstr>Now what?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145</cp:revision>
  <cp:lastPrinted>2018-07-09T15:27:01Z</cp:lastPrinted>
  <dcterms:created xsi:type="dcterms:W3CDTF">2002-10-07T19:43:58Z</dcterms:created>
  <dcterms:modified xsi:type="dcterms:W3CDTF">2020-11-16T08:48:42Z</dcterms:modified>
</cp:coreProperties>
</file>