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75" r:id="rId4"/>
    <p:sldId id="264" r:id="rId5"/>
    <p:sldId id="258" r:id="rId6"/>
    <p:sldId id="260" r:id="rId7"/>
    <p:sldId id="276" r:id="rId8"/>
    <p:sldId id="281" r:id="rId9"/>
    <p:sldId id="277" r:id="rId10"/>
    <p:sldId id="278" r:id="rId11"/>
    <p:sldId id="265" r:id="rId12"/>
    <p:sldId id="268" r:id="rId13"/>
    <p:sldId id="26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DEACFA-22D9-45B8-9A22-BBA1C031124A}" v="31" dt="2026-09-25T20:46:14.7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83" d="100"/>
          <a:sy n="83" d="100"/>
        </p:scale>
        <p:origin x="120" y="5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D55405F9-96CE-42DD-9571-C3D40844E8B0}"/>
    <pc:docChg chg="undo custSel delSld modSld">
      <pc:chgData name="Alisdair Cunningham" userId="67e8d9ba-4582-42f1-b26c-e866daa7f65b" providerId="ADAL" clId="{D55405F9-96CE-42DD-9571-C3D40844E8B0}" dt="2026-09-25T20:46:14.742" v="251"/>
      <pc:docMkLst>
        <pc:docMk/>
      </pc:docMkLst>
      <pc:sldChg chg="modSp">
        <pc:chgData name="Alisdair Cunningham" userId="67e8d9ba-4582-42f1-b26c-e866daa7f65b" providerId="ADAL" clId="{D55405F9-96CE-42DD-9571-C3D40844E8B0}" dt="2026-09-25T20:46:14.742" v="251"/>
        <pc:sldMkLst>
          <pc:docMk/>
          <pc:sldMk cId="3701768522" sldId="256"/>
        </pc:sldMkLst>
        <pc:spChg chg="mod">
          <ac:chgData name="Alisdair Cunningham" userId="67e8d9ba-4582-42f1-b26c-e866daa7f65b" providerId="ADAL" clId="{D55405F9-96CE-42DD-9571-C3D40844E8B0}" dt="2026-09-25T20:46:14.742" v="251"/>
          <ac:spMkLst>
            <pc:docMk/>
            <pc:sldMk cId="3701768522" sldId="256"/>
            <ac:spMk id="37" creationId="{8F4A015C-4060-7569-C996-C0E610DFAC4C}"/>
          </ac:spMkLst>
        </pc:spChg>
        <pc:spChg chg="mod">
          <ac:chgData name="Alisdair Cunningham" userId="67e8d9ba-4582-42f1-b26c-e866daa7f65b" providerId="ADAL" clId="{D55405F9-96CE-42DD-9571-C3D40844E8B0}" dt="2026-09-25T19:25:11.784" v="1"/>
          <ac:spMkLst>
            <pc:docMk/>
            <pc:sldMk cId="3701768522" sldId="256"/>
            <ac:spMk id="38" creationId="{065D01E9-11A0-DBC0-6713-29D01B31E987}"/>
          </ac:spMkLst>
        </pc:spChg>
        <pc:spChg chg="mod">
          <ac:chgData name="Alisdair Cunningham" userId="67e8d9ba-4582-42f1-b26c-e866daa7f65b" providerId="ADAL" clId="{D55405F9-96CE-42DD-9571-C3D40844E8B0}" dt="2026-09-25T19:24:56.065" v="0"/>
          <ac:spMkLst>
            <pc:docMk/>
            <pc:sldMk cId="3701768522" sldId="256"/>
            <ac:spMk id="39" creationId="{28BEEBE5-1649-2D3F-4E37-5E30C4D917BA}"/>
          </ac:spMkLst>
        </pc:spChg>
      </pc:sldChg>
      <pc:sldChg chg="modSp">
        <pc:chgData name="Alisdair Cunningham" userId="67e8d9ba-4582-42f1-b26c-e866daa7f65b" providerId="ADAL" clId="{D55405F9-96CE-42DD-9571-C3D40844E8B0}" dt="2026-09-25T20:46:14.742" v="251"/>
        <pc:sldMkLst>
          <pc:docMk/>
          <pc:sldMk cId="3520049810" sldId="257"/>
        </pc:sldMkLst>
        <pc:spChg chg="mod">
          <ac:chgData name="Alisdair Cunningham" userId="67e8d9ba-4582-42f1-b26c-e866daa7f65b" providerId="ADAL" clId="{D55405F9-96CE-42DD-9571-C3D40844E8B0}" dt="2026-09-25T20:46:14.742" v="251"/>
          <ac:spMkLst>
            <pc:docMk/>
            <pc:sldMk cId="3520049810" sldId="257"/>
            <ac:spMk id="5" creationId="{D2D54484-8CEE-D063-40B3-6FDB609D0D75}"/>
          </ac:spMkLst>
        </pc:spChg>
        <pc:spChg chg="mod">
          <ac:chgData name="Alisdair Cunningham" userId="67e8d9ba-4582-42f1-b26c-e866daa7f65b" providerId="ADAL" clId="{D55405F9-96CE-42DD-9571-C3D40844E8B0}" dt="2026-09-25T20:40:31.861" v="226"/>
          <ac:spMkLst>
            <pc:docMk/>
            <pc:sldMk cId="3520049810" sldId="257"/>
            <ac:spMk id="8" creationId="{C39BE701-A67E-5BFD-B044-ECF13A621788}"/>
          </ac:spMkLst>
        </pc:spChg>
        <pc:spChg chg="mod">
          <ac:chgData name="Alisdair Cunningham" userId="67e8d9ba-4582-42f1-b26c-e866daa7f65b" providerId="ADAL" clId="{D55405F9-96CE-42DD-9571-C3D40844E8B0}" dt="2026-09-25T19:24:56.065" v="0"/>
          <ac:spMkLst>
            <pc:docMk/>
            <pc:sldMk cId="3520049810" sldId="257"/>
            <ac:spMk id="14" creationId="{3D5216FF-A848-7B03-7F19-B0E69A3C8466}"/>
          </ac:spMkLst>
        </pc:spChg>
      </pc:sldChg>
      <pc:sldChg chg="modSp mod">
        <pc:chgData name="Alisdair Cunningham" userId="67e8d9ba-4582-42f1-b26c-e866daa7f65b" providerId="ADAL" clId="{D55405F9-96CE-42DD-9571-C3D40844E8B0}" dt="2026-09-25T20:46:14.742" v="251"/>
        <pc:sldMkLst>
          <pc:docMk/>
          <pc:sldMk cId="3408066673" sldId="258"/>
        </pc:sldMkLst>
        <pc:spChg chg="mod">
          <ac:chgData name="Alisdair Cunningham" userId="67e8d9ba-4582-42f1-b26c-e866daa7f65b" providerId="ADAL" clId="{D55405F9-96CE-42DD-9571-C3D40844E8B0}" dt="2026-09-25T19:24:56.065" v="0"/>
          <ac:spMkLst>
            <pc:docMk/>
            <pc:sldMk cId="3408066673" sldId="258"/>
            <ac:spMk id="4" creationId="{C34718B3-3E8B-CDFB-0B0B-3AF75877B91E}"/>
          </ac:spMkLst>
        </pc:spChg>
        <pc:spChg chg="mod">
          <ac:chgData name="Alisdair Cunningham" userId="67e8d9ba-4582-42f1-b26c-e866daa7f65b" providerId="ADAL" clId="{D55405F9-96CE-42DD-9571-C3D40844E8B0}" dt="2026-09-25T20:46:14.742" v="251"/>
          <ac:spMkLst>
            <pc:docMk/>
            <pc:sldMk cId="3408066673" sldId="258"/>
            <ac:spMk id="5" creationId="{D2D54484-8CEE-D063-40B3-6FDB609D0D75}"/>
          </ac:spMkLst>
        </pc:spChg>
        <pc:spChg chg="mod">
          <ac:chgData name="Alisdair Cunningham" userId="67e8d9ba-4582-42f1-b26c-e866daa7f65b" providerId="ADAL" clId="{D55405F9-96CE-42DD-9571-C3D40844E8B0}" dt="2026-09-25T20:40:31.861" v="226"/>
          <ac:spMkLst>
            <pc:docMk/>
            <pc:sldMk cId="3408066673" sldId="258"/>
            <ac:spMk id="8" creationId="{C39BE701-A67E-5BFD-B044-ECF13A621788}"/>
          </ac:spMkLst>
        </pc:spChg>
        <pc:graphicFrameChg chg="mod modGraphic">
          <ac:chgData name="Alisdair Cunningham" userId="67e8d9ba-4582-42f1-b26c-e866daa7f65b" providerId="ADAL" clId="{D55405F9-96CE-42DD-9571-C3D40844E8B0}" dt="2026-09-25T20:02:19.662" v="134" actId="20577"/>
          <ac:graphicFrameMkLst>
            <pc:docMk/>
            <pc:sldMk cId="3408066673" sldId="258"/>
            <ac:graphicFrameMk id="9" creationId="{7CCDCA2E-FB62-39DA-A9C0-F19D038675F5}"/>
          </ac:graphicFrameMkLst>
        </pc:graphicFrameChg>
      </pc:sldChg>
      <pc:sldChg chg="modSp mod">
        <pc:chgData name="Alisdair Cunningham" userId="67e8d9ba-4582-42f1-b26c-e866daa7f65b" providerId="ADAL" clId="{D55405F9-96CE-42DD-9571-C3D40844E8B0}" dt="2026-09-25T20:46:14.742" v="251"/>
        <pc:sldMkLst>
          <pc:docMk/>
          <pc:sldMk cId="1337602262" sldId="260"/>
        </pc:sldMkLst>
        <pc:spChg chg="mod">
          <ac:chgData name="Alisdair Cunningham" userId="67e8d9ba-4582-42f1-b26c-e866daa7f65b" providerId="ADAL" clId="{D55405F9-96CE-42DD-9571-C3D40844E8B0}" dt="2026-09-25T19:24:56.065" v="0"/>
          <ac:spMkLst>
            <pc:docMk/>
            <pc:sldMk cId="1337602262" sldId="260"/>
            <ac:spMk id="2" creationId="{EA6C8ACC-731F-CEF8-C181-D7C53AD5E9CB}"/>
          </ac:spMkLst>
        </pc:spChg>
        <pc:spChg chg="mod">
          <ac:chgData name="Alisdair Cunningham" userId="67e8d9ba-4582-42f1-b26c-e866daa7f65b" providerId="ADAL" clId="{D55405F9-96CE-42DD-9571-C3D40844E8B0}" dt="2026-09-25T20:46:14.742" v="251"/>
          <ac:spMkLst>
            <pc:docMk/>
            <pc:sldMk cId="1337602262" sldId="260"/>
            <ac:spMk id="5" creationId="{D2D54484-8CEE-D063-40B3-6FDB609D0D75}"/>
          </ac:spMkLst>
        </pc:spChg>
        <pc:spChg chg="mod">
          <ac:chgData name="Alisdair Cunningham" userId="67e8d9ba-4582-42f1-b26c-e866daa7f65b" providerId="ADAL" clId="{D55405F9-96CE-42DD-9571-C3D40844E8B0}" dt="2026-09-25T20:40:31.861" v="226"/>
          <ac:spMkLst>
            <pc:docMk/>
            <pc:sldMk cId="1337602262" sldId="260"/>
            <ac:spMk id="8" creationId="{C39BE701-A67E-5BFD-B044-ECF13A621788}"/>
          </ac:spMkLst>
        </pc:spChg>
        <pc:spChg chg="mod">
          <ac:chgData name="Alisdair Cunningham" userId="67e8d9ba-4582-42f1-b26c-e866daa7f65b" providerId="ADAL" clId="{D55405F9-96CE-42DD-9571-C3D40844E8B0}" dt="2026-09-25T20:08:18.343" v="168"/>
          <ac:spMkLst>
            <pc:docMk/>
            <pc:sldMk cId="1337602262" sldId="260"/>
            <ac:spMk id="12" creationId="{38C4A143-C346-A5D7-3DFF-2CAF7FBCDBED}"/>
          </ac:spMkLst>
        </pc:spChg>
        <pc:graphicFrameChg chg="mod modGraphic">
          <ac:chgData name="Alisdair Cunningham" userId="67e8d9ba-4582-42f1-b26c-e866daa7f65b" providerId="ADAL" clId="{D55405F9-96CE-42DD-9571-C3D40844E8B0}" dt="2026-09-25T20:08:33.551" v="180" actId="20577"/>
          <ac:graphicFrameMkLst>
            <pc:docMk/>
            <pc:sldMk cId="1337602262" sldId="260"/>
            <ac:graphicFrameMk id="10" creationId="{FA664CA1-187C-FBDA-7F32-31E636BE9F50}"/>
          </ac:graphicFrameMkLst>
        </pc:graphicFrameChg>
        <pc:graphicFrameChg chg="modGraphic">
          <ac:chgData name="Alisdair Cunningham" userId="67e8d9ba-4582-42f1-b26c-e866daa7f65b" providerId="ADAL" clId="{D55405F9-96CE-42DD-9571-C3D40844E8B0}" dt="2026-09-25T20:05:30.950" v="141" actId="20577"/>
          <ac:graphicFrameMkLst>
            <pc:docMk/>
            <pc:sldMk cId="1337602262" sldId="260"/>
            <ac:graphicFrameMk id="14" creationId="{963646D8-865C-4F61-7D71-FFA702713B08}"/>
          </ac:graphicFrameMkLst>
        </pc:graphicFrameChg>
      </pc:sldChg>
      <pc:sldChg chg="delSp modSp mod">
        <pc:chgData name="Alisdair Cunningham" userId="67e8d9ba-4582-42f1-b26c-e866daa7f65b" providerId="ADAL" clId="{D55405F9-96CE-42DD-9571-C3D40844E8B0}" dt="2026-09-25T20:46:14.742" v="251"/>
        <pc:sldMkLst>
          <pc:docMk/>
          <pc:sldMk cId="2545193714" sldId="263"/>
        </pc:sldMkLst>
        <pc:spChg chg="mod">
          <ac:chgData name="Alisdair Cunningham" userId="67e8d9ba-4582-42f1-b26c-e866daa7f65b" providerId="ADAL" clId="{D55405F9-96CE-42DD-9571-C3D40844E8B0}" dt="2026-09-25T19:24:56.065" v="0"/>
          <ac:spMkLst>
            <pc:docMk/>
            <pc:sldMk cId="2545193714" sldId="263"/>
            <ac:spMk id="2" creationId="{F51C16DF-F564-481C-CCA4-180408A5301A}"/>
          </ac:spMkLst>
        </pc:spChg>
        <pc:spChg chg="mod">
          <ac:chgData name="Alisdair Cunningham" userId="67e8d9ba-4582-42f1-b26c-e866daa7f65b" providerId="ADAL" clId="{D55405F9-96CE-42DD-9571-C3D40844E8B0}" dt="2026-09-25T20:46:14.742" v="251"/>
          <ac:spMkLst>
            <pc:docMk/>
            <pc:sldMk cId="2545193714" sldId="263"/>
            <ac:spMk id="5" creationId="{D2D54484-8CEE-D063-40B3-6FDB609D0D75}"/>
          </ac:spMkLst>
        </pc:spChg>
        <pc:spChg chg="mod">
          <ac:chgData name="Alisdair Cunningham" userId="67e8d9ba-4582-42f1-b26c-e866daa7f65b" providerId="ADAL" clId="{D55405F9-96CE-42DD-9571-C3D40844E8B0}" dt="2026-09-25T20:40:31.861" v="226"/>
          <ac:spMkLst>
            <pc:docMk/>
            <pc:sldMk cId="2545193714" sldId="263"/>
            <ac:spMk id="8" creationId="{C39BE701-A67E-5BFD-B044-ECF13A621788}"/>
          </ac:spMkLst>
        </pc:spChg>
        <pc:spChg chg="del">
          <ac:chgData name="Alisdair Cunningham" userId="67e8d9ba-4582-42f1-b26c-e866daa7f65b" providerId="ADAL" clId="{D55405F9-96CE-42DD-9571-C3D40844E8B0}" dt="2026-09-25T20:28:57.460" v="181" actId="478"/>
          <ac:spMkLst>
            <pc:docMk/>
            <pc:sldMk cId="2545193714" sldId="263"/>
            <ac:spMk id="9" creationId="{5C38CA26-2911-2950-CC5F-311352485739}"/>
          </ac:spMkLst>
        </pc:spChg>
        <pc:spChg chg="mod">
          <ac:chgData name="Alisdair Cunningham" userId="67e8d9ba-4582-42f1-b26c-e866daa7f65b" providerId="ADAL" clId="{D55405F9-96CE-42DD-9571-C3D40844E8B0}" dt="2026-09-25T20:29:00.827" v="182" actId="6549"/>
          <ac:spMkLst>
            <pc:docMk/>
            <pc:sldMk cId="2545193714" sldId="263"/>
            <ac:spMk id="12" creationId="{38C4A143-C346-A5D7-3DFF-2CAF7FBCDBED}"/>
          </ac:spMkLst>
        </pc:spChg>
      </pc:sldChg>
      <pc:sldChg chg="modSp">
        <pc:chgData name="Alisdair Cunningham" userId="67e8d9ba-4582-42f1-b26c-e866daa7f65b" providerId="ADAL" clId="{D55405F9-96CE-42DD-9571-C3D40844E8B0}" dt="2026-09-25T20:46:14.742" v="251"/>
        <pc:sldMkLst>
          <pc:docMk/>
          <pc:sldMk cId="2419514132" sldId="264"/>
        </pc:sldMkLst>
        <pc:spChg chg="mod">
          <ac:chgData name="Alisdair Cunningham" userId="67e8d9ba-4582-42f1-b26c-e866daa7f65b" providerId="ADAL" clId="{D55405F9-96CE-42DD-9571-C3D40844E8B0}" dt="2026-09-25T19:24:56.065" v="0"/>
          <ac:spMkLst>
            <pc:docMk/>
            <pc:sldMk cId="2419514132" sldId="264"/>
            <ac:spMk id="2" creationId="{DCC55022-FB6B-03B1-63B3-3DF214375334}"/>
          </ac:spMkLst>
        </pc:spChg>
        <pc:spChg chg="mod">
          <ac:chgData name="Alisdair Cunningham" userId="67e8d9ba-4582-42f1-b26c-e866daa7f65b" providerId="ADAL" clId="{D55405F9-96CE-42DD-9571-C3D40844E8B0}" dt="2026-09-25T20:46:14.742" v="251"/>
          <ac:spMkLst>
            <pc:docMk/>
            <pc:sldMk cId="2419514132" sldId="264"/>
            <ac:spMk id="5" creationId="{D2D54484-8CEE-D063-40B3-6FDB609D0D75}"/>
          </ac:spMkLst>
        </pc:spChg>
        <pc:spChg chg="mod">
          <ac:chgData name="Alisdair Cunningham" userId="67e8d9ba-4582-42f1-b26c-e866daa7f65b" providerId="ADAL" clId="{D55405F9-96CE-42DD-9571-C3D40844E8B0}" dt="2026-09-25T20:40:31.861" v="226"/>
          <ac:spMkLst>
            <pc:docMk/>
            <pc:sldMk cId="2419514132" sldId="264"/>
            <ac:spMk id="8" creationId="{C39BE701-A67E-5BFD-B044-ECF13A621788}"/>
          </ac:spMkLst>
        </pc:spChg>
      </pc:sldChg>
      <pc:sldChg chg="modSp">
        <pc:chgData name="Alisdair Cunningham" userId="67e8d9ba-4582-42f1-b26c-e866daa7f65b" providerId="ADAL" clId="{D55405F9-96CE-42DD-9571-C3D40844E8B0}" dt="2026-09-25T20:46:14.742" v="251"/>
        <pc:sldMkLst>
          <pc:docMk/>
          <pc:sldMk cId="3206688729" sldId="265"/>
        </pc:sldMkLst>
        <pc:spChg chg="mod">
          <ac:chgData name="Alisdair Cunningham" userId="67e8d9ba-4582-42f1-b26c-e866daa7f65b" providerId="ADAL" clId="{D55405F9-96CE-42DD-9571-C3D40844E8B0}" dt="2026-09-25T19:24:56.065" v="0"/>
          <ac:spMkLst>
            <pc:docMk/>
            <pc:sldMk cId="3206688729" sldId="265"/>
            <ac:spMk id="3" creationId="{2820B6CF-C6FB-2317-AD90-8CABB7F07B6A}"/>
          </ac:spMkLst>
        </pc:spChg>
        <pc:spChg chg="mod">
          <ac:chgData name="Alisdair Cunningham" userId="67e8d9ba-4582-42f1-b26c-e866daa7f65b" providerId="ADAL" clId="{D55405F9-96CE-42DD-9571-C3D40844E8B0}" dt="2026-09-25T20:46:14.742" v="251"/>
          <ac:spMkLst>
            <pc:docMk/>
            <pc:sldMk cId="3206688729" sldId="265"/>
            <ac:spMk id="5" creationId="{D2D54484-8CEE-D063-40B3-6FDB609D0D75}"/>
          </ac:spMkLst>
        </pc:spChg>
        <pc:spChg chg="mod">
          <ac:chgData name="Alisdair Cunningham" userId="67e8d9ba-4582-42f1-b26c-e866daa7f65b" providerId="ADAL" clId="{D55405F9-96CE-42DD-9571-C3D40844E8B0}" dt="2026-09-25T20:40:31.861" v="226"/>
          <ac:spMkLst>
            <pc:docMk/>
            <pc:sldMk cId="3206688729" sldId="265"/>
            <ac:spMk id="8" creationId="{C39BE701-A67E-5BFD-B044-ECF13A621788}"/>
          </ac:spMkLst>
        </pc:spChg>
      </pc:sldChg>
      <pc:sldChg chg="modSp">
        <pc:chgData name="Alisdair Cunningham" userId="67e8d9ba-4582-42f1-b26c-e866daa7f65b" providerId="ADAL" clId="{D55405F9-96CE-42DD-9571-C3D40844E8B0}" dt="2026-09-25T20:46:14.742" v="251"/>
        <pc:sldMkLst>
          <pc:docMk/>
          <pc:sldMk cId="3227866719" sldId="268"/>
        </pc:sldMkLst>
        <pc:spChg chg="mod">
          <ac:chgData name="Alisdair Cunningham" userId="67e8d9ba-4582-42f1-b26c-e866daa7f65b" providerId="ADAL" clId="{D55405F9-96CE-42DD-9571-C3D40844E8B0}" dt="2026-09-25T19:24:56.065" v="0"/>
          <ac:spMkLst>
            <pc:docMk/>
            <pc:sldMk cId="3227866719" sldId="268"/>
            <ac:spMk id="4" creationId="{D6BB8234-9D79-7FA7-D630-C80CDB40747B}"/>
          </ac:spMkLst>
        </pc:spChg>
        <pc:spChg chg="mod">
          <ac:chgData name="Alisdair Cunningham" userId="67e8d9ba-4582-42f1-b26c-e866daa7f65b" providerId="ADAL" clId="{D55405F9-96CE-42DD-9571-C3D40844E8B0}" dt="2026-09-25T20:46:14.742" v="251"/>
          <ac:spMkLst>
            <pc:docMk/>
            <pc:sldMk cId="3227866719" sldId="268"/>
            <ac:spMk id="5" creationId="{D2D54484-8CEE-D063-40B3-6FDB609D0D75}"/>
          </ac:spMkLst>
        </pc:spChg>
        <pc:spChg chg="mod">
          <ac:chgData name="Alisdair Cunningham" userId="67e8d9ba-4582-42f1-b26c-e866daa7f65b" providerId="ADAL" clId="{D55405F9-96CE-42DD-9571-C3D40844E8B0}" dt="2026-09-25T20:40:31.861" v="226"/>
          <ac:spMkLst>
            <pc:docMk/>
            <pc:sldMk cId="3227866719" sldId="268"/>
            <ac:spMk id="8" creationId="{C39BE701-A67E-5BFD-B044-ECF13A621788}"/>
          </ac:spMkLst>
        </pc:spChg>
      </pc:sldChg>
      <pc:sldChg chg="modSp">
        <pc:chgData name="Alisdair Cunningham" userId="67e8d9ba-4582-42f1-b26c-e866daa7f65b" providerId="ADAL" clId="{D55405F9-96CE-42DD-9571-C3D40844E8B0}" dt="2026-09-25T20:46:14.742" v="251"/>
        <pc:sldMkLst>
          <pc:docMk/>
          <pc:sldMk cId="1563429719" sldId="275"/>
        </pc:sldMkLst>
        <pc:spChg chg="mod">
          <ac:chgData name="Alisdair Cunningham" userId="67e8d9ba-4582-42f1-b26c-e866daa7f65b" providerId="ADAL" clId="{D55405F9-96CE-42DD-9571-C3D40844E8B0}" dt="2026-09-25T20:46:14.742" v="251"/>
          <ac:spMkLst>
            <pc:docMk/>
            <pc:sldMk cId="1563429719" sldId="275"/>
            <ac:spMk id="5" creationId="{D2D54484-8CEE-D063-40B3-6FDB609D0D75}"/>
          </ac:spMkLst>
        </pc:spChg>
        <pc:spChg chg="mod">
          <ac:chgData name="Alisdair Cunningham" userId="67e8d9ba-4582-42f1-b26c-e866daa7f65b" providerId="ADAL" clId="{D55405F9-96CE-42DD-9571-C3D40844E8B0}" dt="2026-09-25T20:40:31.861" v="226"/>
          <ac:spMkLst>
            <pc:docMk/>
            <pc:sldMk cId="1563429719" sldId="275"/>
            <ac:spMk id="8" creationId="{C39BE701-A67E-5BFD-B044-ECF13A621788}"/>
          </ac:spMkLst>
        </pc:spChg>
        <pc:spChg chg="mod">
          <ac:chgData name="Alisdair Cunningham" userId="67e8d9ba-4582-42f1-b26c-e866daa7f65b" providerId="ADAL" clId="{D55405F9-96CE-42DD-9571-C3D40844E8B0}" dt="2026-09-25T19:24:56.065" v="0"/>
          <ac:spMkLst>
            <pc:docMk/>
            <pc:sldMk cId="1563429719" sldId="275"/>
            <ac:spMk id="14" creationId="{3D5216FF-A848-7B03-7F19-B0E69A3C8466}"/>
          </ac:spMkLst>
        </pc:spChg>
      </pc:sldChg>
      <pc:sldChg chg="delSp modSp mod">
        <pc:chgData name="Alisdair Cunningham" userId="67e8d9ba-4582-42f1-b26c-e866daa7f65b" providerId="ADAL" clId="{D55405F9-96CE-42DD-9571-C3D40844E8B0}" dt="2026-09-25T20:46:14.742" v="251"/>
        <pc:sldMkLst>
          <pc:docMk/>
          <pc:sldMk cId="3739699000" sldId="276"/>
        </pc:sldMkLst>
        <pc:spChg chg="mod">
          <ac:chgData name="Alisdair Cunningham" userId="67e8d9ba-4582-42f1-b26c-e866daa7f65b" providerId="ADAL" clId="{D55405F9-96CE-42DD-9571-C3D40844E8B0}" dt="2026-09-25T19:24:56.065" v="0"/>
          <ac:spMkLst>
            <pc:docMk/>
            <pc:sldMk cId="3739699000" sldId="276"/>
            <ac:spMk id="2" creationId="{EA6C8ACC-731F-CEF8-C181-D7C53AD5E9CB}"/>
          </ac:spMkLst>
        </pc:spChg>
        <pc:spChg chg="mod">
          <ac:chgData name="Alisdair Cunningham" userId="67e8d9ba-4582-42f1-b26c-e866daa7f65b" providerId="ADAL" clId="{D55405F9-96CE-42DD-9571-C3D40844E8B0}" dt="2026-09-25T20:46:14.742" v="251"/>
          <ac:spMkLst>
            <pc:docMk/>
            <pc:sldMk cId="3739699000" sldId="276"/>
            <ac:spMk id="5" creationId="{D2D54484-8CEE-D063-40B3-6FDB609D0D75}"/>
          </ac:spMkLst>
        </pc:spChg>
        <pc:spChg chg="mod">
          <ac:chgData name="Alisdair Cunningham" userId="67e8d9ba-4582-42f1-b26c-e866daa7f65b" providerId="ADAL" clId="{D55405F9-96CE-42DD-9571-C3D40844E8B0}" dt="2026-09-25T20:40:31.861" v="226"/>
          <ac:spMkLst>
            <pc:docMk/>
            <pc:sldMk cId="3739699000" sldId="276"/>
            <ac:spMk id="8" creationId="{C39BE701-A67E-5BFD-B044-ECF13A621788}"/>
          </ac:spMkLst>
        </pc:spChg>
        <pc:spChg chg="mod">
          <ac:chgData name="Alisdair Cunningham" userId="67e8d9ba-4582-42f1-b26c-e866daa7f65b" providerId="ADAL" clId="{D55405F9-96CE-42DD-9571-C3D40844E8B0}" dt="2026-09-25T20:36:19.843" v="221" actId="1076"/>
          <ac:spMkLst>
            <pc:docMk/>
            <pc:sldMk cId="3739699000" sldId="276"/>
            <ac:spMk id="12" creationId="{38C4A143-C346-A5D7-3DFF-2CAF7FBCDBED}"/>
          </ac:spMkLst>
        </pc:spChg>
        <pc:picChg chg="del">
          <ac:chgData name="Alisdair Cunningham" userId="67e8d9ba-4582-42f1-b26c-e866daa7f65b" providerId="ADAL" clId="{D55405F9-96CE-42DD-9571-C3D40844E8B0}" dt="2026-09-25T20:31:43.545" v="211" actId="478"/>
          <ac:picMkLst>
            <pc:docMk/>
            <pc:sldMk cId="3739699000" sldId="276"/>
            <ac:picMk id="3" creationId="{5348A05B-44E0-30D3-2D2A-528457A1712C}"/>
          </ac:picMkLst>
        </pc:picChg>
      </pc:sldChg>
      <pc:sldChg chg="modSp mod">
        <pc:chgData name="Alisdair Cunningham" userId="67e8d9ba-4582-42f1-b26c-e866daa7f65b" providerId="ADAL" clId="{D55405F9-96CE-42DD-9571-C3D40844E8B0}" dt="2026-09-25T20:46:14.742" v="251"/>
        <pc:sldMkLst>
          <pc:docMk/>
          <pc:sldMk cId="902106735" sldId="277"/>
        </pc:sldMkLst>
        <pc:spChg chg="mod">
          <ac:chgData name="Alisdair Cunningham" userId="67e8d9ba-4582-42f1-b26c-e866daa7f65b" providerId="ADAL" clId="{D55405F9-96CE-42DD-9571-C3D40844E8B0}" dt="2026-09-25T19:24:56.065" v="0"/>
          <ac:spMkLst>
            <pc:docMk/>
            <pc:sldMk cId="902106735" sldId="277"/>
            <ac:spMk id="2" creationId="{EA6C8ACC-731F-CEF8-C181-D7C53AD5E9CB}"/>
          </ac:spMkLst>
        </pc:spChg>
        <pc:spChg chg="mod">
          <ac:chgData name="Alisdair Cunningham" userId="67e8d9ba-4582-42f1-b26c-e866daa7f65b" providerId="ADAL" clId="{D55405F9-96CE-42DD-9571-C3D40844E8B0}" dt="2026-09-25T20:45:45.100" v="250" actId="403"/>
          <ac:spMkLst>
            <pc:docMk/>
            <pc:sldMk cId="902106735" sldId="277"/>
            <ac:spMk id="4" creationId="{2D8A150B-DD6B-61A2-447E-E6B220A11E3E}"/>
          </ac:spMkLst>
        </pc:spChg>
        <pc:spChg chg="mod">
          <ac:chgData name="Alisdair Cunningham" userId="67e8d9ba-4582-42f1-b26c-e866daa7f65b" providerId="ADAL" clId="{D55405F9-96CE-42DD-9571-C3D40844E8B0}" dt="2026-09-25T20:46:14.742" v="251"/>
          <ac:spMkLst>
            <pc:docMk/>
            <pc:sldMk cId="902106735" sldId="277"/>
            <ac:spMk id="5" creationId="{D2D54484-8CEE-D063-40B3-6FDB609D0D75}"/>
          </ac:spMkLst>
        </pc:spChg>
        <pc:spChg chg="mod">
          <ac:chgData name="Alisdair Cunningham" userId="67e8d9ba-4582-42f1-b26c-e866daa7f65b" providerId="ADAL" clId="{D55405F9-96CE-42DD-9571-C3D40844E8B0}" dt="2026-09-25T20:40:31.861" v="226"/>
          <ac:spMkLst>
            <pc:docMk/>
            <pc:sldMk cId="902106735" sldId="277"/>
            <ac:spMk id="8" creationId="{C39BE701-A67E-5BFD-B044-ECF13A621788}"/>
          </ac:spMkLst>
        </pc:spChg>
      </pc:sldChg>
      <pc:sldChg chg="modSp mod">
        <pc:chgData name="Alisdair Cunningham" userId="67e8d9ba-4582-42f1-b26c-e866daa7f65b" providerId="ADAL" clId="{D55405F9-96CE-42DD-9571-C3D40844E8B0}" dt="2026-09-25T20:46:14.742" v="251"/>
        <pc:sldMkLst>
          <pc:docMk/>
          <pc:sldMk cId="4094694594" sldId="278"/>
        </pc:sldMkLst>
        <pc:spChg chg="mod">
          <ac:chgData name="Alisdair Cunningham" userId="67e8d9ba-4582-42f1-b26c-e866daa7f65b" providerId="ADAL" clId="{D55405F9-96CE-42DD-9571-C3D40844E8B0}" dt="2026-09-25T19:24:56.065" v="0"/>
          <ac:spMkLst>
            <pc:docMk/>
            <pc:sldMk cId="4094694594" sldId="278"/>
            <ac:spMk id="2" creationId="{EA6C8ACC-731F-CEF8-C181-D7C53AD5E9CB}"/>
          </ac:spMkLst>
        </pc:spChg>
        <pc:spChg chg="mod">
          <ac:chgData name="Alisdair Cunningham" userId="67e8d9ba-4582-42f1-b26c-e866daa7f65b" providerId="ADAL" clId="{D55405F9-96CE-42DD-9571-C3D40844E8B0}" dt="2026-09-25T20:45:26.690" v="249" actId="1076"/>
          <ac:spMkLst>
            <pc:docMk/>
            <pc:sldMk cId="4094694594" sldId="278"/>
            <ac:spMk id="4" creationId="{2D8A150B-DD6B-61A2-447E-E6B220A11E3E}"/>
          </ac:spMkLst>
        </pc:spChg>
        <pc:spChg chg="mod">
          <ac:chgData name="Alisdair Cunningham" userId="67e8d9ba-4582-42f1-b26c-e866daa7f65b" providerId="ADAL" clId="{D55405F9-96CE-42DD-9571-C3D40844E8B0}" dt="2026-09-25T20:46:14.742" v="251"/>
          <ac:spMkLst>
            <pc:docMk/>
            <pc:sldMk cId="4094694594" sldId="278"/>
            <ac:spMk id="5" creationId="{D2D54484-8CEE-D063-40B3-6FDB609D0D75}"/>
          </ac:spMkLst>
        </pc:spChg>
        <pc:spChg chg="mod">
          <ac:chgData name="Alisdair Cunningham" userId="67e8d9ba-4582-42f1-b26c-e866daa7f65b" providerId="ADAL" clId="{D55405F9-96CE-42DD-9571-C3D40844E8B0}" dt="2026-09-25T20:40:31.861" v="226"/>
          <ac:spMkLst>
            <pc:docMk/>
            <pc:sldMk cId="4094694594" sldId="278"/>
            <ac:spMk id="8" creationId="{C39BE701-A67E-5BFD-B044-ECF13A621788}"/>
          </ac:spMkLst>
        </pc:spChg>
      </pc:sldChg>
      <pc:sldChg chg="modSp del">
        <pc:chgData name="Alisdair Cunningham" userId="67e8d9ba-4582-42f1-b26c-e866daa7f65b" providerId="ADAL" clId="{D55405F9-96CE-42DD-9571-C3D40844E8B0}" dt="2026-09-25T20:04:36.436" v="135" actId="47"/>
        <pc:sldMkLst>
          <pc:docMk/>
          <pc:sldMk cId="4165209527" sldId="280"/>
        </pc:sldMkLst>
        <pc:spChg chg="mod">
          <ac:chgData name="Alisdair Cunningham" userId="67e8d9ba-4582-42f1-b26c-e866daa7f65b" providerId="ADAL" clId="{D55405F9-96CE-42DD-9571-C3D40844E8B0}" dt="2026-09-25T19:24:56.065" v="0"/>
          <ac:spMkLst>
            <pc:docMk/>
            <pc:sldMk cId="4165209527" sldId="280"/>
            <ac:spMk id="4" creationId="{C34718B3-3E8B-CDFB-0B0B-3AF75877B91E}"/>
          </ac:spMkLst>
        </pc:spChg>
      </pc:sldChg>
      <pc:sldChg chg="modSp mod">
        <pc:chgData name="Alisdair Cunningham" userId="67e8d9ba-4582-42f1-b26c-e866daa7f65b" providerId="ADAL" clId="{D55405F9-96CE-42DD-9571-C3D40844E8B0}" dt="2026-09-25T20:46:14.742" v="251"/>
        <pc:sldMkLst>
          <pc:docMk/>
          <pc:sldMk cId="4240186547" sldId="281"/>
        </pc:sldMkLst>
        <pc:spChg chg="mod">
          <ac:chgData name="Alisdair Cunningham" userId="67e8d9ba-4582-42f1-b26c-e866daa7f65b" providerId="ADAL" clId="{D55405F9-96CE-42DD-9571-C3D40844E8B0}" dt="2026-09-25T19:24:56.065" v="0"/>
          <ac:spMkLst>
            <pc:docMk/>
            <pc:sldMk cId="4240186547" sldId="281"/>
            <ac:spMk id="2" creationId="{B4CF0413-DB63-77D2-EEE0-D9DC73C73DFF}"/>
          </ac:spMkLst>
        </pc:spChg>
        <pc:spChg chg="mod">
          <ac:chgData name="Alisdair Cunningham" userId="67e8d9ba-4582-42f1-b26c-e866daa7f65b" providerId="ADAL" clId="{D55405F9-96CE-42DD-9571-C3D40844E8B0}" dt="2026-09-25T20:46:14.742" v="251"/>
          <ac:spMkLst>
            <pc:docMk/>
            <pc:sldMk cId="4240186547" sldId="281"/>
            <ac:spMk id="5" creationId="{4B1F8AC5-8CF9-AC1E-A05B-AF3AA08C43C4}"/>
          </ac:spMkLst>
        </pc:spChg>
        <pc:spChg chg="mod">
          <ac:chgData name="Alisdair Cunningham" userId="67e8d9ba-4582-42f1-b26c-e866daa7f65b" providerId="ADAL" clId="{D55405F9-96CE-42DD-9571-C3D40844E8B0}" dt="2026-09-25T20:40:31.861" v="226"/>
          <ac:spMkLst>
            <pc:docMk/>
            <pc:sldMk cId="4240186547" sldId="281"/>
            <ac:spMk id="8" creationId="{C80FDFA0-3699-D364-8E5D-A5C2C0F20E1B}"/>
          </ac:spMkLst>
        </pc:spChg>
        <pc:spChg chg="mod">
          <ac:chgData name="Alisdair Cunningham" userId="67e8d9ba-4582-42f1-b26c-e866daa7f65b" providerId="ADAL" clId="{D55405F9-96CE-42DD-9571-C3D40844E8B0}" dt="2026-09-25T20:39:18.728" v="224" actId="403"/>
          <ac:spMkLst>
            <pc:docMk/>
            <pc:sldMk cId="4240186547" sldId="281"/>
            <ac:spMk id="12" creationId="{E6A68C8D-7227-A0E6-1A0A-495B09B3BFB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C1B72A-B215-4F08-A245-5A0D971ACC3B}" type="datetimeFigureOut">
              <a:rPr lang="en-GB" smtClean="0"/>
              <a:t>25/09/2026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E0FC7D-BB96-463D-A5E3-C28CA053CA86}" type="slidenum">
              <a:rPr lang="en-GB" smtClean="0"/>
              <a:t>‹#›</a:t>
            </a:fld>
            <a:endParaRPr lang="en-GB"/>
          </a:p>
        </p:txBody>
      </p:sp>
    </p:spTree>
    <p:extLst>
      <p:ext uri="{BB962C8B-B14F-4D97-AF65-F5344CB8AC3E}">
        <p14:creationId xmlns:p14="http://schemas.microsoft.com/office/powerpoint/2010/main" val="9187050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E0FC7D-BB96-463D-A5E3-C28CA053CA86}" type="slidenum">
              <a:rPr lang="en-GB" smtClean="0"/>
              <a:t>7</a:t>
            </a:fld>
            <a:endParaRPr lang="en-GB"/>
          </a:p>
        </p:txBody>
      </p:sp>
    </p:spTree>
    <p:extLst>
      <p:ext uri="{BB962C8B-B14F-4D97-AF65-F5344CB8AC3E}">
        <p14:creationId xmlns:p14="http://schemas.microsoft.com/office/powerpoint/2010/main" val="41472455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6D6E47-7216-D833-0FD0-72FEE01AED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B1773E-2911-D03F-DF33-450E45D0E5C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78E79AE-39E0-DD3E-29D7-F9C7EFE8A95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172D5AB-62CB-CC0A-6F27-9ADE717DD98E}"/>
              </a:ext>
            </a:extLst>
          </p:cNvPr>
          <p:cNvSpPr>
            <a:spLocks noGrp="1"/>
          </p:cNvSpPr>
          <p:nvPr>
            <p:ph type="sldNum" sz="quarter" idx="5"/>
          </p:nvPr>
        </p:nvSpPr>
        <p:spPr/>
        <p:txBody>
          <a:bodyPr/>
          <a:lstStyle/>
          <a:p>
            <a:fld id="{E6E0FC7D-BB96-463D-A5E3-C28CA053CA86}" type="slidenum">
              <a:rPr lang="en-GB" smtClean="0"/>
              <a:t>8</a:t>
            </a:fld>
            <a:endParaRPr lang="en-GB"/>
          </a:p>
        </p:txBody>
      </p:sp>
    </p:spTree>
    <p:extLst>
      <p:ext uri="{BB962C8B-B14F-4D97-AF65-F5344CB8AC3E}">
        <p14:creationId xmlns:p14="http://schemas.microsoft.com/office/powerpoint/2010/main" val="5358535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25/09/2026</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25/09/2026</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25/09/2026</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25/09/2026</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25/09/2026</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25/09/2026</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25/09/2026</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25/09/2026</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25/09/2026</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25/09/2026</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25/09/2026</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25/09/2026</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hyperlink" Target="https://moodle.uwtsd.ac.uk/"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moodle.uwtsd.ac.uk/"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eu.alma.exlibrisgroup.com/leganto/public/44WHELF_UWTSD/lists?courseCode=ACNA6002&amp;primo=true" TargetMode="External"/><Relationship Id="rId1" Type="http://schemas.openxmlformats.org/officeDocument/2006/relationships/slideLayout" Target="../slideLayouts/slideLayout1.xml"/><Relationship Id="rId5" Type="http://schemas.openxmlformats.org/officeDocument/2006/relationships/image" Target="../media/image11.jpeg"/><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mailto:a.cunningham@uwtsd.ac.uk"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Box 28">
            <a:extLst>
              <a:ext uri="{FF2B5EF4-FFF2-40B4-BE49-F238E27FC236}">
                <a16:creationId xmlns:a16="http://schemas.microsoft.com/office/drawing/2014/main" id="{57CC4A95-AF50-3264-EFBB-B7B2A4AC5E30}"/>
              </a:ext>
            </a:extLst>
          </p:cNvPr>
          <p:cNvSpPr txBox="1"/>
          <p:nvPr/>
        </p:nvSpPr>
        <p:spPr>
          <a:xfrm>
            <a:off x="5297762" y="640080"/>
            <a:ext cx="6251110" cy="356616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000">
                <a:latin typeface="+mj-lt"/>
                <a:ea typeface="+mj-ea"/>
                <a:cs typeface="+mj-cs"/>
              </a:rPr>
              <a:t>ACNA6002: Environmental Management, Assessment &amp; Auditing</a:t>
            </a: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srcRect t="1710"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13</a:t>
            </a:r>
          </a:p>
        </p:txBody>
      </p:sp>
      <p:sp>
        <p:nvSpPr>
          <p:cNvPr id="38" name="TextBox 37">
            <a:extLst>
              <a:ext uri="{FF2B5EF4-FFF2-40B4-BE49-F238E27FC236}">
                <a16:creationId xmlns:a16="http://schemas.microsoft.com/office/drawing/2014/main" id="{065D01E9-11A0-DBC0-6713-29D01B31E987}"/>
              </a:ext>
            </a:extLst>
          </p:cNvPr>
          <p:cNvSpPr txBox="1"/>
          <p:nvPr/>
        </p:nvSpPr>
        <p:spPr>
          <a:xfrm>
            <a:off x="5538697" y="4630582"/>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2026 / 2027</a:t>
            </a:r>
          </a:p>
          <a:p>
            <a:pPr algn="ctr"/>
            <a:endParaRPr lang="en-GB" dirty="0"/>
          </a:p>
          <a:p>
            <a:pPr algn="ctr"/>
            <a:r>
              <a:rPr lang="en-GB" dirty="0"/>
              <a:t>28/09/2026</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28/09/2026</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2026/2027		</a:t>
            </a:r>
            <a:r>
              <a:rPr lang="fr-FR" b="1" dirty="0"/>
              <a:t>Lecture Contents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4160938" y="1155565"/>
            <a:ext cx="5855516" cy="3728393"/>
          </a:xfrm>
          <a:prstGeom prst="rect">
            <a:avLst/>
          </a:prstGeom>
          <a:noFill/>
        </p:spPr>
        <p:txBody>
          <a:bodyPr wrap="square" rtlCol="0">
            <a:spAutoFit/>
          </a:bodyPr>
          <a:lstStyle/>
          <a:p>
            <a:r>
              <a:rPr lang="en-GB" sz="2400" dirty="0"/>
              <a:t>This lecture will contain the following:</a:t>
            </a:r>
          </a:p>
          <a:p>
            <a:pPr marL="342900" indent="-342900">
              <a:lnSpc>
                <a:spcPct val="150000"/>
              </a:lnSpc>
              <a:buFont typeface="Arial" panose="020B0604020202020204" pitchFamily="34" charset="0"/>
              <a:buChar char="•"/>
            </a:pPr>
            <a:r>
              <a:rPr lang="en-GB" sz="2400" dirty="0"/>
              <a:t>Module Aim</a:t>
            </a:r>
          </a:p>
          <a:p>
            <a:pPr marL="342900" indent="-342900">
              <a:lnSpc>
                <a:spcPct val="150000"/>
              </a:lnSpc>
              <a:buFont typeface="Arial" panose="020B0604020202020204" pitchFamily="34" charset="0"/>
              <a:buChar char="•"/>
            </a:pPr>
            <a:r>
              <a:rPr lang="en-GB" sz="2400" dirty="0"/>
              <a:t>Module Overview</a:t>
            </a:r>
          </a:p>
          <a:p>
            <a:pPr marL="342900" indent="-342900">
              <a:lnSpc>
                <a:spcPct val="150000"/>
              </a:lnSpc>
              <a:buFont typeface="Arial" panose="020B0604020202020204" pitchFamily="34" charset="0"/>
              <a:buChar char="•"/>
            </a:pPr>
            <a:r>
              <a:rPr lang="en-GB" sz="2400" dirty="0"/>
              <a:t>Module Assessment</a:t>
            </a:r>
          </a:p>
          <a:p>
            <a:pPr marL="342900" indent="-342900">
              <a:lnSpc>
                <a:spcPct val="150000"/>
              </a:lnSpc>
              <a:buFont typeface="Arial" panose="020B0604020202020204" pitchFamily="34" charset="0"/>
              <a:buChar char="•"/>
            </a:pPr>
            <a:r>
              <a:rPr lang="en-GB" sz="2400" dirty="0"/>
              <a:t>Next Session</a:t>
            </a:r>
          </a:p>
          <a:p>
            <a:pPr marL="342900" indent="-342900">
              <a:lnSpc>
                <a:spcPct val="150000"/>
              </a:lnSpc>
              <a:buFont typeface="Arial" panose="020B0604020202020204" pitchFamily="34" charset="0"/>
              <a:buChar char="•"/>
            </a:pPr>
            <a:r>
              <a:rPr lang="en-GB" sz="2400" dirty="0"/>
              <a:t>Current knowledge</a:t>
            </a:r>
          </a:p>
          <a:p>
            <a:pPr marL="342900" indent="-342900">
              <a:lnSpc>
                <a:spcPct val="150000"/>
              </a:lnSpc>
              <a:buFont typeface="Arial" panose="020B0604020202020204" pitchFamily="34" charset="0"/>
              <a:buChar char="•"/>
            </a:pPr>
            <a:r>
              <a:rPr lang="en-GB" sz="2400" dirty="0"/>
              <a:t>Questions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28/09/2026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Lecture 1: Introduction to </a:t>
            </a:r>
            <a:r>
              <a:rPr lang="en-GB"/>
              <a:t>ACNA6002</a:t>
            </a:r>
            <a:r>
              <a:rPr lang="fr-FR"/>
              <a:t> </a:t>
            </a:r>
            <a:endParaRPr lang="en-GB"/>
          </a:p>
        </p:txBody>
      </p:sp>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2026/2027		</a:t>
            </a:r>
            <a:r>
              <a:rPr lang="fr-FR" b="1" dirty="0"/>
              <a:t>Module structure</a:t>
            </a:r>
            <a:endParaRPr lang="en-GB" b="1" dirty="0"/>
          </a:p>
        </p:txBody>
      </p:sp>
      <p:sp>
        <p:nvSpPr>
          <p:cNvPr id="13" name="TextBox 12">
            <a:extLst>
              <a:ext uri="{FF2B5EF4-FFF2-40B4-BE49-F238E27FC236}">
                <a16:creationId xmlns:a16="http://schemas.microsoft.com/office/drawing/2014/main" id="{09E3C876-0332-89E5-FDE4-245151733AF4}"/>
              </a:ext>
            </a:extLst>
          </p:cNvPr>
          <p:cNvSpPr txBox="1"/>
          <p:nvPr/>
        </p:nvSpPr>
        <p:spPr>
          <a:xfrm>
            <a:off x="1775791" y="446574"/>
            <a:ext cx="10416209" cy="5386090"/>
          </a:xfrm>
          <a:prstGeom prst="rect">
            <a:avLst/>
          </a:prstGeom>
          <a:noFill/>
        </p:spPr>
        <p:txBody>
          <a:bodyPr wrap="square" rtlCol="0">
            <a:spAutoFit/>
          </a:bodyPr>
          <a:lstStyle/>
          <a:p>
            <a:r>
              <a:rPr lang="en-GB" sz="2400" dirty="0"/>
              <a:t>During this module, I aim to provide the following:</a:t>
            </a:r>
          </a:p>
          <a:p>
            <a:r>
              <a:rPr lang="en-GB" sz="2400" dirty="0"/>
              <a:t>	</a:t>
            </a:r>
            <a:endParaRPr lang="en-GB" sz="2000" dirty="0"/>
          </a:p>
          <a:p>
            <a:r>
              <a:rPr lang="en-GB" sz="2400" b="1" dirty="0"/>
              <a:t>Open door policy </a:t>
            </a:r>
          </a:p>
          <a:p>
            <a:pPr marL="342900" indent="-342900">
              <a:buFontTx/>
              <a:buChar char="-"/>
            </a:pPr>
            <a:r>
              <a:rPr lang="en-GB" sz="2000" dirty="0"/>
              <a:t>I welcome the opportunity to respond to questions and discuss topics</a:t>
            </a:r>
          </a:p>
          <a:p>
            <a:pPr marL="342900" indent="-342900">
              <a:buFontTx/>
              <a:buChar char="-"/>
            </a:pPr>
            <a:r>
              <a:rPr lang="en-GB" sz="2000" dirty="0"/>
              <a:t>Please contact me via email and Teams</a:t>
            </a:r>
          </a:p>
          <a:p>
            <a:endParaRPr lang="en-GB" sz="2000" dirty="0"/>
          </a:p>
          <a:p>
            <a:r>
              <a:rPr lang="en-GB" sz="2400" b="1" dirty="0"/>
              <a:t>Interaction / Engagement</a:t>
            </a:r>
          </a:p>
          <a:p>
            <a:pPr marL="342900" indent="-342900">
              <a:buFontTx/>
              <a:buChar char="-"/>
            </a:pPr>
            <a:r>
              <a:rPr lang="en-GB" sz="2000" dirty="0"/>
              <a:t>I will include interactivity in my lectures, to facilitate hands-on learning and experience</a:t>
            </a:r>
          </a:p>
          <a:p>
            <a:pPr marL="342900" indent="-342900">
              <a:buFontTx/>
              <a:buChar char="-"/>
            </a:pPr>
            <a:r>
              <a:rPr lang="en-GB" sz="2000" dirty="0"/>
              <a:t>This will include questions, activities (individual and group) and exercises.</a:t>
            </a:r>
          </a:p>
          <a:p>
            <a:pPr marL="342900" indent="-342900">
              <a:buFontTx/>
              <a:buChar char="-"/>
            </a:pPr>
            <a:r>
              <a:rPr lang="en-GB" sz="2000" dirty="0"/>
              <a:t>Please take part if you are able</a:t>
            </a:r>
          </a:p>
          <a:p>
            <a:pPr marL="342900" indent="-342900">
              <a:buFontTx/>
              <a:buChar char="-"/>
            </a:pPr>
            <a:endParaRPr lang="en-GB" sz="2000" dirty="0"/>
          </a:p>
          <a:p>
            <a:r>
              <a:rPr lang="en-GB" sz="2400" b="1" dirty="0"/>
              <a:t>Tailoring</a:t>
            </a:r>
          </a:p>
          <a:p>
            <a:pPr marL="342900" indent="-342900">
              <a:buFontTx/>
              <a:buChar char="-"/>
            </a:pPr>
            <a:r>
              <a:rPr lang="en-GB" sz="2000" dirty="0"/>
              <a:t>Where possible, I will try to tailor some content to your interests.</a:t>
            </a:r>
          </a:p>
          <a:p>
            <a:pPr marL="342900" indent="-342900">
              <a:buFontTx/>
              <a:buChar char="-"/>
            </a:pPr>
            <a:endParaRPr lang="en-GB" sz="2000" dirty="0"/>
          </a:p>
          <a:p>
            <a:r>
              <a:rPr lang="en-GB" sz="2400" b="1" dirty="0"/>
              <a:t>Feedback</a:t>
            </a:r>
          </a:p>
          <a:p>
            <a:r>
              <a:rPr lang="en-GB" sz="2000" dirty="0"/>
              <a:t>- I value your feedback, on things that do / do not work well</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28/09/2026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1: Introduction to </a:t>
            </a:r>
            <a:r>
              <a:rPr lang="en-GB" dirty="0"/>
              <a:t>ACNA6002</a:t>
            </a:r>
            <a:r>
              <a:rPr lang="fr-FR" dirty="0"/>
              <a:t> </a:t>
            </a:r>
            <a:endParaRPr lang="en-GB" dirty="0"/>
          </a:p>
        </p:txBody>
      </p:sp>
      <p:pic>
        <p:nvPicPr>
          <p:cNvPr id="2" name="Picture 1">
            <a:extLst>
              <a:ext uri="{FF2B5EF4-FFF2-40B4-BE49-F238E27FC236}">
                <a16:creationId xmlns:a16="http://schemas.microsoft.com/office/drawing/2014/main" id="{84A927B6-7836-B735-BC14-18BCEC62F776}"/>
              </a:ext>
            </a:extLst>
          </p:cNvPr>
          <p:cNvPicPr>
            <a:picLocks noChangeAspect="1"/>
          </p:cNvPicPr>
          <p:nvPr/>
        </p:nvPicPr>
        <p:blipFill>
          <a:blip r:embed="rId2"/>
          <a:stretch>
            <a:fillRect/>
          </a:stretch>
        </p:blipFill>
        <p:spPr>
          <a:xfrm>
            <a:off x="10286766" y="1025336"/>
            <a:ext cx="825182" cy="1403321"/>
          </a:xfrm>
          <a:prstGeom prst="rect">
            <a:avLst/>
          </a:prstGeom>
        </p:spPr>
      </p:pic>
      <p:pic>
        <p:nvPicPr>
          <p:cNvPr id="1028" name="Picture 4" descr="Engage Icon Images – Browse 34,455 Stock Photos, Vectors, and Video | Adobe  Stock">
            <a:extLst>
              <a:ext uri="{FF2B5EF4-FFF2-40B4-BE49-F238E27FC236}">
                <a16:creationId xmlns:a16="http://schemas.microsoft.com/office/drawing/2014/main" id="{CEC4A025-1740-5672-22AA-DC62C38178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053" y="2271291"/>
            <a:ext cx="1898844" cy="189884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remium Vector | Interest concept line icon. simple element illustration.  interest concept outline symbol design. can be used for web and mobile ui/ux">
            <a:extLst>
              <a:ext uri="{FF2B5EF4-FFF2-40B4-BE49-F238E27FC236}">
                <a16:creationId xmlns:a16="http://schemas.microsoft.com/office/drawing/2014/main" id="{1655F2CE-5A6D-AEC8-BDF2-BF4E5B49177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8981" t="30141" r="28980" b="31751"/>
          <a:stretch/>
        </p:blipFill>
        <p:spPr bwMode="auto">
          <a:xfrm>
            <a:off x="9795864" y="3720832"/>
            <a:ext cx="1777994" cy="161179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C047F50F-F569-0EBC-2AE1-2A748DD85E68}"/>
              </a:ext>
            </a:extLst>
          </p:cNvPr>
          <p:cNvPicPr>
            <a:picLocks noChangeAspect="1"/>
          </p:cNvPicPr>
          <p:nvPr/>
        </p:nvPicPr>
        <p:blipFill>
          <a:blip r:embed="rId5"/>
          <a:stretch>
            <a:fillRect/>
          </a:stretch>
        </p:blipFill>
        <p:spPr>
          <a:xfrm>
            <a:off x="311426" y="4872772"/>
            <a:ext cx="1199322" cy="1199322"/>
          </a:xfrm>
          <a:prstGeom prst="rect">
            <a:avLst/>
          </a:prstGeom>
        </p:spPr>
      </p:pic>
    </p:spTree>
    <p:extLst>
      <p:ext uri="{BB962C8B-B14F-4D97-AF65-F5344CB8AC3E}">
        <p14:creationId xmlns:p14="http://schemas.microsoft.com/office/powerpoint/2010/main" val="15634297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Lecture 1: Introduction to </a:t>
            </a:r>
            <a:r>
              <a:rPr lang="en-GB"/>
              <a:t>ACNA6002</a:t>
            </a:r>
            <a:r>
              <a:rPr lang="fr-FR"/>
              <a:t> </a:t>
            </a:r>
            <a:endParaRPr lang="en-GB"/>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2026/2027		</a:t>
            </a:r>
            <a:r>
              <a:rPr lang="fr-FR" b="1" dirty="0"/>
              <a:t>Module Aims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4160937" y="1155565"/>
            <a:ext cx="6243691" cy="4154984"/>
          </a:xfrm>
          <a:prstGeom prst="rect">
            <a:avLst/>
          </a:prstGeom>
          <a:noFill/>
        </p:spPr>
        <p:txBody>
          <a:bodyPr wrap="square" rtlCol="0">
            <a:spAutoFit/>
          </a:bodyPr>
          <a:lstStyle/>
          <a:p>
            <a:r>
              <a:rPr lang="en-GB" sz="2400" dirty="0"/>
              <a:t>Module descriptor can be found on Moodle:</a:t>
            </a:r>
          </a:p>
          <a:p>
            <a:pPr algn="ctr"/>
            <a:r>
              <a:rPr lang="en-GB" sz="2400" dirty="0">
                <a:hlinkClick r:id="rId3"/>
              </a:rPr>
              <a:t>https://moodle.uwtsd.ac.uk/</a:t>
            </a:r>
            <a:endParaRPr lang="en-GB" sz="2400" dirty="0"/>
          </a:p>
          <a:p>
            <a:endParaRPr lang="en-GB" sz="2400" dirty="0"/>
          </a:p>
          <a:p>
            <a:pPr algn="ctr"/>
            <a:r>
              <a:rPr lang="en-GB" sz="2400" b="1" i="1" dirty="0"/>
              <a:t>“To enable students to examine how the environment is assessed so that evidence-based policy decisions can be formulated, as well as evaluating the environmental management approach and benefits of auditing.  </a:t>
            </a:r>
          </a:p>
          <a:p>
            <a:pPr algn="ctr"/>
            <a:r>
              <a:rPr lang="en-GB" sz="2400" b="1" i="1" dirty="0"/>
              <a:t>In particular, students will critically appraise the application of Impact Assessments and Ecological Footprints.”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28/09/2026</a:t>
            </a:r>
          </a:p>
        </p:txBody>
      </p:sp>
    </p:spTree>
    <p:extLst>
      <p:ext uri="{BB962C8B-B14F-4D97-AF65-F5344CB8AC3E}">
        <p14:creationId xmlns:p14="http://schemas.microsoft.com/office/powerpoint/2010/main" val="24195141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2026/2027		</a:t>
            </a:r>
            <a:r>
              <a:rPr lang="fr-FR" b="1" dirty="0"/>
              <a:t>Module </a:t>
            </a:r>
            <a:r>
              <a:rPr lang="en-GB" b="1" dirty="0"/>
              <a:t>Overview: Semester 1</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A2D86128-627C-CDAF-0130-E754A86682C9}"/>
              </a:ext>
            </a:extLst>
          </p:cNvPr>
          <p:cNvSpPr txBox="1"/>
          <p:nvPr/>
        </p:nvSpPr>
        <p:spPr>
          <a:xfrm>
            <a:off x="-1" y="6466114"/>
            <a:ext cx="10712741" cy="369332"/>
          </a:xfrm>
          <a:prstGeom prst="rect">
            <a:avLst/>
          </a:prstGeom>
          <a:noFill/>
        </p:spPr>
        <p:txBody>
          <a:bodyPr wrap="square" rtlCol="0">
            <a:spAutoFit/>
          </a:bodyPr>
          <a:lstStyle/>
          <a:p>
            <a:r>
              <a:rPr lang="fr-FR"/>
              <a:t>A. Cunningham			Lecture 1: Introduction to </a:t>
            </a:r>
            <a:r>
              <a:rPr lang="en-GB"/>
              <a:t>ACNA6002</a:t>
            </a:r>
            <a:r>
              <a:rPr lang="fr-FR"/>
              <a:t> </a:t>
            </a:r>
            <a:endParaRPr lang="en-GB"/>
          </a:p>
        </p:txBody>
      </p:sp>
      <p:sp>
        <p:nvSpPr>
          <p:cNvPr id="3" name="TextBox 2">
            <a:extLst>
              <a:ext uri="{FF2B5EF4-FFF2-40B4-BE49-F238E27FC236}">
                <a16:creationId xmlns:a16="http://schemas.microsoft.com/office/drawing/2014/main" id="{B4CDE08D-4EBB-4FFB-DBF8-F59B1C05713C}"/>
              </a:ext>
            </a:extLst>
          </p:cNvPr>
          <p:cNvSpPr txBox="1"/>
          <p:nvPr/>
        </p:nvSpPr>
        <p:spPr>
          <a:xfrm>
            <a:off x="4842733" y="5808247"/>
            <a:ext cx="6119190" cy="400110"/>
          </a:xfrm>
          <a:prstGeom prst="rect">
            <a:avLst/>
          </a:prstGeom>
          <a:noFill/>
        </p:spPr>
        <p:txBody>
          <a:bodyPr wrap="square">
            <a:spAutoFit/>
          </a:bodyPr>
          <a:lstStyle/>
          <a:p>
            <a:pPr algn="ctr"/>
            <a:r>
              <a:rPr lang="en-GB" sz="2000" b="1" i="1" dirty="0"/>
              <a:t>Subject to change</a:t>
            </a:r>
          </a:p>
        </p:txBody>
      </p:sp>
      <p:sp>
        <p:nvSpPr>
          <p:cNvPr id="4" name="TextBox 3">
            <a:extLst>
              <a:ext uri="{FF2B5EF4-FFF2-40B4-BE49-F238E27FC236}">
                <a16:creationId xmlns:a16="http://schemas.microsoft.com/office/drawing/2014/main" id="{C34718B3-3E8B-CDFB-0B0B-3AF75877B91E}"/>
              </a:ext>
            </a:extLst>
          </p:cNvPr>
          <p:cNvSpPr txBox="1"/>
          <p:nvPr/>
        </p:nvSpPr>
        <p:spPr>
          <a:xfrm>
            <a:off x="10628852" y="0"/>
            <a:ext cx="1557536" cy="369332"/>
          </a:xfrm>
          <a:prstGeom prst="rect">
            <a:avLst/>
          </a:prstGeom>
          <a:noFill/>
        </p:spPr>
        <p:txBody>
          <a:bodyPr wrap="square" rtlCol="0">
            <a:spAutoFit/>
          </a:bodyPr>
          <a:lstStyle/>
          <a:p>
            <a:r>
              <a:rPr lang="en-GB" dirty="0"/>
              <a:t>28/09/2026</a:t>
            </a:r>
          </a:p>
        </p:txBody>
      </p:sp>
      <p:graphicFrame>
        <p:nvGraphicFramePr>
          <p:cNvPr id="9" name="Table 8">
            <a:extLst>
              <a:ext uri="{FF2B5EF4-FFF2-40B4-BE49-F238E27FC236}">
                <a16:creationId xmlns:a16="http://schemas.microsoft.com/office/drawing/2014/main" id="{7CCDCA2E-FB62-39DA-A9C0-F19D038675F5}"/>
              </a:ext>
            </a:extLst>
          </p:cNvPr>
          <p:cNvGraphicFramePr>
            <a:graphicFrameLocks noGrp="1"/>
          </p:cNvGraphicFramePr>
          <p:nvPr>
            <p:extLst>
              <p:ext uri="{D42A27DB-BD31-4B8C-83A1-F6EECF244321}">
                <p14:modId xmlns:p14="http://schemas.microsoft.com/office/powerpoint/2010/main" val="2228034696"/>
              </p:ext>
            </p:extLst>
          </p:nvPr>
        </p:nvGraphicFramePr>
        <p:xfrm>
          <a:off x="3853102" y="748386"/>
          <a:ext cx="7551846" cy="4802102"/>
        </p:xfrm>
        <a:graphic>
          <a:graphicData uri="http://schemas.openxmlformats.org/drawingml/2006/table">
            <a:tbl>
              <a:tblPr/>
              <a:tblGrid>
                <a:gridCol w="750218">
                  <a:extLst>
                    <a:ext uri="{9D8B030D-6E8A-4147-A177-3AD203B41FA5}">
                      <a16:colId xmlns:a16="http://schemas.microsoft.com/office/drawing/2014/main" val="4232011974"/>
                    </a:ext>
                  </a:extLst>
                </a:gridCol>
                <a:gridCol w="1066782">
                  <a:extLst>
                    <a:ext uri="{9D8B030D-6E8A-4147-A177-3AD203B41FA5}">
                      <a16:colId xmlns:a16="http://schemas.microsoft.com/office/drawing/2014/main" val="2734328438"/>
                    </a:ext>
                  </a:extLst>
                </a:gridCol>
                <a:gridCol w="2404899">
                  <a:extLst>
                    <a:ext uri="{9D8B030D-6E8A-4147-A177-3AD203B41FA5}">
                      <a16:colId xmlns:a16="http://schemas.microsoft.com/office/drawing/2014/main" val="1795269981"/>
                    </a:ext>
                  </a:extLst>
                </a:gridCol>
                <a:gridCol w="1962290">
                  <a:extLst>
                    <a:ext uri="{9D8B030D-6E8A-4147-A177-3AD203B41FA5}">
                      <a16:colId xmlns:a16="http://schemas.microsoft.com/office/drawing/2014/main" val="786884121"/>
                    </a:ext>
                  </a:extLst>
                </a:gridCol>
                <a:gridCol w="1367657">
                  <a:extLst>
                    <a:ext uri="{9D8B030D-6E8A-4147-A177-3AD203B41FA5}">
                      <a16:colId xmlns:a16="http://schemas.microsoft.com/office/drawing/2014/main" val="892644082"/>
                    </a:ext>
                  </a:extLst>
                </a:gridCol>
              </a:tblGrid>
              <a:tr h="336629">
                <a:tc gridSpan="5">
                  <a:txBody>
                    <a:bodyPr/>
                    <a:lstStyle/>
                    <a:p>
                      <a:pPr algn="ctr" fontAlgn="ctr">
                        <a:buNone/>
                      </a:pPr>
                      <a:r>
                        <a:rPr lang="sv-SE" sz="1050" b="1" i="0" u="none" strike="noStrike" dirty="0">
                          <a:solidFill>
                            <a:srgbClr val="000000"/>
                          </a:solidFill>
                          <a:effectLst/>
                          <a:latin typeface="Calibri" panose="020F0502020204030204" pitchFamily="34" charset="0"/>
                        </a:rPr>
                        <a:t>ACNA6002: Env. Man.</a:t>
                      </a:r>
                      <a:br>
                        <a:rPr lang="sv-SE" sz="1050" b="1" i="0" u="none" strike="noStrike" dirty="0">
                          <a:solidFill>
                            <a:srgbClr val="000000"/>
                          </a:solidFill>
                          <a:effectLst/>
                          <a:latin typeface="Calibri" panose="020F0502020204030204" pitchFamily="34" charset="0"/>
                        </a:rPr>
                      </a:br>
                      <a:r>
                        <a:rPr lang="sv-SE" sz="1050" b="1" i="0" u="none" strike="noStrike" dirty="0">
                          <a:solidFill>
                            <a:srgbClr val="000000"/>
                          </a:solidFill>
                          <a:effectLst/>
                          <a:latin typeface="Calibri" panose="020F0502020204030204" pitchFamily="34" charset="0"/>
                        </a:rPr>
                        <a:t>Mon 11-1</a:t>
                      </a:r>
                    </a:p>
                  </a:txBody>
                  <a:tcPr marL="4109" marR="4109" marT="4109" marB="0" anchor="ctr">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A"/>
                    </a:solidFill>
                  </a:tcPr>
                </a:tc>
                <a:tc hMerge="1">
                  <a:txBody>
                    <a:bodyPr/>
                    <a:lstStyle/>
                    <a:p>
                      <a:endParaRPr lang="en-GB"/>
                    </a:p>
                  </a:txBody>
                  <a:tcPr/>
                </a:tc>
                <a:tc hMerge="1">
                  <a:txBody>
                    <a:bodyPr/>
                    <a:lstStyle/>
                    <a:p>
                      <a:endParaRPr lang="en-GB"/>
                    </a:p>
                  </a:txBody>
                  <a:tcPr/>
                </a:tc>
                <a:tc hMerge="1">
                  <a:txBody>
                    <a:bodyPr/>
                    <a:lstStyle/>
                    <a:p>
                      <a:endParaRPr lang="en-GB"/>
                    </a:p>
                  </a:txBody>
                  <a:tcPr>
                    <a:lnL w="12700" cap="flat" cmpd="sng" algn="ctr">
                      <a:solidFill>
                        <a:srgbClr val="000000"/>
                      </a:solidFill>
                      <a:prstDash val="solid"/>
                      <a:round/>
                      <a:headEnd type="none" w="med" len="med"/>
                      <a:tailEnd type="none" w="med" len="med"/>
                    </a:lnL>
                  </a:tcPr>
                </a:tc>
                <a:tc hMerge="1">
                  <a:txBody>
                    <a:bodyPr/>
                    <a:lstStyle/>
                    <a:p>
                      <a:endParaRPr lang="en-GB"/>
                    </a:p>
                  </a:txBody>
                  <a:tcPr>
                    <a:lnL w="12700" cap="flat" cmpd="sng" algn="ctr">
                      <a:solidFill>
                        <a:srgbClr val="000000"/>
                      </a:solidFill>
                      <a:prstDash val="solid"/>
                      <a:round/>
                      <a:headEnd type="none" w="med" len="med"/>
                      <a:tailEnd type="none" w="med" len="med"/>
                    </a:lnL>
                  </a:tcPr>
                </a:tc>
                <a:extLst>
                  <a:ext uri="{0D108BD9-81ED-4DB2-BD59-A6C34878D82A}">
                    <a16:rowId xmlns:a16="http://schemas.microsoft.com/office/drawing/2014/main" val="2177595803"/>
                  </a:ext>
                </a:extLst>
              </a:tr>
              <a:tr h="336629">
                <a:tc>
                  <a:txBody>
                    <a:bodyPr/>
                    <a:lstStyle/>
                    <a:p>
                      <a:pPr algn="ctr" fontAlgn="ctr">
                        <a:buNone/>
                      </a:pPr>
                      <a:r>
                        <a:rPr lang="en-GB" sz="1050" b="1" i="0" u="none" strike="noStrike">
                          <a:solidFill>
                            <a:srgbClr val="000000"/>
                          </a:solidFill>
                          <a:effectLst/>
                          <a:latin typeface="Calibri" panose="020F0502020204030204" pitchFamily="34" charset="0"/>
                        </a:rPr>
                        <a:t>Teaching Week</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1" i="0" u="none" strike="noStrike">
                          <a:solidFill>
                            <a:srgbClr val="000000"/>
                          </a:solidFill>
                          <a:effectLst/>
                          <a:latin typeface="Calibri" panose="020F0502020204030204" pitchFamily="34" charset="0"/>
                        </a:rPr>
                        <a:t>W/C Date</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1" i="0" u="none" strike="noStrike">
                          <a:solidFill>
                            <a:srgbClr val="000000"/>
                          </a:solidFill>
                          <a:effectLst/>
                          <a:latin typeface="Calibri" panose="020F0502020204030204" pitchFamily="34" charset="0"/>
                        </a:rPr>
                        <a:t>Lecture content</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1" i="0" u="none" strike="noStrike">
                          <a:solidFill>
                            <a:srgbClr val="000000"/>
                          </a:solidFill>
                          <a:effectLst/>
                          <a:latin typeface="Calibri" panose="020F0502020204030204" pitchFamily="34" charset="0"/>
                        </a:rPr>
                        <a:t>Activities</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1" i="0" u="none" strike="noStrike">
                          <a:solidFill>
                            <a:srgbClr val="000000"/>
                          </a:solidFill>
                          <a:effectLst/>
                          <a:latin typeface="Calibri" panose="020F0502020204030204" pitchFamily="34" charset="0"/>
                        </a:rPr>
                        <a:t>Assessments</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29292913"/>
                  </a:ext>
                </a:extLst>
              </a:tr>
              <a:tr h="256027">
                <a:tc>
                  <a:txBody>
                    <a:bodyPr/>
                    <a:lstStyle/>
                    <a:p>
                      <a:pPr algn="ctr" fontAlgn="ctr">
                        <a:buNone/>
                      </a:pPr>
                      <a:r>
                        <a:rPr lang="en-GB" sz="1050" b="0" i="0" u="none" strike="noStrike">
                          <a:solidFill>
                            <a:srgbClr val="000000"/>
                          </a:solidFill>
                          <a:effectLst/>
                          <a:latin typeface="Calibri" panose="020F0502020204030204" pitchFamily="34" charset="0"/>
                        </a:rPr>
                        <a:t>1</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dirty="0">
                          <a:solidFill>
                            <a:srgbClr val="000000"/>
                          </a:solidFill>
                          <a:effectLst/>
                          <a:latin typeface="Calibri" panose="020F0502020204030204" pitchFamily="34" charset="0"/>
                        </a:rPr>
                        <a:t>28/09/2026</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Introduction</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Find and review an EIA and an EMS</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99186064"/>
                  </a:ext>
                </a:extLst>
              </a:tr>
              <a:tr h="256027">
                <a:tc>
                  <a:txBody>
                    <a:bodyPr/>
                    <a:lstStyle/>
                    <a:p>
                      <a:pPr algn="ctr" fontAlgn="ctr">
                        <a:buNone/>
                      </a:pPr>
                      <a:r>
                        <a:rPr lang="en-GB" sz="1050" b="0" i="0" u="none" strike="noStrike">
                          <a:solidFill>
                            <a:srgbClr val="000000"/>
                          </a:solidFill>
                          <a:effectLst/>
                          <a:latin typeface="Calibri" panose="020F0502020204030204" pitchFamily="34" charset="0"/>
                        </a:rPr>
                        <a:t>2</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dirty="0">
                          <a:solidFill>
                            <a:srgbClr val="000000"/>
                          </a:solidFill>
                          <a:effectLst/>
                          <a:latin typeface="Calibri" panose="020F0502020204030204" pitchFamily="34" charset="0"/>
                        </a:rPr>
                        <a:t>05/10/2026</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Origins of EAs</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46157477"/>
                  </a:ext>
                </a:extLst>
              </a:tr>
              <a:tr h="256027">
                <a:tc>
                  <a:txBody>
                    <a:bodyPr/>
                    <a:lstStyle/>
                    <a:p>
                      <a:pPr algn="ctr" fontAlgn="ctr">
                        <a:buNone/>
                      </a:pPr>
                      <a:r>
                        <a:rPr lang="en-GB" sz="1050" b="0" i="0" u="none" strike="noStrike">
                          <a:solidFill>
                            <a:srgbClr val="000000"/>
                          </a:solidFill>
                          <a:effectLst/>
                          <a:latin typeface="Calibri" panose="020F0502020204030204" pitchFamily="34" charset="0"/>
                        </a:rPr>
                        <a:t>3</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dirty="0">
                          <a:solidFill>
                            <a:srgbClr val="000000"/>
                          </a:solidFill>
                          <a:effectLst/>
                          <a:latin typeface="Calibri" panose="020F0502020204030204" pitchFamily="34" charset="0"/>
                        </a:rPr>
                        <a:t>12/10/2026</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Intro to EIAs</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54831691"/>
                  </a:ext>
                </a:extLst>
              </a:tr>
              <a:tr h="256027">
                <a:tc>
                  <a:txBody>
                    <a:bodyPr/>
                    <a:lstStyle/>
                    <a:p>
                      <a:pPr algn="ctr" fontAlgn="ctr">
                        <a:buNone/>
                      </a:pPr>
                      <a:r>
                        <a:rPr lang="en-GB" sz="1050" b="0" i="0" u="none" strike="noStrike">
                          <a:solidFill>
                            <a:srgbClr val="000000"/>
                          </a:solidFill>
                          <a:effectLst/>
                          <a:latin typeface="Calibri" panose="020F0502020204030204" pitchFamily="34" charset="0"/>
                        </a:rPr>
                        <a:t>4</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dirty="0">
                          <a:solidFill>
                            <a:srgbClr val="000000"/>
                          </a:solidFill>
                          <a:effectLst/>
                          <a:latin typeface="Calibri" panose="020F0502020204030204" pitchFamily="34" charset="0"/>
                        </a:rPr>
                        <a:t>19/10/2026</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3">
                  <a:txBody>
                    <a:bodyPr/>
                    <a:lstStyle/>
                    <a:p>
                      <a:pPr algn="ctr" fontAlgn="ctr">
                        <a:buNone/>
                      </a:pPr>
                      <a:r>
                        <a:rPr lang="en-GB" sz="1050" b="1" i="0" u="none" strike="noStrike" dirty="0">
                          <a:solidFill>
                            <a:srgbClr val="000000"/>
                          </a:solidFill>
                          <a:effectLst/>
                          <a:latin typeface="Calibri" panose="020F0502020204030204" pitchFamily="34" charset="0"/>
                        </a:rPr>
                        <a:t>Fieldwork Week</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6E0B4"/>
                    </a:solidFill>
                  </a:tcPr>
                </a:tc>
                <a:tc hMerge="1">
                  <a:txBody>
                    <a:bodyPr/>
                    <a:lstStyle/>
                    <a:p>
                      <a:endParaRPr lang="en-GB"/>
                    </a:p>
                  </a:txBody>
                  <a:tcPr>
                    <a:lnL w="12700" cap="flat" cmpd="sng" algn="ctr">
                      <a:solidFill>
                        <a:srgbClr val="000000"/>
                      </a:solidFill>
                      <a:prstDash val="solid"/>
                      <a:round/>
                      <a:headEnd type="none" w="med" len="med"/>
                      <a:tailEnd type="none" w="med" len="med"/>
                    </a:lnL>
                    <a:lnT w="12700" cap="flat" cmpd="sng" algn="ctr">
                      <a:solidFill>
                        <a:srgbClr val="000000"/>
                      </a:solidFill>
                      <a:prstDash val="solid"/>
                      <a:round/>
                      <a:headEnd type="none" w="med" len="med"/>
                      <a:tailEnd type="none" w="med" len="med"/>
                    </a:lnT>
                  </a:tcPr>
                </a:tc>
                <a:tc hMerge="1">
                  <a:txBody>
                    <a:bodyPr/>
                    <a:lstStyle/>
                    <a:p>
                      <a:endParaRPr lang="en-GB"/>
                    </a:p>
                  </a:txBody>
                  <a:tcPr>
                    <a:lnL w="12700" cap="flat" cmpd="sng" algn="ctr">
                      <a:solidFill>
                        <a:srgbClr val="000000"/>
                      </a:solidFill>
                      <a:prstDash val="solid"/>
                      <a:round/>
                      <a:headEnd type="none" w="med" len="med"/>
                      <a:tailEnd type="none" w="med" len="med"/>
                    </a:lnL>
                    <a:lnT w="12700" cap="flat" cmpd="sng" algn="ctr">
                      <a:solidFill>
                        <a:srgbClr val="000000"/>
                      </a:solidFill>
                      <a:prstDash val="solid"/>
                      <a:round/>
                      <a:headEnd type="none" w="med" len="med"/>
                      <a:tailEnd type="none" w="med" len="med"/>
                    </a:lnT>
                  </a:tcPr>
                </a:tc>
                <a:extLst>
                  <a:ext uri="{0D108BD9-81ED-4DB2-BD59-A6C34878D82A}">
                    <a16:rowId xmlns:a16="http://schemas.microsoft.com/office/drawing/2014/main" val="1739054065"/>
                  </a:ext>
                </a:extLst>
              </a:tr>
              <a:tr h="256027">
                <a:tc>
                  <a:txBody>
                    <a:bodyPr/>
                    <a:lstStyle/>
                    <a:p>
                      <a:pPr algn="ctr" fontAlgn="ctr">
                        <a:buNone/>
                      </a:pPr>
                      <a:r>
                        <a:rPr lang="en-GB" sz="1050" b="0" i="0" u="none" strike="noStrike">
                          <a:solidFill>
                            <a:srgbClr val="000000"/>
                          </a:solidFill>
                          <a:effectLst/>
                          <a:latin typeface="Calibri" panose="020F0502020204030204" pitchFamily="34" charset="0"/>
                        </a:rPr>
                        <a:t>5</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dirty="0">
                          <a:solidFill>
                            <a:srgbClr val="000000"/>
                          </a:solidFill>
                          <a:effectLst/>
                          <a:latin typeface="Calibri" panose="020F0502020204030204" pitchFamily="34" charset="0"/>
                        </a:rPr>
                        <a:t>26/10/2026</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EIA Scoping &amp; reporting</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dirty="0">
                          <a:solidFill>
                            <a:srgbClr val="000000"/>
                          </a:solidFill>
                          <a:effectLst/>
                          <a:latin typeface="Calibri" panose="020F0502020204030204" pitchFamily="34" charset="0"/>
                        </a:rPr>
                        <a:t> </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60175350"/>
                  </a:ext>
                </a:extLst>
              </a:tr>
              <a:tr h="256027">
                <a:tc>
                  <a:txBody>
                    <a:bodyPr/>
                    <a:lstStyle/>
                    <a:p>
                      <a:pPr algn="ctr" fontAlgn="ctr">
                        <a:buNone/>
                      </a:pPr>
                      <a:r>
                        <a:rPr lang="en-GB" sz="1050" b="0" i="0" u="none" strike="noStrike">
                          <a:solidFill>
                            <a:srgbClr val="000000"/>
                          </a:solidFill>
                          <a:effectLst/>
                          <a:latin typeface="Calibri" panose="020F0502020204030204" pitchFamily="34" charset="0"/>
                        </a:rPr>
                        <a:t>6</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dirty="0">
                          <a:solidFill>
                            <a:srgbClr val="000000"/>
                          </a:solidFill>
                          <a:effectLst/>
                          <a:latin typeface="Calibri" panose="020F0502020204030204" pitchFamily="34" charset="0"/>
                        </a:rPr>
                        <a:t>02/11/2026</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EIA Decision and Monitoring</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25851817"/>
                  </a:ext>
                </a:extLst>
              </a:tr>
              <a:tr h="256027">
                <a:tc>
                  <a:txBody>
                    <a:bodyPr/>
                    <a:lstStyle/>
                    <a:p>
                      <a:pPr algn="ctr" fontAlgn="ctr">
                        <a:buNone/>
                      </a:pPr>
                      <a:r>
                        <a:rPr lang="en-GB" sz="1050" b="0" i="0" u="none" strike="noStrike">
                          <a:solidFill>
                            <a:srgbClr val="000000"/>
                          </a:solidFill>
                          <a:effectLst/>
                          <a:latin typeface="Calibri" panose="020F0502020204030204" pitchFamily="34" charset="0"/>
                        </a:rPr>
                        <a:t>7</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dirty="0">
                          <a:solidFill>
                            <a:srgbClr val="000000"/>
                          </a:solidFill>
                          <a:effectLst/>
                          <a:latin typeface="Calibri" panose="020F0502020204030204" pitchFamily="34" charset="0"/>
                        </a:rPr>
                        <a:t>09/11/2026</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Fiedtrip (TBC)</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Fieldtrip</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5645086"/>
                  </a:ext>
                </a:extLst>
              </a:tr>
              <a:tr h="256027">
                <a:tc>
                  <a:txBody>
                    <a:bodyPr/>
                    <a:lstStyle/>
                    <a:p>
                      <a:pPr algn="ctr" fontAlgn="ctr">
                        <a:buNone/>
                      </a:pPr>
                      <a:r>
                        <a:rPr lang="en-GB" sz="1050" b="0" i="0" u="none" strike="noStrike">
                          <a:solidFill>
                            <a:srgbClr val="000000"/>
                          </a:solidFill>
                          <a:effectLst/>
                          <a:latin typeface="Calibri" panose="020F0502020204030204" pitchFamily="34" charset="0"/>
                        </a:rPr>
                        <a:t>8</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dirty="0">
                          <a:solidFill>
                            <a:srgbClr val="000000"/>
                          </a:solidFill>
                          <a:effectLst/>
                          <a:latin typeface="Calibri" panose="020F0502020204030204" pitchFamily="34" charset="0"/>
                        </a:rPr>
                        <a:t>16/11/2026</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3">
                  <a:txBody>
                    <a:bodyPr/>
                    <a:lstStyle/>
                    <a:p>
                      <a:pPr marL="0" marR="0" lvl="0" indent="0" algn="ctr" defTabSz="914400" rtl="0" eaLnBrk="1" fontAlgn="ctr" latinLnBrk="0" hangingPunct="1">
                        <a:lnSpc>
                          <a:spcPct val="100000"/>
                        </a:lnSpc>
                        <a:spcBef>
                          <a:spcPts val="0"/>
                        </a:spcBef>
                        <a:spcAft>
                          <a:spcPts val="0"/>
                        </a:spcAft>
                        <a:buClrTx/>
                        <a:buSzTx/>
                        <a:buFontTx/>
                        <a:buNone/>
                        <a:tabLst/>
                        <a:defRPr/>
                      </a:pPr>
                      <a:r>
                        <a:rPr kumimoji="0" lang="en-GB" sz="1050" b="1"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Fieldwork Week (World Skills Week)</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40000"/>
                        <a:lumOff val="60000"/>
                      </a:schemeClr>
                    </a:solidFill>
                  </a:tcPr>
                </a:tc>
                <a:tc hMerge="1">
                  <a:txBody>
                    <a:bodyPr/>
                    <a:lstStyle/>
                    <a:p>
                      <a:pPr algn="ctr" fontAlgn="ctr">
                        <a:buNone/>
                      </a:pPr>
                      <a:endParaRPr lang="en-GB" sz="900" b="1" i="0" u="none" strike="noStrike" dirty="0">
                        <a:solidFill>
                          <a:srgbClr val="000000"/>
                        </a:solidFill>
                        <a:effectLst/>
                        <a:latin typeface="Calibri" panose="020F0502020204030204" pitchFamily="34" charset="0"/>
                      </a:endParaRP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pPr algn="ctr" fontAlgn="ctr">
                        <a:buNone/>
                      </a:pPr>
                      <a:endParaRPr lang="en-GB" sz="900" b="1" i="0" u="none" strike="noStrike" dirty="0">
                        <a:solidFill>
                          <a:srgbClr val="000000"/>
                        </a:solidFill>
                        <a:effectLst/>
                        <a:latin typeface="Calibri" panose="020F0502020204030204" pitchFamily="34" charset="0"/>
                      </a:endParaRP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10731090"/>
                  </a:ext>
                </a:extLst>
              </a:tr>
              <a:tr h="256027">
                <a:tc>
                  <a:txBody>
                    <a:bodyPr/>
                    <a:lstStyle/>
                    <a:p>
                      <a:pPr algn="ctr" fontAlgn="ctr">
                        <a:buNone/>
                      </a:pPr>
                      <a:r>
                        <a:rPr lang="en-GB" sz="1050" b="0" i="0" u="none" strike="noStrike">
                          <a:solidFill>
                            <a:srgbClr val="000000"/>
                          </a:solidFill>
                          <a:effectLst/>
                          <a:latin typeface="Calibri" panose="020F0502020204030204" pitchFamily="34" charset="0"/>
                        </a:rPr>
                        <a:t>9</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dirty="0">
                          <a:solidFill>
                            <a:srgbClr val="000000"/>
                          </a:solidFill>
                          <a:effectLst/>
                          <a:latin typeface="Calibri" panose="020F0502020204030204" pitchFamily="34" charset="0"/>
                        </a:rPr>
                        <a:t>23/11/2026</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dirty="0">
                          <a:solidFill>
                            <a:srgbClr val="000000"/>
                          </a:solidFill>
                          <a:effectLst/>
                          <a:latin typeface="Calibri" panose="020F0502020204030204" pitchFamily="34" charset="0"/>
                        </a:rPr>
                        <a:t>EIA critique workshop</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dirty="0">
                          <a:solidFill>
                            <a:srgbClr val="000000"/>
                          </a:solidFill>
                          <a:effectLst/>
                          <a:latin typeface="Calibri" panose="020F0502020204030204" pitchFamily="34" charset="0"/>
                        </a:rPr>
                        <a:t> </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dirty="0">
                          <a:solidFill>
                            <a:srgbClr val="000000"/>
                          </a:solidFill>
                          <a:effectLst/>
                          <a:latin typeface="Calibri" panose="020F0502020204030204" pitchFamily="34" charset="0"/>
                        </a:rPr>
                        <a:t> </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97413123"/>
                  </a:ext>
                </a:extLst>
              </a:tr>
              <a:tr h="256027">
                <a:tc>
                  <a:txBody>
                    <a:bodyPr/>
                    <a:lstStyle/>
                    <a:p>
                      <a:pPr algn="ctr" fontAlgn="ctr">
                        <a:buNone/>
                      </a:pPr>
                      <a:r>
                        <a:rPr lang="en-GB" sz="1050" b="0" i="0" u="none" strike="noStrike" dirty="0">
                          <a:solidFill>
                            <a:srgbClr val="000000"/>
                          </a:solidFill>
                          <a:effectLst/>
                          <a:latin typeface="Calibri" panose="020F0502020204030204" pitchFamily="34" charset="0"/>
                        </a:rPr>
                        <a:t>10</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dirty="0">
                          <a:solidFill>
                            <a:srgbClr val="000000"/>
                          </a:solidFill>
                          <a:effectLst/>
                          <a:latin typeface="Calibri" panose="020F0502020204030204" pitchFamily="34" charset="0"/>
                        </a:rPr>
                        <a:t>30/11/2026</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EIA Best Practice</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dirty="0">
                          <a:solidFill>
                            <a:srgbClr val="000000"/>
                          </a:solidFill>
                          <a:effectLst/>
                          <a:latin typeface="Calibri" panose="020F0502020204030204" pitchFamily="34" charset="0"/>
                        </a:rPr>
                        <a:t>Call with Rufus Howard (IEMA)</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dirty="0">
                          <a:solidFill>
                            <a:srgbClr val="000000"/>
                          </a:solidFill>
                          <a:effectLst/>
                          <a:latin typeface="Calibri" panose="020F0502020204030204" pitchFamily="34" charset="0"/>
                        </a:rPr>
                        <a:t> </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72689583"/>
                  </a:ext>
                </a:extLst>
              </a:tr>
              <a:tr h="256027">
                <a:tc>
                  <a:txBody>
                    <a:bodyPr/>
                    <a:lstStyle/>
                    <a:p>
                      <a:pPr algn="ctr" fontAlgn="ctr">
                        <a:buNone/>
                      </a:pPr>
                      <a:r>
                        <a:rPr lang="en-GB" sz="1050" b="0" i="0" u="none" strike="noStrike" dirty="0">
                          <a:solidFill>
                            <a:srgbClr val="000000"/>
                          </a:solidFill>
                          <a:effectLst/>
                          <a:latin typeface="Calibri" panose="020F0502020204030204" pitchFamily="34" charset="0"/>
                        </a:rPr>
                        <a:t>11</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dirty="0">
                          <a:solidFill>
                            <a:srgbClr val="000000"/>
                          </a:solidFill>
                          <a:effectLst/>
                          <a:latin typeface="Calibri" panose="020F0502020204030204" pitchFamily="34" charset="0"/>
                        </a:rPr>
                        <a:t>07/12/2026</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EIA critique workshop</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endParaRPr lang="en-GB" sz="900" b="1" i="0" u="none" strike="noStrike" dirty="0">
                        <a:solidFill>
                          <a:srgbClr val="000000"/>
                        </a:solidFill>
                        <a:effectLst/>
                        <a:latin typeface="Calibri" panose="020F0502020204030204" pitchFamily="34" charset="0"/>
                      </a:endParaRP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77673230"/>
                  </a:ext>
                </a:extLst>
              </a:tr>
              <a:tr h="170448">
                <a:tc rowSpan="3">
                  <a:txBody>
                    <a:bodyPr/>
                    <a:lstStyle/>
                    <a:p>
                      <a:pPr algn="ctr" fontAlgn="ctr">
                        <a:buNone/>
                      </a:pPr>
                      <a:r>
                        <a:rPr lang="en-GB" sz="1050" b="0" i="0" u="none" strike="noStrike">
                          <a:solidFill>
                            <a:srgbClr val="000000"/>
                          </a:solidFill>
                          <a:effectLst/>
                          <a:latin typeface="Calibri" panose="020F0502020204030204" pitchFamily="34" charset="0"/>
                        </a:rPr>
                        <a:t> </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dirty="0">
                          <a:solidFill>
                            <a:srgbClr val="000000"/>
                          </a:solidFill>
                          <a:effectLst/>
                          <a:latin typeface="Calibri" panose="020F0502020204030204" pitchFamily="34" charset="0"/>
                        </a:rPr>
                        <a:t>14/12/2026</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rowSpan="3" gridSpan="3">
                  <a:txBody>
                    <a:bodyPr/>
                    <a:lstStyle/>
                    <a:p>
                      <a:pPr algn="ctr" fontAlgn="ctr">
                        <a:buNone/>
                      </a:pPr>
                      <a:r>
                        <a:rPr lang="en-GB" sz="1050" b="1" i="0" u="none" strike="noStrike">
                          <a:solidFill>
                            <a:srgbClr val="000000"/>
                          </a:solidFill>
                          <a:effectLst/>
                          <a:latin typeface="Calibri" panose="020F0502020204030204" pitchFamily="34" charset="0"/>
                        </a:rPr>
                        <a:t>CHRISTMAS BREAK</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FF0000"/>
                      </a:solidFill>
                      <a:prstDash val="solid"/>
                      <a:round/>
                      <a:headEnd type="none" w="med" len="med"/>
                      <a:tailEnd type="none" w="med" len="med"/>
                    </a:lnB>
                    <a:solidFill>
                      <a:srgbClr val="D0CECE"/>
                    </a:solidFill>
                  </a:tcPr>
                </a:tc>
                <a:tc rowSpan="3" hMerge="1">
                  <a:txBody>
                    <a:bodyPr/>
                    <a:lstStyle/>
                    <a:p>
                      <a:endParaRPr lang="en-GB"/>
                    </a:p>
                  </a:txBody>
                  <a:tcPr>
                    <a:lnL w="12700" cap="flat" cmpd="sng" algn="ctr">
                      <a:solidFill>
                        <a:srgbClr val="000000"/>
                      </a:solidFill>
                      <a:prstDash val="solid"/>
                      <a:round/>
                      <a:headEnd type="none" w="med" len="med"/>
                      <a:tailEnd type="none" w="med" len="med"/>
                    </a:lnL>
                    <a:lnT w="12700" cap="flat" cmpd="sng" algn="ctr">
                      <a:solidFill>
                        <a:srgbClr val="000000"/>
                      </a:solidFill>
                      <a:prstDash val="solid"/>
                      <a:round/>
                      <a:headEnd type="none" w="med" len="med"/>
                      <a:tailEnd type="none" w="med" len="med"/>
                    </a:lnT>
                  </a:tcPr>
                </a:tc>
                <a:tc rowSpan="3" hMerge="1">
                  <a:txBody>
                    <a:bodyPr/>
                    <a:lstStyle/>
                    <a:p>
                      <a:endParaRPr lang="en-GB"/>
                    </a:p>
                  </a:txBody>
                  <a:tcPr>
                    <a:lnL w="12700" cap="flat" cmpd="sng" algn="ctr">
                      <a:solidFill>
                        <a:srgbClr val="000000"/>
                      </a:solidFill>
                      <a:prstDash val="solid"/>
                      <a:round/>
                      <a:headEnd type="none" w="med" len="med"/>
                      <a:tailEnd type="none" w="med" len="med"/>
                    </a:lnL>
                    <a:lnT w="12700" cap="flat" cmpd="sng" algn="ctr">
                      <a:solidFill>
                        <a:srgbClr val="000000"/>
                      </a:solidFill>
                      <a:prstDash val="solid"/>
                      <a:round/>
                      <a:headEnd type="none" w="med" len="med"/>
                      <a:tailEnd type="none" w="med" len="med"/>
                    </a:lnT>
                  </a:tcPr>
                </a:tc>
                <a:extLst>
                  <a:ext uri="{0D108BD9-81ED-4DB2-BD59-A6C34878D82A}">
                    <a16:rowId xmlns:a16="http://schemas.microsoft.com/office/drawing/2014/main" val="49362435"/>
                  </a:ext>
                </a:extLst>
              </a:tr>
              <a:tr h="170448">
                <a:tc vMerge="1">
                  <a:txBody>
                    <a:bodyPr/>
                    <a:lstStyle/>
                    <a:p>
                      <a:endParaRPr lang="en-GB"/>
                    </a:p>
                  </a:txBody>
                  <a:tcPr/>
                </a:tc>
                <a:tc>
                  <a:txBody>
                    <a:bodyPr/>
                    <a:lstStyle/>
                    <a:p>
                      <a:pPr algn="ctr" fontAlgn="ctr">
                        <a:buNone/>
                      </a:pPr>
                      <a:r>
                        <a:rPr lang="en-GB" sz="1050" b="0" i="0" u="none" strike="noStrike" dirty="0">
                          <a:solidFill>
                            <a:srgbClr val="000000"/>
                          </a:solidFill>
                          <a:effectLst/>
                          <a:latin typeface="Calibri" panose="020F0502020204030204" pitchFamily="34" charset="0"/>
                        </a:rPr>
                        <a:t>21/12/2026</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3" vMerge="1">
                  <a:txBody>
                    <a:bodyPr/>
                    <a:lstStyle/>
                    <a:p>
                      <a:endParaRPr lang="en-GB"/>
                    </a:p>
                  </a:txBody>
                  <a:tcPr/>
                </a:tc>
                <a:tc hMerge="1" vMerge="1">
                  <a:txBody>
                    <a:bodyPr/>
                    <a:lstStyle/>
                    <a:p>
                      <a:endParaRPr lang="en-GB"/>
                    </a:p>
                  </a:txBody>
                  <a:tcPr/>
                </a:tc>
                <a:tc hMerge="1" vMerge="1">
                  <a:txBody>
                    <a:bodyPr/>
                    <a:lstStyle/>
                    <a:p>
                      <a:endParaRPr lang="en-GB"/>
                    </a:p>
                  </a:txBody>
                  <a:tcPr/>
                </a:tc>
                <a:extLst>
                  <a:ext uri="{0D108BD9-81ED-4DB2-BD59-A6C34878D82A}">
                    <a16:rowId xmlns:a16="http://schemas.microsoft.com/office/drawing/2014/main" val="2410752724"/>
                  </a:ext>
                </a:extLst>
              </a:tr>
              <a:tr h="170448">
                <a:tc vMerge="1">
                  <a:txBody>
                    <a:bodyPr/>
                    <a:lstStyle/>
                    <a:p>
                      <a:endParaRPr lang="en-GB"/>
                    </a:p>
                  </a:txBody>
                  <a:tcPr/>
                </a:tc>
                <a:tc>
                  <a:txBody>
                    <a:bodyPr/>
                    <a:lstStyle/>
                    <a:p>
                      <a:pPr algn="ctr" fontAlgn="ctr">
                        <a:buNone/>
                      </a:pPr>
                      <a:r>
                        <a:rPr lang="en-GB" sz="1050" b="0" i="0" u="none" strike="noStrike" dirty="0">
                          <a:solidFill>
                            <a:srgbClr val="000000"/>
                          </a:solidFill>
                          <a:effectLst/>
                          <a:latin typeface="Calibri" panose="020F0502020204030204" pitchFamily="34" charset="0"/>
                        </a:rPr>
                        <a:t>28/12/2026</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3" vMerge="1">
                  <a:txBody>
                    <a:bodyPr/>
                    <a:lstStyle/>
                    <a:p>
                      <a:endParaRPr lang="en-GB"/>
                    </a:p>
                  </a:txBody>
                  <a:tcPr/>
                </a:tc>
                <a:tc hMerge="1" vMerge="1">
                  <a:txBody>
                    <a:bodyPr/>
                    <a:lstStyle/>
                    <a:p>
                      <a:endParaRPr lang="en-GB"/>
                    </a:p>
                  </a:txBody>
                  <a:tcPr/>
                </a:tc>
                <a:tc hMerge="1" vMerge="1">
                  <a:txBody>
                    <a:bodyPr/>
                    <a:lstStyle/>
                    <a:p>
                      <a:endParaRPr lang="en-GB"/>
                    </a:p>
                  </a:txBody>
                  <a:tcPr/>
                </a:tc>
                <a:extLst>
                  <a:ext uri="{0D108BD9-81ED-4DB2-BD59-A6C34878D82A}">
                    <a16:rowId xmlns:a16="http://schemas.microsoft.com/office/drawing/2014/main" val="1381296275"/>
                  </a:ext>
                </a:extLst>
              </a:tr>
              <a:tr h="289149">
                <a:tc>
                  <a:txBody>
                    <a:bodyPr/>
                    <a:lstStyle/>
                    <a:p>
                      <a:pPr algn="ctr" fontAlgn="ctr">
                        <a:buNone/>
                      </a:pPr>
                      <a:r>
                        <a:rPr lang="en-GB" sz="1050" b="0" i="0" u="none" strike="noStrike">
                          <a:solidFill>
                            <a:srgbClr val="000000"/>
                          </a:solidFill>
                          <a:effectLst/>
                          <a:latin typeface="Calibri" panose="020F0502020204030204" pitchFamily="34" charset="0"/>
                        </a:rPr>
                        <a:t>12</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dirty="0">
                          <a:solidFill>
                            <a:srgbClr val="000000"/>
                          </a:solidFill>
                          <a:effectLst/>
                          <a:latin typeface="Calibri" panose="020F0502020204030204" pitchFamily="34" charset="0"/>
                        </a:rPr>
                        <a:t>04/01/2027</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FF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Intro to EMS's</a:t>
                      </a:r>
                    </a:p>
                  </a:txBody>
                  <a:tcPr marL="4109" marR="4109" marT="4109" marB="0" anchor="ctr">
                    <a:lnL w="12700" cap="flat" cmpd="sng" algn="ctr">
                      <a:solidFill>
                        <a:srgbClr val="FF0000"/>
                      </a:solidFill>
                      <a:prstDash val="solid"/>
                      <a:round/>
                      <a:headEnd type="none" w="med" len="med"/>
                      <a:tailEnd type="none" w="med" len="med"/>
                    </a:lnL>
                    <a:lnR w="12700" cap="flat" cmpd="sng" algn="ctr">
                      <a:solidFill>
                        <a:srgbClr val="FF0000"/>
                      </a:solidFill>
                      <a:prstDash val="solid"/>
                      <a:round/>
                      <a:headEnd type="none" w="med" len="med"/>
                      <a:tailEnd type="none" w="med" len="med"/>
                    </a:lnR>
                    <a:lnT w="12700" cap="flat" cmpd="sng" algn="ctr">
                      <a:solidFill>
                        <a:srgbClr val="FF0000"/>
                      </a:solidFill>
                      <a:prstDash val="solid"/>
                      <a:round/>
                      <a:headEnd type="none" w="med" len="med"/>
                      <a:tailEnd type="none" w="med" len="med"/>
                    </a:lnT>
                    <a:lnB w="12700" cap="flat" cmpd="sng" algn="ctr">
                      <a:solidFill>
                        <a:srgbClr val="FF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4109" marR="4109" marT="4109" marB="0" anchor="ctr">
                    <a:lnL w="12700" cap="flat" cmpd="sng" algn="ctr">
                      <a:solidFill>
                        <a:srgbClr val="FF0000"/>
                      </a:solidFill>
                      <a:prstDash val="solid"/>
                      <a:round/>
                      <a:headEnd type="none" w="med" len="med"/>
                      <a:tailEnd type="none" w="med" len="med"/>
                    </a:lnL>
                    <a:lnR w="12700" cap="flat" cmpd="sng" algn="ctr">
                      <a:solidFill>
                        <a:srgbClr val="000000"/>
                      </a:solidFill>
                      <a:prstDash val="solid"/>
                      <a:round/>
                      <a:headEnd type="none" w="med" len="med"/>
                      <a:tailEnd type="none" w="med" len="med"/>
                    </a:lnR>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6th Jan </a:t>
                      </a:r>
                      <a:br>
                        <a:rPr lang="en-GB" sz="900" b="1" i="0" u="none" strike="noStrike">
                          <a:solidFill>
                            <a:srgbClr val="000000"/>
                          </a:solidFill>
                          <a:effectLst/>
                          <a:latin typeface="Calibri" panose="020F0502020204030204" pitchFamily="34" charset="0"/>
                        </a:rPr>
                      </a:br>
                      <a:r>
                        <a:rPr lang="en-GB" sz="900" b="1" i="0" u="none" strike="noStrike">
                          <a:solidFill>
                            <a:srgbClr val="000000"/>
                          </a:solidFill>
                          <a:effectLst/>
                          <a:latin typeface="Calibri" panose="020F0502020204030204" pitchFamily="34" charset="0"/>
                        </a:rPr>
                        <a:t>CW1 Submission</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88179038"/>
                  </a:ext>
                </a:extLst>
              </a:tr>
              <a:tr h="256027">
                <a:tc>
                  <a:txBody>
                    <a:bodyPr/>
                    <a:lstStyle/>
                    <a:p>
                      <a:pPr algn="ctr" fontAlgn="ctr">
                        <a:buNone/>
                      </a:pPr>
                      <a:r>
                        <a:rPr lang="en-GB" sz="1050" b="0" i="0" u="none" strike="noStrike">
                          <a:solidFill>
                            <a:srgbClr val="000000"/>
                          </a:solidFill>
                          <a:effectLst/>
                          <a:latin typeface="Calibri" panose="020F0502020204030204" pitchFamily="34" charset="0"/>
                        </a:rPr>
                        <a:t>13</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dirty="0">
                          <a:solidFill>
                            <a:srgbClr val="000000"/>
                          </a:solidFill>
                          <a:effectLst/>
                          <a:latin typeface="Calibri" panose="020F0502020204030204" pitchFamily="34" charset="0"/>
                        </a:rPr>
                        <a:t>11/01/2027</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EMS Planning Phase</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FF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1" i="0" u="none" strike="noStrike">
                          <a:solidFill>
                            <a:srgbClr val="000000"/>
                          </a:solidFill>
                          <a:effectLst/>
                          <a:latin typeface="Calibri" panose="020F0502020204030204" pitchFamily="34" charset="0"/>
                        </a:rPr>
                        <a:t> </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30736115"/>
                  </a:ext>
                </a:extLst>
              </a:tr>
              <a:tr h="256027">
                <a:tc>
                  <a:txBody>
                    <a:bodyPr/>
                    <a:lstStyle/>
                    <a:p>
                      <a:pPr algn="ctr" fontAlgn="ctr">
                        <a:buNone/>
                      </a:pPr>
                      <a:r>
                        <a:rPr lang="en-GB" sz="1050" b="0" i="0" u="none" strike="noStrike">
                          <a:solidFill>
                            <a:srgbClr val="000000"/>
                          </a:solidFill>
                          <a:effectLst/>
                          <a:latin typeface="Calibri" panose="020F0502020204030204" pitchFamily="34" charset="0"/>
                        </a:rPr>
                        <a:t>14</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sng" algn="ctr">
                      <a:solidFill>
                        <a:srgbClr val="C65911"/>
                      </a:solidFill>
                      <a:prstDash val="solid"/>
                      <a:round/>
                      <a:headEnd type="none" w="med" len="med"/>
                      <a:tailEnd type="none" w="med" len="med"/>
                    </a:lnB>
                    <a:noFill/>
                  </a:tcPr>
                </a:tc>
                <a:tc>
                  <a:txBody>
                    <a:bodyPr/>
                    <a:lstStyle/>
                    <a:p>
                      <a:pPr algn="ctr" fontAlgn="ctr">
                        <a:buNone/>
                      </a:pPr>
                      <a:r>
                        <a:rPr lang="en-GB" sz="1050" b="0" i="0" u="none" strike="noStrike" dirty="0">
                          <a:solidFill>
                            <a:srgbClr val="000000"/>
                          </a:solidFill>
                          <a:effectLst/>
                          <a:latin typeface="Calibri" panose="020F0502020204030204" pitchFamily="34" charset="0"/>
                        </a:rPr>
                        <a:t>18/01/2027</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dirty="0">
                          <a:solidFill>
                            <a:srgbClr val="000000"/>
                          </a:solidFill>
                          <a:effectLst/>
                          <a:latin typeface="Calibri" panose="020F0502020204030204" pitchFamily="34" charset="0"/>
                        </a:rPr>
                        <a:t>Inter-semester week</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sng" algn="ctr">
                      <a:solidFill>
                        <a:srgbClr val="C65911"/>
                      </a:solidFill>
                      <a:prstDash val="solid"/>
                      <a:round/>
                      <a:headEnd type="none" w="med" len="med"/>
                      <a:tailEnd type="none" w="med" len="med"/>
                    </a:lnB>
                    <a:noFill/>
                  </a:tcPr>
                </a:tc>
                <a:tc>
                  <a:txBody>
                    <a:bodyPr/>
                    <a:lstStyle/>
                    <a:p>
                      <a:pPr algn="ctr" fontAlgn="ctr">
                        <a:buNone/>
                      </a:pPr>
                      <a:endParaRPr lang="en-GB" sz="900" b="1" i="0" u="none" strike="noStrike" dirty="0">
                        <a:solidFill>
                          <a:srgbClr val="000000"/>
                        </a:solidFill>
                        <a:effectLst/>
                        <a:latin typeface="Calibri" panose="020F0502020204030204" pitchFamily="34" charset="0"/>
                      </a:endParaRP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sng" algn="ctr">
                      <a:solidFill>
                        <a:srgbClr val="C65911"/>
                      </a:solidFill>
                      <a:prstDash val="solid"/>
                      <a:round/>
                      <a:headEnd type="none" w="med" len="med"/>
                      <a:tailEnd type="none" w="med" len="med"/>
                    </a:lnB>
                    <a:noFill/>
                  </a:tcPr>
                </a:tc>
                <a:tc>
                  <a:txBody>
                    <a:bodyPr/>
                    <a:lstStyle/>
                    <a:p>
                      <a:pPr algn="ctr" fontAlgn="ctr">
                        <a:buNone/>
                      </a:pPr>
                      <a:r>
                        <a:rPr lang="en-GB" sz="900" b="1" i="0" u="none" strike="noStrike" dirty="0">
                          <a:solidFill>
                            <a:srgbClr val="000000"/>
                          </a:solidFill>
                          <a:effectLst/>
                          <a:latin typeface="Calibri" panose="020F0502020204030204" pitchFamily="34" charset="0"/>
                        </a:rPr>
                        <a:t> </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sng" algn="ctr">
                      <a:solidFill>
                        <a:srgbClr val="C65911"/>
                      </a:solidFill>
                      <a:prstDash val="solid"/>
                      <a:round/>
                      <a:headEnd type="none" w="med" len="med"/>
                      <a:tailEnd type="none" w="med" len="med"/>
                    </a:lnB>
                    <a:noFill/>
                  </a:tcPr>
                </a:tc>
                <a:extLst>
                  <a:ext uri="{0D108BD9-81ED-4DB2-BD59-A6C34878D82A}">
                    <a16:rowId xmlns:a16="http://schemas.microsoft.com/office/drawing/2014/main" val="321142082"/>
                  </a:ext>
                </a:extLst>
              </a:tr>
            </a:tbl>
          </a:graphicData>
        </a:graphic>
      </p:graphicFrame>
    </p:spTree>
    <p:extLst>
      <p:ext uri="{BB962C8B-B14F-4D97-AF65-F5344CB8AC3E}">
        <p14:creationId xmlns:p14="http://schemas.microsoft.com/office/powerpoint/2010/main" val="34080666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2026/2027		</a:t>
            </a:r>
            <a:r>
              <a:rPr lang="fr-FR" b="1" dirty="0"/>
              <a:t>Module </a:t>
            </a:r>
            <a:r>
              <a:rPr lang="en-GB" b="1" dirty="0"/>
              <a:t>Assessment</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875712" y="870339"/>
            <a:ext cx="7842812" cy="5262979"/>
          </a:xfrm>
          <a:prstGeom prst="rect">
            <a:avLst/>
          </a:prstGeom>
          <a:noFill/>
        </p:spPr>
        <p:txBody>
          <a:bodyPr wrap="square" rtlCol="0">
            <a:spAutoFit/>
          </a:bodyPr>
          <a:lstStyle/>
          <a:p>
            <a:r>
              <a:rPr lang="en-GB" sz="2400" dirty="0"/>
              <a:t>Assessment details can be found in the Module Descriptor, via Moodle:</a:t>
            </a:r>
          </a:p>
          <a:p>
            <a:pPr algn="ctr"/>
            <a:r>
              <a:rPr lang="en-GB" sz="2400" dirty="0">
                <a:hlinkClick r:id="rId3"/>
              </a:rPr>
              <a:t>https://moodle.uwtsd.ac.uk/</a:t>
            </a:r>
            <a:endParaRPr lang="en-GB" sz="2400" dirty="0"/>
          </a:p>
          <a:p>
            <a:endParaRPr lang="en-GB" sz="2400" dirty="0"/>
          </a:p>
          <a:p>
            <a:r>
              <a:rPr lang="en-GB" sz="2400" dirty="0"/>
              <a:t>This module be assessed via coursework:</a:t>
            </a:r>
          </a:p>
          <a:p>
            <a:pPr lvl="1"/>
            <a:r>
              <a:rPr lang="en-GB" sz="2400" dirty="0"/>
              <a:t>-    Two assessments (2500 words each)</a:t>
            </a:r>
          </a:p>
          <a:p>
            <a:pPr marL="800100" lvl="1" indent="-342900">
              <a:buFontTx/>
              <a:buChar char="-"/>
            </a:pPr>
            <a:r>
              <a:rPr lang="en-GB" sz="2400" dirty="0"/>
              <a:t>5000 words total</a:t>
            </a:r>
          </a:p>
          <a:p>
            <a:endParaRPr lang="en-GB" sz="2400" dirty="0"/>
          </a:p>
          <a:p>
            <a:r>
              <a:rPr lang="en-GB" sz="2400" dirty="0"/>
              <a:t>Assessment 1: EIA: SWOT analysis</a:t>
            </a:r>
          </a:p>
          <a:p>
            <a:endParaRPr lang="en-GB" sz="2400" dirty="0"/>
          </a:p>
          <a:p>
            <a:endParaRPr lang="en-GB" sz="2400" dirty="0"/>
          </a:p>
          <a:p>
            <a:endParaRPr lang="en-GB" dirty="0"/>
          </a:p>
          <a:p>
            <a:r>
              <a:rPr lang="en-GB" sz="2400" dirty="0"/>
              <a:t>Assessment 2: EMS: Audit and  Documentation Development</a:t>
            </a:r>
          </a:p>
          <a:p>
            <a:endParaRPr lang="en-GB" sz="2400" dirty="0"/>
          </a:p>
        </p:txBody>
      </p:sp>
      <p:graphicFrame>
        <p:nvGraphicFramePr>
          <p:cNvPr id="10" name="Table 9">
            <a:extLst>
              <a:ext uri="{FF2B5EF4-FFF2-40B4-BE49-F238E27FC236}">
                <a16:creationId xmlns:a16="http://schemas.microsoft.com/office/drawing/2014/main" id="{FA664CA1-187C-FBDA-7F32-31E636BE9F50}"/>
              </a:ext>
            </a:extLst>
          </p:cNvPr>
          <p:cNvGraphicFramePr>
            <a:graphicFrameLocks noGrp="1"/>
          </p:cNvGraphicFramePr>
          <p:nvPr>
            <p:extLst>
              <p:ext uri="{D42A27DB-BD31-4B8C-83A1-F6EECF244321}">
                <p14:modId xmlns:p14="http://schemas.microsoft.com/office/powerpoint/2010/main" val="2148750440"/>
              </p:ext>
            </p:extLst>
          </p:nvPr>
        </p:nvGraphicFramePr>
        <p:xfrm>
          <a:off x="3963393" y="5644761"/>
          <a:ext cx="6013587" cy="365760"/>
        </p:xfrm>
        <a:graphic>
          <a:graphicData uri="http://schemas.openxmlformats.org/drawingml/2006/table">
            <a:tbl>
              <a:tblPr firstRow="1" firstCol="1" bandRow="1"/>
              <a:tblGrid>
                <a:gridCol w="2515933">
                  <a:extLst>
                    <a:ext uri="{9D8B030D-6E8A-4147-A177-3AD203B41FA5}">
                      <a16:colId xmlns:a16="http://schemas.microsoft.com/office/drawing/2014/main" val="4209207646"/>
                    </a:ext>
                  </a:extLst>
                </a:gridCol>
                <a:gridCol w="1088356">
                  <a:extLst>
                    <a:ext uri="{9D8B030D-6E8A-4147-A177-3AD203B41FA5}">
                      <a16:colId xmlns:a16="http://schemas.microsoft.com/office/drawing/2014/main" val="2973949319"/>
                    </a:ext>
                  </a:extLst>
                </a:gridCol>
                <a:gridCol w="1204649">
                  <a:extLst>
                    <a:ext uri="{9D8B030D-6E8A-4147-A177-3AD203B41FA5}">
                      <a16:colId xmlns:a16="http://schemas.microsoft.com/office/drawing/2014/main" val="2695667764"/>
                    </a:ext>
                  </a:extLst>
                </a:gridCol>
                <a:gridCol w="1204649">
                  <a:extLst>
                    <a:ext uri="{9D8B030D-6E8A-4147-A177-3AD203B41FA5}">
                      <a16:colId xmlns:a16="http://schemas.microsoft.com/office/drawing/2014/main" val="3835927771"/>
                    </a:ext>
                  </a:extLst>
                </a:gridCol>
              </a:tblGrid>
              <a:tr h="0">
                <a:tc>
                  <a:txBody>
                    <a:bodyPr/>
                    <a:lstStyle/>
                    <a:p>
                      <a:pPr algn="ctr" hangingPunct="0"/>
                      <a:r>
                        <a:rPr lang="en-GB" sz="1100" b="1">
                          <a:effectLst/>
                          <a:latin typeface="Arial" panose="020B0604020202020204" pitchFamily="34" charset="0"/>
                          <a:ea typeface="Times New Roman" panose="02020603050405020304" pitchFamily="18" charset="0"/>
                        </a:rPr>
                        <a:t>Mode of assessment</a:t>
                      </a:r>
                      <a:endParaRPr lang="en-GB" sz="12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b="1">
                          <a:effectLst/>
                          <a:latin typeface="Arial" panose="020B0604020202020204" pitchFamily="34" charset="0"/>
                          <a:ea typeface="Times New Roman" panose="02020603050405020304" pitchFamily="18" charset="0"/>
                        </a:rPr>
                        <a:t>Volume</a:t>
                      </a:r>
                      <a:endParaRPr lang="en-GB" sz="12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b="1" dirty="0">
                          <a:effectLst/>
                          <a:latin typeface="Arial" panose="020B0604020202020204" pitchFamily="34" charset="0"/>
                          <a:ea typeface="Times New Roman" panose="02020603050405020304" pitchFamily="18" charset="0"/>
                        </a:rPr>
                        <a:t>Weighting</a:t>
                      </a:r>
                      <a:endParaRPr lang="en-GB" sz="12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b="1" kern="1200" dirty="0">
                          <a:solidFill>
                            <a:schemeClr val="tx1"/>
                          </a:solidFill>
                          <a:effectLst/>
                          <a:latin typeface="Arial" panose="020B0604020202020204" pitchFamily="34" charset="0"/>
                          <a:ea typeface="Times New Roman" panose="02020603050405020304" pitchFamily="18" charset="0"/>
                          <a:cs typeface="+mn-cs"/>
                        </a:rPr>
                        <a:t>Due</a:t>
                      </a:r>
                      <a:r>
                        <a:rPr lang="en-GB" sz="1200" b="1" dirty="0">
                          <a:effectLst/>
                          <a:latin typeface="Times New Roman" panose="02020603050405020304" pitchFamily="18" charset="0"/>
                          <a:ea typeface="Times New Roman" panose="02020603050405020304" pitchFamily="18" charset="0"/>
                        </a:rPr>
                        <a:t> </a:t>
                      </a:r>
                      <a:r>
                        <a:rPr lang="en-GB" sz="1100" b="1" kern="1200" dirty="0">
                          <a:solidFill>
                            <a:schemeClr val="tx1"/>
                          </a:solidFill>
                          <a:effectLst/>
                          <a:latin typeface="Arial" panose="020B0604020202020204" pitchFamily="34" charset="0"/>
                          <a:ea typeface="Times New Roman" panose="02020603050405020304" pitchFamily="18" charset="0"/>
                          <a:cs typeface="+mn-cs"/>
                        </a:rPr>
                        <a:t>Date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20921655"/>
                  </a:ext>
                </a:extLst>
              </a:tr>
              <a:tr h="85479">
                <a:tc>
                  <a:txBody>
                    <a:bodyPr/>
                    <a:lstStyle/>
                    <a:p>
                      <a:pPr algn="ctr" hangingPunct="0"/>
                      <a:r>
                        <a:rPr lang="en-GB" sz="1100" dirty="0">
                          <a:effectLst/>
                          <a:latin typeface="Arial" panose="020B0604020202020204" pitchFamily="34" charset="0"/>
                          <a:ea typeface="Times New Roman" panose="02020603050405020304" pitchFamily="18" charset="0"/>
                        </a:rPr>
                        <a:t>EMS audit review</a:t>
                      </a:r>
                      <a:endParaRPr lang="en-GB" sz="12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a:effectLst/>
                          <a:latin typeface="Arial" panose="020B0604020202020204" pitchFamily="34" charset="0"/>
                          <a:ea typeface="Times New Roman" panose="02020603050405020304" pitchFamily="18" charset="0"/>
                        </a:rPr>
                        <a:t>2500 words</a:t>
                      </a:r>
                      <a:endParaRPr lang="en-GB" sz="12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dirty="0">
                          <a:effectLst/>
                          <a:latin typeface="Arial" panose="020B0604020202020204" pitchFamily="34" charset="0"/>
                          <a:ea typeface="Times New Roman" panose="02020603050405020304" pitchFamily="18" charset="0"/>
                        </a:rPr>
                        <a:t>50%</a:t>
                      </a:r>
                      <a:endParaRPr lang="en-GB" sz="12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200" dirty="0">
                          <a:effectLst/>
                          <a:latin typeface="Times New Roman" panose="02020603050405020304" pitchFamily="18" charset="0"/>
                          <a:ea typeface="Times New Roman" panose="02020603050405020304" pitchFamily="18" charset="0"/>
                        </a:rPr>
                        <a:t>25 May 2027</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55329825"/>
                  </a:ext>
                </a:extLst>
              </a:tr>
            </a:tbl>
          </a:graphicData>
        </a:graphic>
      </p:graphicFrame>
      <p:graphicFrame>
        <p:nvGraphicFramePr>
          <p:cNvPr id="14" name="Table 13">
            <a:extLst>
              <a:ext uri="{FF2B5EF4-FFF2-40B4-BE49-F238E27FC236}">
                <a16:creationId xmlns:a16="http://schemas.microsoft.com/office/drawing/2014/main" id="{963646D8-865C-4F61-7D71-FFA702713B08}"/>
              </a:ext>
            </a:extLst>
          </p:cNvPr>
          <p:cNvGraphicFramePr>
            <a:graphicFrameLocks noGrp="1"/>
          </p:cNvGraphicFramePr>
          <p:nvPr>
            <p:extLst>
              <p:ext uri="{D42A27DB-BD31-4B8C-83A1-F6EECF244321}">
                <p14:modId xmlns:p14="http://schemas.microsoft.com/office/powerpoint/2010/main" val="2266235582"/>
              </p:ext>
            </p:extLst>
          </p:nvPr>
        </p:nvGraphicFramePr>
        <p:xfrm>
          <a:off x="3963394" y="4373183"/>
          <a:ext cx="6013586" cy="548640"/>
        </p:xfrm>
        <a:graphic>
          <a:graphicData uri="http://schemas.openxmlformats.org/drawingml/2006/table">
            <a:tbl>
              <a:tblPr firstRow="1" firstCol="1" bandRow="1"/>
              <a:tblGrid>
                <a:gridCol w="2515932">
                  <a:extLst>
                    <a:ext uri="{9D8B030D-6E8A-4147-A177-3AD203B41FA5}">
                      <a16:colId xmlns:a16="http://schemas.microsoft.com/office/drawing/2014/main" val="1285055746"/>
                    </a:ext>
                  </a:extLst>
                </a:gridCol>
                <a:gridCol w="1088356">
                  <a:extLst>
                    <a:ext uri="{9D8B030D-6E8A-4147-A177-3AD203B41FA5}">
                      <a16:colId xmlns:a16="http://schemas.microsoft.com/office/drawing/2014/main" val="3376404919"/>
                    </a:ext>
                  </a:extLst>
                </a:gridCol>
                <a:gridCol w="1204649">
                  <a:extLst>
                    <a:ext uri="{9D8B030D-6E8A-4147-A177-3AD203B41FA5}">
                      <a16:colId xmlns:a16="http://schemas.microsoft.com/office/drawing/2014/main" val="1009116033"/>
                    </a:ext>
                  </a:extLst>
                </a:gridCol>
                <a:gridCol w="1204649">
                  <a:extLst>
                    <a:ext uri="{9D8B030D-6E8A-4147-A177-3AD203B41FA5}">
                      <a16:colId xmlns:a16="http://schemas.microsoft.com/office/drawing/2014/main" val="296189410"/>
                    </a:ext>
                  </a:extLst>
                </a:gridCol>
              </a:tblGrid>
              <a:tr h="0">
                <a:tc>
                  <a:txBody>
                    <a:bodyPr/>
                    <a:lstStyle/>
                    <a:p>
                      <a:pPr algn="ctr" hangingPunct="0"/>
                      <a:r>
                        <a:rPr lang="en-GB" sz="1100" b="1">
                          <a:effectLst/>
                          <a:latin typeface="Arial" panose="020B0604020202020204" pitchFamily="34" charset="0"/>
                          <a:ea typeface="Times New Roman" panose="02020603050405020304" pitchFamily="18" charset="0"/>
                        </a:rPr>
                        <a:t>Mode of assessment</a:t>
                      </a:r>
                      <a:endParaRPr lang="en-GB" sz="12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b="1">
                          <a:effectLst/>
                          <a:latin typeface="Arial" panose="020B0604020202020204" pitchFamily="34" charset="0"/>
                          <a:ea typeface="Times New Roman" panose="02020603050405020304" pitchFamily="18" charset="0"/>
                        </a:rPr>
                        <a:t>Volume</a:t>
                      </a:r>
                      <a:endParaRPr lang="en-GB" sz="12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b="1" dirty="0">
                          <a:effectLst/>
                          <a:latin typeface="Arial" panose="020B0604020202020204" pitchFamily="34" charset="0"/>
                          <a:ea typeface="Times New Roman" panose="02020603050405020304" pitchFamily="18" charset="0"/>
                        </a:rPr>
                        <a:t>Weighting</a:t>
                      </a:r>
                      <a:endParaRPr lang="en-GB" sz="12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200" b="1" kern="1200" dirty="0">
                          <a:solidFill>
                            <a:schemeClr val="tx1"/>
                          </a:solidFill>
                          <a:effectLst/>
                          <a:latin typeface="Arial" panose="020B0604020202020204" pitchFamily="34" charset="0"/>
                          <a:ea typeface="Times New Roman" panose="02020603050405020304" pitchFamily="18" charset="0"/>
                          <a:cs typeface="+mn-cs"/>
                        </a:rPr>
                        <a:t>Due</a:t>
                      </a:r>
                      <a:r>
                        <a:rPr lang="en-GB" sz="1400" b="1" dirty="0">
                          <a:effectLst/>
                          <a:latin typeface="Times New Roman" panose="02020603050405020304" pitchFamily="18" charset="0"/>
                          <a:ea typeface="Times New Roman" panose="02020603050405020304" pitchFamily="18" charset="0"/>
                        </a:rPr>
                        <a:t> </a:t>
                      </a:r>
                      <a:r>
                        <a:rPr lang="en-GB" sz="1200" b="1" kern="1200" dirty="0">
                          <a:solidFill>
                            <a:schemeClr val="tx1"/>
                          </a:solidFill>
                          <a:effectLst/>
                          <a:latin typeface="Arial" panose="020B0604020202020204" pitchFamily="34" charset="0"/>
                          <a:ea typeface="Times New Roman" panose="02020603050405020304" pitchFamily="18" charset="0"/>
                          <a:cs typeface="+mn-cs"/>
                        </a:rPr>
                        <a:t>Date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5970329"/>
                  </a:ext>
                </a:extLst>
              </a:tr>
              <a:tr h="0">
                <a:tc>
                  <a:txBody>
                    <a:bodyPr/>
                    <a:lstStyle/>
                    <a:p>
                      <a:pPr algn="ctr" hangingPunct="0"/>
                      <a:r>
                        <a:rPr lang="en-GB" sz="1100" dirty="0">
                          <a:effectLst/>
                          <a:latin typeface="Arial" panose="020B0604020202020204" pitchFamily="34" charset="0"/>
                          <a:ea typeface="Times New Roman" panose="02020603050405020304" pitchFamily="18" charset="0"/>
                        </a:rPr>
                        <a:t>Environmental Impact Assessment  critique</a:t>
                      </a:r>
                      <a:endParaRPr lang="en-GB" sz="12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dirty="0">
                          <a:effectLst/>
                          <a:latin typeface="Arial" panose="020B0604020202020204" pitchFamily="34" charset="0"/>
                          <a:ea typeface="Times New Roman" panose="02020603050405020304" pitchFamily="18" charset="0"/>
                        </a:rPr>
                        <a:t>2500 words</a:t>
                      </a:r>
                      <a:endParaRPr lang="en-GB" sz="12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dirty="0">
                          <a:effectLst/>
                          <a:latin typeface="Arial" panose="020B0604020202020204" pitchFamily="34" charset="0"/>
                          <a:ea typeface="Times New Roman" panose="02020603050405020304" pitchFamily="18" charset="0"/>
                        </a:rPr>
                        <a:t>50%</a:t>
                      </a:r>
                      <a:endParaRPr lang="en-GB" sz="12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200" dirty="0">
                          <a:effectLst/>
                          <a:latin typeface="Times New Roman" panose="02020603050405020304" pitchFamily="18" charset="0"/>
                          <a:ea typeface="Times New Roman" panose="02020603050405020304" pitchFamily="18" charset="0"/>
                        </a:rPr>
                        <a:t>8 Jan 2027</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91220827"/>
                  </a:ext>
                </a:extLst>
              </a:tr>
            </a:tbl>
          </a:graphicData>
        </a:graphic>
      </p:graphicFrame>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noFill/>
        </p:spPr>
        <p:txBody>
          <a:bodyPr wrap="square" rtlCol="0">
            <a:spAutoFit/>
          </a:bodyPr>
          <a:lstStyle/>
          <a:p>
            <a:r>
              <a:rPr lang="fr-FR"/>
              <a:t>A. Cunningham			Lecture 1: Introduction to </a:t>
            </a:r>
            <a:r>
              <a:rPr lang="en-GB"/>
              <a:t>ACNA6002</a:t>
            </a:r>
            <a:r>
              <a:rPr lang="fr-FR"/>
              <a:t> </a:t>
            </a:r>
            <a:endParaRPr lang="en-GB"/>
          </a:p>
        </p:txBody>
      </p:sp>
      <p:sp>
        <p:nvSpPr>
          <p:cNvPr id="2" name="TextBox 1">
            <a:extLst>
              <a:ext uri="{FF2B5EF4-FFF2-40B4-BE49-F238E27FC236}">
                <a16:creationId xmlns:a16="http://schemas.microsoft.com/office/drawing/2014/main" id="{EA6C8ACC-731F-CEF8-C181-D7C53AD5E9CB}"/>
              </a:ext>
            </a:extLst>
          </p:cNvPr>
          <p:cNvSpPr txBox="1"/>
          <p:nvPr/>
        </p:nvSpPr>
        <p:spPr>
          <a:xfrm>
            <a:off x="10628852" y="0"/>
            <a:ext cx="1557536" cy="369332"/>
          </a:xfrm>
          <a:prstGeom prst="rect">
            <a:avLst/>
          </a:prstGeom>
          <a:noFill/>
        </p:spPr>
        <p:txBody>
          <a:bodyPr wrap="square" rtlCol="0">
            <a:spAutoFit/>
          </a:bodyPr>
          <a:lstStyle/>
          <a:p>
            <a:r>
              <a:rPr lang="en-GB" dirty="0"/>
              <a:t>28/09/2026</a:t>
            </a:r>
          </a:p>
        </p:txBody>
      </p:sp>
    </p:spTree>
    <p:extLst>
      <p:ext uri="{BB962C8B-B14F-4D97-AF65-F5344CB8AC3E}">
        <p14:creationId xmlns:p14="http://schemas.microsoft.com/office/powerpoint/2010/main" val="13376022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646331"/>
          </a:xfrm>
          <a:prstGeom prst="rect">
            <a:avLst/>
          </a:prstGeom>
          <a:noFill/>
        </p:spPr>
        <p:txBody>
          <a:bodyPr wrap="square" rtlCol="0">
            <a:spAutoFit/>
          </a:bodyPr>
          <a:lstStyle/>
          <a:p>
            <a:r>
              <a:rPr lang="fr-FR" dirty="0"/>
              <a:t>Module ACNA6002: 2026/2027	</a:t>
            </a:r>
            <a:r>
              <a:rPr lang="en-GB" sz="1800" b="1" dirty="0"/>
              <a:t>Assessment 1: Environmental Impact Assessment SWOT Analysis</a:t>
            </a:r>
          </a:p>
          <a:p>
            <a:endParaRPr lang="en-GB" sz="1800"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6237" r="36237"/>
          <a:stretch/>
        </p:blipFill>
        <p:spPr>
          <a:xfrm>
            <a:off x="20" y="369332"/>
            <a:ext cx="2430029"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522801" y="646331"/>
            <a:ext cx="9576444" cy="5324535"/>
          </a:xfrm>
          <a:prstGeom prst="rect">
            <a:avLst/>
          </a:prstGeom>
          <a:noFill/>
        </p:spPr>
        <p:txBody>
          <a:bodyPr wrap="square" rtlCol="0">
            <a:spAutoFit/>
          </a:bodyPr>
          <a:lstStyle/>
          <a:p>
            <a:pPr algn="ctr"/>
            <a:r>
              <a:rPr lang="en-GB" sz="2000" dirty="0"/>
              <a:t>For this assignment, you are to </a:t>
            </a:r>
            <a:r>
              <a:rPr lang="en-GB" sz="2000" b="1" i="1" dirty="0"/>
              <a:t>critically assess one of the following components </a:t>
            </a:r>
            <a:r>
              <a:rPr lang="en-GB" sz="2000" dirty="0"/>
              <a:t>of an EIA project using SWOT analysis (or an alternative comparative analysis as appropriate):</a:t>
            </a:r>
          </a:p>
          <a:p>
            <a:pPr algn="ctr"/>
            <a:r>
              <a:rPr lang="en-GB" sz="2000" dirty="0"/>
              <a:t> </a:t>
            </a:r>
          </a:p>
          <a:p>
            <a:pPr algn="ctr"/>
            <a:r>
              <a:rPr lang="en-GB" sz="2000" b="1" dirty="0"/>
              <a:t>Alternatives analysis 	  </a:t>
            </a:r>
            <a:r>
              <a:rPr lang="en-GB" sz="2000" dirty="0"/>
              <a:t>OR</a:t>
            </a:r>
            <a:r>
              <a:rPr lang="en-GB" sz="2000" b="1" dirty="0"/>
              <a:t> 		Public engagement</a:t>
            </a:r>
            <a:endParaRPr lang="en-GB" sz="2000" dirty="0"/>
          </a:p>
          <a:p>
            <a:pPr algn="ctr"/>
            <a:r>
              <a:rPr lang="en-GB" sz="2000" dirty="0"/>
              <a:t> </a:t>
            </a:r>
          </a:p>
          <a:p>
            <a:pPr algn="ctr"/>
            <a:r>
              <a:rPr lang="en-GB" sz="2000" dirty="0"/>
              <a:t>Your tutor will provide you with a sample of EIA projects to choose from (if you wish to identify and use your own EIA case study, please check with your tutor before proceeding).</a:t>
            </a:r>
          </a:p>
          <a:p>
            <a:pPr algn="ctr"/>
            <a:endParaRPr lang="en-GB" sz="2000" dirty="0"/>
          </a:p>
          <a:p>
            <a:pPr algn="ctr"/>
            <a:r>
              <a:rPr lang="en-GB" sz="2000" dirty="0"/>
              <a:t>If you are exploring alternatives, you will need to consider the following:</a:t>
            </a:r>
          </a:p>
          <a:p>
            <a:pPr lvl="0" algn="ctr"/>
            <a:r>
              <a:rPr lang="en-GB" sz="2000" dirty="0"/>
              <a:t>Explore the </a:t>
            </a:r>
            <a:r>
              <a:rPr lang="en-GB" sz="2000" b="1" i="1" dirty="0"/>
              <a:t>alternatives discussed</a:t>
            </a:r>
            <a:r>
              <a:rPr lang="en-GB" sz="2000" dirty="0"/>
              <a:t> – are they present, what are they, are they appropriate and did the final design incorporate ecological considerations to be the least impactful to natural resources / processes?</a:t>
            </a:r>
          </a:p>
          <a:p>
            <a:pPr algn="ctr"/>
            <a:r>
              <a:rPr lang="en-GB" sz="2000" dirty="0"/>
              <a:t> </a:t>
            </a:r>
          </a:p>
          <a:p>
            <a:pPr algn="ctr"/>
            <a:r>
              <a:rPr lang="en-GB" sz="2000" dirty="0"/>
              <a:t>If you are exploring the public engagement, you will need to consider the following:</a:t>
            </a:r>
          </a:p>
          <a:p>
            <a:pPr lvl="0" algn="ctr"/>
            <a:r>
              <a:rPr lang="en-GB" sz="2000" dirty="0"/>
              <a:t>Investigate the </a:t>
            </a:r>
            <a:r>
              <a:rPr lang="en-GB" sz="2000" b="1" i="1" dirty="0"/>
              <a:t>level of public engagement into the process</a:t>
            </a:r>
            <a:r>
              <a:rPr lang="en-GB" sz="2000" dirty="0"/>
              <a:t> – did it inform / influence the design? Can this be evidenced? Was it sufficient? What else / more could have been done?</a:t>
            </a:r>
          </a:p>
          <a:p>
            <a:pPr algn="ctr"/>
            <a:endParaRPr lang="en-GB" sz="2000" dirty="0"/>
          </a:p>
        </p:txBody>
      </p:sp>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noFill/>
        </p:spPr>
        <p:txBody>
          <a:bodyPr wrap="square" rtlCol="0">
            <a:spAutoFit/>
          </a:bodyPr>
          <a:lstStyle/>
          <a:p>
            <a:r>
              <a:rPr lang="fr-FR"/>
              <a:t>A. Cunningham			Lecture 1: Introduction to </a:t>
            </a:r>
            <a:r>
              <a:rPr lang="en-GB"/>
              <a:t>ACNA6002</a:t>
            </a:r>
            <a:r>
              <a:rPr lang="fr-FR"/>
              <a:t> </a:t>
            </a:r>
            <a:endParaRPr lang="en-GB"/>
          </a:p>
        </p:txBody>
      </p:sp>
      <p:sp>
        <p:nvSpPr>
          <p:cNvPr id="2" name="TextBox 1">
            <a:extLst>
              <a:ext uri="{FF2B5EF4-FFF2-40B4-BE49-F238E27FC236}">
                <a16:creationId xmlns:a16="http://schemas.microsoft.com/office/drawing/2014/main" id="{EA6C8ACC-731F-CEF8-C181-D7C53AD5E9CB}"/>
              </a:ext>
            </a:extLst>
          </p:cNvPr>
          <p:cNvSpPr txBox="1"/>
          <p:nvPr/>
        </p:nvSpPr>
        <p:spPr>
          <a:xfrm>
            <a:off x="10628852" y="0"/>
            <a:ext cx="1557536" cy="369332"/>
          </a:xfrm>
          <a:prstGeom prst="rect">
            <a:avLst/>
          </a:prstGeom>
          <a:noFill/>
        </p:spPr>
        <p:txBody>
          <a:bodyPr wrap="square" rtlCol="0">
            <a:spAutoFit/>
          </a:bodyPr>
          <a:lstStyle/>
          <a:p>
            <a:r>
              <a:rPr lang="en-GB" dirty="0"/>
              <a:t>28/09/2026</a:t>
            </a:r>
          </a:p>
        </p:txBody>
      </p:sp>
    </p:spTree>
    <p:extLst>
      <p:ext uri="{BB962C8B-B14F-4D97-AF65-F5344CB8AC3E}">
        <p14:creationId xmlns:p14="http://schemas.microsoft.com/office/powerpoint/2010/main" val="37396990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BA5BA8-121C-0635-D770-8DFF7AE8F9A0}"/>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4B1F8AC5-8CF9-AC1E-A05B-AF3AA08C43C4}"/>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13</a:t>
            </a:r>
          </a:p>
        </p:txBody>
      </p:sp>
      <p:sp>
        <p:nvSpPr>
          <p:cNvPr id="8" name="TextBox 7">
            <a:extLst>
              <a:ext uri="{FF2B5EF4-FFF2-40B4-BE49-F238E27FC236}">
                <a16:creationId xmlns:a16="http://schemas.microsoft.com/office/drawing/2014/main" id="{C80FDFA0-3699-D364-8E5D-A5C2C0F20E1B}"/>
              </a:ext>
            </a:extLst>
          </p:cNvPr>
          <p:cNvSpPr txBox="1"/>
          <p:nvPr/>
        </p:nvSpPr>
        <p:spPr>
          <a:xfrm>
            <a:off x="-1" y="0"/>
            <a:ext cx="12191999" cy="646331"/>
          </a:xfrm>
          <a:prstGeom prst="rect">
            <a:avLst/>
          </a:prstGeom>
          <a:noFill/>
        </p:spPr>
        <p:txBody>
          <a:bodyPr wrap="square" rtlCol="0">
            <a:spAutoFit/>
          </a:bodyPr>
          <a:lstStyle/>
          <a:p>
            <a:r>
              <a:rPr lang="fr-FR" dirty="0"/>
              <a:t>Module ACNA6002: 2026/2027	</a:t>
            </a:r>
            <a:r>
              <a:rPr lang="en-GB" sz="1800" b="1" dirty="0"/>
              <a:t>Assessment 1: Report on an Environmental Impact Assessment </a:t>
            </a:r>
          </a:p>
          <a:p>
            <a:endParaRPr lang="en-GB" sz="1800" b="1" dirty="0"/>
          </a:p>
        </p:txBody>
      </p:sp>
      <p:pic>
        <p:nvPicPr>
          <p:cNvPr id="11" name="Picture 10">
            <a:extLst>
              <a:ext uri="{FF2B5EF4-FFF2-40B4-BE49-F238E27FC236}">
                <a16:creationId xmlns:a16="http://schemas.microsoft.com/office/drawing/2014/main" id="{1016ACCB-7C29-74F8-E66B-4B803397F681}"/>
              </a:ext>
            </a:extLst>
          </p:cNvPr>
          <p:cNvPicPr>
            <a:picLocks noChangeAspect="1"/>
          </p:cNvPicPr>
          <p:nvPr/>
        </p:nvPicPr>
        <p:blipFill rotWithShape="1">
          <a:blip r:embed="rId3">
            <a:extLst>
              <a:ext uri="{28A0092B-C50C-407E-A947-70E740481C1C}">
                <a14:useLocalDpi xmlns:a14="http://schemas.microsoft.com/office/drawing/2010/main" val="0"/>
              </a:ext>
            </a:extLst>
          </a:blip>
          <a:srcRect l="36237" r="36237"/>
          <a:stretch/>
        </p:blipFill>
        <p:spPr>
          <a:xfrm>
            <a:off x="20" y="369332"/>
            <a:ext cx="2430029"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E6A68C8D-7227-A0E6-1A0A-495B09B3BFBB}"/>
              </a:ext>
            </a:extLst>
          </p:cNvPr>
          <p:cNvSpPr txBox="1"/>
          <p:nvPr/>
        </p:nvSpPr>
        <p:spPr>
          <a:xfrm>
            <a:off x="2438464" y="369332"/>
            <a:ext cx="9756339" cy="2616101"/>
          </a:xfrm>
          <a:prstGeom prst="rect">
            <a:avLst/>
          </a:prstGeom>
          <a:noFill/>
        </p:spPr>
        <p:txBody>
          <a:bodyPr wrap="square" rtlCol="0">
            <a:spAutoFit/>
          </a:bodyPr>
          <a:lstStyle/>
          <a:p>
            <a:endParaRPr lang="en-GB" sz="2000" dirty="0">
              <a:effectLst/>
              <a:latin typeface="Arial" panose="020B0604020202020204" pitchFamily="34" charset="0"/>
              <a:ea typeface="Times New Roman" panose="02020603050405020304" pitchFamily="18" charset="0"/>
            </a:endParaRPr>
          </a:p>
          <a:p>
            <a:r>
              <a:rPr lang="en-GB" sz="2400" dirty="0"/>
              <a:t>Ultimately, you need to determine the quality of the implementation of your chosen component within your chosen EIA case study, and outline areas of good practice, but also identify weaknesses, and recommend potential improvements. Where there are gaps or weaknesses, you are to present methods / actions that could have been taken to improve the overall quality of your component, using other case studies to evidence this.</a:t>
            </a:r>
          </a:p>
        </p:txBody>
      </p:sp>
      <p:sp>
        <p:nvSpPr>
          <p:cNvPr id="15" name="TextBox 14">
            <a:extLst>
              <a:ext uri="{FF2B5EF4-FFF2-40B4-BE49-F238E27FC236}">
                <a16:creationId xmlns:a16="http://schemas.microsoft.com/office/drawing/2014/main" id="{7245698A-2725-E15A-040F-175E85360DFB}"/>
              </a:ext>
            </a:extLst>
          </p:cNvPr>
          <p:cNvSpPr txBox="1"/>
          <p:nvPr/>
        </p:nvSpPr>
        <p:spPr>
          <a:xfrm>
            <a:off x="-1" y="6466114"/>
            <a:ext cx="10712741" cy="369332"/>
          </a:xfrm>
          <a:prstGeom prst="rect">
            <a:avLst/>
          </a:prstGeom>
          <a:noFill/>
        </p:spPr>
        <p:txBody>
          <a:bodyPr wrap="square" rtlCol="0">
            <a:spAutoFit/>
          </a:bodyPr>
          <a:lstStyle/>
          <a:p>
            <a:r>
              <a:rPr lang="fr-FR"/>
              <a:t>A. Cunningham			Lecture 1: Introduction to </a:t>
            </a:r>
            <a:r>
              <a:rPr lang="en-GB"/>
              <a:t>ACNA6002</a:t>
            </a:r>
            <a:r>
              <a:rPr lang="fr-FR"/>
              <a:t> </a:t>
            </a:r>
            <a:endParaRPr lang="en-GB"/>
          </a:p>
        </p:txBody>
      </p:sp>
      <p:sp>
        <p:nvSpPr>
          <p:cNvPr id="2" name="TextBox 1">
            <a:extLst>
              <a:ext uri="{FF2B5EF4-FFF2-40B4-BE49-F238E27FC236}">
                <a16:creationId xmlns:a16="http://schemas.microsoft.com/office/drawing/2014/main" id="{B4CF0413-DB63-77D2-EEE0-D9DC73C73DFF}"/>
              </a:ext>
            </a:extLst>
          </p:cNvPr>
          <p:cNvSpPr txBox="1"/>
          <p:nvPr/>
        </p:nvSpPr>
        <p:spPr>
          <a:xfrm>
            <a:off x="10628852" y="0"/>
            <a:ext cx="1557536" cy="369332"/>
          </a:xfrm>
          <a:prstGeom prst="rect">
            <a:avLst/>
          </a:prstGeom>
          <a:noFill/>
        </p:spPr>
        <p:txBody>
          <a:bodyPr wrap="square" rtlCol="0">
            <a:spAutoFit/>
          </a:bodyPr>
          <a:lstStyle/>
          <a:p>
            <a:r>
              <a:rPr lang="en-GB" dirty="0"/>
              <a:t>28/09/2026</a:t>
            </a:r>
          </a:p>
        </p:txBody>
      </p:sp>
      <p:pic>
        <p:nvPicPr>
          <p:cNvPr id="3" name="Picture 2">
            <a:extLst>
              <a:ext uri="{FF2B5EF4-FFF2-40B4-BE49-F238E27FC236}">
                <a16:creationId xmlns:a16="http://schemas.microsoft.com/office/drawing/2014/main" id="{6DA7AC43-51F8-616D-E46D-32E1513A82BE}"/>
              </a:ext>
            </a:extLst>
          </p:cNvPr>
          <p:cNvPicPr>
            <a:picLocks noChangeAspect="1"/>
          </p:cNvPicPr>
          <p:nvPr/>
        </p:nvPicPr>
        <p:blipFill>
          <a:blip r:embed="rId4"/>
          <a:stretch>
            <a:fillRect/>
          </a:stretch>
        </p:blipFill>
        <p:spPr>
          <a:xfrm>
            <a:off x="4384109" y="3770692"/>
            <a:ext cx="5079304" cy="2587270"/>
          </a:xfrm>
          <a:prstGeom prst="rect">
            <a:avLst/>
          </a:prstGeom>
        </p:spPr>
      </p:pic>
    </p:spTree>
    <p:extLst>
      <p:ext uri="{BB962C8B-B14F-4D97-AF65-F5344CB8AC3E}">
        <p14:creationId xmlns:p14="http://schemas.microsoft.com/office/powerpoint/2010/main" val="42401865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0" y="0"/>
            <a:ext cx="9883036" cy="646331"/>
          </a:xfrm>
          <a:prstGeom prst="rect">
            <a:avLst/>
          </a:prstGeom>
          <a:noFill/>
        </p:spPr>
        <p:txBody>
          <a:bodyPr wrap="square" rtlCol="0">
            <a:spAutoFit/>
          </a:bodyPr>
          <a:lstStyle/>
          <a:p>
            <a:pPr algn="ctr"/>
            <a:r>
              <a:rPr lang="fr-FR" dirty="0"/>
              <a:t>Module ACNA6002: 2026/2027	</a:t>
            </a:r>
            <a:r>
              <a:rPr lang="en-GB" sz="1800" b="1" dirty="0"/>
              <a:t>Assessment 2: </a:t>
            </a:r>
            <a:r>
              <a:rPr lang="en-GB" b="1" dirty="0"/>
              <a:t>EMS: Audit and  Documentation Development</a:t>
            </a:r>
            <a:endParaRPr lang="en-GB" sz="1800" b="1" dirty="0"/>
          </a:p>
          <a:p>
            <a:endParaRPr lang="en-GB" sz="1800"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6875" r="43390" b="-2"/>
          <a:stretch/>
        </p:blipFill>
        <p:spPr>
          <a:xfrm>
            <a:off x="20" y="369332"/>
            <a:ext cx="2430029"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noFill/>
        </p:spPr>
        <p:txBody>
          <a:bodyPr wrap="square" rtlCol="0">
            <a:spAutoFit/>
          </a:bodyPr>
          <a:lstStyle/>
          <a:p>
            <a:r>
              <a:rPr lang="fr-FR"/>
              <a:t>A. Cunningham			Lecture 1: Introduction to </a:t>
            </a:r>
            <a:r>
              <a:rPr lang="en-GB"/>
              <a:t>ACNA6002</a:t>
            </a:r>
            <a:r>
              <a:rPr lang="fr-FR"/>
              <a:t> </a:t>
            </a:r>
            <a:endParaRPr lang="en-GB"/>
          </a:p>
        </p:txBody>
      </p:sp>
      <p:sp>
        <p:nvSpPr>
          <p:cNvPr id="2" name="TextBox 1">
            <a:extLst>
              <a:ext uri="{FF2B5EF4-FFF2-40B4-BE49-F238E27FC236}">
                <a16:creationId xmlns:a16="http://schemas.microsoft.com/office/drawing/2014/main" id="{EA6C8ACC-731F-CEF8-C181-D7C53AD5E9CB}"/>
              </a:ext>
            </a:extLst>
          </p:cNvPr>
          <p:cNvSpPr txBox="1"/>
          <p:nvPr/>
        </p:nvSpPr>
        <p:spPr>
          <a:xfrm>
            <a:off x="10628852" y="0"/>
            <a:ext cx="1557536" cy="369332"/>
          </a:xfrm>
          <a:prstGeom prst="rect">
            <a:avLst/>
          </a:prstGeom>
          <a:noFill/>
        </p:spPr>
        <p:txBody>
          <a:bodyPr wrap="square" rtlCol="0">
            <a:spAutoFit/>
          </a:bodyPr>
          <a:lstStyle/>
          <a:p>
            <a:r>
              <a:rPr lang="en-GB" dirty="0"/>
              <a:t>28/09/2026</a:t>
            </a:r>
          </a:p>
        </p:txBody>
      </p:sp>
      <p:sp>
        <p:nvSpPr>
          <p:cNvPr id="4" name="TextBox 3">
            <a:extLst>
              <a:ext uri="{FF2B5EF4-FFF2-40B4-BE49-F238E27FC236}">
                <a16:creationId xmlns:a16="http://schemas.microsoft.com/office/drawing/2014/main" id="{2D8A150B-DD6B-61A2-447E-E6B220A11E3E}"/>
              </a:ext>
            </a:extLst>
          </p:cNvPr>
          <p:cNvSpPr txBox="1"/>
          <p:nvPr/>
        </p:nvSpPr>
        <p:spPr>
          <a:xfrm>
            <a:off x="2154260" y="738664"/>
            <a:ext cx="9883036" cy="4708981"/>
          </a:xfrm>
          <a:prstGeom prst="rect">
            <a:avLst/>
          </a:prstGeom>
          <a:noFill/>
        </p:spPr>
        <p:txBody>
          <a:bodyPr wrap="square">
            <a:spAutoFit/>
          </a:bodyPr>
          <a:lstStyle/>
          <a:p>
            <a:pPr marL="457200"/>
            <a:r>
              <a:rPr lang="en-GB" sz="2000" dirty="0">
                <a:effectLst/>
                <a:latin typeface="Arial" panose="020B0604020202020204" pitchFamily="34" charset="0"/>
                <a:ea typeface="Times New Roman" panose="02020603050405020304" pitchFamily="18" charset="0"/>
              </a:rPr>
              <a:t>An Environmental Management System (EMS) is a useful management tool for any business to understand, evaluate and mitigate their significant environmental impacts, as well as to inwardly and outwardly report on performance.  Many organisations use these systems to great success.</a:t>
            </a:r>
          </a:p>
          <a:p>
            <a:pPr marL="457200"/>
            <a:endParaRPr lang="en-GB" sz="2000" dirty="0">
              <a:effectLst/>
              <a:latin typeface="Arial" panose="020B0604020202020204" pitchFamily="34" charset="0"/>
              <a:ea typeface="Times New Roman" panose="02020603050405020304" pitchFamily="18" charset="0"/>
            </a:endParaRPr>
          </a:p>
          <a:p>
            <a:pPr marL="457200"/>
            <a:r>
              <a:rPr lang="en-GB" sz="2000" dirty="0">
                <a:effectLst/>
                <a:latin typeface="Arial" panose="020B0604020202020204" pitchFamily="34" charset="0"/>
                <a:ea typeface="Times New Roman" panose="02020603050405020304" pitchFamily="18" charset="0"/>
              </a:rPr>
              <a:t>For this assessment, you will combine the practical EMS internal audit experience (undertaken within UWTSD buildings as part of the module) with the principles of EMS best practice to evaluate one of the following environmental aspects:</a:t>
            </a:r>
          </a:p>
          <a:p>
            <a:pPr marL="457200"/>
            <a:r>
              <a:rPr lang="en-GB" sz="2000" dirty="0">
                <a:effectLst/>
                <a:latin typeface="Arial" panose="020B0604020202020204" pitchFamily="34" charset="0"/>
                <a:ea typeface="Times New Roman" panose="02020603050405020304" pitchFamily="18" charset="0"/>
              </a:rPr>
              <a:t> </a:t>
            </a:r>
          </a:p>
          <a:p>
            <a:pPr marL="742950" indent="-285750">
              <a:buFont typeface="Arial" panose="020B0604020202020204" pitchFamily="34" charset="0"/>
              <a:buChar char="•"/>
            </a:pPr>
            <a:r>
              <a:rPr lang="en-GB" sz="2000" b="1" dirty="0">
                <a:effectLst/>
                <a:latin typeface="Arial" panose="020B0604020202020204" pitchFamily="34" charset="0"/>
                <a:ea typeface="Times New Roman" panose="02020603050405020304" pitchFamily="18" charset="0"/>
              </a:rPr>
              <a:t>Pollution</a:t>
            </a:r>
          </a:p>
          <a:p>
            <a:pPr marL="742950" indent="-285750">
              <a:buFont typeface="Arial" panose="020B0604020202020204" pitchFamily="34" charset="0"/>
              <a:buChar char="•"/>
            </a:pPr>
            <a:r>
              <a:rPr lang="en-GB" sz="2000" b="1" dirty="0">
                <a:effectLst/>
                <a:latin typeface="Arial" panose="020B0604020202020204" pitchFamily="34" charset="0"/>
                <a:ea typeface="Times New Roman" panose="02020603050405020304" pitchFamily="18" charset="0"/>
              </a:rPr>
              <a:t>Energy Consumption</a:t>
            </a:r>
          </a:p>
          <a:p>
            <a:pPr marL="457200"/>
            <a:r>
              <a:rPr lang="en-GB" sz="2000" dirty="0">
                <a:effectLst/>
                <a:latin typeface="Arial" panose="020B0604020202020204" pitchFamily="34" charset="0"/>
                <a:ea typeface="Times New Roman" panose="02020603050405020304" pitchFamily="18" charset="0"/>
              </a:rPr>
              <a:t> </a:t>
            </a:r>
          </a:p>
          <a:p>
            <a:pPr marL="457200"/>
            <a:r>
              <a:rPr lang="en-GB" sz="2000" dirty="0">
                <a:effectLst/>
                <a:latin typeface="Arial" panose="020B0604020202020204" pitchFamily="34" charset="0"/>
                <a:ea typeface="Times New Roman" panose="02020603050405020304" pitchFamily="18" charset="0"/>
              </a:rPr>
              <a:t>(Please advise your tutor of your chosen topic to ensure that sufficient audit evidence has been collected.)</a:t>
            </a:r>
          </a:p>
          <a:p>
            <a:pPr marL="457200"/>
            <a:endParaRPr lang="en-GB" sz="2000" dirty="0">
              <a:effectLst/>
              <a:latin typeface="Arial" panose="020B0604020202020204" pitchFamily="34" charset="0"/>
              <a:ea typeface="Times New Roman" panose="02020603050405020304" pitchFamily="18" charset="0"/>
            </a:endParaRPr>
          </a:p>
        </p:txBody>
      </p:sp>
    </p:spTree>
    <p:extLst>
      <p:ext uri="{BB962C8B-B14F-4D97-AF65-F5344CB8AC3E}">
        <p14:creationId xmlns:p14="http://schemas.microsoft.com/office/powerpoint/2010/main" val="9021067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0" y="0"/>
            <a:ext cx="9883036" cy="923330"/>
          </a:xfrm>
          <a:prstGeom prst="rect">
            <a:avLst/>
          </a:prstGeom>
          <a:noFill/>
        </p:spPr>
        <p:txBody>
          <a:bodyPr wrap="square" rtlCol="0">
            <a:spAutoFit/>
          </a:bodyPr>
          <a:lstStyle/>
          <a:p>
            <a:pPr algn="ctr"/>
            <a:r>
              <a:rPr lang="fr-FR" dirty="0"/>
              <a:t>Module ACNA6002: 2026/2027	</a:t>
            </a:r>
            <a:r>
              <a:rPr lang="en-GB" sz="1800" b="1" dirty="0"/>
              <a:t>Assessment 2: Report on a practical application of                    				environmental management </a:t>
            </a:r>
          </a:p>
          <a:p>
            <a:endParaRPr lang="en-GB" sz="1800"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6875" r="43390" b="-2"/>
          <a:stretch/>
        </p:blipFill>
        <p:spPr>
          <a:xfrm>
            <a:off x="20" y="369332"/>
            <a:ext cx="2430029"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noFill/>
        </p:spPr>
        <p:txBody>
          <a:bodyPr wrap="square" rtlCol="0">
            <a:spAutoFit/>
          </a:bodyPr>
          <a:lstStyle/>
          <a:p>
            <a:r>
              <a:rPr lang="fr-FR"/>
              <a:t>A. Cunningham			Lecture 1: Introduction to </a:t>
            </a:r>
            <a:r>
              <a:rPr lang="en-GB"/>
              <a:t>ACNA6002</a:t>
            </a:r>
            <a:r>
              <a:rPr lang="fr-FR"/>
              <a:t> </a:t>
            </a:r>
            <a:endParaRPr lang="en-GB"/>
          </a:p>
        </p:txBody>
      </p:sp>
      <p:sp>
        <p:nvSpPr>
          <p:cNvPr id="2" name="TextBox 1">
            <a:extLst>
              <a:ext uri="{FF2B5EF4-FFF2-40B4-BE49-F238E27FC236}">
                <a16:creationId xmlns:a16="http://schemas.microsoft.com/office/drawing/2014/main" id="{EA6C8ACC-731F-CEF8-C181-D7C53AD5E9CB}"/>
              </a:ext>
            </a:extLst>
          </p:cNvPr>
          <p:cNvSpPr txBox="1"/>
          <p:nvPr/>
        </p:nvSpPr>
        <p:spPr>
          <a:xfrm>
            <a:off x="10628852" y="0"/>
            <a:ext cx="1557536" cy="369332"/>
          </a:xfrm>
          <a:prstGeom prst="rect">
            <a:avLst/>
          </a:prstGeom>
          <a:noFill/>
        </p:spPr>
        <p:txBody>
          <a:bodyPr wrap="square" rtlCol="0">
            <a:spAutoFit/>
          </a:bodyPr>
          <a:lstStyle/>
          <a:p>
            <a:r>
              <a:rPr lang="en-GB" dirty="0"/>
              <a:t>28/09/2026</a:t>
            </a:r>
          </a:p>
        </p:txBody>
      </p:sp>
      <p:sp>
        <p:nvSpPr>
          <p:cNvPr id="4" name="TextBox 3">
            <a:extLst>
              <a:ext uri="{FF2B5EF4-FFF2-40B4-BE49-F238E27FC236}">
                <a16:creationId xmlns:a16="http://schemas.microsoft.com/office/drawing/2014/main" id="{2D8A150B-DD6B-61A2-447E-E6B220A11E3E}"/>
              </a:ext>
            </a:extLst>
          </p:cNvPr>
          <p:cNvSpPr txBox="1"/>
          <p:nvPr/>
        </p:nvSpPr>
        <p:spPr>
          <a:xfrm>
            <a:off x="1977528" y="677192"/>
            <a:ext cx="10155072" cy="5909310"/>
          </a:xfrm>
          <a:prstGeom prst="rect">
            <a:avLst/>
          </a:prstGeom>
          <a:noFill/>
        </p:spPr>
        <p:txBody>
          <a:bodyPr wrap="square">
            <a:spAutoFit/>
          </a:bodyPr>
          <a:lstStyle/>
          <a:p>
            <a:pPr marL="457200"/>
            <a:r>
              <a:rPr lang="en-GB" dirty="0">
                <a:latin typeface="Arial" panose="020B0604020202020204" pitchFamily="34" charset="0"/>
                <a:ea typeface="Times New Roman" panose="02020603050405020304" pitchFamily="18" charset="0"/>
              </a:rPr>
              <a:t>Using the evidence gathered during your internal audit, together with the relevant EMS documentation provided through the module and wider literature on environmental management best practice, you will investigate how effectively the chosen environmental aspect is currently managed.</a:t>
            </a:r>
          </a:p>
          <a:p>
            <a:pPr marL="457200"/>
            <a:endParaRPr lang="en-GB" b="1" dirty="0">
              <a:latin typeface="Arial" panose="020B0604020202020204" pitchFamily="34" charset="0"/>
              <a:ea typeface="Times New Roman" panose="02020603050405020304" pitchFamily="18" charset="0"/>
            </a:endParaRPr>
          </a:p>
          <a:p>
            <a:pPr marL="457200"/>
            <a:r>
              <a:rPr lang="en-GB" sz="1800" b="1" dirty="0">
                <a:effectLst/>
                <a:latin typeface="Arial" panose="020B0604020202020204" pitchFamily="34" charset="0"/>
                <a:ea typeface="Times New Roman" panose="02020603050405020304" pitchFamily="18" charset="0"/>
              </a:rPr>
              <a:t>EMS Documentation Development</a:t>
            </a:r>
          </a:p>
          <a:p>
            <a:pPr marL="457200"/>
            <a:r>
              <a:rPr lang="en-GB" sz="1800" dirty="0">
                <a:effectLst/>
                <a:latin typeface="Arial" panose="020B0604020202020204" pitchFamily="34" charset="0"/>
                <a:ea typeface="Times New Roman" panose="02020603050405020304" pitchFamily="18" charset="0"/>
              </a:rPr>
              <a:t>Using the audit findings and principles of EMS best practice, develop at least one item of EMS documentation that would improve management of the chosen environmental aspect.</a:t>
            </a:r>
          </a:p>
          <a:p>
            <a:pPr marL="457200"/>
            <a:r>
              <a:rPr lang="en-GB" sz="1800" dirty="0">
                <a:effectLst/>
                <a:latin typeface="Arial" panose="020B0604020202020204" pitchFamily="34" charset="0"/>
                <a:ea typeface="Times New Roman" panose="02020603050405020304" pitchFamily="18" charset="0"/>
              </a:rPr>
              <a:t> </a:t>
            </a:r>
          </a:p>
          <a:p>
            <a:pPr marL="457200"/>
            <a:r>
              <a:rPr lang="en-GB" sz="1800" dirty="0">
                <a:effectLst/>
                <a:latin typeface="Arial" panose="020B0604020202020204" pitchFamily="34" charset="0"/>
                <a:ea typeface="Times New Roman" panose="02020603050405020304" pitchFamily="18" charset="0"/>
              </a:rPr>
              <a:t>The documentation may include, for example:</a:t>
            </a:r>
          </a:p>
          <a:p>
            <a:pPr marL="742950" indent="-285750">
              <a:buFont typeface="Arial" panose="020B0604020202020204" pitchFamily="34" charset="0"/>
              <a:buChar char="•"/>
            </a:pPr>
            <a:r>
              <a:rPr lang="en-GB" sz="1800" dirty="0">
                <a:effectLst/>
                <a:latin typeface="Arial" panose="020B0604020202020204" pitchFamily="34" charset="0"/>
                <a:ea typeface="Times New Roman" panose="02020603050405020304" pitchFamily="18" charset="0"/>
              </a:rPr>
              <a:t>an Environmental Management Procedure </a:t>
            </a:r>
          </a:p>
          <a:p>
            <a:pPr marL="742950" indent="-285750">
              <a:buFont typeface="Arial" panose="020B0604020202020204" pitchFamily="34" charset="0"/>
              <a:buChar char="•"/>
            </a:pPr>
            <a:r>
              <a:rPr lang="en-GB" sz="1800" dirty="0">
                <a:effectLst/>
                <a:latin typeface="Arial" panose="020B0604020202020204" pitchFamily="34" charset="0"/>
                <a:ea typeface="Times New Roman" panose="02020603050405020304" pitchFamily="18" charset="0"/>
              </a:rPr>
              <a:t>an Operational Control Procedure </a:t>
            </a:r>
          </a:p>
          <a:p>
            <a:pPr marL="742950" indent="-285750">
              <a:buFont typeface="Arial" panose="020B0604020202020204" pitchFamily="34" charset="0"/>
              <a:buChar char="•"/>
            </a:pPr>
            <a:r>
              <a:rPr lang="en-GB" sz="1800" dirty="0">
                <a:effectLst/>
                <a:latin typeface="Arial" panose="020B0604020202020204" pitchFamily="34" charset="0"/>
                <a:ea typeface="Times New Roman" panose="02020603050405020304" pitchFamily="18" charset="0"/>
              </a:rPr>
              <a:t>a Monitoring and Measurement Procedure </a:t>
            </a:r>
          </a:p>
          <a:p>
            <a:pPr marL="742950" indent="-285750">
              <a:buFont typeface="Arial" panose="020B0604020202020204" pitchFamily="34" charset="0"/>
              <a:buChar char="•"/>
            </a:pPr>
            <a:r>
              <a:rPr lang="en-GB" sz="1800" dirty="0">
                <a:effectLst/>
                <a:latin typeface="Arial" panose="020B0604020202020204" pitchFamily="34" charset="0"/>
                <a:ea typeface="Times New Roman" panose="02020603050405020304" pitchFamily="18" charset="0"/>
              </a:rPr>
              <a:t>an Inspection or Audit Checklist </a:t>
            </a:r>
          </a:p>
          <a:p>
            <a:pPr marL="742950" indent="-285750">
              <a:buFont typeface="Arial" panose="020B0604020202020204" pitchFamily="34" charset="0"/>
              <a:buChar char="•"/>
            </a:pPr>
            <a:r>
              <a:rPr lang="en-GB" sz="1800" dirty="0">
                <a:effectLst/>
                <a:latin typeface="Arial" panose="020B0604020202020204" pitchFamily="34" charset="0"/>
                <a:ea typeface="Times New Roman" panose="02020603050405020304" pitchFamily="18" charset="0"/>
              </a:rPr>
              <a:t>an Environmental Aspect and Impact Register </a:t>
            </a:r>
          </a:p>
          <a:p>
            <a:pPr marL="742950" indent="-285750">
              <a:buFont typeface="Arial" panose="020B0604020202020204" pitchFamily="34" charset="0"/>
              <a:buChar char="•"/>
            </a:pPr>
            <a:r>
              <a:rPr lang="en-GB" sz="1800" dirty="0">
                <a:effectLst/>
                <a:latin typeface="Arial" panose="020B0604020202020204" pitchFamily="34" charset="0"/>
                <a:ea typeface="Times New Roman" panose="02020603050405020304" pitchFamily="18" charset="0"/>
              </a:rPr>
              <a:t>a Training Procedure </a:t>
            </a:r>
          </a:p>
          <a:p>
            <a:pPr marL="742950" indent="-285750">
              <a:buFont typeface="Arial" panose="020B0604020202020204" pitchFamily="34" charset="0"/>
              <a:buChar char="•"/>
            </a:pPr>
            <a:r>
              <a:rPr lang="en-GB" sz="1800" dirty="0">
                <a:effectLst/>
                <a:latin typeface="Arial" panose="020B0604020202020204" pitchFamily="34" charset="0"/>
                <a:ea typeface="Times New Roman" panose="02020603050405020304" pitchFamily="18" charset="0"/>
              </a:rPr>
              <a:t>a Standard Operating Procedure (SOP) </a:t>
            </a:r>
          </a:p>
          <a:p>
            <a:pPr marL="742950" indent="-285750">
              <a:buFont typeface="Arial" panose="020B0604020202020204" pitchFamily="34" charset="0"/>
              <a:buChar char="•"/>
            </a:pPr>
            <a:r>
              <a:rPr lang="en-GB" sz="1800" dirty="0">
                <a:effectLst/>
                <a:latin typeface="Arial" panose="020B0604020202020204" pitchFamily="34" charset="0"/>
                <a:ea typeface="Times New Roman" panose="02020603050405020304" pitchFamily="18" charset="0"/>
              </a:rPr>
              <a:t>another appropriate EMS document agreed with the module tutor. </a:t>
            </a:r>
          </a:p>
          <a:p>
            <a:pPr marL="457200"/>
            <a:r>
              <a:rPr lang="en-GB" sz="1800" dirty="0">
                <a:effectLst/>
                <a:latin typeface="Arial" panose="020B0604020202020204" pitchFamily="34" charset="0"/>
                <a:ea typeface="Times New Roman" panose="02020603050405020304" pitchFamily="18" charset="0"/>
              </a:rPr>
              <a:t> </a:t>
            </a:r>
          </a:p>
          <a:p>
            <a:pPr marL="457200"/>
            <a:r>
              <a:rPr lang="en-GB" sz="1800" dirty="0">
                <a:effectLst/>
                <a:latin typeface="Arial" panose="020B0604020202020204" pitchFamily="34" charset="0"/>
                <a:ea typeface="Times New Roman" panose="02020603050405020304" pitchFamily="18" charset="0"/>
              </a:rPr>
              <a:t>Your submission should justify the design of the document by explaining how it addresses the issues identified during the audit and how it supports continual improvement within the EMS</a:t>
            </a:r>
          </a:p>
        </p:txBody>
      </p:sp>
    </p:spTree>
    <p:extLst>
      <p:ext uri="{BB962C8B-B14F-4D97-AF65-F5344CB8AC3E}">
        <p14:creationId xmlns:p14="http://schemas.microsoft.com/office/powerpoint/2010/main" val="40946945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2026/2027		</a:t>
            </a:r>
            <a:r>
              <a:rPr lang="fr-FR" b="1" dirty="0"/>
              <a:t>Next Session</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115267" y="449811"/>
            <a:ext cx="8803464" cy="3785652"/>
          </a:xfrm>
          <a:prstGeom prst="rect">
            <a:avLst/>
          </a:prstGeom>
          <a:noFill/>
        </p:spPr>
        <p:txBody>
          <a:bodyPr wrap="square" rtlCol="0">
            <a:spAutoFit/>
          </a:bodyPr>
          <a:lstStyle/>
          <a:p>
            <a:r>
              <a:rPr lang="en-GB" sz="2400" dirty="0"/>
              <a:t>The next lecture will cover:</a:t>
            </a:r>
          </a:p>
          <a:p>
            <a:pPr algn="ctr"/>
            <a:r>
              <a:rPr lang="en-GB" sz="2400" dirty="0"/>
              <a:t>Origin of Environmental Assessments</a:t>
            </a:r>
          </a:p>
          <a:p>
            <a:endParaRPr lang="en-GB" sz="2400" dirty="0"/>
          </a:p>
          <a:p>
            <a:r>
              <a:rPr lang="en-GB" sz="2400" dirty="0"/>
              <a:t>Suggested activities: </a:t>
            </a:r>
          </a:p>
          <a:p>
            <a:pPr marL="800100" lvl="1" indent="-342900">
              <a:buFontTx/>
              <a:buChar char="-"/>
            </a:pPr>
            <a:r>
              <a:rPr lang="en-GB" sz="2400" dirty="0"/>
              <a:t>Find an EIA report via a planning portal</a:t>
            </a:r>
          </a:p>
          <a:p>
            <a:pPr marL="800100" lvl="1" indent="-342900">
              <a:buFontTx/>
              <a:buChar char="-"/>
            </a:pPr>
            <a:r>
              <a:rPr lang="en-GB" sz="2400" dirty="0"/>
              <a:t>Find a company’s EMS report</a:t>
            </a:r>
          </a:p>
          <a:p>
            <a:pPr marL="800100" lvl="1" indent="-342900">
              <a:buFontTx/>
              <a:buChar char="-"/>
            </a:pPr>
            <a:r>
              <a:rPr lang="en-GB" sz="2400" dirty="0"/>
              <a:t>Briefly review both</a:t>
            </a:r>
          </a:p>
          <a:p>
            <a:endParaRPr lang="en-GB" sz="2400" dirty="0"/>
          </a:p>
          <a:p>
            <a:r>
              <a:rPr lang="en-GB" sz="2400" dirty="0"/>
              <a:t>Suggested reading:</a:t>
            </a:r>
          </a:p>
          <a:p>
            <a:r>
              <a:rPr lang="en-GB" sz="2400" dirty="0">
                <a:hlinkClick r:id="rId2"/>
              </a:rPr>
              <a:t>UWTSD Library Reading List for ACNA6002</a:t>
            </a:r>
            <a:endParaRPr lang="en-GB" sz="2400" dirty="0"/>
          </a:p>
        </p:txBody>
      </p:sp>
      <p:graphicFrame>
        <p:nvGraphicFramePr>
          <p:cNvPr id="7" name="Table 6">
            <a:extLst>
              <a:ext uri="{FF2B5EF4-FFF2-40B4-BE49-F238E27FC236}">
                <a16:creationId xmlns:a16="http://schemas.microsoft.com/office/drawing/2014/main" id="{8338E3FD-5438-80BB-AECB-4BEACEF14B1E}"/>
              </a:ext>
            </a:extLst>
          </p:cNvPr>
          <p:cNvGraphicFramePr>
            <a:graphicFrameLocks noGrp="1"/>
          </p:cNvGraphicFramePr>
          <p:nvPr>
            <p:extLst>
              <p:ext uri="{D42A27DB-BD31-4B8C-83A1-F6EECF244321}">
                <p14:modId xmlns:p14="http://schemas.microsoft.com/office/powerpoint/2010/main" val="2639755224"/>
              </p:ext>
            </p:extLst>
          </p:nvPr>
        </p:nvGraphicFramePr>
        <p:xfrm>
          <a:off x="3728948" y="4235463"/>
          <a:ext cx="5499100" cy="2179320"/>
        </p:xfrm>
        <a:graphic>
          <a:graphicData uri="http://schemas.openxmlformats.org/drawingml/2006/table">
            <a:tbl>
              <a:tblPr firstRow="1" firstCol="1" bandRow="1"/>
              <a:tblGrid>
                <a:gridCol w="1072515">
                  <a:extLst>
                    <a:ext uri="{9D8B030D-6E8A-4147-A177-3AD203B41FA5}">
                      <a16:colId xmlns:a16="http://schemas.microsoft.com/office/drawing/2014/main" val="1553244994"/>
                    </a:ext>
                  </a:extLst>
                </a:gridCol>
                <a:gridCol w="3559175">
                  <a:extLst>
                    <a:ext uri="{9D8B030D-6E8A-4147-A177-3AD203B41FA5}">
                      <a16:colId xmlns:a16="http://schemas.microsoft.com/office/drawing/2014/main" val="3409624652"/>
                    </a:ext>
                  </a:extLst>
                </a:gridCol>
                <a:gridCol w="867410">
                  <a:extLst>
                    <a:ext uri="{9D8B030D-6E8A-4147-A177-3AD203B41FA5}">
                      <a16:colId xmlns:a16="http://schemas.microsoft.com/office/drawing/2014/main" val="2479977162"/>
                    </a:ext>
                  </a:extLst>
                </a:gridCol>
              </a:tblGrid>
              <a:tr h="0">
                <a:tc>
                  <a:txBody>
                    <a:bodyPr/>
                    <a:lstStyle/>
                    <a:p>
                      <a:pPr algn="just" hangingPunct="0">
                        <a:tabLst>
                          <a:tab pos="457200" algn="l"/>
                          <a:tab pos="914400" algn="l"/>
                        </a:tabLst>
                      </a:pPr>
                      <a:r>
                        <a:rPr lang="en-GB" sz="1100" b="1">
                          <a:solidFill>
                            <a:srgbClr val="000000"/>
                          </a:solidFill>
                          <a:effectLst/>
                          <a:latin typeface="Arial" panose="020B0604020202020204" pitchFamily="34" charset="0"/>
                          <a:ea typeface="Times New Roman" panose="02020603050405020304" pitchFamily="18" charset="0"/>
                        </a:rPr>
                        <a:t>Classification</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hangingPunct="0">
                        <a:tabLst>
                          <a:tab pos="457200" algn="l"/>
                          <a:tab pos="914400" algn="l"/>
                        </a:tabLst>
                      </a:pPr>
                      <a:r>
                        <a:rPr lang="en-GB" sz="1100" b="1">
                          <a:solidFill>
                            <a:srgbClr val="000000"/>
                          </a:solidFill>
                          <a:effectLst/>
                          <a:latin typeface="Arial" panose="020B0604020202020204" pitchFamily="34" charset="0"/>
                          <a:ea typeface="Times New Roman" panose="02020603050405020304" pitchFamily="18" charset="0"/>
                        </a:rPr>
                        <a:t>Reading List entry</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hangingPunct="0">
                        <a:tabLst>
                          <a:tab pos="457200" algn="l"/>
                          <a:tab pos="914400" algn="l"/>
                        </a:tabLst>
                      </a:pPr>
                      <a:r>
                        <a:rPr lang="en-GB" sz="1100" b="1">
                          <a:solidFill>
                            <a:srgbClr val="000000"/>
                          </a:solidFill>
                          <a:effectLst/>
                          <a:latin typeface="Arial" panose="020B0604020202020204" pitchFamily="34" charset="0"/>
                          <a:ea typeface="Times New Roman" panose="02020603050405020304" pitchFamily="18" charset="0"/>
                        </a:rPr>
                        <a:t>Electronic*</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3101644586"/>
                  </a:ext>
                </a:extLst>
              </a:tr>
              <a:tr h="0">
                <a:tc>
                  <a:txBody>
                    <a:bodyPr/>
                    <a:lstStyle/>
                    <a:p>
                      <a:pPr algn="just" hangingPunct="0">
                        <a:tabLst>
                          <a:tab pos="457200" algn="l"/>
                          <a:tab pos="914400" algn="l"/>
                        </a:tabLst>
                      </a:pPr>
                      <a:r>
                        <a:rPr lang="en-GB" sz="1100" dirty="0">
                          <a:effectLst/>
                          <a:latin typeface="Arial" panose="020B0604020202020204" pitchFamily="34" charset="0"/>
                          <a:ea typeface="Times New Roman" panose="02020603050405020304" pitchFamily="18" charset="0"/>
                        </a:rPr>
                        <a:t>Essential</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100" dirty="0">
                          <a:effectLst/>
                          <a:latin typeface="Arial" panose="020B0604020202020204" pitchFamily="34" charset="0"/>
                          <a:ea typeface="Times New Roman" panose="02020603050405020304" pitchFamily="18" charset="0"/>
                          <a:cs typeface="Times New Roman" panose="02020603050405020304" pitchFamily="18" charset="0"/>
                        </a:rPr>
                        <a:t>Glasson, J., </a:t>
                      </a:r>
                      <a:r>
                        <a:rPr lang="en-GB" sz="1100" dirty="0" err="1">
                          <a:effectLst/>
                          <a:latin typeface="Arial" panose="020B0604020202020204" pitchFamily="34" charset="0"/>
                          <a:ea typeface="Times New Roman" panose="02020603050405020304" pitchFamily="18" charset="0"/>
                          <a:cs typeface="Times New Roman" panose="02020603050405020304" pitchFamily="18" charset="0"/>
                        </a:rPr>
                        <a:t>Therival</a:t>
                      </a:r>
                      <a:r>
                        <a:rPr lang="en-GB" sz="1100" dirty="0">
                          <a:effectLst/>
                          <a:latin typeface="Arial" panose="020B0604020202020204" pitchFamily="34" charset="0"/>
                          <a:ea typeface="Times New Roman" panose="02020603050405020304" pitchFamily="18" charset="0"/>
                          <a:cs typeface="Times New Roman" panose="02020603050405020304" pitchFamily="18" charset="0"/>
                        </a:rPr>
                        <a:t>, R. and Chadwick, A. (2012) (4th Edition)</a:t>
                      </a:r>
                      <a:r>
                        <a:rPr lang="en-GB" sz="1100" b="1" dirty="0">
                          <a:effectLst/>
                          <a:latin typeface="Arial" panose="020B0604020202020204" pitchFamily="34" charset="0"/>
                          <a:ea typeface="Times New Roman" panose="02020603050405020304" pitchFamily="18" charset="0"/>
                          <a:cs typeface="Times New Roman" panose="02020603050405020304" pitchFamily="18" charset="0"/>
                        </a:rPr>
                        <a:t> </a:t>
                      </a:r>
                      <a:r>
                        <a:rPr lang="en-GB" sz="1100" i="1" dirty="0">
                          <a:effectLst/>
                          <a:latin typeface="Arial" panose="020B0604020202020204" pitchFamily="34" charset="0"/>
                          <a:ea typeface="Times New Roman" panose="02020603050405020304" pitchFamily="18" charset="0"/>
                          <a:cs typeface="Times New Roman" panose="02020603050405020304" pitchFamily="18" charset="0"/>
                        </a:rPr>
                        <a:t>Introduction to Environmental Impact Assessment</a:t>
                      </a:r>
                      <a:r>
                        <a:rPr lang="en-GB" sz="1100" dirty="0">
                          <a:effectLst/>
                          <a:latin typeface="Arial" panose="020B0604020202020204" pitchFamily="34" charset="0"/>
                          <a:ea typeface="Times New Roman" panose="02020603050405020304" pitchFamily="18" charset="0"/>
                          <a:cs typeface="Times New Roman" panose="02020603050405020304" pitchFamily="18" charset="0"/>
                        </a:rPr>
                        <a:t>. London: Routledge</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a:effectLst/>
                          <a:latin typeface="Segoe UI Symbol" panose="020B0502040204020203" pitchFamily="34" charset="0"/>
                          <a:ea typeface="MS Gothic" panose="020B0609070205080204" pitchFamily="49" charset="-128"/>
                          <a:cs typeface="Segoe UI Symbol" panose="020B0502040204020203" pitchFamily="34" charset="0"/>
                        </a:rPr>
                        <a:t>☐</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20671287"/>
                  </a:ext>
                </a:extLst>
              </a:tr>
              <a:tr h="0">
                <a:tc>
                  <a:txBody>
                    <a:bodyPr/>
                    <a:lstStyle/>
                    <a:p>
                      <a:pPr algn="just" hangingPunct="0">
                        <a:tabLst>
                          <a:tab pos="457200" algn="l"/>
                          <a:tab pos="914400" algn="l"/>
                        </a:tabLst>
                      </a:pPr>
                      <a:r>
                        <a:rPr lang="en-GB" sz="1100">
                          <a:effectLst/>
                          <a:latin typeface="Arial" panose="020B0604020202020204" pitchFamily="34" charset="0"/>
                          <a:ea typeface="Times New Roman" panose="02020603050405020304" pitchFamily="18" charset="0"/>
                        </a:rPr>
                        <a:t>Essential</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tabLst>
                          <a:tab pos="457200" algn="l"/>
                          <a:tab pos="914400" algn="l"/>
                        </a:tabLst>
                      </a:pPr>
                      <a:r>
                        <a:rPr lang="en-GB" sz="1100" dirty="0">
                          <a:effectLst/>
                          <a:latin typeface="Arial" panose="020B0604020202020204" pitchFamily="34" charset="0"/>
                          <a:ea typeface="Times New Roman" panose="02020603050405020304" pitchFamily="18" charset="0"/>
                        </a:rPr>
                        <a:t>Muthu, S.S. (Ed.) (2020) </a:t>
                      </a:r>
                      <a:r>
                        <a:rPr lang="en-GB" sz="1100" i="1" dirty="0">
                          <a:effectLst/>
                          <a:latin typeface="Arial" panose="020B0604020202020204" pitchFamily="34" charset="0"/>
                          <a:ea typeface="Times New Roman" panose="02020603050405020304" pitchFamily="18" charset="0"/>
                        </a:rPr>
                        <a:t>Carbon Footprints: Case Studies from the Building, Household, and Agricultural Sectors</a:t>
                      </a:r>
                      <a:r>
                        <a:rPr lang="en-GB" sz="1100" dirty="0">
                          <a:effectLst/>
                          <a:latin typeface="Arial" panose="020B0604020202020204" pitchFamily="34" charset="0"/>
                          <a:ea typeface="Times New Roman" panose="02020603050405020304" pitchFamily="18" charset="0"/>
                        </a:rPr>
                        <a:t>. Singapore: Springer</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a:effectLst/>
                          <a:latin typeface="MS Gothic" panose="020B0609070205080204" pitchFamily="49" charset="-128"/>
                          <a:ea typeface="Times New Roman" panose="02020603050405020304" pitchFamily="18" charset="0"/>
                          <a:cs typeface="Arial" panose="020B0604020202020204" pitchFamily="34" charset="0"/>
                        </a:rPr>
                        <a:t>☒</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96201958"/>
                  </a:ext>
                </a:extLst>
              </a:tr>
              <a:tr h="0">
                <a:tc>
                  <a:txBody>
                    <a:bodyPr/>
                    <a:lstStyle/>
                    <a:p>
                      <a:pPr algn="just" hangingPunct="0">
                        <a:tabLst>
                          <a:tab pos="457200" algn="l"/>
                          <a:tab pos="914400" algn="l"/>
                        </a:tabLst>
                      </a:pPr>
                      <a:r>
                        <a:rPr lang="en-GB" sz="1100">
                          <a:effectLst/>
                          <a:latin typeface="Arial" panose="020B0604020202020204" pitchFamily="34" charset="0"/>
                          <a:ea typeface="Times New Roman" panose="02020603050405020304" pitchFamily="18" charset="0"/>
                        </a:rPr>
                        <a:t>Essential</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tabLst>
                          <a:tab pos="457200" algn="l"/>
                          <a:tab pos="914400" algn="l"/>
                        </a:tabLst>
                      </a:pPr>
                      <a:r>
                        <a:rPr lang="en-GB" sz="1100" dirty="0" err="1">
                          <a:effectLst/>
                          <a:latin typeface="Arial" panose="020B0604020202020204" pitchFamily="34" charset="0"/>
                          <a:ea typeface="Times New Roman" panose="02020603050405020304" pitchFamily="18" charset="0"/>
                        </a:rPr>
                        <a:t>BSi</a:t>
                      </a:r>
                      <a:r>
                        <a:rPr lang="en-GB" sz="1100">
                          <a:effectLst/>
                          <a:latin typeface="Arial" panose="020B0604020202020204" pitchFamily="34" charset="0"/>
                          <a:ea typeface="Times New Roman" panose="02020603050405020304" pitchFamily="18" charset="0"/>
                        </a:rPr>
                        <a:t> (2015) </a:t>
                      </a:r>
                      <a:r>
                        <a:rPr lang="en-GB" sz="1100" i="1">
                          <a:effectLst/>
                          <a:latin typeface="Arial" panose="020B0604020202020204" pitchFamily="34" charset="0"/>
                          <a:ea typeface="Times New Roman" panose="02020603050405020304" pitchFamily="18" charset="0"/>
                        </a:rPr>
                        <a:t>BS EN ISO14001: Environmental Management Systems – Requirements with guidance for use</a:t>
                      </a:r>
                      <a:r>
                        <a:rPr lang="en-GB" sz="1100">
                          <a:effectLst/>
                          <a:latin typeface="Arial" panose="020B0604020202020204" pitchFamily="34" charset="0"/>
                          <a:ea typeface="Times New Roman" panose="02020603050405020304" pitchFamily="18" charset="0"/>
                        </a:rPr>
                        <a:t>, London: British Standards Institution</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a:effectLst/>
                          <a:latin typeface="MS Gothic" panose="020B0609070205080204" pitchFamily="49" charset="-128"/>
                          <a:ea typeface="Times New Roman" panose="02020603050405020304" pitchFamily="18" charset="0"/>
                          <a:cs typeface="Arial" panose="020B0604020202020204" pitchFamily="34" charset="0"/>
                        </a:rPr>
                        <a:t>☒</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90470698"/>
                  </a:ext>
                </a:extLst>
              </a:tr>
              <a:tr h="0">
                <a:tc>
                  <a:txBody>
                    <a:bodyPr/>
                    <a:lstStyle/>
                    <a:p>
                      <a:pPr algn="just" hangingPunct="0">
                        <a:tabLst>
                          <a:tab pos="457200" algn="l"/>
                          <a:tab pos="914400" algn="l"/>
                        </a:tabLst>
                      </a:pPr>
                      <a:r>
                        <a:rPr lang="en-GB" sz="1100">
                          <a:effectLst/>
                          <a:latin typeface="Arial" panose="020B0604020202020204" pitchFamily="34" charset="0"/>
                          <a:ea typeface="Times New Roman" panose="02020603050405020304" pitchFamily="18" charset="0"/>
                        </a:rPr>
                        <a:t>Essential</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tabLst>
                          <a:tab pos="457200" algn="l"/>
                          <a:tab pos="914400" algn="l"/>
                        </a:tabLst>
                      </a:pPr>
                      <a:r>
                        <a:rPr lang="en-GB" sz="1100" dirty="0" err="1">
                          <a:effectLst/>
                          <a:latin typeface="Arial" panose="020B0604020202020204" pitchFamily="34" charset="0"/>
                          <a:ea typeface="Times New Roman" panose="02020603050405020304" pitchFamily="18" charset="0"/>
                        </a:rPr>
                        <a:t>Wackernagel</a:t>
                      </a:r>
                      <a:r>
                        <a:rPr lang="en-GB" sz="1100" dirty="0">
                          <a:effectLst/>
                          <a:latin typeface="Arial" panose="020B0604020202020204" pitchFamily="34" charset="0"/>
                          <a:ea typeface="Times New Roman" panose="02020603050405020304" pitchFamily="18" charset="0"/>
                        </a:rPr>
                        <a:t>, M. &amp; Beyers, B. (2019) </a:t>
                      </a:r>
                      <a:r>
                        <a:rPr lang="en-GB" sz="1100" i="1" dirty="0">
                          <a:effectLst/>
                          <a:latin typeface="Arial" panose="020B0604020202020204" pitchFamily="34" charset="0"/>
                          <a:ea typeface="Times New Roman" panose="02020603050405020304" pitchFamily="18" charset="0"/>
                        </a:rPr>
                        <a:t>Ecological Footprint: Managing our Biocapacity Budget</a:t>
                      </a:r>
                      <a:r>
                        <a:rPr lang="en-GB" sz="1100" dirty="0">
                          <a:effectLst/>
                          <a:latin typeface="Arial" panose="020B0604020202020204" pitchFamily="34" charset="0"/>
                          <a:ea typeface="Times New Roman" panose="02020603050405020304" pitchFamily="18" charset="0"/>
                        </a:rPr>
                        <a:t>. Canada: New Society Publishers </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39816928"/>
                  </a:ext>
                </a:extLst>
              </a:tr>
            </a:tbl>
          </a:graphicData>
        </a:graphic>
      </p:graphicFrame>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a:t>A. Cunningham			Lecture 1: Introduction to </a:t>
            </a:r>
            <a:r>
              <a:rPr lang="en-GB"/>
              <a:t>ACNA6002</a:t>
            </a:r>
            <a:r>
              <a:rPr lang="fr-FR"/>
              <a:t> </a:t>
            </a:r>
            <a:endParaRPr lang="en-GB"/>
          </a:p>
        </p:txBody>
      </p:sp>
      <p:sp>
        <p:nvSpPr>
          <p:cNvPr id="3" name="TextBox 2">
            <a:extLst>
              <a:ext uri="{FF2B5EF4-FFF2-40B4-BE49-F238E27FC236}">
                <a16:creationId xmlns:a16="http://schemas.microsoft.com/office/drawing/2014/main" id="{2820B6CF-C6FB-2317-AD90-8CABB7F07B6A}"/>
              </a:ext>
            </a:extLst>
          </p:cNvPr>
          <p:cNvSpPr txBox="1"/>
          <p:nvPr/>
        </p:nvSpPr>
        <p:spPr>
          <a:xfrm>
            <a:off x="10628852" y="0"/>
            <a:ext cx="1557536" cy="369332"/>
          </a:xfrm>
          <a:prstGeom prst="rect">
            <a:avLst/>
          </a:prstGeom>
          <a:noFill/>
        </p:spPr>
        <p:txBody>
          <a:bodyPr wrap="square" rtlCol="0">
            <a:spAutoFit/>
          </a:bodyPr>
          <a:lstStyle/>
          <a:p>
            <a:r>
              <a:rPr lang="en-GB" dirty="0"/>
              <a:t>28/09/2026</a:t>
            </a:r>
          </a:p>
        </p:txBody>
      </p:sp>
      <p:pic>
        <p:nvPicPr>
          <p:cNvPr id="3074" name="Picture 2" descr="Introduction To Environmental Impact Assessment | John Glasson, Riki T">
            <a:extLst>
              <a:ext uri="{FF2B5EF4-FFF2-40B4-BE49-F238E27FC236}">
                <a16:creationId xmlns:a16="http://schemas.microsoft.com/office/drawing/2014/main" id="{F07D030D-FD98-00EC-D8D5-34A6BBB682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06761" y="3696153"/>
            <a:ext cx="1829704" cy="257175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Environmental Impact Assessment ...">
            <a:extLst>
              <a:ext uri="{FF2B5EF4-FFF2-40B4-BE49-F238E27FC236}">
                <a16:creationId xmlns:a16="http://schemas.microsoft.com/office/drawing/2014/main" id="{E5693597-53CA-5D6E-181F-DC0CBA26B8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5672" y="3626785"/>
            <a:ext cx="1714500" cy="257175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Environmental Impact Assessment Handbook Second edition: A practical guide  for planners, developers and communities: Amazon.co.uk: Carroll, Barbara,  Turpin, Trevor, Boyden, Adam, Carroll, Alison, Thomas, Ruth: 9780727735096:  Books">
            <a:extLst>
              <a:ext uri="{FF2B5EF4-FFF2-40B4-BE49-F238E27FC236}">
                <a16:creationId xmlns:a16="http://schemas.microsoft.com/office/drawing/2014/main" id="{07B31E16-AF0A-EA3C-F1A3-E43BDE47DA4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02685" y="651618"/>
            <a:ext cx="1932918" cy="27075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6887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2026/2027		</a:t>
            </a:r>
            <a:r>
              <a:rPr lang="fr-FR" b="1" dirty="0"/>
              <a:t>Current </a:t>
            </a:r>
            <a:r>
              <a:rPr lang="en-GB" b="1" dirty="0"/>
              <a:t>knowledge</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426781" y="778468"/>
            <a:ext cx="5543849" cy="4893647"/>
          </a:xfrm>
          <a:prstGeom prst="rect">
            <a:avLst/>
          </a:prstGeom>
          <a:noFill/>
        </p:spPr>
        <p:txBody>
          <a:bodyPr wrap="square" rtlCol="0">
            <a:spAutoFit/>
          </a:bodyPr>
          <a:lstStyle/>
          <a:p>
            <a:pPr marL="342900" indent="-342900">
              <a:buFont typeface="Courier New" panose="02070309020205020404" pitchFamily="49" charset="0"/>
              <a:buChar char="o"/>
            </a:pPr>
            <a:r>
              <a:rPr lang="en-GB" sz="2400" dirty="0">
                <a:latin typeface="Comic Sans MS" panose="030F0702030302020204" pitchFamily="66" charset="0"/>
              </a:rPr>
              <a:t>Has anyone got any prior knowledge or experience of environmental assessments?</a:t>
            </a:r>
          </a:p>
          <a:p>
            <a:endParaRPr lang="en-GB" sz="2400" dirty="0">
              <a:latin typeface="Comic Sans MS" panose="030F0702030302020204" pitchFamily="66" charset="0"/>
            </a:endParaRPr>
          </a:p>
          <a:p>
            <a:pPr marL="342900" indent="-342900">
              <a:buFont typeface="Courier New" panose="02070309020205020404" pitchFamily="49" charset="0"/>
              <a:buChar char="o"/>
            </a:pPr>
            <a:r>
              <a:rPr lang="en-GB" sz="2400" dirty="0">
                <a:latin typeface="Comic Sans MS" panose="030F0702030302020204" pitchFamily="66" charset="0"/>
              </a:rPr>
              <a:t>Has anyone ever heard of an EIA or EMS before?</a:t>
            </a:r>
          </a:p>
          <a:p>
            <a:pPr marL="342900" indent="-342900">
              <a:buFont typeface="Courier New" panose="02070309020205020404" pitchFamily="49" charset="0"/>
              <a:buChar char="o"/>
            </a:pPr>
            <a:endParaRPr lang="en-GB" sz="2400" dirty="0">
              <a:latin typeface="Comic Sans MS" panose="030F0702030302020204" pitchFamily="66" charset="0"/>
            </a:endParaRPr>
          </a:p>
          <a:p>
            <a:pPr marL="342900" indent="-342900">
              <a:buFont typeface="Courier New" panose="02070309020205020404" pitchFamily="49" charset="0"/>
              <a:buChar char="o"/>
            </a:pPr>
            <a:r>
              <a:rPr lang="en-GB" sz="2400" dirty="0">
                <a:latin typeface="Comic Sans MS" panose="030F0702030302020204" pitchFamily="66" charset="0"/>
              </a:rPr>
              <a:t>Has anyone ever calculated their ecological or carbon footprint before?</a:t>
            </a:r>
          </a:p>
          <a:p>
            <a:pPr marL="342900" indent="-342900">
              <a:buFont typeface="Courier New" panose="02070309020205020404" pitchFamily="49" charset="0"/>
              <a:buChar char="o"/>
            </a:pPr>
            <a:endParaRPr lang="en-GB" sz="2400" dirty="0">
              <a:latin typeface="Comic Sans MS" panose="030F0702030302020204" pitchFamily="66" charset="0"/>
            </a:endParaRPr>
          </a:p>
          <a:p>
            <a:pPr marL="342900" indent="-342900">
              <a:buFont typeface="Courier New" panose="02070309020205020404" pitchFamily="49" charset="0"/>
              <a:buChar char="o"/>
            </a:pPr>
            <a:r>
              <a:rPr lang="en-GB" sz="2400" dirty="0">
                <a:latin typeface="Comic Sans MS" panose="030F0702030302020204" pitchFamily="66" charset="0"/>
              </a:rPr>
              <a:t>Has anyone ever responded to a proposed development before?</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a:t>A. Cunningham			Lecture 1: Introduction to </a:t>
            </a:r>
            <a:r>
              <a:rPr lang="en-GB"/>
              <a:t>ACNA6002</a:t>
            </a:r>
            <a:r>
              <a:rPr lang="fr-FR"/>
              <a:t> </a:t>
            </a:r>
            <a:endParaRPr lang="en-GB"/>
          </a:p>
        </p:txBody>
      </p:sp>
      <p:pic>
        <p:nvPicPr>
          <p:cNvPr id="3" name="Picture 2">
            <a:extLst>
              <a:ext uri="{FF2B5EF4-FFF2-40B4-BE49-F238E27FC236}">
                <a16:creationId xmlns:a16="http://schemas.microsoft.com/office/drawing/2014/main" id="{1D5DF5E6-9378-3C0D-AA2D-AF67050660E1}"/>
              </a:ext>
            </a:extLst>
          </p:cNvPr>
          <p:cNvPicPr>
            <a:picLocks noChangeAspect="1"/>
          </p:cNvPicPr>
          <p:nvPr/>
        </p:nvPicPr>
        <p:blipFill rotWithShape="1">
          <a:blip r:embed="rId3"/>
          <a:srcRect t="8253" b="-1"/>
          <a:stretch/>
        </p:blipFill>
        <p:spPr>
          <a:xfrm>
            <a:off x="8970630" y="2590925"/>
            <a:ext cx="3024881" cy="1513775"/>
          </a:xfrm>
          <a:prstGeom prst="rect">
            <a:avLst/>
          </a:prstGeom>
        </p:spPr>
      </p:pic>
      <p:sp>
        <p:nvSpPr>
          <p:cNvPr id="4" name="TextBox 3">
            <a:extLst>
              <a:ext uri="{FF2B5EF4-FFF2-40B4-BE49-F238E27FC236}">
                <a16:creationId xmlns:a16="http://schemas.microsoft.com/office/drawing/2014/main" id="{D6BB8234-9D79-7FA7-D630-C80CDB40747B}"/>
              </a:ext>
            </a:extLst>
          </p:cNvPr>
          <p:cNvSpPr txBox="1"/>
          <p:nvPr/>
        </p:nvSpPr>
        <p:spPr>
          <a:xfrm>
            <a:off x="10628852" y="0"/>
            <a:ext cx="1557536" cy="369332"/>
          </a:xfrm>
          <a:prstGeom prst="rect">
            <a:avLst/>
          </a:prstGeom>
          <a:noFill/>
        </p:spPr>
        <p:txBody>
          <a:bodyPr wrap="square" rtlCol="0">
            <a:spAutoFit/>
          </a:bodyPr>
          <a:lstStyle/>
          <a:p>
            <a:r>
              <a:rPr lang="en-GB" dirty="0"/>
              <a:t>28/09/2026</a:t>
            </a:r>
          </a:p>
        </p:txBody>
      </p:sp>
    </p:spTree>
    <p:extLst>
      <p:ext uri="{BB962C8B-B14F-4D97-AF65-F5344CB8AC3E}">
        <p14:creationId xmlns:p14="http://schemas.microsoft.com/office/powerpoint/2010/main" val="32278667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13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2026/2027		</a:t>
            </a:r>
            <a:r>
              <a:rPr lang="fr-FR" b="1" dirty="0"/>
              <a:t>Questions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8299815" cy="1908215"/>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3"/>
              </a:rPr>
              <a:t>a.cunningham@uwtsd.ac.uk</a:t>
            </a:r>
            <a:endParaRPr lang="en-GB" dirty="0"/>
          </a:p>
          <a:p>
            <a:endParaRPr lang="en-GB" sz="1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28/09/2026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fr-FR"/>
              <a:t>A. Cunningham			Lecture 1: Introduction to </a:t>
            </a:r>
            <a:r>
              <a:rPr lang="en-GB"/>
              <a:t>ACNA6002</a:t>
            </a:r>
            <a:r>
              <a:rPr lang="fr-FR"/>
              <a:t> </a:t>
            </a:r>
            <a:endParaRPr lang="en-GB"/>
          </a:p>
        </p:txBody>
      </p:sp>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1517</Words>
  <Application>Microsoft Office PowerPoint</Application>
  <PresentationFormat>Widescreen</PresentationFormat>
  <Paragraphs>264</Paragraphs>
  <Slides>13</Slides>
  <Notes>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13</vt:i4>
      </vt:variant>
    </vt:vector>
  </HeadingPairs>
  <TitlesOfParts>
    <vt:vector size="23" baseType="lpstr">
      <vt:lpstr>MS Gothic</vt:lpstr>
      <vt:lpstr>Aptos</vt:lpstr>
      <vt:lpstr>Arial</vt:lpstr>
      <vt:lpstr>Calibri</vt:lpstr>
      <vt:lpstr>Calibri Light</vt:lpstr>
      <vt:lpstr>Comic Sans MS</vt:lpstr>
      <vt:lpstr>Courier New</vt:lpstr>
      <vt:lpstr>Segoe UI 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1</cp:revision>
  <dcterms:created xsi:type="dcterms:W3CDTF">2023-07-26T10:21:48Z</dcterms:created>
  <dcterms:modified xsi:type="dcterms:W3CDTF">2026-09-25T20:46:25Z</dcterms:modified>
</cp:coreProperties>
</file>