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0" r:id="rId3"/>
    <p:sldId id="272" r:id="rId4"/>
    <p:sldId id="257" r:id="rId5"/>
    <p:sldId id="262" r:id="rId6"/>
    <p:sldId id="263" r:id="rId7"/>
    <p:sldId id="258" r:id="rId8"/>
    <p:sldId id="259" r:id="rId9"/>
    <p:sldId id="271" r:id="rId10"/>
    <p:sldId id="264" r:id="rId11"/>
    <p:sldId id="260" r:id="rId12"/>
    <p:sldId id="265" r:id="rId13"/>
    <p:sldId id="266" r:id="rId14"/>
    <p:sldId id="267" r:id="rId15"/>
    <p:sldId id="261" r:id="rId16"/>
    <p:sldId id="269" r:id="rId17"/>
    <p:sldId id="268" r:id="rId18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B12C090-D286-4EF4-80CE-9336EC4287B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607F6FD-5F69-4FA6-8FA0-6327080C513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1B2E945-CAF5-40B0-9B2A-A54DE87AA49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09F5BB8-3406-4318-8A5F-7B72798DAC87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A9780AF-BB63-4562-8F6F-F949418A6B04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4B6C34-E92E-4F70-8EAC-FC9A474D9F17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B560E13-1236-42E2-8C34-711074157D8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C379917-F9CD-4B41-8E69-3E5B79310EB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0A58864-BD70-4F4E-A2F9-315DA02A500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7F3F3F6-9938-4A92-B8ED-019F7529E314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08A15F4-9E4A-4722-BA27-711880C14586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07CE1B73-971F-410B-A3BC-A70B79F0DA06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www.der.org/films/dead-birds.html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549275"/>
            <a:ext cx="7772400" cy="1470025"/>
          </a:xfrm>
        </p:spPr>
        <p:txBody>
          <a:bodyPr/>
          <a:lstStyle/>
          <a:p>
            <a:r>
              <a:rPr lang="en-GB">
                <a:solidFill>
                  <a:schemeClr val="bg1"/>
                </a:solidFill>
              </a:rPr>
              <a:t>War in Prehistory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76375" y="1989138"/>
            <a:ext cx="6624638" cy="1752600"/>
          </a:xfrm>
        </p:spPr>
        <p:txBody>
          <a:bodyPr/>
          <a:lstStyle/>
          <a:p>
            <a:r>
              <a:rPr lang="en-GB" smtClean="0">
                <a:solidFill>
                  <a:schemeClr val="bg1"/>
                </a:solidFill>
              </a:rPr>
              <a:t>Ethnographic </a:t>
            </a:r>
            <a:r>
              <a:rPr lang="en-GB">
                <a:solidFill>
                  <a:schemeClr val="bg1"/>
                </a:solidFill>
              </a:rPr>
              <a:t>Evidence 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2052" name="Picture 4" descr="ShoshoneCampAround1900-50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4438" y="2997200"/>
            <a:ext cx="4762500" cy="34004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chemeClr val="bg1"/>
                </a:solidFill>
              </a:rPr>
              <a:t>Today’s outline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>
                <a:solidFill>
                  <a:schemeClr val="bg1"/>
                </a:solidFill>
              </a:rPr>
              <a:t>Colonial contact with tribal societies</a:t>
            </a:r>
          </a:p>
          <a:p>
            <a:pPr>
              <a:lnSpc>
                <a:spcPct val="90000"/>
              </a:lnSpc>
            </a:pPr>
            <a:r>
              <a:rPr lang="en-GB">
                <a:solidFill>
                  <a:schemeClr val="bg1"/>
                </a:solidFill>
              </a:rPr>
              <a:t>Ritual warfare</a:t>
            </a:r>
          </a:p>
          <a:p>
            <a:pPr>
              <a:lnSpc>
                <a:spcPct val="90000"/>
              </a:lnSpc>
            </a:pPr>
            <a:r>
              <a:rPr lang="en-GB">
                <a:solidFill>
                  <a:schemeClr val="bg1"/>
                </a:solidFill>
              </a:rPr>
              <a:t>Revenge attacks</a:t>
            </a:r>
          </a:p>
          <a:p>
            <a:pPr>
              <a:lnSpc>
                <a:spcPct val="90000"/>
              </a:lnSpc>
            </a:pPr>
            <a:r>
              <a:rPr lang="en-GB">
                <a:solidFill>
                  <a:schemeClr val="bg1"/>
                </a:solidFill>
              </a:rPr>
              <a:t>War deaths as a % of population: ethnographic, historic and archaeological data</a:t>
            </a:r>
          </a:p>
          <a:p>
            <a:pPr>
              <a:lnSpc>
                <a:spcPct val="90000"/>
              </a:lnSpc>
            </a:pPr>
            <a:r>
              <a:rPr lang="en-GB">
                <a:solidFill>
                  <a:schemeClr val="bg1"/>
                </a:solidFill>
              </a:rPr>
              <a:t>Effects of state societies on tribal warfare</a:t>
            </a:r>
          </a:p>
          <a:p>
            <a:pPr>
              <a:lnSpc>
                <a:spcPct val="90000"/>
              </a:lnSpc>
            </a:pPr>
            <a:r>
              <a:rPr lang="en-GB">
                <a:solidFill>
                  <a:schemeClr val="bg1"/>
                </a:solidFill>
              </a:rPr>
              <a:t>Comparing archaeological data on historic and pre-historic sites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chemeClr val="accent1"/>
                </a:solidFill>
              </a:rPr>
              <a:t>Definitions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b="1">
                <a:solidFill>
                  <a:schemeClr val="accent1"/>
                </a:solidFill>
              </a:rPr>
              <a:t>Band</a:t>
            </a:r>
            <a:r>
              <a:rPr lang="en-GB">
                <a:solidFill>
                  <a:schemeClr val="bg1"/>
                </a:solidFill>
              </a:rPr>
              <a:t>: 20-30 people with informal headman. Part of larger tribe.</a:t>
            </a:r>
          </a:p>
          <a:p>
            <a:pPr>
              <a:lnSpc>
                <a:spcPct val="90000"/>
              </a:lnSpc>
            </a:pPr>
            <a:r>
              <a:rPr lang="en-GB" b="1">
                <a:solidFill>
                  <a:schemeClr val="accent1"/>
                </a:solidFill>
              </a:rPr>
              <a:t>Tribe</a:t>
            </a:r>
            <a:r>
              <a:rPr lang="en-GB">
                <a:solidFill>
                  <a:schemeClr val="bg1"/>
                </a:solidFill>
              </a:rPr>
              <a:t>: several thousand, with sub-groups based on age, sex, ritual. Tribal leaders have influence but no power</a:t>
            </a:r>
          </a:p>
          <a:p>
            <a:pPr>
              <a:lnSpc>
                <a:spcPct val="90000"/>
              </a:lnSpc>
            </a:pPr>
            <a:r>
              <a:rPr lang="en-GB" b="1">
                <a:solidFill>
                  <a:schemeClr val="accent1"/>
                </a:solidFill>
              </a:rPr>
              <a:t>Chiefdom</a:t>
            </a:r>
            <a:r>
              <a:rPr lang="en-GB">
                <a:solidFill>
                  <a:schemeClr val="bg1"/>
                </a:solidFill>
              </a:rPr>
              <a:t>: 1000s or 100,000s under full time formal leadership</a:t>
            </a:r>
          </a:p>
          <a:p>
            <a:pPr>
              <a:lnSpc>
                <a:spcPct val="90000"/>
              </a:lnSpc>
            </a:pPr>
            <a:r>
              <a:rPr lang="en-GB" b="1">
                <a:solidFill>
                  <a:schemeClr val="accent1"/>
                </a:solidFill>
              </a:rPr>
              <a:t>State level society</a:t>
            </a:r>
            <a:r>
              <a:rPr lang="en-GB">
                <a:solidFill>
                  <a:schemeClr val="bg1"/>
                </a:solidFill>
              </a:rPr>
              <a:t>: central government with real power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274638"/>
            <a:ext cx="8291512" cy="1785937"/>
          </a:xfrm>
        </p:spPr>
        <p:txBody>
          <a:bodyPr/>
          <a:lstStyle/>
          <a:p>
            <a:r>
              <a:rPr lang="en-GB" sz="3600">
                <a:solidFill>
                  <a:schemeClr val="bg1"/>
                </a:solidFill>
              </a:rPr>
              <a:t>Dani warriors in New Guinea: ritual warfare (lots of posturing and display, few injuries)</a:t>
            </a:r>
          </a:p>
        </p:txBody>
      </p:sp>
      <p:pic>
        <p:nvPicPr>
          <p:cNvPr id="3077" name="Picture 5" descr="Scene from film Dead Birds.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6375" y="2349500"/>
            <a:ext cx="6048375" cy="41433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>
                <a:solidFill>
                  <a:schemeClr val="bg1"/>
                </a:solidFill>
              </a:rPr>
              <a:t>The Pequot War. The British massacred of warriors and civilians alike</a:t>
            </a:r>
          </a:p>
        </p:txBody>
      </p:sp>
      <p:pic>
        <p:nvPicPr>
          <p:cNvPr id="9222" name="Picture 6" descr="001_002_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550" y="1484313"/>
            <a:ext cx="7127875" cy="5133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8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chemeClr val="bg1"/>
                </a:solidFill>
              </a:rPr>
              <a:t>The Deerfield Massacre</a:t>
            </a:r>
          </a:p>
        </p:txBody>
      </p:sp>
      <p:pic>
        <p:nvPicPr>
          <p:cNvPr id="11270" name="Picture 6" descr="001_002_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088" y="1268413"/>
            <a:ext cx="7334250" cy="52863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 descr="percentage death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0825" y="333375"/>
            <a:ext cx="6027738" cy="6335713"/>
          </a:xfrm>
          <a:prstGeom prst="rect">
            <a:avLst/>
          </a:prstGeom>
          <a:noFill/>
        </p:spPr>
      </p:pic>
      <p:sp>
        <p:nvSpPr>
          <p:cNvPr id="4101" name="Text Box 5"/>
          <p:cNvSpPr txBox="1">
            <a:spLocks noChangeArrowheads="1"/>
          </p:cNvSpPr>
          <p:nvPr/>
        </p:nvSpPr>
        <p:spPr bwMode="auto">
          <a:xfrm>
            <a:off x="6659563" y="333375"/>
            <a:ext cx="2233612" cy="2227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800">
                <a:solidFill>
                  <a:schemeClr val="bg1"/>
                </a:solidFill>
              </a:rPr>
              <a:t>Study found 66% non-state socs at war </a:t>
            </a:r>
            <a:r>
              <a:rPr lang="en-GB" sz="2800" b="1">
                <a:solidFill>
                  <a:schemeClr val="bg1"/>
                </a:solidFill>
              </a:rPr>
              <a:t>every year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4" name="Picture 4" descr="war fatality rate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088" y="404813"/>
            <a:ext cx="6445250" cy="605155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chemeClr val="bg1"/>
                </a:solidFill>
              </a:rPr>
              <a:t>The Jivaro (upper Amazonia)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850" y="1484313"/>
            <a:ext cx="8218488" cy="1828800"/>
          </a:xfrm>
        </p:spPr>
        <p:txBody>
          <a:bodyPr/>
          <a:lstStyle/>
          <a:p>
            <a:pPr>
              <a:buFontTx/>
              <a:buNone/>
            </a:pPr>
            <a:r>
              <a:rPr lang="en-GB" sz="2800">
                <a:solidFill>
                  <a:schemeClr val="bg1"/>
                </a:solidFill>
              </a:rPr>
              <a:t>	Before contact: low level raiding and indiscriminate murder of enemy men, women and children</a:t>
            </a:r>
          </a:p>
          <a:p>
            <a:endParaRPr lang="en-GB" sz="2800">
              <a:solidFill>
                <a:schemeClr val="bg1"/>
              </a:solidFill>
            </a:endParaRPr>
          </a:p>
        </p:txBody>
      </p:sp>
      <p:pic>
        <p:nvPicPr>
          <p:cNvPr id="23557" name="Picture 5" descr="6267111-l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463" y="2852738"/>
            <a:ext cx="4211637" cy="3032125"/>
          </a:xfrm>
          <a:prstGeom prst="rect">
            <a:avLst/>
          </a:prstGeom>
          <a:noFill/>
        </p:spPr>
      </p:pic>
      <p:sp>
        <p:nvSpPr>
          <p:cNvPr id="23558" name="Text Box 6"/>
          <p:cNvSpPr txBox="1">
            <a:spLocks noChangeArrowheads="1"/>
          </p:cNvSpPr>
          <p:nvPr/>
        </p:nvSpPr>
        <p:spPr bwMode="auto">
          <a:xfrm>
            <a:off x="684213" y="3068638"/>
            <a:ext cx="3959225" cy="3508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800">
                <a:solidFill>
                  <a:schemeClr val="bg1"/>
                </a:solidFill>
              </a:rPr>
              <a:t>Contact with Europeans and their first encounter with guns sparked an arms race, slaughter on a bigger scale and pre-emptive strikes against potential enemies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6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>
                <a:solidFill>
                  <a:schemeClr val="accent1"/>
                </a:solidFill>
              </a:rPr>
              <a:t>Crow Indian war party</a:t>
            </a:r>
            <a:r>
              <a:rPr lang="en-GB" sz="4000">
                <a:solidFill>
                  <a:schemeClr val="bg1"/>
                </a:solidFill>
              </a:rPr>
              <a:t/>
            </a:r>
            <a:br>
              <a:rPr lang="en-GB" sz="4000">
                <a:solidFill>
                  <a:schemeClr val="bg1"/>
                </a:solidFill>
              </a:rPr>
            </a:br>
            <a:r>
              <a:rPr lang="en-GB" sz="4000">
                <a:solidFill>
                  <a:schemeClr val="bg1"/>
                </a:solidFill>
              </a:rPr>
              <a:t>(</a:t>
            </a:r>
            <a:r>
              <a:rPr lang="en-GB" sz="3200">
                <a:solidFill>
                  <a:schemeClr val="bg1"/>
                </a:solidFill>
              </a:rPr>
              <a:t>Horses introduced after 1540)</a:t>
            </a:r>
          </a:p>
        </p:txBody>
      </p:sp>
      <p:pic>
        <p:nvPicPr>
          <p:cNvPr id="13318" name="Picture 6" descr="Children-of-the-Rave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6013" y="2060575"/>
            <a:ext cx="6840537" cy="365601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>
                <a:solidFill>
                  <a:schemeClr val="bg1"/>
                </a:solidFill>
              </a:rPr>
              <a:t>Warfare on the Plains</a:t>
            </a:r>
          </a:p>
        </p:txBody>
      </p:sp>
      <p:pic>
        <p:nvPicPr>
          <p:cNvPr id="6149" name="Picture 5" descr="ShoshoneCampAround1900-50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81500" y="3457575"/>
            <a:ext cx="4762500" cy="3400425"/>
          </a:xfrm>
          <a:prstGeom prst="rect">
            <a:avLst/>
          </a:prstGeom>
          <a:noFill/>
        </p:spPr>
      </p:pic>
      <p:pic>
        <p:nvPicPr>
          <p:cNvPr id="6151" name="Picture 7" descr="ShoshoneWarrior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3663" y="836613"/>
            <a:ext cx="2376487" cy="2406650"/>
          </a:xfrm>
          <a:prstGeom prst="rect">
            <a:avLst/>
          </a:prstGeom>
          <a:noFill/>
        </p:spPr>
      </p:pic>
      <p:sp>
        <p:nvSpPr>
          <p:cNvPr id="6152" name="Rectangle 8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6202363" cy="1541463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z="2800">
                <a:solidFill>
                  <a:schemeClr val="bg1"/>
                </a:solidFill>
              </a:rPr>
              <a:t>Included both ritual and raiding</a:t>
            </a:r>
          </a:p>
          <a:p>
            <a:pPr>
              <a:lnSpc>
                <a:spcPct val="90000"/>
              </a:lnSpc>
            </a:pPr>
            <a:r>
              <a:rPr lang="en-GB" sz="2800">
                <a:solidFill>
                  <a:schemeClr val="bg1"/>
                </a:solidFill>
              </a:rPr>
              <a:t>Horses introduced after 1540, 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sz="2800">
                <a:solidFill>
                  <a:schemeClr val="bg1"/>
                </a:solidFill>
              </a:rPr>
              <a:t>disrupted balance of power</a:t>
            </a:r>
          </a:p>
        </p:txBody>
      </p:sp>
      <p:sp>
        <p:nvSpPr>
          <p:cNvPr id="6154" name="Text Box 10"/>
          <p:cNvSpPr txBox="1">
            <a:spLocks noChangeArrowheads="1"/>
          </p:cNvSpPr>
          <p:nvPr/>
        </p:nvSpPr>
        <p:spPr bwMode="auto">
          <a:xfrm>
            <a:off x="468313" y="3141663"/>
            <a:ext cx="3455987" cy="2928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Char char="•"/>
            </a:pPr>
            <a:r>
              <a:rPr lang="en-GB" sz="3200">
                <a:solidFill>
                  <a:schemeClr val="bg1"/>
                </a:solidFill>
              </a:rPr>
              <a:t> </a:t>
            </a:r>
            <a:r>
              <a:rPr lang="en-GB" sz="2800">
                <a:solidFill>
                  <a:schemeClr val="bg1"/>
                </a:solidFill>
              </a:rPr>
              <a:t>European expansion displaced many tribes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sz="2800">
                <a:solidFill>
                  <a:schemeClr val="bg1"/>
                </a:solidFill>
              </a:rPr>
              <a:t> Introduction of guns</a:t>
            </a:r>
            <a:r>
              <a:rPr lang="en-GB" sz="2800"/>
              <a:t> </a:t>
            </a:r>
            <a:r>
              <a:rPr lang="en-GB" sz="2800">
                <a:solidFill>
                  <a:schemeClr val="bg1"/>
                </a:solidFill>
              </a:rPr>
              <a:t>caused arms race.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>
                <a:solidFill>
                  <a:schemeClr val="bg1"/>
                </a:solidFill>
              </a:rPr>
              <a:t>Mandan town, painted by George Catlin c. 1833</a:t>
            </a:r>
          </a:p>
        </p:txBody>
      </p:sp>
      <p:pic>
        <p:nvPicPr>
          <p:cNvPr id="15368" name="Picture 8" descr="cat0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450" y="1700213"/>
            <a:ext cx="6624638" cy="45053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179388" y="260350"/>
            <a:ext cx="8713787" cy="1944688"/>
          </a:xfrm>
        </p:spPr>
        <p:txBody>
          <a:bodyPr/>
          <a:lstStyle/>
          <a:p>
            <a:r>
              <a:rPr lang="en-GB" sz="3200">
                <a:solidFill>
                  <a:schemeClr val="accent1"/>
                </a:solidFill>
              </a:rPr>
              <a:t>Archaeological indicators for warfare in the Missouri River Region, based on excavation of an Arikara village (the Larson Site), occupied 1750-1785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850" y="2636838"/>
            <a:ext cx="8229600" cy="4525962"/>
          </a:xfrm>
        </p:spPr>
        <p:txBody>
          <a:bodyPr/>
          <a:lstStyle/>
          <a:p>
            <a:r>
              <a:rPr lang="en-GB">
                <a:solidFill>
                  <a:schemeClr val="bg1"/>
                </a:solidFill>
              </a:rPr>
              <a:t>Physical defences around settlements</a:t>
            </a:r>
          </a:p>
          <a:p>
            <a:r>
              <a:rPr lang="en-GB">
                <a:solidFill>
                  <a:schemeClr val="bg1"/>
                </a:solidFill>
              </a:rPr>
              <a:t>Skeletons not buried or treated in usual manner for that group</a:t>
            </a:r>
          </a:p>
          <a:p>
            <a:r>
              <a:rPr lang="en-GB">
                <a:solidFill>
                  <a:schemeClr val="bg1"/>
                </a:solidFill>
              </a:rPr>
              <a:t>Bodies mutilated. Historical data records that scalps, hands and feet often removed.</a:t>
            </a:r>
          </a:p>
          <a:p>
            <a:r>
              <a:rPr lang="en-GB">
                <a:solidFill>
                  <a:schemeClr val="bg1"/>
                </a:solidFill>
              </a:rPr>
              <a:t>Villages burned after attack</a:t>
            </a:r>
          </a:p>
          <a:p>
            <a:endParaRPr lang="en-GB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260350"/>
            <a:ext cx="8229600" cy="6408738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>
                <a:solidFill>
                  <a:schemeClr val="bg1"/>
                </a:solidFill>
              </a:rPr>
              <a:t>AD 1200-1250 climatic deterioration; Central Plain settlers moved back to more fertile ground along the Missouri River</a:t>
            </a:r>
          </a:p>
          <a:p>
            <a:pPr>
              <a:lnSpc>
                <a:spcPct val="90000"/>
              </a:lnSpc>
            </a:pPr>
            <a:endParaRPr lang="en-GB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endParaRPr lang="en-GB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endParaRPr lang="en-GB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endParaRPr lang="en-GB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endParaRPr lang="en-GB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endParaRPr lang="en-GB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endParaRPr lang="en-GB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r>
              <a:rPr lang="en-GB">
                <a:solidFill>
                  <a:schemeClr val="bg1"/>
                </a:solidFill>
              </a:rPr>
              <a:t>Major changes in settlements: larger, defended sites on high ground</a:t>
            </a:r>
          </a:p>
          <a:p>
            <a:pPr>
              <a:lnSpc>
                <a:spcPct val="90000"/>
              </a:lnSpc>
            </a:pPr>
            <a:endParaRPr lang="en-GB">
              <a:solidFill>
                <a:schemeClr val="bg1"/>
              </a:solidFill>
            </a:endParaRPr>
          </a:p>
        </p:txBody>
      </p:sp>
      <p:pic>
        <p:nvPicPr>
          <p:cNvPr id="18437" name="Picture 5" descr="missouri%20river%20bluffs%20oct%202006"/>
          <p:cNvPicPr>
            <a:picLocks noChangeAspect="1" noChangeArrowheads="1"/>
          </p:cNvPicPr>
          <p:nvPr/>
        </p:nvPicPr>
        <p:blipFill>
          <a:blip r:embed="rId2" cstate="print"/>
          <a:srcRect t="11214"/>
          <a:stretch>
            <a:fillRect/>
          </a:stretch>
        </p:blipFill>
        <p:spPr bwMode="auto">
          <a:xfrm>
            <a:off x="971550" y="1844675"/>
            <a:ext cx="5473700" cy="323215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3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b="1">
                <a:solidFill>
                  <a:schemeClr val="bg1"/>
                </a:solidFill>
              </a:rPr>
              <a:t>Crow Creek</a:t>
            </a:r>
          </a:p>
        </p:txBody>
      </p:sp>
      <p:sp>
        <p:nvSpPr>
          <p:cNvPr id="7174" name="Rectangle 6"/>
          <p:cNvSpPr>
            <a:spLocks noGrp="1" noChangeArrowheads="1"/>
          </p:cNvSpPr>
          <p:nvPr>
            <p:ph type="body" idx="1"/>
          </p:nvPr>
        </p:nvSpPr>
        <p:spPr>
          <a:xfrm>
            <a:off x="250825" y="1412875"/>
            <a:ext cx="8229600" cy="4525963"/>
          </a:xfrm>
        </p:spPr>
        <p:txBody>
          <a:bodyPr/>
          <a:lstStyle/>
          <a:p>
            <a:r>
              <a:rPr lang="en-GB">
                <a:solidFill>
                  <a:schemeClr val="bg1"/>
                </a:solidFill>
              </a:rPr>
              <a:t>Fortification ditches around 50 houses</a:t>
            </a:r>
          </a:p>
          <a:p>
            <a:r>
              <a:rPr lang="en-GB">
                <a:solidFill>
                  <a:schemeClr val="bg1"/>
                </a:solidFill>
              </a:rPr>
              <a:t>Site safety lapsed, then further fortifications partly constructed</a:t>
            </a:r>
          </a:p>
          <a:p>
            <a:r>
              <a:rPr lang="en-GB">
                <a:solidFill>
                  <a:schemeClr val="bg1"/>
                </a:solidFill>
              </a:rPr>
              <a:t>Village attacked </a:t>
            </a:r>
          </a:p>
          <a:p>
            <a:pPr>
              <a:buFontTx/>
              <a:buNone/>
            </a:pPr>
            <a:r>
              <a:rPr lang="en-GB">
                <a:solidFill>
                  <a:schemeClr val="bg1"/>
                </a:solidFill>
              </a:rPr>
              <a:t>   before defences </a:t>
            </a:r>
          </a:p>
          <a:p>
            <a:pPr>
              <a:buFontTx/>
              <a:buNone/>
            </a:pPr>
            <a:r>
              <a:rPr lang="en-GB">
                <a:solidFill>
                  <a:schemeClr val="bg1"/>
                </a:solidFill>
              </a:rPr>
              <a:t>   were complete.</a:t>
            </a:r>
          </a:p>
        </p:txBody>
      </p:sp>
      <p:pic>
        <p:nvPicPr>
          <p:cNvPr id="7176" name="Picture 8" descr="0201_01220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4663" y="3284538"/>
            <a:ext cx="4103687" cy="327025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chemeClr val="bg1"/>
                </a:solidFill>
              </a:rPr>
              <a:t>Crow Creek Massacre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2492375"/>
            <a:ext cx="3322637" cy="3976688"/>
          </a:xfrm>
        </p:spPr>
        <p:txBody>
          <a:bodyPr/>
          <a:lstStyle/>
          <a:p>
            <a:r>
              <a:rPr lang="en-GB" sz="2800">
                <a:solidFill>
                  <a:schemeClr val="bg1"/>
                </a:solidFill>
              </a:rPr>
              <a:t>486 skeletons, 90% scalped</a:t>
            </a:r>
          </a:p>
          <a:p>
            <a:r>
              <a:rPr lang="en-GB" sz="2800">
                <a:solidFill>
                  <a:schemeClr val="bg1"/>
                </a:solidFill>
              </a:rPr>
              <a:t>Hands and feet cut off</a:t>
            </a:r>
          </a:p>
          <a:p>
            <a:r>
              <a:rPr lang="en-GB" sz="2800">
                <a:solidFill>
                  <a:schemeClr val="bg1"/>
                </a:solidFill>
              </a:rPr>
              <a:t>Village burned after the massacre</a:t>
            </a:r>
          </a:p>
        </p:txBody>
      </p:sp>
      <p:pic>
        <p:nvPicPr>
          <p:cNvPr id="21508" name="Picture 4" descr="crow creek massacr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2500" y="2420938"/>
            <a:ext cx="5329238" cy="3905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>
                <a:solidFill>
                  <a:schemeClr val="accent1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Common elements between historic and pre-historic Missouri massacres</a:t>
            </a:r>
          </a:p>
        </p:txBody>
      </p:sp>
      <p:sp>
        <p:nvSpPr>
          <p:cNvPr id="20485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468313" y="2133600"/>
            <a:ext cx="8229600" cy="4525963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z="2800">
                <a:solidFill>
                  <a:schemeClr val="bg1"/>
                </a:solidFill>
              </a:rPr>
              <a:t>Both sites defended by ditches and palisades</a:t>
            </a:r>
          </a:p>
          <a:p>
            <a:pPr>
              <a:lnSpc>
                <a:spcPct val="90000"/>
              </a:lnSpc>
            </a:pPr>
            <a:r>
              <a:rPr lang="en-GB" sz="2800">
                <a:solidFill>
                  <a:schemeClr val="bg1"/>
                </a:solidFill>
              </a:rPr>
              <a:t>Both sites burned after attack</a:t>
            </a:r>
          </a:p>
          <a:p>
            <a:pPr>
              <a:lnSpc>
                <a:spcPct val="90000"/>
              </a:lnSpc>
            </a:pPr>
            <a:r>
              <a:rPr lang="en-GB" sz="2800">
                <a:solidFill>
                  <a:schemeClr val="bg1"/>
                </a:solidFill>
              </a:rPr>
              <a:t>Both had extensive human remains, not buried in traditional manner</a:t>
            </a:r>
          </a:p>
          <a:p>
            <a:pPr>
              <a:lnSpc>
                <a:spcPct val="90000"/>
              </a:lnSpc>
            </a:pPr>
            <a:r>
              <a:rPr lang="en-GB" sz="2800">
                <a:solidFill>
                  <a:schemeClr val="bg1"/>
                </a:solidFill>
              </a:rPr>
              <a:t>Skeletal assemblages show violent death</a:t>
            </a:r>
          </a:p>
          <a:p>
            <a:pPr>
              <a:lnSpc>
                <a:spcPct val="90000"/>
              </a:lnSpc>
            </a:pPr>
            <a:r>
              <a:rPr lang="en-GB" sz="2800">
                <a:solidFill>
                  <a:schemeClr val="bg1"/>
                </a:solidFill>
              </a:rPr>
              <a:t>Whole age range represented</a:t>
            </a:r>
          </a:p>
          <a:p>
            <a:pPr>
              <a:lnSpc>
                <a:spcPct val="90000"/>
              </a:lnSpc>
            </a:pPr>
            <a:r>
              <a:rPr lang="en-GB" sz="2800">
                <a:solidFill>
                  <a:schemeClr val="bg1"/>
                </a:solidFill>
              </a:rPr>
              <a:t>Mutilations, including scalping and removal of hands and feet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371</TotalTime>
  <Words>402</Words>
  <Application>Microsoft Office PowerPoint</Application>
  <PresentationFormat>On-screen Show (4:3)</PresentationFormat>
  <Paragraphs>60</Paragraphs>
  <Slides>17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Default Design</vt:lpstr>
      <vt:lpstr>War in Prehistory</vt:lpstr>
      <vt:lpstr>Today’s outline</vt:lpstr>
      <vt:lpstr>Definitions</vt:lpstr>
      <vt:lpstr>Dani warriors in New Guinea: ritual warfare (lots of posturing and display, few injuries)</vt:lpstr>
      <vt:lpstr>The Pequot War. The British massacred of warriors and civilians alike</vt:lpstr>
      <vt:lpstr>The Deerfield Massacre</vt:lpstr>
      <vt:lpstr>PowerPoint Presentation</vt:lpstr>
      <vt:lpstr>PowerPoint Presentation</vt:lpstr>
      <vt:lpstr>The Jivaro (upper Amazonia)</vt:lpstr>
      <vt:lpstr>Crow Indian war party (Horses introduced after 1540)</vt:lpstr>
      <vt:lpstr>Warfare on the Plains</vt:lpstr>
      <vt:lpstr>Mandan town, painted by George Catlin c. 1833</vt:lpstr>
      <vt:lpstr>Archaeological indicators for warfare in the Missouri River Region, based on excavation of an Arikara village (the Larson Site), occupied 1750-1785</vt:lpstr>
      <vt:lpstr>PowerPoint Presentation</vt:lpstr>
      <vt:lpstr>Crow Creek</vt:lpstr>
      <vt:lpstr>Crow Creek Massacre</vt:lpstr>
      <vt:lpstr>Common elements between historic and pre-historic Missouri massacres</vt:lpstr>
    </vt:vector>
  </TitlesOfParts>
  <Company>CISP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shaebg</dc:creator>
  <cp:lastModifiedBy>Erika Guttmann-Bond</cp:lastModifiedBy>
  <cp:revision>11</cp:revision>
  <dcterms:created xsi:type="dcterms:W3CDTF">2009-02-02T14:45:13Z</dcterms:created>
  <dcterms:modified xsi:type="dcterms:W3CDTF">2013-02-07T12:47:18Z</dcterms:modified>
</cp:coreProperties>
</file>