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6" r:id="rId19"/>
    <p:sldId id="277" r:id="rId20"/>
    <p:sldId id="274" r:id="rId21"/>
    <p:sldId id="275" r:id="rId22"/>
    <p:sldId id="278" r:id="rId23"/>
    <p:sldId id="279" r:id="rId24"/>
    <p:sldId id="281" r:id="rId25"/>
    <p:sldId id="280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1BB4B-F63D-44B8-A6D0-11E27033F33A}" type="datetimeFigureOut">
              <a:rPr lang="en-US" smtClean="0"/>
              <a:t>10/20/2017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F3FD4-34EE-49B5-BDC0-925C8A49AA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35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7EDAA-EDB3-4E9D-B5FF-494013E6AEF5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DE26D-7243-403B-B7E8-8BDFCCC2A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92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6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3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3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1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7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56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5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Central Tendency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Central Tendency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mode, mean and median for: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 sets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frequency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distributions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Choosing which measure to use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Tables, diagrams and graphs provide a clear way to present our data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also need to use a numerical value to summarise a data set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measure of central tendency describes a set of data by identifying a “typical value” that is representative of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Mode, Mean and 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352" y="4376639"/>
            <a:ext cx="8579296" cy="1440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Each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 requires a different type of calculation and has advantages and disadvantages associated with its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740602"/>
              </p:ext>
            </p:extLst>
          </p:nvPr>
        </p:nvGraphicFramePr>
        <p:xfrm>
          <a:off x="539552" y="1611195"/>
          <a:ext cx="8003938" cy="2537885"/>
        </p:xfrm>
        <a:graphic>
          <a:graphicData uri="http://schemas.openxmlformats.org/drawingml/2006/table">
            <a:tbl>
              <a:tblPr firstRow="1" firstCol="1" bandRow="1"/>
              <a:tblGrid>
                <a:gridCol w="1473835"/>
                <a:gridCol w="6530103"/>
              </a:tblGrid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data value that occurs most frequently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average of all the data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middle point when the data set is ordered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31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256584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 which occurs most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frequently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put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data in order so that values which are the same will appear together in the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list</a:t>
            </a:r>
          </a:p>
          <a:p>
            <a:pPr marL="457200" lvl="1" indent="0">
              <a:buNone/>
            </a:pPr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look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for the data value which has the highest associated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</a:t>
            </a:r>
          </a:p>
          <a:p>
            <a:pPr lvl="1"/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distributions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modal class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has the highest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</a:t>
            </a:r>
            <a:endParaRPr lang="en-GB" sz="24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6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price for a litre of unleaded petrol in the UK in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2010:</a:t>
            </a: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numerical order: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116.1 which occurs twice.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975977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/>
                <a:gridCol w="690476"/>
                <a:gridCol w="689519"/>
                <a:gridCol w="690476"/>
                <a:gridCol w="689519"/>
                <a:gridCol w="690476"/>
                <a:gridCol w="690476"/>
                <a:gridCol w="689519"/>
                <a:gridCol w="690476"/>
                <a:gridCol w="689519"/>
                <a:gridCol w="690476"/>
                <a:gridCol w="690476"/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724431"/>
              </p:ext>
            </p:extLst>
          </p:nvPr>
        </p:nvGraphicFramePr>
        <p:xfrm>
          <a:off x="467544" y="4509120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/>
                <a:gridCol w="690475"/>
                <a:gridCol w="689519"/>
                <a:gridCol w="690475"/>
                <a:gridCol w="689519"/>
                <a:gridCol w="690475"/>
                <a:gridCol w="690475"/>
                <a:gridCol w="689519"/>
                <a:gridCol w="690475"/>
                <a:gridCol w="689519"/>
                <a:gridCol w="690475"/>
                <a:gridCol w="690475"/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03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defective items produced by a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machine in a factory each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day for two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months: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 because this is the number of defective items that occurs most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often.</a:t>
            </a: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single defective item occurs on 16 days in the two month period in which data was collected.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787726"/>
              </p:ext>
            </p:extLst>
          </p:nvPr>
        </p:nvGraphicFramePr>
        <p:xfrm>
          <a:off x="539553" y="2564904"/>
          <a:ext cx="8208913" cy="1174330"/>
        </p:xfrm>
        <a:graphic>
          <a:graphicData uri="http://schemas.openxmlformats.org/drawingml/2006/table">
            <a:tbl>
              <a:tblPr firstRow="1" firstCol="1" bandRow="1"/>
              <a:tblGrid>
                <a:gridCol w="2003056"/>
                <a:gridCol w="886551"/>
                <a:gridCol w="886551"/>
                <a:gridCol w="886551"/>
                <a:gridCol w="886551"/>
                <a:gridCol w="886551"/>
                <a:gridCol w="886551"/>
                <a:gridCol w="886551"/>
              </a:tblGrid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Defective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items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4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8245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in minutes, that a sample of users spent browsing a website during a single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visit: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modal class is 31 – 45 because it is the class with the highest frequency.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012313"/>
              </p:ext>
            </p:extLst>
          </p:nvPr>
        </p:nvGraphicFramePr>
        <p:xfrm>
          <a:off x="2267744" y="2636912"/>
          <a:ext cx="4076278" cy="2365001"/>
        </p:xfrm>
        <a:graphic>
          <a:graphicData uri="http://schemas.openxmlformats.org/drawingml/2006/table">
            <a:tbl>
              <a:tblPr firstRow="1" firstCol="1" bandRow="1"/>
              <a:tblGrid>
                <a:gridCol w="2038139"/>
                <a:gridCol w="2038139"/>
              </a:tblGrid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time spent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 – 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6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 – 30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31 – 45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46 – 60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61 – 75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76 – 90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1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 “the sum of the data values” divided by “the number of values in the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𝑥</m:t>
                            </m:r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distribution: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distributions</a:t>
                </a:r>
              </a:p>
              <a:p>
                <a:pPr lvl="1"/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 the frequency distribution formula where each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represented by the class mid-point</a:t>
                </a: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  <a:blipFill rotWithShape="1">
                <a:blip r:embed="rId2"/>
                <a:stretch>
                  <a:fillRect l="-1259" t="-1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73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Average price for a litre of unleaded petrol in the UK in 2010:</a:t>
                </a: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𝑥</m:t>
                              </m:r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111.8+112.1+ … +119.1+122.1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1401.8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sz="24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12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400" i="1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= 116.817</m:t>
                    </m:r>
                  </m:oMath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481" t="-1348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94803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/>
                <a:gridCol w="690476"/>
                <a:gridCol w="689519"/>
                <a:gridCol w="690476"/>
                <a:gridCol w="689519"/>
                <a:gridCol w="690476"/>
                <a:gridCol w="690476"/>
                <a:gridCol w="689519"/>
                <a:gridCol w="690476"/>
                <a:gridCol w="689519"/>
                <a:gridCol w="690476"/>
                <a:gridCol w="690476"/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3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defective items produced by a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machine in a factory each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day for two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months:</a:t>
                </a: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is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158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61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2.590</m:t>
                    </m:r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  <a:blipFill rotWithShape="1">
                <a:blip r:embed="rId2"/>
                <a:stretch>
                  <a:fillRect l="-1704" t="-1752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=158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r="-869065" b="-20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98969" r="-869065" b="-10103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98969" r="-469" b="-101031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201042" r="-869065" b="-2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201042" r="-469" b="-208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52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Time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in minutes, that a sample of users spent browsing a website during a single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visit:</a:t>
                </a: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mean is 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3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i="1">
                            <a:latin typeface="Cambria Math"/>
                          </a:rPr>
                          <m:t>5949</m:t>
                        </m:r>
                      </m:num>
                      <m:den>
                        <m:r>
                          <a:rPr lang="en-GB" sz="3000" i="1">
                            <a:latin typeface="Cambria Math"/>
                          </a:rPr>
                          <m:t>138</m:t>
                        </m:r>
                      </m:den>
                    </m:f>
                    <m:r>
                      <a:rPr lang="en-GB" sz="3000" i="1">
                        <a:latin typeface="Cambria Math"/>
                      </a:rPr>
                      <m:t>= 43.109</m:t>
                    </m:r>
                  </m:oMath>
                </a14:m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  <a:blipFill rotWithShape="1">
                <a:blip r:embed="rId2"/>
                <a:stretch>
                  <a:fillRect l="-1481" t="-2086" b="-6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30752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350150"/>
                    <a:gridCol w="1451419"/>
                    <a:gridCol w="1405572"/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mid-point </a:t>
                          </a:r>
                          <a14:m>
                            <m:oMath xmlns:m="http://schemas.openxmlformats.org/officeDocument/2006/math">
                              <m:r>
                                <a:rPr lang="en-GB" sz="20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𝑥</m:t>
                              </m:r>
                            </m:oMath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=5949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29746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350150"/>
                    <a:gridCol w="1451419"/>
                    <a:gridCol w="1405572"/>
                  </a:tblGrid>
                  <a:tr h="6096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0000" t="-12000" r="-211261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12000" r="-97059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12000" r="-435" b="-400000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825926" r="-97059" b="-2222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825926" r="-435" b="-22222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57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combined mean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data sets: 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first data set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second data set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represent the number of data values in sets 1 and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2 respectively</a:t>
                </a:r>
              </a:p>
              <a:p>
                <a:pPr marL="514350" indent="-457200"/>
                <a:endParaRPr lang="en-GB" sz="28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514350" indent="-457200"/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 can be extended for use with more than two data sets.</a:t>
                </a:r>
              </a:p>
              <a:p>
                <a:pPr marL="5715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  <a:blipFill rotWithShape="1">
                <a:blip r:embed="rId2"/>
                <a:stretch>
                  <a:fillRect l="-1531" t="-1346" r="-948" b="-146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0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Combined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of employees at three call centres and their mean age:</a:t>
                </a: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combined mean age for all call centres is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0" indent="0">
                  <a:buNone/>
                </a:pPr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/>
                        </a:rPr>
                        <m:t>     </m:t>
                      </m:r>
                      <m:r>
                        <a:rPr lang="en-GB" sz="20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1560×32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1240×28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985×25</m:t>
                              </m:r>
                            </m:e>
                          </m:d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1560+1240+985</m:t>
                          </m:r>
                        </m:den>
                      </m:f>
                    </m:oMath>
                  </m:oMathPara>
                </a14:m>
                <a:endParaRPr lang="en-GB" sz="20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109265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3785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28.868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  <a:blipFill rotWithShape="1">
                <a:blip r:embed="rId2"/>
                <a:stretch>
                  <a:fillRect l="-1333" t="-28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37780"/>
              </p:ext>
            </p:extLst>
          </p:nvPr>
        </p:nvGraphicFramePr>
        <p:xfrm>
          <a:off x="971600" y="2348880"/>
          <a:ext cx="6552728" cy="1477731"/>
        </p:xfrm>
        <a:graphic>
          <a:graphicData uri="http://schemas.openxmlformats.org/drawingml/2006/table">
            <a:tbl>
              <a:tblPr firstRow="1" firstCol="1" bandRow="1"/>
              <a:tblGrid>
                <a:gridCol w="2723095"/>
                <a:gridCol w="1571621"/>
                <a:gridCol w="1217753"/>
                <a:gridCol w="1040259"/>
              </a:tblGrid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Manchester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Glasgow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Cardiff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number of employees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1560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985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 employee age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8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situation where some data values in the set have a higher importance, or weighting, than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others, use: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i="1">
                              <a:latin typeface="Cambria Math"/>
                            </a:rPr>
                            <m:t>𝑥</m:t>
                          </m:r>
                        </m:e>
                      </m:acc>
                      <m:r>
                        <a:rPr lang="en-GB" sz="28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the level of importance, or weighting, placed on an individual data value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each individual data value in the set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  <a:blipFill rotWithShape="1">
                <a:blip r:embed="rId2"/>
                <a:stretch>
                  <a:fillRect l="-1458" t="-1348" r="-948" b="-56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59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Weighted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Assessment weighting for undergraduate module:</a:t>
                </a: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student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scores 74% in the weekly homework, 88% in the term test and 52% in the project report, their weighted average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  <m:r>
                      <a:rPr lang="en-GB" sz="24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0.2×0.74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0.3×0.88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0.5×0.52</m:t>
                            </m:r>
                          </m:e>
                        </m:d>
                      </m:num>
                      <m:den>
                        <m:r>
                          <a:rPr lang="en-GB" sz="2400" i="1">
                            <a:latin typeface="Cambria Math"/>
                          </a:rPr>
                          <m:t>0.2 + 0.3 + 0.5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= 67.2%</m:t>
                    </m:r>
                  </m:oMath>
                </a14:m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  <a:blipFill rotWithShape="1">
                <a:blip r:embed="rId2"/>
                <a:stretch>
                  <a:fillRect l="-1556" t="-1247" r="-1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225620"/>
              </p:ext>
            </p:extLst>
          </p:nvPr>
        </p:nvGraphicFramePr>
        <p:xfrm>
          <a:off x="1979712" y="2420888"/>
          <a:ext cx="5040560" cy="1387185"/>
        </p:xfrm>
        <a:graphic>
          <a:graphicData uri="http://schemas.openxmlformats.org/drawingml/2006/table">
            <a:tbl>
              <a:tblPr firstRow="1" firstCol="1" bandRow="1"/>
              <a:tblGrid>
                <a:gridCol w="2652998"/>
                <a:gridCol w="2387562"/>
              </a:tblGrid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weekly homework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term test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project report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4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middle value which divides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set of ordered data into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halves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 and frequency distribution:	</a:t>
                </a:r>
              </a:p>
              <a:p>
                <a:pPr lvl="1"/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odd number, and a single middle value exists, the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of the median in the ordered set of data is found using: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>
                        <a:latin typeface="Cambria Math"/>
                      </a:rPr>
                      <m:t>(</m:t>
                    </m:r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>
                        <a:latin typeface="Cambria Math"/>
                      </a:rPr>
                      <m:t>+1)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lvl="1"/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even number,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identify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two values closest to the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middle and find their average.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Their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positions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in an ordered set of data are found using: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and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 i="1">
                        <a:latin typeface="Cambria Math"/>
                      </a:rPr>
                      <m:t>+1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</a:t>
                </a:r>
              </a:p>
              <a:p>
                <a:pPr lvl="1"/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259" t="-1348" r="-519" b="-33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72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distributions</a:t>
                </a:r>
              </a:p>
              <a:p>
                <a:pPr lvl="1"/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stimate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median by applying the formula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to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class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containing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middle value(s) of the data set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.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smtClean="0">
                        <a:latin typeface="Cambria Math"/>
                      </a:rPr>
                      <m:t>b</m:t>
                    </m:r>
                    <m:r>
                      <a:rPr lang="en-GB" sz="18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i="1">
                                <a:latin typeface="Cambria Math"/>
                              </a:rPr>
                              <m:t>−</m:t>
                            </m:r>
                            <m:r>
                              <a:rPr lang="en-GB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i="1">
                        <a:latin typeface="Cambria Math"/>
                      </a:rPr>
                      <m:t> </m:t>
                    </m:r>
                    <m:r>
                      <a:rPr lang="en-GB" sz="1800">
                        <a:latin typeface="Cambria Math"/>
                      </a:rPr>
                      <m:t>×</m:t>
                    </m:r>
                    <m:r>
                      <a:rPr lang="en-GB" sz="18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1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  <a:blipFill rotWithShape="1">
                <a:blip r:embed="rId2"/>
                <a:stretch>
                  <a:fillRect l="-1333" t="-12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7150" indent="0">
                  <a:buFont typeface="Arial" pitchFamily="34" charset="0"/>
                  <a:buNone/>
                </a:pP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the median class:</a:t>
                </a:r>
              </a:p>
              <a:p>
                <a:pPr marL="457200" lvl="1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lower class boundary </a:t>
                </a:r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frequency </a:t>
                </a:r>
                <a:endParaRPr lang="en-GB" sz="24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width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57150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class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  <a:blipFill rotWithShape="1">
                <a:blip r:embed="rId3"/>
                <a:stretch>
                  <a:fillRect l="-686" t="-1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price for a litre of unleaded petrol in the UK in 2010: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867272"/>
              </p:ext>
            </p:extLst>
          </p:nvPr>
        </p:nvGraphicFramePr>
        <p:xfrm>
          <a:off x="467542" y="2492896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/>
                <a:gridCol w="690476"/>
                <a:gridCol w="689519"/>
                <a:gridCol w="690476"/>
                <a:gridCol w="689519"/>
                <a:gridCol w="690476"/>
                <a:gridCol w="690476"/>
                <a:gridCol w="689519"/>
                <a:gridCol w="690476"/>
                <a:gridCol w="689519"/>
                <a:gridCol w="690476"/>
                <a:gridCol w="690476"/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833835"/>
              </p:ext>
            </p:extLst>
          </p:nvPr>
        </p:nvGraphicFramePr>
        <p:xfrm>
          <a:off x="467544" y="3645024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/>
                <a:gridCol w="690475"/>
                <a:gridCol w="689519"/>
                <a:gridCol w="690475"/>
                <a:gridCol w="689519"/>
                <a:gridCol w="690475"/>
                <a:gridCol w="690475"/>
                <a:gridCol w="689519"/>
                <a:gridCol w="690475"/>
                <a:gridCol w="689519"/>
                <a:gridCol w="690475"/>
                <a:gridCol w="690475"/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95536" y="3068960"/>
            <a:ext cx="63367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in numerical order:</a:t>
            </a:r>
          </a:p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Using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½(12) and ½(12)+1 identifies the 6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as the middle data values, so the median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116.1+117.5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116.8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  <a:blipFill rotWithShape="1">
                <a:blip r:embed="rId2"/>
                <a:stretch>
                  <a:fillRect l="-1546" t="-38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3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defective items produced by a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machine in a factory each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day for two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months:</a:t>
            </a: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½(61+1) identifies the 31</a:t>
            </a:r>
            <a:r>
              <a:rPr lang="en-GB" sz="30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data value as the middle.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cumulative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frequencies show that the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is 2 for this distribution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.</a:t>
            </a: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20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r="-869065" b="-2041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98969" r="-869065" b="-1020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2394" t="-98969" r="-469" b="-102062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201042" r="-869065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25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in minutes, that a sample of users spent browsing a website during a single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visit: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½(138) and ½(138)+1 identifies the 69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and 70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as the middle data values.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81612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451419"/>
                    <a:gridCol w="1405572"/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71552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451419"/>
                    <a:gridCol w="1405572"/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18519" r="-97479" b="-7425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8701" t="-18519" r="-433" b="-742593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5052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698246" r="-97479" b="-175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2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Class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31 – 45 contains the 37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to 78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data values (including 69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70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).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So,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median class is 31 – 45, to which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</a:t>
                </a: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applied.</a:t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 algn="ctr">
                  <a:buNone/>
                </a:pP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latin typeface="Cambria Math"/>
                      </a:rPr>
                      <m:t>b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−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𝑤</m:t>
                    </m:r>
                    <m:r>
                      <a:rPr lang="en-GB" sz="2400" i="1">
                        <a:latin typeface="Cambria Math"/>
                      </a:rPr>
                      <m:t>= </m:t>
                    </m:r>
                    <m:r>
                      <a:rPr lang="en-GB" sz="2400">
                        <a:latin typeface="Cambria Math"/>
                      </a:rPr>
                      <m:t>30.5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×138−36</m:t>
                            </m:r>
                          </m:num>
                          <m:den>
                            <m:r>
                              <a:rPr lang="en-GB" sz="2400" i="1">
                                <a:latin typeface="Cambria Math"/>
                              </a:rPr>
                              <m:t>42</m:t>
                            </m:r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15=42.286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marL="0" lvl="0" indent="0">
                  <a:buNone/>
                </a:pPr>
                <a: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median class: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lower class boundary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30.5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42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width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45.5 - 30.5 =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15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class = 10 + 26 =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36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  <a:blipFill rotWithShape="1">
                <a:blip r:embed="rId2"/>
                <a:stretch>
                  <a:fillRect l="-1481" t="-2056" r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92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043054"/>
              </p:ext>
            </p:extLst>
          </p:nvPr>
        </p:nvGraphicFramePr>
        <p:xfrm>
          <a:off x="683568" y="1268760"/>
          <a:ext cx="7704858" cy="5040562"/>
        </p:xfrm>
        <a:graphic>
          <a:graphicData uri="http://schemas.openxmlformats.org/drawingml/2006/table">
            <a:tbl>
              <a:tblPr firstRow="1" firstCol="1" bandRow="1"/>
              <a:tblGrid>
                <a:gridCol w="1925793"/>
                <a:gridCol w="1926636"/>
                <a:gridCol w="1925793"/>
                <a:gridCol w="1926636"/>
              </a:tblGrid>
              <a:tr h="336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easy to understand and calculate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uses all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qualitative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quantitative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influenced by extreme values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 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one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rarely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provides only a single result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0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most appropriate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based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on the type of values in your data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taking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into consideration what you are trying to show with your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statistics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a particular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situation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Qualitative data :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 mode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Quantitative data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xtreme values : use median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no extreme values : use mean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96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850" y="1412776"/>
            <a:ext cx="786361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4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 smtClean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3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1453</Words>
  <Application>Microsoft Office PowerPoint</Application>
  <PresentationFormat>On-screen Show (4:3)</PresentationFormat>
  <Paragraphs>485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Cambria Math</vt:lpstr>
      <vt:lpstr>Liberation Sans</vt:lpstr>
      <vt:lpstr>Times New Roman</vt:lpstr>
      <vt:lpstr>1_Office Theme</vt:lpstr>
      <vt:lpstr>Lecture 5 Measures of Central Tendency</vt:lpstr>
      <vt:lpstr>Measures of Central Tendency</vt:lpstr>
      <vt:lpstr>Introduction</vt:lpstr>
      <vt:lpstr>Mode, Mean and Median</vt:lpstr>
      <vt:lpstr>Mode</vt:lpstr>
      <vt:lpstr>Mode – Raw Data</vt:lpstr>
      <vt:lpstr>Mode – Frequency Distribution</vt:lpstr>
      <vt:lpstr>Mode – Grouped Distribution</vt:lpstr>
      <vt:lpstr>Mean</vt:lpstr>
      <vt:lpstr>Mean – Raw Data</vt:lpstr>
      <vt:lpstr>Mean – Frequency Distribution</vt:lpstr>
      <vt:lpstr>Mean – Grouped Distribution</vt:lpstr>
      <vt:lpstr>Combined Mean</vt:lpstr>
      <vt:lpstr>Mean – Combined</vt:lpstr>
      <vt:lpstr>Weighted Mean</vt:lpstr>
      <vt:lpstr>Mean – Weighted</vt:lpstr>
      <vt:lpstr>Median</vt:lpstr>
      <vt:lpstr>Median</vt:lpstr>
      <vt:lpstr>Median – Raw Data</vt:lpstr>
      <vt:lpstr>Median – Frequency Distribution</vt:lpstr>
      <vt:lpstr>Median – Grouped Distribution</vt:lpstr>
      <vt:lpstr>Median – Grouped Distribution</vt:lpstr>
      <vt:lpstr>Advantages and Disadvantages</vt:lpstr>
      <vt:lpstr>Which Measure?</vt:lpstr>
      <vt:lpstr>Which Measure?</vt:lpstr>
      <vt:lpstr>PowerPoint Presentation</vt:lpstr>
    </vt:vector>
  </TitlesOfParts>
  <Company>University of Reading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SW444217</cp:lastModifiedBy>
  <cp:revision>37</cp:revision>
  <dcterms:created xsi:type="dcterms:W3CDTF">2013-03-25T09:11:48Z</dcterms:created>
  <dcterms:modified xsi:type="dcterms:W3CDTF">2017-10-20T15:18:46Z</dcterms:modified>
</cp:coreProperties>
</file>