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7" r:id="rId3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2" d="100"/>
          <a:sy n="42" d="100"/>
        </p:scale>
        <p:origin x="318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dlawsolicitors.co.uk/insights/section-47-children-act-1989/" TargetMode="External"/><Relationship Id="rId13" Type="http://schemas.openxmlformats.org/officeDocument/2006/relationships/hyperlink" Target="https://childmind.org/article/what-are-adverse-childhood-experiences-aces/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familyaxis.com/blog/a-guide-to-section-47-of-the-children-act-1989" TargetMode="External"/><Relationship Id="rId12" Type="http://schemas.openxmlformats.org/officeDocument/2006/relationships/hyperlink" Target="https://www.gov.uk/government/publications/working-together-to-safeguard-children--2" TargetMode="External"/><Relationship Id="rId2" Type="http://schemas.openxmlformats.org/officeDocument/2006/relationships/image" Target="../media/image1.jpeg"/><Relationship Id="rId16" Type="http://schemas.openxmlformats.org/officeDocument/2006/relationships/hyperlink" Target="https://www.ebsco.com/research-starters/political-science/children-act-198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dc.gov/aces/about/index.html" TargetMode="External"/><Relationship Id="rId11" Type="http://schemas.openxmlformats.org/officeDocument/2006/relationships/hyperlink" Target="https://www.gov.uk/guidance/police-and-criminal-evidence-act-1984-pace-codes-of-practice" TargetMode="External"/><Relationship Id="rId5" Type="http://schemas.openxmlformats.org/officeDocument/2006/relationships/hyperlink" Target="https://lscpbirmingham.org.uk/" TargetMode="External"/><Relationship Id="rId15" Type="http://schemas.openxmlformats.org/officeDocument/2006/relationships/hyperlink" Target="https://safeguard-hub.org/articles/section-47-vs-section-17-child-protection/" TargetMode="External"/><Relationship Id="rId10" Type="http://schemas.openxmlformats.org/officeDocument/2006/relationships/hyperlink" Target="https://www.gov.uk/government/news/government-sets-out-next-steps-for-childrens-social-care-reforms" TargetMode="External"/><Relationship Id="rId4" Type="http://schemas.openxmlformats.org/officeDocument/2006/relationships/image" Target="../media/image2.png"/><Relationship Id="rId9" Type="http://schemas.openxmlformats.org/officeDocument/2006/relationships/hyperlink" Target="https://www.bing.com/ck/a?!&amp;&amp;p=12080bcf508165a989d91075f85487916bf987dac290f45d91e44c2cf9c56b7fJmltdHM9MTc4MTY1NDQwMA&amp;ptn=3&amp;ver=2&amp;hsh=4&amp;fclid=0f074158-572c-6f3d-0237-57c356826e41&amp;psq=Working+together+to+Safeguard+Children&amp;u=a1aHR0cHM6Ly93d3cuZ292LnVrL2dvd" TargetMode="External"/><Relationship Id="rId14" Type="http://schemas.openxmlformats.org/officeDocument/2006/relationships/hyperlink" Target="https://learning.nspcc.org.uk/research-resources/2023/working-together-to-safeguard-children-2023-summary-of-chang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4816593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2709333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1001B">
                <a:alpha val="74902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4816593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71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-8648172">
            <a:off x="13278231" y="-3506375"/>
            <a:ext cx="7962138" cy="8229600"/>
          </a:xfrm>
          <a:custGeom>
            <a:avLst/>
            <a:gdLst/>
            <a:ahLst/>
            <a:cxnLst/>
            <a:rect l="l" t="t" r="r" b="b"/>
            <a:pathLst>
              <a:path w="7962138" h="8229600">
                <a:moveTo>
                  <a:pt x="0" y="0"/>
                </a:moveTo>
                <a:lnTo>
                  <a:pt x="7962138" y="0"/>
                </a:lnTo>
                <a:lnTo>
                  <a:pt x="796213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8000"/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-9107142">
            <a:off x="-2440411" y="4393050"/>
            <a:ext cx="6275070" cy="8229600"/>
          </a:xfrm>
          <a:custGeom>
            <a:avLst/>
            <a:gdLst/>
            <a:ahLst/>
            <a:cxnLst/>
            <a:rect l="l" t="t" r="r" b="b"/>
            <a:pathLst>
              <a:path w="6275070" h="8229600">
                <a:moveTo>
                  <a:pt x="0" y="0"/>
                </a:moveTo>
                <a:lnTo>
                  <a:pt x="6275070" y="0"/>
                </a:lnTo>
                <a:lnTo>
                  <a:pt x="627507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8000"/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AutoShape 13"/>
          <p:cNvSpPr/>
          <p:nvPr/>
        </p:nvSpPr>
        <p:spPr>
          <a:xfrm>
            <a:off x="-1" y="9292543"/>
            <a:ext cx="18288001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4" name="AutoShape 14"/>
          <p:cNvSpPr/>
          <p:nvPr/>
        </p:nvSpPr>
        <p:spPr>
          <a:xfrm>
            <a:off x="0" y="994457"/>
            <a:ext cx="18288000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8AD8570-2AD8-0FF8-84E6-65F3C84245DA}"/>
              </a:ext>
            </a:extLst>
          </p:cNvPr>
          <p:cNvSpPr txBox="1"/>
          <p:nvPr/>
        </p:nvSpPr>
        <p:spPr>
          <a:xfrm>
            <a:off x="6071058" y="1984918"/>
            <a:ext cx="7746083" cy="2896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Name: BIRM Component 1 </a:t>
            </a:r>
          </a:p>
          <a:p>
            <a:pPr algn="ctr">
              <a:lnSpc>
                <a:spcPct val="200000"/>
              </a:lnSpc>
            </a:pPr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 Name: Adult A/Child A</a:t>
            </a:r>
          </a:p>
          <a:p>
            <a:pPr algn="ctr">
              <a:lnSpc>
                <a:spcPct val="200000"/>
              </a:lnSpc>
            </a:pPr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ID: 2323244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F2DB50C-191E-15ED-98EA-784F180566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643997"/>
              </p:ext>
            </p:extLst>
          </p:nvPr>
        </p:nvGraphicFramePr>
        <p:xfrm>
          <a:off x="5029200" y="5166360"/>
          <a:ext cx="9829800" cy="4107436"/>
        </p:xfrm>
        <a:graphic>
          <a:graphicData uri="http://schemas.openxmlformats.org/drawingml/2006/table">
            <a:tbl>
              <a:tblPr/>
              <a:tblGrid>
                <a:gridCol w="4914900">
                  <a:extLst>
                    <a:ext uri="{9D8B030D-6E8A-4147-A177-3AD203B41FA5}">
                      <a16:colId xmlns:a16="http://schemas.microsoft.com/office/drawing/2014/main" val="870013997"/>
                    </a:ext>
                  </a:extLst>
                </a:gridCol>
                <a:gridCol w="4914900">
                  <a:extLst>
                    <a:ext uri="{9D8B030D-6E8A-4147-A177-3AD203B41FA5}">
                      <a16:colId xmlns:a16="http://schemas.microsoft.com/office/drawing/2014/main" val="978376015"/>
                    </a:ext>
                  </a:extLst>
                </a:gridCol>
              </a:tblGrid>
              <a:tr h="1026859"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GB" sz="3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Name of the member </a:t>
                      </a:r>
                      <a:endParaRPr lang="en-GB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buNone/>
                      </a:pPr>
                      <a:r>
                        <a:rPr lang="en-GB" sz="3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Activities </a:t>
                      </a:r>
                      <a:endParaRPr lang="en-GB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8597055"/>
                  </a:ext>
                </a:extLst>
              </a:tr>
              <a:tr h="1026859">
                <a:tc>
                  <a:txBody>
                    <a:bodyPr/>
                    <a:lstStyle/>
                    <a:p>
                      <a:pPr algn="just" rtl="0" fontAlgn="t">
                        <a:buNone/>
                      </a:pPr>
                      <a:r>
                        <a:rPr lang="en-GB" sz="32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Loredana Bianca Muntean </a:t>
                      </a:r>
                      <a:endParaRPr lang="en-GB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rtl="0" fontAlgn="t">
                        <a:buNone/>
                      </a:pPr>
                      <a:r>
                        <a:rPr lang="en-GB" sz="32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Police</a:t>
                      </a:r>
                      <a:endParaRPr lang="en-GB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1236840"/>
                  </a:ext>
                </a:extLst>
              </a:tr>
              <a:tr h="1026859">
                <a:tc>
                  <a:txBody>
                    <a:bodyPr/>
                    <a:lstStyle/>
                    <a:p>
                      <a:pPr algn="just" rtl="0" fontAlgn="t">
                        <a:buNone/>
                      </a:pPr>
                      <a:r>
                        <a:rPr lang="en-GB" sz="3200" b="0" i="0" u="none" strike="noStrike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Luiza Maria Trupita</a:t>
                      </a:r>
                      <a:endParaRPr lang="en-GB" sz="4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rtl="0" fontAlgn="t">
                        <a:buNone/>
                      </a:pPr>
                      <a:r>
                        <a:rPr lang="en-GB" sz="3200" b="0" i="0" u="none" strike="noStrike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GP</a:t>
                      </a:r>
                      <a:endParaRPr lang="en-GB" sz="4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2376749"/>
                  </a:ext>
                </a:extLst>
              </a:tr>
              <a:tr h="1026859">
                <a:tc>
                  <a:txBody>
                    <a:bodyPr/>
                    <a:lstStyle/>
                    <a:p>
                      <a:pPr algn="just" rtl="0" fontAlgn="t">
                        <a:buNone/>
                      </a:pPr>
                      <a:r>
                        <a:rPr lang="en-GB" sz="32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Sarah Doody</a:t>
                      </a:r>
                      <a:endParaRPr lang="en-GB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rtl="0" fontAlgn="t">
                        <a:buNone/>
                      </a:pPr>
                      <a:r>
                        <a:rPr lang="en-GB" sz="32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Social worker</a:t>
                      </a:r>
                      <a:endParaRPr lang="en-GB" sz="4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303983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-140" y="0"/>
            <a:ext cx="18288000" cy="10287000"/>
            <a:chOff x="0" y="0"/>
            <a:chExt cx="4816593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2709333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1001B">
                <a:alpha val="74902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4816593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71"/>
                </a:lnSpc>
              </a:pPr>
              <a:endParaRPr/>
            </a:p>
          </p:txBody>
        </p:sp>
      </p:grpSp>
      <p:sp>
        <p:nvSpPr>
          <p:cNvPr id="31" name="Freeform 31"/>
          <p:cNvSpPr/>
          <p:nvPr/>
        </p:nvSpPr>
        <p:spPr>
          <a:xfrm rot="-9107142">
            <a:off x="-2440411" y="4393050"/>
            <a:ext cx="6275070" cy="8229600"/>
          </a:xfrm>
          <a:custGeom>
            <a:avLst/>
            <a:gdLst/>
            <a:ahLst/>
            <a:cxnLst/>
            <a:rect l="l" t="t" r="r" b="b"/>
            <a:pathLst>
              <a:path w="6275070" h="8229600">
                <a:moveTo>
                  <a:pt x="0" y="0"/>
                </a:moveTo>
                <a:lnTo>
                  <a:pt x="6275070" y="0"/>
                </a:lnTo>
                <a:lnTo>
                  <a:pt x="627507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8000"/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2" name="Freeform 32"/>
          <p:cNvSpPr/>
          <p:nvPr/>
        </p:nvSpPr>
        <p:spPr>
          <a:xfrm rot="-8648172">
            <a:off x="13278231" y="-3539694"/>
            <a:ext cx="7962138" cy="8229600"/>
          </a:xfrm>
          <a:custGeom>
            <a:avLst/>
            <a:gdLst/>
            <a:ahLst/>
            <a:cxnLst/>
            <a:rect l="l" t="t" r="r" b="b"/>
            <a:pathLst>
              <a:path w="7962138" h="8229600">
                <a:moveTo>
                  <a:pt x="0" y="0"/>
                </a:moveTo>
                <a:lnTo>
                  <a:pt x="7962138" y="0"/>
                </a:lnTo>
                <a:lnTo>
                  <a:pt x="796213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8000"/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B56DE0-F2CA-7B43-A04D-F9619601D578}"/>
              </a:ext>
            </a:extLst>
          </p:cNvPr>
          <p:cNvSpPr txBox="1"/>
          <p:nvPr/>
        </p:nvSpPr>
        <p:spPr>
          <a:xfrm>
            <a:off x="2514600" y="734752"/>
            <a:ext cx="1346116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638299-18C7-4E3F-221F-50BC465043EB}"/>
              </a:ext>
            </a:extLst>
          </p:cNvPr>
          <p:cNvSpPr txBox="1"/>
          <p:nvPr/>
        </p:nvSpPr>
        <p:spPr>
          <a:xfrm>
            <a:off x="381000" y="2247900"/>
            <a:ext cx="17526000" cy="7376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BSCP, (2025). </a:t>
            </a:r>
            <a:r>
              <a:rPr lang="en-GB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 you want to make a difference to the lives of children.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[Online]  Available at: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https://lscpbirmingham.org.uk/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14 June 2026].</a:t>
            </a:r>
          </a:p>
          <a:p>
            <a:pPr algn="just">
              <a:buNone/>
            </a:pP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CDC.gov, (2025). </a:t>
            </a:r>
            <a:r>
              <a:rPr lang="en-GB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About Adverse Childhood Experiences.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[Online]  Available at: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https://www.cdc.gov/aces/about/index.html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16 June 2026].</a:t>
            </a:r>
          </a:p>
          <a:p>
            <a:pPr algn="just">
              <a:buNone/>
            </a:pP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FA.com, (2025). </a:t>
            </a:r>
            <a:r>
              <a:rPr lang="en-GB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Guide to Section 47 of the Children Act 1989.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[Online]  Available at: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https://familyaxis.com/blog/a-guide-to-section-47-of-the-children-act-1989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15 June 2026].</a:t>
            </a:r>
          </a:p>
          <a:p>
            <a:pPr algn="just">
              <a:buNone/>
            </a:pP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GL.co.uk, (2025). </a:t>
            </a:r>
            <a:r>
              <a:rPr lang="en-GB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Legal Guide to Section 47 of the Children Act 1989.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[Online]  Available at: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https://www.goodlawsolicitors.co.uk/insights/section-47-children-act-1989/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15 June 2026].</a:t>
            </a:r>
          </a:p>
          <a:p>
            <a:pPr algn="just">
              <a:buNone/>
            </a:pP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GOV.UK, (2023). </a:t>
            </a:r>
            <a:r>
              <a:rPr lang="en-GB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Working Together to Safeguard Children.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[Online]  Available at: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ing.com/ck/a?!&amp;&amp;p=12080bcf508165a989d91075f85487916bf987dac290f45d91e44c2cf9c56b7fJmltdHM9MTc4MTY1NDQwMA&amp;ptn=3&amp;ver=2&amp;hsh=4&amp;fclid=0f074158-572c-6f3d-0237-57c356826e41&amp;psq=Working+together+to+Safeguard+Children&amp;u=a1aHR0cHM6Ly93d3cuZ292LnVrL2dvd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15 June 2026].</a:t>
            </a:r>
          </a:p>
          <a:p>
            <a:pPr algn="just">
              <a:buNone/>
            </a:pP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GOV.UK, (2025). </a:t>
            </a:r>
            <a:r>
              <a:rPr lang="en-GB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Government sets out next steps for children’s social care reforms.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[Online] Available at: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https://www.gov.uk/government/news/government-sets-out-next-steps-for-childrens-social-care-reforms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15 June 2026].</a:t>
            </a:r>
          </a:p>
          <a:p>
            <a:pPr algn="just">
              <a:spcAft>
                <a:spcPts val="800"/>
              </a:spcAft>
              <a:buNone/>
            </a:pP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gov.uk, (2026). </a:t>
            </a:r>
            <a:r>
              <a:rPr lang="en-GB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Police and Criminal Evidence Act 1984 (PACE) codes of practice.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[Online] Available at:</a:t>
            </a:r>
            <a:r>
              <a:rPr lang="en-GB" sz="2000" u="none" strike="noStrike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https://www.gov.uk/guidance/police-and-criminal-evidence-act-1984-pace-codes-of-practice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16 06 2026].</a:t>
            </a:r>
          </a:p>
          <a:p>
            <a:pPr algn="just">
              <a:spcAft>
                <a:spcPts val="800"/>
              </a:spcAft>
              <a:buNone/>
            </a:pP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gov.uk, (2026). </a:t>
            </a:r>
            <a:r>
              <a:rPr lang="en-GB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Working together to safeguard children.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[Online] Available at:</a:t>
            </a:r>
            <a:r>
              <a:rPr lang="en-GB" sz="2000" u="none" strike="noStrike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https://www.gov.uk/government/publications/working-together-to-safeguard-children--2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16 06 2026].</a:t>
            </a:r>
          </a:p>
          <a:p>
            <a:pPr algn="just">
              <a:buNone/>
            </a:pP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Hagan, M., (2025). </a:t>
            </a:r>
            <a:r>
              <a:rPr lang="en-GB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What Are Adverse Childhood Experiences (ACEs)?.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[Online]  Available at: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https://childmind.org/article/what-are-adverse-childhood-experiences-aces/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15 June 2026].</a:t>
            </a:r>
          </a:p>
          <a:p>
            <a:pPr algn="just">
              <a:buNone/>
            </a:pP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NSPCC, (2023). </a:t>
            </a:r>
            <a:r>
              <a:rPr lang="en-GB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Previous Working together to safeguard children CASPAR briefing.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[Online]  Available at: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https://learning.nspcc.org.uk/research-resources/2023/working-together-to-safeguard-children-2023-summary-of-changes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14 June 2026].</a:t>
            </a:r>
          </a:p>
          <a:p>
            <a:pPr algn="just">
              <a:buNone/>
            </a:pP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TSH.com, (2025). </a:t>
            </a:r>
            <a:r>
              <a:rPr lang="en-GB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Section 47 vs Section 17: The Child Protection Enquiry Process Explained.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[Online] Available at: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https://safeguard-hub.org/articles/section-47-vs-section-17-child-protection/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14 June 2026].</a:t>
            </a:r>
          </a:p>
          <a:p>
            <a:pPr algn="just">
              <a:spcAft>
                <a:spcPts val="800"/>
              </a:spcAft>
              <a:buNone/>
            </a:pP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Woodbury, M., (2026). </a:t>
            </a:r>
            <a:r>
              <a:rPr lang="en-GB" sz="20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Children Act 1989.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[Online] Available at:</a:t>
            </a:r>
            <a:r>
              <a:rPr lang="en-GB" sz="2000" u="none" strike="noStrike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https://www.ebsco.com/research-starters/political-science/children-act-1989</a:t>
            </a:r>
            <a:r>
              <a:rPr lang="en-GB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16 06 2026].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552</Words>
  <Application>Microsoft Office PowerPoint</Application>
  <PresentationFormat>Custom</PresentationFormat>
  <Paragraphs>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Calibri</vt:lpstr>
      <vt:lpstr>Times New Roman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/>
  <cp:revision>1</cp:revision>
  <dcterms:created xsi:type="dcterms:W3CDTF">2026-06-22T09:15:29Z</dcterms:created>
  <dcterms:modified xsi:type="dcterms:W3CDTF">2026-06-22T09:23:26Z</dcterms:modified>
  <dc:identifier/>
</cp:coreProperties>
</file>