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2" r:id="rId6"/>
    <p:sldId id="261"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51" y="4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10/12/2018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10/12/2018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18263" y="2003812"/>
            <a:ext cx="7341716" cy="2387600"/>
          </a:xfrm>
        </p:spPr>
        <p:txBody>
          <a:bodyPr/>
          <a:lstStyle/>
          <a:p>
            <a:r>
              <a:rPr lang="en-GB" dirty="0" smtClean="0"/>
              <a:t>Restorative justice and restorative practice</a:t>
            </a:r>
            <a:endParaRPr lang="en-GB" dirty="0"/>
          </a:p>
        </p:txBody>
      </p:sp>
    </p:spTree>
    <p:extLst>
      <p:ext uri="{BB962C8B-B14F-4D97-AF65-F5344CB8AC3E}">
        <p14:creationId xmlns:p14="http://schemas.microsoft.com/office/powerpoint/2010/main" val="895246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6743" y="144284"/>
            <a:ext cx="9905998" cy="695975"/>
          </a:xfrm>
        </p:spPr>
        <p:txBody>
          <a:bodyPr/>
          <a:lstStyle/>
          <a:p>
            <a:r>
              <a:rPr lang="en-GB" dirty="0"/>
              <a:t>A non-punitive alternative to </a:t>
            </a:r>
            <a:r>
              <a:rPr lang="en-GB" dirty="0" smtClean="0"/>
              <a:t>sanctions</a:t>
            </a:r>
            <a:endParaRPr lang="en-GB" dirty="0"/>
          </a:p>
        </p:txBody>
      </p:sp>
      <p:sp>
        <p:nvSpPr>
          <p:cNvPr id="3" name="Content Placeholder 2"/>
          <p:cNvSpPr>
            <a:spLocks noGrp="1"/>
          </p:cNvSpPr>
          <p:nvPr>
            <p:ph idx="1"/>
          </p:nvPr>
        </p:nvSpPr>
        <p:spPr>
          <a:xfrm>
            <a:off x="448987" y="840260"/>
            <a:ext cx="11438213" cy="5799438"/>
          </a:xfrm>
        </p:spPr>
        <p:txBody>
          <a:bodyPr>
            <a:normAutofit fontScale="92500" lnSpcReduction="10000"/>
          </a:bodyPr>
          <a:lstStyle/>
          <a:p>
            <a:r>
              <a:rPr lang="en-GB" sz="3600" dirty="0" smtClean="0"/>
              <a:t>Restorative justice:</a:t>
            </a:r>
            <a:r>
              <a:rPr lang="en-GB" dirty="0" smtClean="0"/>
              <a:t>	</a:t>
            </a:r>
          </a:p>
          <a:p>
            <a:pPr lvl="1">
              <a:lnSpc>
                <a:spcPct val="100000"/>
              </a:lnSpc>
            </a:pPr>
            <a:r>
              <a:rPr lang="en-GB" sz="2800" dirty="0">
                <a:latin typeface="Arial" panose="020B0604020202020204" pitchFamily="34" charset="0"/>
                <a:cs typeface="Arial" panose="020B0604020202020204" pitchFamily="34" charset="0"/>
              </a:rPr>
              <a:t>Restorative justice seeks to hold offenders accountable for their crimes through direct contact with the people they have harmed</a:t>
            </a:r>
            <a:r>
              <a:rPr lang="en-GB" sz="2800" dirty="0" smtClean="0">
                <a:latin typeface="Arial" panose="020B0604020202020204" pitchFamily="34" charset="0"/>
                <a:cs typeface="Arial" panose="020B0604020202020204" pitchFamily="34" charset="0"/>
              </a:rPr>
              <a:t>.</a:t>
            </a:r>
          </a:p>
          <a:p>
            <a:pPr lvl="1"/>
            <a:r>
              <a:rPr lang="en-GB" sz="2800" dirty="0" smtClean="0">
                <a:latin typeface="Arial" panose="020B0604020202020204" pitchFamily="34" charset="0"/>
                <a:cs typeface="Arial" panose="020B0604020202020204" pitchFamily="34" charset="0"/>
              </a:rPr>
              <a:t>focuses </a:t>
            </a:r>
            <a:r>
              <a:rPr lang="en-GB" sz="2800" dirty="0">
                <a:latin typeface="Arial" panose="020B0604020202020204" pitchFamily="34" charset="0"/>
                <a:cs typeface="Arial" panose="020B0604020202020204" pitchFamily="34" charset="0"/>
              </a:rPr>
              <a:t>on the rehabilitation of offenders through reconciliation with victims and the community at </a:t>
            </a:r>
            <a:r>
              <a:rPr lang="en-GB" sz="2800" dirty="0" smtClean="0">
                <a:latin typeface="Arial" panose="020B0604020202020204" pitchFamily="34" charset="0"/>
                <a:cs typeface="Arial" panose="020B0604020202020204" pitchFamily="34" charset="0"/>
              </a:rPr>
              <a:t>large</a:t>
            </a:r>
          </a:p>
          <a:p>
            <a:pPr lvl="1"/>
            <a:r>
              <a:rPr lang="en-GB" sz="2800" dirty="0">
                <a:latin typeface="Arial" panose="020B0604020202020204" pitchFamily="34" charset="0"/>
                <a:cs typeface="Arial" panose="020B0604020202020204" pitchFamily="34" charset="0"/>
              </a:rPr>
              <a:t>“‘restorative’ means to believe that decisions are best made and conflicts are best resolved by those most directly involved in them.” (Costello, </a:t>
            </a:r>
            <a:r>
              <a:rPr lang="en-GB" sz="2800" dirty="0" err="1">
                <a:latin typeface="Arial" panose="020B0604020202020204" pitchFamily="34" charset="0"/>
                <a:cs typeface="Arial" panose="020B0604020202020204" pitchFamily="34" charset="0"/>
              </a:rPr>
              <a:t>Wachtel</a:t>
            </a:r>
            <a:r>
              <a:rPr lang="en-GB" sz="2800" dirty="0">
                <a:latin typeface="Arial" panose="020B0604020202020204" pitchFamily="34" charset="0"/>
                <a:cs typeface="Arial" panose="020B0604020202020204" pitchFamily="34" charset="0"/>
              </a:rPr>
              <a:t> and </a:t>
            </a:r>
            <a:r>
              <a:rPr lang="en-GB" sz="2800" dirty="0" err="1">
                <a:latin typeface="Arial" panose="020B0604020202020204" pitchFamily="34" charset="0"/>
                <a:cs typeface="Arial" panose="020B0604020202020204" pitchFamily="34" charset="0"/>
              </a:rPr>
              <a:t>Wachtel</a:t>
            </a:r>
            <a:r>
              <a:rPr lang="en-GB" sz="2800" dirty="0">
                <a:latin typeface="Arial" panose="020B0604020202020204" pitchFamily="34" charset="0"/>
                <a:cs typeface="Arial" panose="020B0604020202020204" pitchFamily="34" charset="0"/>
              </a:rPr>
              <a:t>, 2009)</a:t>
            </a:r>
          </a:p>
          <a:p>
            <a:pPr lvl="1"/>
            <a:r>
              <a:rPr lang="en-GB" sz="2800" dirty="0">
                <a:latin typeface="Arial" panose="020B0604020202020204" pitchFamily="34" charset="0"/>
                <a:cs typeface="Arial" panose="020B0604020202020204" pitchFamily="34" charset="0"/>
              </a:rPr>
              <a:t>The rationale behind this approach is that when offenders reflect upon their harm to </a:t>
            </a:r>
            <a:r>
              <a:rPr lang="en-GB" sz="2800" dirty="0" smtClean="0">
                <a:latin typeface="Arial" panose="020B0604020202020204" pitchFamily="34" charset="0"/>
                <a:cs typeface="Arial" panose="020B0604020202020204" pitchFamily="34" charset="0"/>
              </a:rPr>
              <a:t>victims </a:t>
            </a:r>
            <a:r>
              <a:rPr lang="en-GB" sz="2800" dirty="0">
                <a:latin typeface="Arial" panose="020B0604020202020204" pitchFamily="34" charset="0"/>
                <a:cs typeface="Arial" panose="020B0604020202020204" pitchFamily="34" charset="0"/>
              </a:rPr>
              <a:t> </a:t>
            </a:r>
            <a:r>
              <a:rPr lang="en-GB" sz="2800" dirty="0" smtClean="0">
                <a:latin typeface="Arial" panose="020B0604020202020204" pitchFamily="34" charset="0"/>
                <a:cs typeface="Arial" panose="020B0604020202020204" pitchFamily="34" charset="0"/>
              </a:rPr>
              <a:t> they </a:t>
            </a:r>
            <a:r>
              <a:rPr lang="en-GB" sz="2800" dirty="0">
                <a:latin typeface="Arial" panose="020B0604020202020204" pitchFamily="34" charset="0"/>
                <a:cs typeface="Arial" panose="020B0604020202020204" pitchFamily="34" charset="0"/>
              </a:rPr>
              <a:t>become remorseful and act restoratively.</a:t>
            </a:r>
          </a:p>
          <a:p>
            <a:pPr lvl="1"/>
            <a:r>
              <a:rPr lang="en-GB" sz="2800" dirty="0">
                <a:latin typeface="Arial" panose="020B0604020202020204" pitchFamily="34" charset="0"/>
                <a:cs typeface="Arial" panose="020B0604020202020204" pitchFamily="34" charset="0"/>
              </a:rPr>
              <a:t>P</a:t>
            </a:r>
            <a:r>
              <a:rPr lang="en-GB" sz="2800" dirty="0" smtClean="0">
                <a:latin typeface="Arial" panose="020B0604020202020204" pitchFamily="34" charset="0"/>
                <a:cs typeface="Arial" panose="020B0604020202020204" pitchFamily="34" charset="0"/>
              </a:rPr>
              <a:t>ractitioners </a:t>
            </a:r>
            <a:r>
              <a:rPr lang="en-GB" sz="2800" dirty="0">
                <a:latin typeface="Arial" panose="020B0604020202020204" pitchFamily="34" charset="0"/>
                <a:cs typeface="Arial" panose="020B0604020202020204" pitchFamily="34" charset="0"/>
              </a:rPr>
              <a:t>can focus on the unacceptable behaviour of offenders rather than their moral character.</a:t>
            </a:r>
          </a:p>
          <a:p>
            <a:pPr lvl="2"/>
            <a:endParaRPr lang="en-GB" sz="2200" dirty="0" smtClean="0"/>
          </a:p>
          <a:p>
            <a:pPr lvl="1"/>
            <a:endParaRPr lang="en-GB" dirty="0" smtClean="0"/>
          </a:p>
          <a:p>
            <a:pPr marL="457200" lvl="1" indent="0">
              <a:buNone/>
            </a:pPr>
            <a:endParaRPr lang="en-GB" dirty="0"/>
          </a:p>
          <a:p>
            <a:pPr lvl="1"/>
            <a:endParaRPr lang="en-GB" dirty="0"/>
          </a:p>
        </p:txBody>
      </p:sp>
    </p:spTree>
    <p:extLst>
      <p:ext uri="{BB962C8B-B14F-4D97-AF65-F5344CB8AC3E}">
        <p14:creationId xmlns:p14="http://schemas.microsoft.com/office/powerpoint/2010/main" val="81467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Restorative Practice</a:t>
            </a:r>
            <a:endParaRPr lang="en-GB" dirty="0"/>
          </a:p>
        </p:txBody>
      </p:sp>
      <p:sp>
        <p:nvSpPr>
          <p:cNvPr id="3" name="Content Placeholder 2"/>
          <p:cNvSpPr>
            <a:spLocks noGrp="1"/>
          </p:cNvSpPr>
          <p:nvPr>
            <p:ph idx="1"/>
          </p:nvPr>
        </p:nvSpPr>
        <p:spPr>
          <a:xfrm>
            <a:off x="1141412" y="1696995"/>
            <a:ext cx="9905999" cy="4934464"/>
          </a:xfrm>
        </p:spPr>
        <p:txBody>
          <a:bodyPr>
            <a:normAutofit/>
          </a:bodyPr>
          <a:lstStyle/>
          <a:p>
            <a:pPr lvl="0"/>
            <a:r>
              <a:rPr lang="en-GB" dirty="0">
                <a:latin typeface="Arial" panose="020B0604020202020204" pitchFamily="34" charset="0"/>
                <a:cs typeface="Arial" panose="020B0604020202020204" pitchFamily="34" charset="0"/>
              </a:rPr>
              <a:t>The term was derived from the field of criminal justice’s ‘restorative justice’.</a:t>
            </a:r>
          </a:p>
          <a:p>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R</a:t>
            </a:r>
            <a:r>
              <a:rPr lang="en-GB" dirty="0" smtClean="0">
                <a:latin typeface="Arial" panose="020B0604020202020204" pitchFamily="34" charset="0"/>
                <a:cs typeface="Arial" panose="020B0604020202020204" pitchFamily="34" charset="0"/>
              </a:rPr>
              <a:t>estorative </a:t>
            </a:r>
            <a:r>
              <a:rPr lang="en-GB" dirty="0">
                <a:latin typeface="Arial" panose="020B0604020202020204" pitchFamily="34" charset="0"/>
                <a:cs typeface="Arial" panose="020B0604020202020204" pitchFamily="34" charset="0"/>
              </a:rPr>
              <a:t>practices’ seek </a:t>
            </a:r>
            <a:r>
              <a:rPr lang="en-GB" dirty="0" smtClean="0">
                <a:latin typeface="Arial" panose="020B0604020202020204" pitchFamily="34" charset="0"/>
                <a:cs typeface="Arial" panose="020B0604020202020204" pitchFamily="34" charset="0"/>
              </a:rPr>
              <a:t>to repair </a:t>
            </a:r>
            <a:r>
              <a:rPr lang="en-GB" dirty="0">
                <a:latin typeface="Arial" panose="020B0604020202020204" pitchFamily="34" charset="0"/>
                <a:cs typeface="Arial" panose="020B0604020202020204" pitchFamily="34" charset="0"/>
              </a:rPr>
              <a:t>restore relationships </a:t>
            </a:r>
            <a:r>
              <a:rPr lang="en-GB" dirty="0" smtClean="0">
                <a:latin typeface="Arial" panose="020B0604020202020204" pitchFamily="34" charset="0"/>
                <a:cs typeface="Arial" panose="020B0604020202020204" pitchFamily="34" charset="0"/>
              </a:rPr>
              <a:t>that have been damaged – </a:t>
            </a:r>
            <a:r>
              <a:rPr lang="en-GB" dirty="0">
                <a:latin typeface="Arial" panose="020B0604020202020204" pitchFamily="34" charset="0"/>
                <a:cs typeface="Arial" panose="020B0604020202020204" pitchFamily="34" charset="0"/>
              </a:rPr>
              <a:t>in justices systems, families, places of work, communities, education establishments </a:t>
            </a:r>
            <a:r>
              <a:rPr lang="en-GB" dirty="0" smtClean="0">
                <a:latin typeface="Arial" panose="020B0604020202020204" pitchFamily="34" charset="0"/>
                <a:cs typeface="Arial" panose="020B0604020202020204" pitchFamily="34" charset="0"/>
              </a:rPr>
              <a:t>etc.</a:t>
            </a:r>
          </a:p>
          <a:p>
            <a:r>
              <a:rPr lang="en-GB" dirty="0" smtClean="0">
                <a:latin typeface="Arial" panose="020B0604020202020204" pitchFamily="34" charset="0"/>
                <a:cs typeface="Arial" panose="020B0604020202020204" pitchFamily="34" charset="0"/>
              </a:rPr>
              <a:t>Restorative practices are seen increasingly in schools and in particular in relation to bullying.</a:t>
            </a:r>
          </a:p>
          <a:p>
            <a:r>
              <a:rPr lang="en-GB" dirty="0">
                <a:latin typeface="Arial" panose="020B0604020202020204" pitchFamily="34" charset="0"/>
                <a:cs typeface="Arial" panose="020B0604020202020204" pitchFamily="34" charset="0"/>
              </a:rPr>
              <a:t>T</a:t>
            </a:r>
            <a:r>
              <a:rPr lang="en-GB" dirty="0" smtClean="0">
                <a:latin typeface="Arial" panose="020B0604020202020204" pitchFamily="34" charset="0"/>
                <a:cs typeface="Arial" panose="020B0604020202020204" pitchFamily="34" charset="0"/>
              </a:rPr>
              <a:t>his </a:t>
            </a:r>
            <a:r>
              <a:rPr lang="en-GB" dirty="0">
                <a:latin typeface="Arial" panose="020B0604020202020204" pitchFamily="34" charset="0"/>
                <a:cs typeface="Arial" panose="020B0604020202020204" pitchFamily="34" charset="0"/>
              </a:rPr>
              <a:t>can lead to healthier interpersonal relations among members of the school community and more effective </a:t>
            </a:r>
            <a:r>
              <a:rPr lang="en-GB" dirty="0" smtClean="0">
                <a:latin typeface="Arial" panose="020B0604020202020204" pitchFamily="34" charset="0"/>
                <a:cs typeface="Arial" panose="020B0604020202020204" pitchFamily="34" charset="0"/>
              </a:rPr>
              <a:t>learning.</a:t>
            </a:r>
          </a:p>
          <a:p>
            <a:pPr lvl="0"/>
            <a:endParaRPr lang="en-GB" dirty="0"/>
          </a:p>
          <a:p>
            <a:endParaRPr lang="en-GB" dirty="0"/>
          </a:p>
        </p:txBody>
      </p:sp>
    </p:spTree>
    <p:extLst>
      <p:ext uri="{BB962C8B-B14F-4D97-AF65-F5344CB8AC3E}">
        <p14:creationId xmlns:p14="http://schemas.microsoft.com/office/powerpoint/2010/main" val="1585105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81231"/>
            <a:ext cx="9905998" cy="721369"/>
          </a:xfrm>
        </p:spPr>
        <p:txBody>
          <a:bodyPr>
            <a:normAutofit/>
          </a:bodyPr>
          <a:lstStyle/>
          <a:p>
            <a:r>
              <a:rPr lang="en-GB" sz="3200" dirty="0" smtClean="0"/>
              <a:t>Applications and methods</a:t>
            </a:r>
            <a:endParaRPr lang="en-GB" sz="3200" dirty="0"/>
          </a:p>
        </p:txBody>
      </p:sp>
      <p:sp>
        <p:nvSpPr>
          <p:cNvPr id="3" name="Content Placeholder 2"/>
          <p:cNvSpPr>
            <a:spLocks noGrp="1"/>
          </p:cNvSpPr>
          <p:nvPr>
            <p:ph idx="1"/>
          </p:nvPr>
        </p:nvSpPr>
        <p:spPr>
          <a:xfrm>
            <a:off x="296562" y="1210074"/>
            <a:ext cx="11335265" cy="4569326"/>
          </a:xfrm>
        </p:spPr>
        <p:txBody>
          <a:bodyPr>
            <a:noAutofit/>
          </a:bodyPr>
          <a:lstStyle/>
          <a:p>
            <a:r>
              <a:rPr lang="en-GB" sz="2800" dirty="0">
                <a:latin typeface="Arial" panose="020B0604020202020204" pitchFamily="34" charset="0"/>
                <a:cs typeface="Arial" panose="020B0604020202020204" pitchFamily="34" charset="0"/>
              </a:rPr>
              <a:t>Restorative practices can be undertaken in a variety of forums. It may be conducted with </a:t>
            </a:r>
            <a:r>
              <a:rPr lang="en-GB" sz="2800" dirty="0" smtClean="0">
                <a:latin typeface="Arial" panose="020B0604020202020204" pitchFamily="34" charset="0"/>
                <a:cs typeface="Arial" panose="020B0604020202020204" pitchFamily="34" charset="0"/>
              </a:rPr>
              <a:t>varying degrees </a:t>
            </a:r>
            <a:r>
              <a:rPr lang="en-GB" sz="2800" dirty="0">
                <a:latin typeface="Arial" panose="020B0604020202020204" pitchFamily="34" charset="0"/>
                <a:cs typeface="Arial" panose="020B0604020202020204" pitchFamily="34" charset="0"/>
              </a:rPr>
              <a:t>of formality and may include just those students most directly involved in bullying or in some circumstances a whole class. </a:t>
            </a:r>
            <a:endParaRPr lang="en-GB" sz="2800" dirty="0" smtClean="0">
              <a:latin typeface="Arial" panose="020B0604020202020204" pitchFamily="34" charset="0"/>
              <a:cs typeface="Arial" panose="020B0604020202020204" pitchFamily="34" charset="0"/>
            </a:endParaRPr>
          </a:p>
          <a:p>
            <a:pPr marL="0" indent="0">
              <a:buNone/>
            </a:pP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Community Conferences’ include supportive third parties such as friends, families and possibly a community figure such as a police community liaison officer. This forum is used to address concerns of both individuals and the wider community</a:t>
            </a:r>
            <a:r>
              <a:rPr lang="en-GB" sz="2800" dirty="0" smtClean="0">
                <a:latin typeface="Arial" panose="020B0604020202020204" pitchFamily="34" charset="0"/>
                <a:cs typeface="Arial" panose="020B0604020202020204" pitchFamily="34" charset="0"/>
              </a:rPr>
              <a:t>.</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1584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latin typeface="Arial" panose="020B0604020202020204" pitchFamily="34" charset="0"/>
                <a:cs typeface="Arial" panose="020B0604020202020204" pitchFamily="34" charset="0"/>
              </a:rPr>
              <a:t>The work in schools with cases of bullying is commonly guided by flashcards or an agreed script which direct practitioners to ask the bully to describe what happened and to reflect on what harm it has done. The victim is asked to say how she or he has been affected and what needs to be done to put things right.</a:t>
            </a:r>
          </a:p>
          <a:p>
            <a:endParaRPr lang="en-GB" dirty="0"/>
          </a:p>
        </p:txBody>
      </p:sp>
    </p:spTree>
    <p:extLst>
      <p:ext uri="{BB962C8B-B14F-4D97-AF65-F5344CB8AC3E}">
        <p14:creationId xmlns:p14="http://schemas.microsoft.com/office/powerpoint/2010/main" val="628668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740725"/>
          </a:xfrm>
        </p:spPr>
        <p:txBody>
          <a:bodyPr/>
          <a:lstStyle/>
          <a:p>
            <a:r>
              <a:rPr lang="en-GB" dirty="0" smtClean="0"/>
              <a:t>Tool box</a:t>
            </a:r>
            <a:endParaRPr lang="en-GB" dirty="0"/>
          </a:p>
        </p:txBody>
      </p:sp>
      <p:sp>
        <p:nvSpPr>
          <p:cNvPr id="3" name="Content Placeholder 2"/>
          <p:cNvSpPr>
            <a:spLocks noGrp="1"/>
          </p:cNvSpPr>
          <p:nvPr>
            <p:ph idx="1"/>
          </p:nvPr>
        </p:nvSpPr>
        <p:spPr>
          <a:xfrm>
            <a:off x="1141412" y="1573428"/>
            <a:ext cx="9905999" cy="5033318"/>
          </a:xfrm>
        </p:spPr>
        <p:txBody>
          <a:bodyPr>
            <a:normAutofit/>
          </a:bodyPr>
          <a:lstStyle/>
          <a:p>
            <a:r>
              <a:rPr lang="en-GB" sz="2800" b="1" dirty="0" smtClean="0">
                <a:latin typeface="Arial" panose="020B0604020202020204" pitchFamily="34" charset="0"/>
                <a:cs typeface="Arial" panose="020B0604020202020204" pitchFamily="34" charset="0"/>
              </a:rPr>
              <a:t>Informal:</a:t>
            </a:r>
          </a:p>
          <a:p>
            <a:pPr lvl="1"/>
            <a:r>
              <a:rPr lang="en-GB" sz="2400" b="1" dirty="0" smtClean="0">
                <a:latin typeface="Arial" panose="020B0604020202020204" pitchFamily="34" charset="0"/>
                <a:cs typeface="Arial" panose="020B0604020202020204" pitchFamily="34" charset="0"/>
              </a:rPr>
              <a:t>Affective questions</a:t>
            </a:r>
          </a:p>
          <a:p>
            <a:pPr lvl="1"/>
            <a:r>
              <a:rPr lang="en-GB" sz="2400" b="1" dirty="0" smtClean="0">
                <a:latin typeface="Arial" panose="020B0604020202020204" pitchFamily="34" charset="0"/>
                <a:cs typeface="Arial" panose="020B0604020202020204" pitchFamily="34" charset="0"/>
              </a:rPr>
              <a:t>Affective statements</a:t>
            </a:r>
          </a:p>
          <a:p>
            <a:pPr lvl="1"/>
            <a:r>
              <a:rPr lang="en-GB" sz="2400" b="1" dirty="0" smtClean="0">
                <a:latin typeface="Arial" panose="020B0604020202020204" pitchFamily="34" charset="0"/>
                <a:cs typeface="Arial" panose="020B0604020202020204" pitchFamily="34" charset="0"/>
              </a:rPr>
              <a:t>Small impromptu conference</a:t>
            </a:r>
          </a:p>
          <a:p>
            <a:pPr marL="457200" lvl="1" indent="0">
              <a:buNone/>
            </a:pPr>
            <a:r>
              <a:rPr lang="en-GB" sz="2400" b="1"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		</a:t>
            </a:r>
          </a:p>
          <a:p>
            <a:r>
              <a:rPr lang="en-GB" sz="2800" b="1" dirty="0" smtClean="0">
                <a:latin typeface="Arial" panose="020B0604020202020204" pitchFamily="34" charset="0"/>
                <a:cs typeface="Arial" panose="020B0604020202020204" pitchFamily="34" charset="0"/>
              </a:rPr>
              <a:t>Formal</a:t>
            </a:r>
          </a:p>
          <a:p>
            <a:pPr lvl="1"/>
            <a:r>
              <a:rPr lang="en-GB" sz="2400" b="1" dirty="0" smtClean="0">
                <a:latin typeface="Arial" panose="020B0604020202020204" pitchFamily="34" charset="0"/>
                <a:cs typeface="Arial" panose="020B0604020202020204" pitchFamily="34" charset="0"/>
              </a:rPr>
              <a:t>Group or circle</a:t>
            </a:r>
          </a:p>
          <a:p>
            <a:pPr lvl="1"/>
            <a:r>
              <a:rPr lang="en-GB" sz="2400" b="1" dirty="0" smtClean="0">
                <a:latin typeface="Arial" panose="020B0604020202020204" pitchFamily="34" charset="0"/>
                <a:cs typeface="Arial" panose="020B0604020202020204" pitchFamily="34" charset="0"/>
              </a:rPr>
              <a:t>Formal conference</a:t>
            </a:r>
          </a:p>
          <a:p>
            <a:pPr lvl="1"/>
            <a:endParaRPr lang="en-GB" dirty="0"/>
          </a:p>
          <a:p>
            <a:endParaRPr lang="en-GB" dirty="0"/>
          </a:p>
        </p:txBody>
      </p:sp>
    </p:spTree>
    <p:extLst>
      <p:ext uri="{BB962C8B-B14F-4D97-AF65-F5344CB8AC3E}">
        <p14:creationId xmlns:p14="http://schemas.microsoft.com/office/powerpoint/2010/main" val="4060622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7889" y="453082"/>
            <a:ext cx="9905998" cy="754320"/>
          </a:xfrm>
        </p:spPr>
        <p:txBody>
          <a:bodyPr/>
          <a:lstStyle/>
          <a:p>
            <a:r>
              <a:rPr lang="en-GB" dirty="0" smtClean="0"/>
              <a:t>Limitations</a:t>
            </a:r>
            <a:endParaRPr lang="en-GB" dirty="0"/>
          </a:p>
        </p:txBody>
      </p:sp>
      <p:sp>
        <p:nvSpPr>
          <p:cNvPr id="3" name="Content Placeholder 2"/>
          <p:cNvSpPr>
            <a:spLocks noGrp="1"/>
          </p:cNvSpPr>
          <p:nvPr>
            <p:ph idx="1"/>
          </p:nvPr>
        </p:nvSpPr>
        <p:spPr>
          <a:xfrm>
            <a:off x="1157889" y="1326848"/>
            <a:ext cx="10561379" cy="5139854"/>
          </a:xfrm>
        </p:spPr>
        <p:txBody>
          <a:bodyPr>
            <a:normAutofit/>
          </a:bodyPr>
          <a:lstStyle/>
          <a:p>
            <a:pPr lvl="0"/>
            <a:r>
              <a:rPr lang="en-GB" dirty="0">
                <a:latin typeface="Arial" panose="020B0604020202020204" pitchFamily="34" charset="0"/>
                <a:cs typeface="Arial" panose="020B0604020202020204" pitchFamily="34" charset="0"/>
              </a:rPr>
              <a:t>Inadequately trained practitioners or badly executed procedures may make matters worse. Any perceived personal hostility on the part of the practitioner can result in the offender feeling resentment rather than contrition and incline him or her to act anti-socially. </a:t>
            </a:r>
            <a:r>
              <a:rPr lang="en-GB" dirty="0" smtClean="0">
                <a:latin typeface="Arial" panose="020B0604020202020204" pitchFamily="34" charset="0"/>
                <a:cs typeface="Arial" panose="020B0604020202020204" pitchFamily="34" charset="0"/>
              </a:rPr>
              <a:t>Strong </a:t>
            </a:r>
            <a:r>
              <a:rPr lang="en-GB" dirty="0">
                <a:latin typeface="Arial" panose="020B0604020202020204" pitchFamily="34" charset="0"/>
                <a:cs typeface="Arial" panose="020B0604020202020204" pitchFamily="34" charset="0"/>
              </a:rPr>
              <a:t>support in the school community for this approach may sometimes be lacking. </a:t>
            </a:r>
          </a:p>
          <a:p>
            <a:pPr lvl="0"/>
            <a:r>
              <a:rPr lang="en-GB" dirty="0">
                <a:latin typeface="Arial" panose="020B0604020202020204" pitchFamily="34" charset="0"/>
                <a:cs typeface="Arial" panose="020B0604020202020204" pitchFamily="34" charset="0"/>
              </a:rPr>
              <a:t>Some offenders may pretend to be remorseful and deceive the practitioner into thinking the matter has been resolved. </a:t>
            </a:r>
          </a:p>
          <a:p>
            <a:pPr lvl="0"/>
            <a:r>
              <a:rPr lang="en-GB" dirty="0">
                <a:latin typeface="Arial" panose="020B0604020202020204" pitchFamily="34" charset="0"/>
                <a:cs typeface="Arial" panose="020B0604020202020204" pitchFamily="34" charset="0"/>
              </a:rPr>
              <a:t>Being integrated into the school community may have little appeal to some children who bully, especially when their own social network provides them with more attractive support.</a:t>
            </a:r>
          </a:p>
          <a:p>
            <a:endParaRPr lang="en-GB" dirty="0"/>
          </a:p>
        </p:txBody>
      </p:sp>
    </p:spTree>
    <p:extLst>
      <p:ext uri="{BB962C8B-B14F-4D97-AF65-F5344CB8AC3E}">
        <p14:creationId xmlns:p14="http://schemas.microsoft.com/office/powerpoint/2010/main" val="17088347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39</TotalTime>
  <Words>352</Words>
  <Application>Microsoft Office PowerPoint</Application>
  <PresentationFormat>Widescreen</PresentationFormat>
  <Paragraphs>33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Trebuchet MS</vt:lpstr>
      <vt:lpstr>Tw Cen MT</vt:lpstr>
      <vt:lpstr>Circuit</vt:lpstr>
      <vt:lpstr>Restorative justice and restorative practice</vt:lpstr>
      <vt:lpstr>A non-punitive alternative to sanctions</vt:lpstr>
      <vt:lpstr>Restorative Practice</vt:lpstr>
      <vt:lpstr>Applications and methods</vt:lpstr>
      <vt:lpstr>PowerPoint Presentation</vt:lpstr>
      <vt:lpstr>Tool box</vt:lpstr>
      <vt:lpstr>Limitations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Restorative justice and restorative practice</dc:title>
  <dc:creator>Catherine Hancox</dc:creator>
  <cp:lastModifiedBy>Ruth Groff</cp:lastModifiedBy>
  <cp:revision>11</cp:revision>
  <dcterms:created xsi:type="dcterms:W3CDTF">2016-10-07T12:21:58Z</dcterms:created>
  <dcterms:modified xsi:type="dcterms:W3CDTF">2018-10-12T14:01:29Z</dcterms:modified>
</cp:coreProperties>
</file>