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86" r:id="rId14"/>
    <p:sldId id="268" r:id="rId15"/>
    <p:sldId id="269" r:id="rId16"/>
    <p:sldId id="270" r:id="rId17"/>
    <p:sldId id="272" r:id="rId18"/>
    <p:sldId id="273" r:id="rId19"/>
    <p:sldId id="287" r:id="rId20"/>
    <p:sldId id="274" r:id="rId21"/>
    <p:sldId id="275" r:id="rId22"/>
    <p:sldId id="277" r:id="rId23"/>
    <p:sldId id="278" r:id="rId24"/>
    <p:sldId id="279" r:id="rId25"/>
    <p:sldId id="280" r:id="rId26"/>
    <p:sldId id="281" r:id="rId27"/>
    <p:sldId id="282" r:id="rId28"/>
    <p:sldId id="283" r:id="rId29"/>
    <p:sldId id="284" r:id="rId30"/>
    <p:sldId id="285" r:id="rId31"/>
    <p:sldId id="288" r:id="rId32"/>
    <p:sldId id="289" r:id="rId33"/>
    <p:sldId id="290"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9" r:id="rId48"/>
    <p:sldId id="310" r:id="rId49"/>
    <p:sldId id="311" r:id="rId50"/>
    <p:sldId id="304" r:id="rId51"/>
    <p:sldId id="305" r:id="rId52"/>
    <p:sldId id="306" r:id="rId53"/>
    <p:sldId id="307" r:id="rId54"/>
    <p:sldId id="308" r:id="rId5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sorterViewPr>
    <p:cViewPr>
      <p:scale>
        <a:sx n="100" d="100"/>
        <a:sy n="100" d="100"/>
      </p:scale>
      <p:origin x="0" y="839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8E27F3E-F10E-47D6-B422-EFB2F1F14445}" type="datetimeFigureOut">
              <a:rPr lang="en-GB" smtClean="0"/>
              <a:t>14/10/2015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2835674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E27F3E-F10E-47D6-B422-EFB2F1F14445}" type="datetimeFigureOut">
              <a:rPr lang="en-GB" smtClean="0"/>
              <a:t>14/10/2015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3704529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8E27F3E-F10E-47D6-B422-EFB2F1F14445}" type="datetimeFigureOut">
              <a:rPr lang="en-GB" smtClean="0"/>
              <a:t>14/10/2015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4601887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8E27F3E-F10E-47D6-B422-EFB2F1F14445}" type="datetimeFigureOut">
              <a:rPr lang="en-GB" smtClean="0"/>
              <a:t>14/10/2015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2001500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8E27F3E-F10E-47D6-B422-EFB2F1F14445}" type="datetimeFigureOut">
              <a:rPr lang="en-GB" smtClean="0"/>
              <a:t>14/10/2015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3334913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8E27F3E-F10E-47D6-B422-EFB2F1F14445}" type="datetimeFigureOut">
              <a:rPr lang="en-GB" smtClean="0"/>
              <a:t>14/10/2015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467691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8E27F3E-F10E-47D6-B422-EFB2F1F14445}" type="datetimeFigureOut">
              <a:rPr lang="en-GB" smtClean="0"/>
              <a:t>14/10/2015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20287754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8E27F3E-F10E-47D6-B422-EFB2F1F14445}" type="datetimeFigureOut">
              <a:rPr lang="en-GB" smtClean="0"/>
              <a:t>14/10/2015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12091945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8E27F3E-F10E-47D6-B422-EFB2F1F14445}" type="datetimeFigureOut">
              <a:rPr lang="en-GB" smtClean="0"/>
              <a:t>14/10/2015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785729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E27F3E-F10E-47D6-B422-EFB2F1F14445}" type="datetimeFigureOut">
              <a:rPr lang="en-GB" smtClean="0"/>
              <a:t>14/10/2015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36553076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8E27F3E-F10E-47D6-B422-EFB2F1F14445}" type="datetimeFigureOut">
              <a:rPr lang="en-GB" smtClean="0"/>
              <a:t>14/10/2015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42B7B6D-5A43-40A5-9C1F-4DD701662227}" type="slidenum">
              <a:rPr lang="en-GB" smtClean="0"/>
              <a:t>‹#›</a:t>
            </a:fld>
            <a:endParaRPr lang="en-GB"/>
          </a:p>
        </p:txBody>
      </p:sp>
    </p:spTree>
    <p:extLst>
      <p:ext uri="{BB962C8B-B14F-4D97-AF65-F5344CB8AC3E}">
        <p14:creationId xmlns:p14="http://schemas.microsoft.com/office/powerpoint/2010/main" val="4052932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8E27F3E-F10E-47D6-B422-EFB2F1F14445}" type="datetimeFigureOut">
              <a:rPr lang="en-GB" smtClean="0"/>
              <a:t>14/10/2015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42B7B6D-5A43-40A5-9C1F-4DD701662227}" type="slidenum">
              <a:rPr lang="en-GB" smtClean="0"/>
              <a:t>‹#›</a:t>
            </a:fld>
            <a:endParaRPr lang="en-GB"/>
          </a:p>
        </p:txBody>
      </p:sp>
    </p:spTree>
    <p:extLst>
      <p:ext uri="{BB962C8B-B14F-4D97-AF65-F5344CB8AC3E}">
        <p14:creationId xmlns:p14="http://schemas.microsoft.com/office/powerpoint/2010/main" val="27535792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Wind Energy</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extLst>
      <p:ext uri="{BB962C8B-B14F-4D97-AF65-F5344CB8AC3E}">
        <p14:creationId xmlns:p14="http://schemas.microsoft.com/office/powerpoint/2010/main" val="8872029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Wind?</a:t>
            </a:r>
            <a:endParaRPr lang="en-GB" dirty="0"/>
          </a:p>
        </p:txBody>
      </p:sp>
      <p:sp>
        <p:nvSpPr>
          <p:cNvPr id="3" name="Content Placeholder 2"/>
          <p:cNvSpPr>
            <a:spLocks noGrp="1"/>
          </p:cNvSpPr>
          <p:nvPr>
            <p:ph idx="1"/>
          </p:nvPr>
        </p:nvSpPr>
        <p:spPr/>
        <p:txBody>
          <a:bodyPr/>
          <a:lstStyle/>
          <a:p>
            <a:r>
              <a:rPr lang="en-GB" dirty="0" smtClean="0"/>
              <a:t>Wind is caused by the movement of atmospheric air masses as a result of variations in atmospheric pressure caused by the result of differences in the solar heating of different parts of the earth’s surface</a:t>
            </a:r>
            <a:endParaRPr lang="en-GB" dirty="0"/>
          </a:p>
        </p:txBody>
      </p:sp>
    </p:spTree>
    <p:extLst>
      <p:ext uri="{BB962C8B-B14F-4D97-AF65-F5344CB8AC3E}">
        <p14:creationId xmlns:p14="http://schemas.microsoft.com/office/powerpoint/2010/main" val="9813127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Energy and Power in the Wind</a:t>
            </a:r>
            <a:endParaRPr lang="en-GB" dirty="0"/>
          </a:p>
        </p:txBody>
      </p:sp>
      <p:sp>
        <p:nvSpPr>
          <p:cNvPr id="3" name="Content Placeholder 2"/>
          <p:cNvSpPr>
            <a:spLocks noGrp="1"/>
          </p:cNvSpPr>
          <p:nvPr>
            <p:ph idx="1"/>
          </p:nvPr>
        </p:nvSpPr>
        <p:spPr/>
        <p:txBody>
          <a:bodyPr/>
          <a:lstStyle/>
          <a:p>
            <a:r>
              <a:rPr lang="en-GB" dirty="0" smtClean="0"/>
              <a:t>Energy contained in wind is its kinetic energy</a:t>
            </a:r>
          </a:p>
          <a:p>
            <a:endParaRPr lang="en-GB" dirty="0"/>
          </a:p>
          <a:p>
            <a:r>
              <a:rPr lang="en-GB" dirty="0" smtClean="0"/>
              <a:t>Kinetic energy = ½mv</a:t>
            </a:r>
            <a:r>
              <a:rPr lang="en-GB" baseline="30000" dirty="0" smtClean="0"/>
              <a:t>2</a:t>
            </a:r>
            <a:endParaRPr lang="en-GB" dirty="0" smtClean="0"/>
          </a:p>
          <a:p>
            <a:pPr marL="0" indent="0">
              <a:buNone/>
            </a:pPr>
            <a:r>
              <a:rPr lang="en-GB" dirty="0" smtClean="0"/>
              <a:t>    m = mass in (Kg)</a:t>
            </a:r>
          </a:p>
          <a:p>
            <a:pPr marL="0" indent="0">
              <a:buNone/>
            </a:pPr>
            <a:r>
              <a:rPr lang="en-GB" dirty="0"/>
              <a:t> </a:t>
            </a:r>
            <a:r>
              <a:rPr lang="en-GB" dirty="0" smtClean="0"/>
              <a:t>   v = velocity in m/s</a:t>
            </a:r>
            <a:endParaRPr lang="en-GB" dirty="0"/>
          </a:p>
        </p:txBody>
      </p:sp>
    </p:spTree>
    <p:extLst>
      <p:ext uri="{BB962C8B-B14F-4D97-AF65-F5344CB8AC3E}">
        <p14:creationId xmlns:p14="http://schemas.microsoft.com/office/powerpoint/2010/main" val="16741749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Calculation of Kinetic Energy in Wind</a:t>
            </a:r>
            <a:endParaRPr lang="en-GB" dirty="0"/>
          </a:p>
        </p:txBody>
      </p:sp>
      <p:sp>
        <p:nvSpPr>
          <p:cNvPr id="3" name="Content Placeholder 2"/>
          <p:cNvSpPr>
            <a:spLocks noGrp="1"/>
          </p:cNvSpPr>
          <p:nvPr>
            <p:ph idx="1"/>
          </p:nvPr>
        </p:nvSpPr>
        <p:spPr/>
        <p:txBody>
          <a:bodyPr/>
          <a:lstStyle/>
          <a:p>
            <a:pPr marL="0" indent="0">
              <a:buNone/>
            </a:pPr>
            <a:r>
              <a:rPr lang="en-GB" dirty="0" smtClean="0"/>
              <a:t>Imagine air travels through a cylinder 10m long at 10m/s.  Therefore the volume of air that will pass through the ring is V= 10</a:t>
            </a:r>
            <a:r>
              <a:rPr lang="en-GB" baseline="30000" dirty="0" smtClean="0"/>
              <a:t>2 </a:t>
            </a:r>
            <a:r>
              <a:rPr lang="en-GB" dirty="0" smtClean="0"/>
              <a:t>Length = 10m</a:t>
            </a:r>
          </a:p>
          <a:p>
            <a:pPr marL="0" indent="0">
              <a:buNone/>
            </a:pPr>
            <a:endParaRPr lang="en-GB" dirty="0"/>
          </a:p>
          <a:p>
            <a:pPr marL="0" indent="0">
              <a:buNone/>
            </a:pPr>
            <a:r>
              <a:rPr lang="en-GB" dirty="0" smtClean="0"/>
              <a:t>Volume of air = 100 x 10 = 1000 m</a:t>
            </a:r>
            <a:r>
              <a:rPr lang="en-GB" baseline="30000" dirty="0" smtClean="0"/>
              <a:t>3</a:t>
            </a:r>
            <a:r>
              <a:rPr lang="en-GB" dirty="0" smtClean="0"/>
              <a:t> per second</a:t>
            </a:r>
            <a:endParaRPr lang="en-GB" dirty="0"/>
          </a:p>
        </p:txBody>
      </p:sp>
    </p:spTree>
    <p:extLst>
      <p:ext uri="{BB962C8B-B14F-4D97-AF65-F5344CB8AC3E}">
        <p14:creationId xmlns:p14="http://schemas.microsoft.com/office/powerpoint/2010/main" val="881958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Energy and Power in the Wind</a:t>
            </a:r>
            <a:endParaRPr lang="en-GB" dirty="0"/>
          </a:p>
        </p:txBody>
      </p:sp>
      <p:sp>
        <p:nvSpPr>
          <p:cNvPr id="3" name="Content Placeholder 2"/>
          <p:cNvSpPr>
            <a:spLocks noGrp="1"/>
          </p:cNvSpPr>
          <p:nvPr>
            <p:ph idx="1"/>
          </p:nvPr>
        </p:nvSpPr>
        <p:spPr/>
        <p:txBody>
          <a:bodyPr/>
          <a:lstStyle/>
          <a:p>
            <a:pPr marL="0" indent="0">
              <a:buNone/>
            </a:pPr>
            <a:r>
              <a:rPr lang="en-GB" dirty="0" smtClean="0"/>
              <a:t>If you take 1000m</a:t>
            </a:r>
            <a:r>
              <a:rPr lang="en-GB" baseline="30000" dirty="0" smtClean="0"/>
              <a:t>3</a:t>
            </a:r>
            <a:r>
              <a:rPr lang="en-GB" dirty="0" smtClean="0"/>
              <a:t> volume and multiply by the density of air </a:t>
            </a:r>
            <a:r>
              <a:rPr lang="el-GR" dirty="0" smtClean="0"/>
              <a:t>ρ</a:t>
            </a:r>
            <a:r>
              <a:rPr lang="en-GB" dirty="0" smtClean="0"/>
              <a:t> we obtain the mass of the air flowing through the ring per second.  In other words</a:t>
            </a:r>
          </a:p>
          <a:p>
            <a:pPr marL="0" indent="0">
              <a:buNone/>
            </a:pPr>
            <a:r>
              <a:rPr lang="en-GB" dirty="0"/>
              <a:t>	</a:t>
            </a:r>
            <a:r>
              <a:rPr lang="en-GB" dirty="0" smtClean="0"/>
              <a:t>m = </a:t>
            </a:r>
            <a:r>
              <a:rPr lang="el-GR" dirty="0" smtClean="0"/>
              <a:t>ρ</a:t>
            </a:r>
            <a:r>
              <a:rPr lang="en-GB" dirty="0" smtClean="0"/>
              <a:t>AV</a:t>
            </a:r>
          </a:p>
          <a:p>
            <a:pPr marL="0" indent="0">
              <a:buNone/>
            </a:pPr>
            <a:r>
              <a:rPr lang="el-GR" dirty="0" smtClean="0"/>
              <a:t>Ρ</a:t>
            </a:r>
            <a:r>
              <a:rPr lang="en-GB" dirty="0" smtClean="0"/>
              <a:t> = density of air</a:t>
            </a:r>
          </a:p>
          <a:p>
            <a:pPr marL="0" indent="0">
              <a:buNone/>
            </a:pPr>
            <a:r>
              <a:rPr lang="en-GB" dirty="0" smtClean="0"/>
              <a:t>A = area</a:t>
            </a:r>
          </a:p>
          <a:p>
            <a:pPr marL="0" indent="0">
              <a:buNone/>
            </a:pPr>
            <a:r>
              <a:rPr lang="en-GB" dirty="0" smtClean="0"/>
              <a:t>V = velocity</a:t>
            </a:r>
            <a:endParaRPr lang="en-GB" dirty="0"/>
          </a:p>
        </p:txBody>
      </p:sp>
    </p:spTree>
    <p:extLst>
      <p:ext uri="{BB962C8B-B14F-4D97-AF65-F5344CB8AC3E}">
        <p14:creationId xmlns:p14="http://schemas.microsoft.com/office/powerpoint/2010/main" val="2203404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Characteristics of Wind Turbine</a:t>
            </a:r>
            <a:endParaRPr lang="en-GB" dirty="0"/>
          </a:p>
        </p:txBody>
      </p:sp>
      <p:sp>
        <p:nvSpPr>
          <p:cNvPr id="3" name="Content Placeholder 2"/>
          <p:cNvSpPr>
            <a:spLocks noGrp="1"/>
          </p:cNvSpPr>
          <p:nvPr>
            <p:ph idx="1"/>
          </p:nvPr>
        </p:nvSpPr>
        <p:spPr>
          <a:xfrm>
            <a:off x="251520" y="1600200"/>
            <a:ext cx="8640960" cy="4925144"/>
          </a:xfrm>
        </p:spPr>
        <p:txBody>
          <a:bodyPr>
            <a:normAutofit fontScale="92500" lnSpcReduction="10000"/>
          </a:bodyPr>
          <a:lstStyle/>
          <a:p>
            <a:pPr marL="514350" indent="-514350">
              <a:buAutoNum type="arabicPeriod"/>
            </a:pPr>
            <a:r>
              <a:rPr lang="en-GB" dirty="0" smtClean="0"/>
              <a:t>Is the axis of rotation parallel or perpendicular to the airstream</a:t>
            </a:r>
          </a:p>
          <a:p>
            <a:pPr marL="514350" indent="-514350">
              <a:buAutoNum type="arabicPeriod"/>
            </a:pPr>
            <a:r>
              <a:rPr lang="en-GB" dirty="0" smtClean="0"/>
              <a:t>Is the predominant force lift or drag?</a:t>
            </a:r>
          </a:p>
          <a:p>
            <a:pPr marL="514350" indent="-514350">
              <a:buAutoNum type="arabicPeriod"/>
            </a:pPr>
            <a:r>
              <a:rPr lang="en-GB" dirty="0" smtClean="0"/>
              <a:t>What is the solidity?</a:t>
            </a:r>
          </a:p>
          <a:p>
            <a:pPr marL="514350" indent="-514350">
              <a:buAutoNum type="arabicPeriod"/>
            </a:pPr>
            <a:r>
              <a:rPr lang="en-GB" dirty="0" smtClean="0"/>
              <a:t>What is the purpose of the turbine?</a:t>
            </a:r>
          </a:p>
          <a:p>
            <a:pPr marL="514350" indent="-514350">
              <a:buAutoNum type="arabicPeriod"/>
            </a:pPr>
            <a:r>
              <a:rPr lang="en-GB" dirty="0" smtClean="0"/>
              <a:t>Is the frequency of rotation controlled to be constant, or does it vary with wind speed?</a:t>
            </a:r>
          </a:p>
          <a:p>
            <a:pPr marL="514350" indent="-514350">
              <a:buAutoNum type="arabicPeriod"/>
            </a:pPr>
            <a:r>
              <a:rPr lang="en-GB" dirty="0" smtClean="0"/>
              <a:t>Is the mechanical shaft directly coupled to its generator, or is the connection through an intermediate step that acts as a smoothing device?</a:t>
            </a:r>
          </a:p>
        </p:txBody>
      </p:sp>
    </p:spTree>
    <p:extLst>
      <p:ext uri="{BB962C8B-B14F-4D97-AF65-F5344CB8AC3E}">
        <p14:creationId xmlns:p14="http://schemas.microsoft.com/office/powerpoint/2010/main" val="33922096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Horizontal Axis Machines</a:t>
            </a:r>
            <a:endParaRPr lang="en-GB" dirty="0"/>
          </a:p>
        </p:txBody>
      </p:sp>
      <p:sp>
        <p:nvSpPr>
          <p:cNvPr id="3" name="Content Placeholder 2"/>
          <p:cNvSpPr>
            <a:spLocks noGrp="1"/>
          </p:cNvSpPr>
          <p:nvPr>
            <p:ph idx="1"/>
          </p:nvPr>
        </p:nvSpPr>
        <p:spPr/>
        <p:txBody>
          <a:bodyPr/>
          <a:lstStyle/>
          <a:p>
            <a:r>
              <a:rPr lang="en-GB" dirty="0" smtClean="0"/>
              <a:t>The dominant driving force is lift</a:t>
            </a:r>
          </a:p>
          <a:p>
            <a:r>
              <a:rPr lang="en-GB" dirty="0" smtClean="0"/>
              <a:t>Blades on the rotor may be in the front or behind</a:t>
            </a:r>
          </a:p>
          <a:p>
            <a:r>
              <a:rPr lang="en-GB" dirty="0" smtClean="0"/>
              <a:t>Wind veers frequently in a horizontal plane, and the rotor must turn in the horizontal plane to follow the wind without oscillation</a:t>
            </a:r>
            <a:endParaRPr lang="en-GB" dirty="0"/>
          </a:p>
        </p:txBody>
      </p:sp>
    </p:spTree>
    <p:extLst>
      <p:ext uri="{BB962C8B-B14F-4D97-AF65-F5344CB8AC3E}">
        <p14:creationId xmlns:p14="http://schemas.microsoft.com/office/powerpoint/2010/main" val="504631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Horizontal Axis Machines</a:t>
            </a:r>
            <a:endParaRPr lang="en-GB" dirty="0"/>
          </a:p>
        </p:txBody>
      </p:sp>
      <p:sp>
        <p:nvSpPr>
          <p:cNvPr id="3" name="Content Placeholder 2"/>
          <p:cNvSpPr>
            <a:spLocks noGrp="1"/>
          </p:cNvSpPr>
          <p:nvPr>
            <p:ph idx="1"/>
          </p:nvPr>
        </p:nvSpPr>
        <p:spPr>
          <a:xfrm>
            <a:off x="251520" y="1600200"/>
            <a:ext cx="8568952" cy="4997152"/>
          </a:xfrm>
        </p:spPr>
        <p:txBody>
          <a:bodyPr>
            <a:normAutofit lnSpcReduction="10000"/>
          </a:bodyPr>
          <a:lstStyle/>
          <a:p>
            <a:r>
              <a:rPr lang="en-GB" dirty="0" smtClean="0"/>
              <a:t>Two and three-bladed rotors are common for electricity generation</a:t>
            </a:r>
          </a:p>
          <a:p>
            <a:r>
              <a:rPr lang="en-GB" dirty="0" smtClean="0"/>
              <a:t>The three-bladed rotors operate more ‘smoothly’ and, generally, more quietly than two-bladed</a:t>
            </a:r>
          </a:p>
          <a:p>
            <a:r>
              <a:rPr lang="en-GB" dirty="0" smtClean="0"/>
              <a:t>Gearing and generators are usually at the top of the tower in a nacelle</a:t>
            </a:r>
          </a:p>
          <a:p>
            <a:r>
              <a:rPr lang="en-GB" dirty="0" smtClean="0"/>
              <a:t>Multi blade rotors, having large starting torque in light winds are used for water pumping and other low frequency mechanical power</a:t>
            </a:r>
            <a:endParaRPr lang="en-GB" dirty="0"/>
          </a:p>
        </p:txBody>
      </p:sp>
    </p:spTree>
    <p:extLst>
      <p:ext uri="{BB962C8B-B14F-4D97-AF65-F5344CB8AC3E}">
        <p14:creationId xmlns:p14="http://schemas.microsoft.com/office/powerpoint/2010/main" val="19979267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Vertical-Axis Machines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By turning about a vertical axis, a machine can accept wind from any direction without adjustment</a:t>
            </a:r>
          </a:p>
          <a:p>
            <a:r>
              <a:rPr lang="en-GB" dirty="0" smtClean="0"/>
              <a:t>An expectation for vertical-axis wind turbine generators is to have gearboxes and generators at ground level</a:t>
            </a:r>
          </a:p>
          <a:p>
            <a:r>
              <a:rPr lang="en-GB" dirty="0" smtClean="0"/>
              <a:t>A major advantage of vertical-axis machines is to eliminate gravity-induced stress/strain cycles</a:t>
            </a:r>
          </a:p>
          <a:p>
            <a:r>
              <a:rPr lang="en-GB" dirty="0" smtClean="0"/>
              <a:t>However, for larger vertical-axis machines, the high torque of the main shaft requires it to be short, so generators are not at ground level</a:t>
            </a:r>
            <a:endParaRPr lang="en-GB" dirty="0"/>
          </a:p>
        </p:txBody>
      </p:sp>
    </p:spTree>
    <p:extLst>
      <p:ext uri="{BB962C8B-B14F-4D97-AF65-F5344CB8AC3E}">
        <p14:creationId xmlns:p14="http://schemas.microsoft.com/office/powerpoint/2010/main" val="610915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Vertical-Axis Machines</a:t>
            </a:r>
            <a:endParaRPr lang="en-GB" dirty="0"/>
          </a:p>
        </p:txBody>
      </p:sp>
      <p:sp>
        <p:nvSpPr>
          <p:cNvPr id="3" name="Content Placeholder 2"/>
          <p:cNvSpPr>
            <a:spLocks noGrp="1"/>
          </p:cNvSpPr>
          <p:nvPr>
            <p:ph idx="1"/>
          </p:nvPr>
        </p:nvSpPr>
        <p:spPr/>
        <p:txBody>
          <a:bodyPr/>
          <a:lstStyle/>
          <a:p>
            <a:pPr marL="0" indent="0">
              <a:buNone/>
            </a:pPr>
            <a:r>
              <a:rPr lang="en-GB" b="1" u="sng" dirty="0" smtClean="0"/>
              <a:t>Disadvantages are</a:t>
            </a:r>
            <a:r>
              <a:rPr lang="en-GB" dirty="0" smtClean="0"/>
              <a:t>: -</a:t>
            </a:r>
          </a:p>
          <a:p>
            <a:pPr marL="514350" indent="-514350">
              <a:buAutoNum type="arabicPeriod"/>
            </a:pPr>
            <a:r>
              <a:rPr lang="en-GB" dirty="0" smtClean="0"/>
              <a:t>Many machines suffer from fatigue failures arising from the many natural resonances in </a:t>
            </a:r>
            <a:r>
              <a:rPr lang="en-GB" smtClean="0"/>
              <a:t>the structures</a:t>
            </a:r>
            <a:endParaRPr lang="en-GB" dirty="0" smtClean="0"/>
          </a:p>
          <a:p>
            <a:pPr marL="514350" indent="-514350">
              <a:buAutoNum type="arabicPeriod"/>
            </a:pPr>
            <a:r>
              <a:rPr lang="en-GB" dirty="0" smtClean="0"/>
              <a:t>The rotational torque from the wind varies periodically within each cycle, and thus unwanted power periodicities appear at the output</a:t>
            </a:r>
            <a:endParaRPr lang="en-GB" dirty="0"/>
          </a:p>
        </p:txBody>
      </p:sp>
    </p:spTree>
    <p:extLst>
      <p:ext uri="{BB962C8B-B14F-4D97-AF65-F5344CB8AC3E}">
        <p14:creationId xmlns:p14="http://schemas.microsoft.com/office/powerpoint/2010/main" val="648647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Vertical-Axis Machines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Cup anemometer</a:t>
            </a:r>
          </a:p>
          <a:p>
            <a:pPr marL="514350" indent="-514350">
              <a:buAutoNum type="arabicPeriod"/>
            </a:pPr>
            <a:r>
              <a:rPr lang="en-GB" dirty="0" err="1" smtClean="0"/>
              <a:t>Savonius</a:t>
            </a:r>
            <a:r>
              <a:rPr lang="en-GB" dirty="0" smtClean="0"/>
              <a:t> rotor</a:t>
            </a:r>
          </a:p>
          <a:p>
            <a:pPr marL="514350" indent="-514350">
              <a:buAutoNum type="arabicPeriod"/>
            </a:pPr>
            <a:r>
              <a:rPr lang="en-GB" dirty="0" err="1" smtClean="0"/>
              <a:t>Darrieus</a:t>
            </a:r>
            <a:r>
              <a:rPr lang="en-GB" dirty="0" smtClean="0"/>
              <a:t> rotor</a:t>
            </a:r>
          </a:p>
          <a:p>
            <a:pPr marL="514350" indent="-514350">
              <a:buAutoNum type="arabicPeriod"/>
            </a:pPr>
            <a:r>
              <a:rPr lang="en-GB" dirty="0" smtClean="0"/>
              <a:t>Musgrove rotor</a:t>
            </a:r>
          </a:p>
          <a:p>
            <a:pPr marL="514350" indent="-514350">
              <a:buAutoNum type="arabicPeriod"/>
            </a:pPr>
            <a:r>
              <a:rPr lang="en-GB" dirty="0" smtClean="0"/>
              <a:t>Evans rotor</a:t>
            </a:r>
            <a:endParaRPr lang="en-GB" dirty="0"/>
          </a:p>
        </p:txBody>
      </p:sp>
    </p:spTree>
    <p:extLst>
      <p:ext uri="{BB962C8B-B14F-4D97-AF65-F5344CB8AC3E}">
        <p14:creationId xmlns:p14="http://schemas.microsoft.com/office/powerpoint/2010/main" val="18588181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Vertical-Axis Machines</a:t>
            </a:r>
            <a:endParaRPr lang="en-GB" dirty="0"/>
          </a:p>
        </p:txBody>
      </p:sp>
      <p:sp>
        <p:nvSpPr>
          <p:cNvPr id="3" name="Content Placeholder 2"/>
          <p:cNvSpPr>
            <a:spLocks noGrp="1"/>
          </p:cNvSpPr>
          <p:nvPr>
            <p:ph idx="1"/>
          </p:nvPr>
        </p:nvSpPr>
        <p:spPr/>
        <p:txBody>
          <a:bodyPr/>
          <a:lstStyle/>
          <a:p>
            <a:r>
              <a:rPr lang="en-GB" b="1" u="sng" dirty="0" err="1" smtClean="0"/>
              <a:t>Savonius</a:t>
            </a:r>
            <a:r>
              <a:rPr lang="en-GB" b="1" u="sng" dirty="0" smtClean="0"/>
              <a:t> rotor</a:t>
            </a:r>
            <a:r>
              <a:rPr lang="en-GB" dirty="0" smtClean="0"/>
              <a:t>: - (1) Works by a complicated motor of the wind through and around the two curved sheet </a:t>
            </a:r>
            <a:r>
              <a:rPr lang="en-GB" dirty="0" err="1" smtClean="0"/>
              <a:t>airfoils</a:t>
            </a:r>
            <a:r>
              <a:rPr lang="en-GB" dirty="0" smtClean="0"/>
              <a:t>.  (2) Driving force is principally drag. (3) Construction is simple and inexpensive.  (4) The large solidity produces large starting torque</a:t>
            </a:r>
            <a:endParaRPr lang="en-GB" b="1" u="sng" dirty="0"/>
          </a:p>
        </p:txBody>
      </p:sp>
    </p:spTree>
    <p:extLst>
      <p:ext uri="{BB962C8B-B14F-4D97-AF65-F5344CB8AC3E}">
        <p14:creationId xmlns:p14="http://schemas.microsoft.com/office/powerpoint/2010/main" val="2357357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Savonius</a:t>
            </a:r>
            <a:r>
              <a:rPr lang="en-GB" dirty="0" smtClean="0"/>
              <a:t> Rotor</a:t>
            </a:r>
            <a:endParaRPr lang="en-GB" dirty="0"/>
          </a:p>
        </p:txBody>
      </p:sp>
      <p:pic>
        <p:nvPicPr>
          <p:cNvPr id="2050" name="Picture 2" descr="C:\Users\Andrew.FAD-ATHORN-L\Pictures\Savonius rotor.jp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83568" y="1600200"/>
            <a:ext cx="8064895"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17587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Vertical-Axis Machines</a:t>
            </a:r>
            <a:endParaRPr lang="en-GB" dirty="0"/>
          </a:p>
        </p:txBody>
      </p:sp>
      <p:sp>
        <p:nvSpPr>
          <p:cNvPr id="3" name="Content Placeholder 2"/>
          <p:cNvSpPr>
            <a:spLocks noGrp="1"/>
          </p:cNvSpPr>
          <p:nvPr>
            <p:ph idx="1"/>
          </p:nvPr>
        </p:nvSpPr>
        <p:spPr/>
        <p:txBody>
          <a:bodyPr/>
          <a:lstStyle/>
          <a:p>
            <a:r>
              <a:rPr lang="en-GB" b="1" u="sng" dirty="0" err="1" smtClean="0"/>
              <a:t>Darrieus</a:t>
            </a:r>
            <a:r>
              <a:rPr lang="en-GB" b="1" u="sng" dirty="0" smtClean="0"/>
              <a:t> rotor</a:t>
            </a:r>
            <a:r>
              <a:rPr lang="en-GB" dirty="0" smtClean="0"/>
              <a:t>: - has two or three thin curved  blades with an </a:t>
            </a:r>
            <a:r>
              <a:rPr lang="en-GB" dirty="0" err="1" smtClean="0"/>
              <a:t>airfoil</a:t>
            </a:r>
            <a:r>
              <a:rPr lang="en-GB" dirty="0" smtClean="0"/>
              <a:t> section. (1) The shape is structurally efficient one, well suited to coping with the relatively high centrifugal forces acting on the blades. (2) However, the unusual shape means the blades are difficult to manufacture, transport and install</a:t>
            </a:r>
            <a:endParaRPr lang="en-GB" b="1" u="sng" dirty="0"/>
          </a:p>
        </p:txBody>
      </p:sp>
    </p:spTree>
    <p:extLst>
      <p:ext uri="{BB962C8B-B14F-4D97-AF65-F5344CB8AC3E}">
        <p14:creationId xmlns:p14="http://schemas.microsoft.com/office/powerpoint/2010/main" val="2248119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Darrieus</a:t>
            </a:r>
            <a:r>
              <a:rPr lang="en-GB" dirty="0" smtClean="0"/>
              <a:t> Rotor</a:t>
            </a:r>
            <a:endParaRPr lang="en-GB" dirty="0"/>
          </a:p>
        </p:txBody>
      </p:sp>
      <p:pic>
        <p:nvPicPr>
          <p:cNvPr id="1026" name="Picture 2" descr="C:\Users\Andrew.FAD-ATHORN-L\Pictures\Rotor.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600200"/>
            <a:ext cx="8136904"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65868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Vertical-Axis Machines</a:t>
            </a:r>
            <a:endParaRPr lang="en-GB" dirty="0"/>
          </a:p>
        </p:txBody>
      </p:sp>
      <p:sp>
        <p:nvSpPr>
          <p:cNvPr id="3" name="Content Placeholder 2"/>
          <p:cNvSpPr>
            <a:spLocks noGrp="1"/>
          </p:cNvSpPr>
          <p:nvPr>
            <p:ph idx="1"/>
          </p:nvPr>
        </p:nvSpPr>
        <p:spPr/>
        <p:txBody>
          <a:bodyPr/>
          <a:lstStyle/>
          <a:p>
            <a:r>
              <a:rPr lang="en-GB" b="1" u="sng" dirty="0" smtClean="0"/>
              <a:t>Musgrove rotor</a:t>
            </a:r>
            <a:r>
              <a:rPr lang="en-GB" dirty="0" smtClean="0"/>
              <a:t>: - the blades on this form of rotor are vertical for normal power generation, but the tip turns about a horizontal point for control or shutdown.  They are designed with a failsafe mechanism that enables shutdown in strong winds</a:t>
            </a:r>
            <a:endParaRPr lang="en-GB" b="1" u="sng" dirty="0"/>
          </a:p>
        </p:txBody>
      </p:sp>
    </p:spTree>
    <p:extLst>
      <p:ext uri="{BB962C8B-B14F-4D97-AF65-F5344CB8AC3E}">
        <p14:creationId xmlns:p14="http://schemas.microsoft.com/office/powerpoint/2010/main" val="20639867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 of the Number of Blades</a:t>
            </a:r>
            <a:endParaRPr lang="en-GB" dirty="0"/>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Speed of rotation of a wind turbine measured in rpm or radians per second (rad</a:t>
                </a:r>
                <a:r>
                  <a:rPr lang="en-GB" baseline="30000" dirty="0" smtClean="0"/>
                  <a:t>s-1</a:t>
                </a:r>
                <a:r>
                  <a:rPr lang="en-GB" dirty="0" smtClean="0"/>
                  <a:t>).  The </a:t>
                </a:r>
                <a:r>
                  <a:rPr lang="en-GB" b="1" dirty="0" smtClean="0"/>
                  <a:t>rotation speed</a:t>
                </a:r>
                <a:r>
                  <a:rPr lang="en-GB" dirty="0" smtClean="0"/>
                  <a:t> is represented by N and </a:t>
                </a:r>
                <a:r>
                  <a:rPr lang="en-GB" b="1" dirty="0" smtClean="0"/>
                  <a:t>angular velocity</a:t>
                </a:r>
                <a:r>
                  <a:rPr lang="en-GB" dirty="0" smtClean="0"/>
                  <a:t> is represented by </a:t>
                </a:r>
                <a:r>
                  <a:rPr lang="el-GR" dirty="0" smtClean="0"/>
                  <a:t>Ω</a:t>
                </a:r>
                <a:endParaRPr lang="en-GB" dirty="0" smtClean="0"/>
              </a:p>
              <a:p>
                <a:pPr marL="0" indent="0">
                  <a:buNone/>
                </a:pPr>
                <a:endParaRPr lang="en-GB" dirty="0"/>
              </a:p>
              <a:p>
                <a:pPr marL="0" indent="0">
                  <a:buNone/>
                </a:pPr>
                <a:r>
                  <a:rPr lang="en-GB" dirty="0" smtClean="0"/>
                  <a:t>1 rpm = </a:t>
                </a:r>
                <a14:m>
                  <m:oMath xmlns:m="http://schemas.openxmlformats.org/officeDocument/2006/math">
                    <m:f>
                      <m:fPr>
                        <m:ctrlPr>
                          <a:rPr lang="en-GB" i="1" smtClean="0">
                            <a:latin typeface="Cambria Math"/>
                          </a:rPr>
                        </m:ctrlPr>
                      </m:fPr>
                      <m:num>
                        <m:r>
                          <a:rPr lang="en-GB" b="0" i="1" smtClean="0">
                            <a:latin typeface="Cambria Math"/>
                          </a:rPr>
                          <m:t>2</m:t>
                        </m:r>
                        <m:r>
                          <a:rPr lang="en-GB" b="0" i="1" smtClean="0">
                            <a:latin typeface="Cambria Math"/>
                            <a:ea typeface="Cambria Math"/>
                          </a:rPr>
                          <m:t>𝜋</m:t>
                        </m:r>
                      </m:num>
                      <m:den>
                        <m:r>
                          <a:rPr lang="en-GB" b="0" i="1" smtClean="0">
                            <a:latin typeface="Cambria Math"/>
                          </a:rPr>
                          <m:t>60</m:t>
                        </m:r>
                      </m:den>
                    </m:f>
                  </m:oMath>
                </a14:m>
                <a:r>
                  <a:rPr lang="en-GB" dirty="0" smtClean="0"/>
                  <a:t> rad</a:t>
                </a:r>
                <a:r>
                  <a:rPr lang="en-GB" baseline="30000" dirty="0" smtClean="0"/>
                  <a:t>s-1</a:t>
                </a:r>
                <a:r>
                  <a:rPr lang="en-GB" dirty="0" smtClean="0"/>
                  <a:t> = 0.10472 rad</a:t>
                </a:r>
                <a:r>
                  <a:rPr lang="en-GB" baseline="30000" dirty="0" smtClean="0"/>
                  <a:t>s-1</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852" t="-1752" r="-1704"/>
                </a:stretch>
              </a:blipFill>
            </p:spPr>
            <p:txBody>
              <a:bodyPr/>
              <a:lstStyle/>
              <a:p>
                <a:r>
                  <a:rPr lang="en-GB">
                    <a:noFill/>
                  </a:rPr>
                  <a:t> </a:t>
                </a:r>
              </a:p>
            </p:txBody>
          </p:sp>
        </mc:Fallback>
      </mc:AlternateContent>
    </p:spTree>
    <p:extLst>
      <p:ext uri="{BB962C8B-B14F-4D97-AF65-F5344CB8AC3E}">
        <p14:creationId xmlns:p14="http://schemas.microsoft.com/office/powerpoint/2010/main" val="309659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 of the Number of Blades</a:t>
            </a:r>
          </a:p>
        </p:txBody>
      </p:sp>
      <p:sp>
        <p:nvSpPr>
          <p:cNvPr id="3" name="Content Placeholder 2"/>
          <p:cNvSpPr>
            <a:spLocks noGrp="1"/>
          </p:cNvSpPr>
          <p:nvPr>
            <p:ph idx="1"/>
          </p:nvPr>
        </p:nvSpPr>
        <p:spPr/>
        <p:txBody>
          <a:bodyPr/>
          <a:lstStyle/>
          <a:p>
            <a:r>
              <a:rPr lang="en-GB" dirty="0" smtClean="0"/>
              <a:t>Another measure of a wind turbine’s speed is its </a:t>
            </a:r>
            <a:r>
              <a:rPr lang="en-GB" b="1" dirty="0" smtClean="0"/>
              <a:t>tip speed</a:t>
            </a:r>
            <a:r>
              <a:rPr lang="en-GB" dirty="0" smtClean="0"/>
              <a:t>, U, which is the tangential velocity of the rotor at the tip of the blades, measured in metres per second.  It is the product of the angular velocity, </a:t>
            </a:r>
            <a:r>
              <a:rPr lang="el-GR" dirty="0" smtClean="0"/>
              <a:t>Ω</a:t>
            </a:r>
            <a:r>
              <a:rPr lang="en-GB" dirty="0" smtClean="0"/>
              <a:t> of the rotor and the </a:t>
            </a:r>
            <a:r>
              <a:rPr lang="en-GB" b="1" dirty="0" smtClean="0"/>
              <a:t>tip radius</a:t>
            </a:r>
            <a:r>
              <a:rPr lang="en-GB" dirty="0" smtClean="0"/>
              <a:t>, R (m)</a:t>
            </a:r>
          </a:p>
          <a:p>
            <a:pPr marL="0" indent="0">
              <a:buNone/>
            </a:pPr>
            <a:endParaRPr lang="en-GB" dirty="0"/>
          </a:p>
          <a:p>
            <a:pPr marL="0" indent="0">
              <a:buNone/>
            </a:pPr>
            <a:r>
              <a:rPr lang="en-GB" dirty="0" smtClean="0"/>
              <a:t>	U = </a:t>
            </a:r>
            <a:r>
              <a:rPr lang="el-GR" dirty="0" smtClean="0"/>
              <a:t>Ω</a:t>
            </a:r>
            <a:r>
              <a:rPr lang="en-GB" dirty="0" smtClean="0"/>
              <a:t>R</a:t>
            </a:r>
            <a:endParaRPr lang="en-GB" dirty="0"/>
          </a:p>
        </p:txBody>
      </p:sp>
    </p:spTree>
    <p:extLst>
      <p:ext uri="{BB962C8B-B14F-4D97-AF65-F5344CB8AC3E}">
        <p14:creationId xmlns:p14="http://schemas.microsoft.com/office/powerpoint/2010/main" val="11399381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 of the Number of Blades</a:t>
            </a:r>
          </a:p>
        </p:txBody>
      </p:sp>
      <p:sp>
        <p:nvSpPr>
          <p:cNvPr id="3" name="Content Placeholder 2"/>
          <p:cNvSpPr>
            <a:spLocks noGrp="1"/>
          </p:cNvSpPr>
          <p:nvPr>
            <p:ph idx="1"/>
          </p:nvPr>
        </p:nvSpPr>
        <p:spPr/>
        <p:txBody>
          <a:bodyPr/>
          <a:lstStyle/>
          <a:p>
            <a:r>
              <a:rPr lang="en-GB" dirty="0" smtClean="0"/>
              <a:t>By dividing the tip speed, U, by the </a:t>
            </a:r>
            <a:r>
              <a:rPr lang="en-GB" b="1" dirty="0" smtClean="0"/>
              <a:t>undisturbed wind velocity</a:t>
            </a:r>
            <a:r>
              <a:rPr lang="en-GB" dirty="0" smtClean="0"/>
              <a:t>, V</a:t>
            </a:r>
            <a:r>
              <a:rPr lang="en-GB" baseline="-25000" dirty="0" smtClean="0"/>
              <a:t>o</a:t>
            </a:r>
            <a:r>
              <a:rPr lang="en-GB" dirty="0" smtClean="0"/>
              <a:t>, upstream of the rotor, we obtain a non-dimensional ratio known as the </a:t>
            </a:r>
            <a:r>
              <a:rPr lang="en-GB" b="1" dirty="0" smtClean="0"/>
              <a:t>tip speed ratio</a:t>
            </a:r>
            <a:r>
              <a:rPr lang="en-GB" dirty="0" smtClean="0"/>
              <a:t> which is usually symbolised by (</a:t>
            </a:r>
            <a:r>
              <a:rPr lang="el-GR" dirty="0" smtClean="0"/>
              <a:t>λ</a:t>
            </a:r>
            <a:r>
              <a:rPr lang="en-GB" dirty="0" smtClean="0"/>
              <a:t>).  This ratio provides us with a useful measure with which to compare wind turbines of different characteristics</a:t>
            </a:r>
            <a:endParaRPr lang="en-GB" dirty="0"/>
          </a:p>
        </p:txBody>
      </p:sp>
    </p:spTree>
    <p:extLst>
      <p:ext uri="{BB962C8B-B14F-4D97-AF65-F5344CB8AC3E}">
        <p14:creationId xmlns:p14="http://schemas.microsoft.com/office/powerpoint/2010/main" val="41685153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 of the Number of Blades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pPr marL="0" indent="0">
                  <a:buNone/>
                </a:pPr>
                <a:r>
                  <a:rPr lang="en-GB" dirty="0" smtClean="0"/>
                  <a:t>	Tip Speed Ratio</a:t>
                </a:r>
              </a:p>
              <a:p>
                <a:pPr marL="0" indent="0">
                  <a:buNone/>
                </a:pPr>
                <a:endParaRPr lang="en-GB" dirty="0"/>
              </a:p>
              <a:p>
                <a:pPr marL="0" indent="0">
                  <a:buNone/>
                </a:pPr>
                <a:r>
                  <a:rPr lang="en-GB" dirty="0" smtClean="0"/>
                  <a:t>	</a:t>
                </a:r>
                <a:r>
                  <a:rPr lang="el-GR" sz="4000" dirty="0" smtClean="0"/>
                  <a:t>λ</a:t>
                </a:r>
                <a:r>
                  <a:rPr lang="en-GB" sz="4000" dirty="0" smtClean="0"/>
                  <a:t> = </a:t>
                </a:r>
                <a14:m>
                  <m:oMath xmlns:m="http://schemas.openxmlformats.org/officeDocument/2006/math">
                    <m:f>
                      <m:fPr>
                        <m:ctrlPr>
                          <a:rPr lang="en-GB" sz="4000" i="1" smtClean="0">
                            <a:latin typeface="Cambria Math"/>
                          </a:rPr>
                        </m:ctrlPr>
                      </m:fPr>
                      <m:num>
                        <m:r>
                          <a:rPr lang="en-GB" sz="4000" b="0" i="1" smtClean="0">
                            <a:latin typeface="Cambria Math"/>
                          </a:rPr>
                          <m:t>𝑢</m:t>
                        </m:r>
                      </m:num>
                      <m:den>
                        <m:r>
                          <a:rPr lang="en-GB" sz="4000" b="0" i="1" smtClean="0">
                            <a:latin typeface="Cambria Math"/>
                          </a:rPr>
                          <m:t>𝑣</m:t>
                        </m:r>
                      </m:den>
                    </m:f>
                  </m:oMath>
                </a14:m>
                <a:r>
                  <a:rPr lang="en-GB" sz="4000" dirty="0" smtClean="0"/>
                  <a:t> = </a:t>
                </a:r>
                <a14:m>
                  <m:oMath xmlns:m="http://schemas.openxmlformats.org/officeDocument/2006/math">
                    <m:f>
                      <m:fPr>
                        <m:ctrlPr>
                          <a:rPr lang="en-GB" sz="4000" i="1" smtClean="0">
                            <a:latin typeface="Cambria Math"/>
                          </a:rPr>
                        </m:ctrlPr>
                      </m:fPr>
                      <m:num>
                        <m:r>
                          <m:rPr>
                            <m:sty m:val="p"/>
                          </m:rPr>
                          <a:rPr lang="el-GR" sz="4000" i="1" smtClean="0">
                            <a:latin typeface="Cambria Math"/>
                          </a:rPr>
                          <m:t>Ω</m:t>
                        </m:r>
                        <m:r>
                          <a:rPr lang="en-GB" sz="4000" b="0" i="1" smtClean="0">
                            <a:latin typeface="Cambria Math"/>
                          </a:rPr>
                          <m:t>𝑅</m:t>
                        </m:r>
                      </m:num>
                      <m:den>
                        <m:r>
                          <a:rPr lang="en-GB" sz="4000" b="0" i="1" smtClean="0">
                            <a:latin typeface="Cambria Math"/>
                          </a:rPr>
                          <m:t>𝑣</m:t>
                        </m:r>
                      </m:den>
                    </m:f>
                  </m:oMath>
                </a14:m>
                <a:endParaRPr lang="en-GB" sz="40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t="-1752"/>
                </a:stretch>
              </a:blipFill>
            </p:spPr>
            <p:txBody>
              <a:bodyPr/>
              <a:lstStyle/>
              <a:p>
                <a:r>
                  <a:rPr lang="en-GB">
                    <a:noFill/>
                  </a:rPr>
                  <a:t> </a:t>
                </a:r>
              </a:p>
            </p:txBody>
          </p:sp>
        </mc:Fallback>
      </mc:AlternateContent>
    </p:spTree>
    <p:extLst>
      <p:ext uri="{BB962C8B-B14F-4D97-AF65-F5344CB8AC3E}">
        <p14:creationId xmlns:p14="http://schemas.microsoft.com/office/powerpoint/2010/main" val="25958826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 of the Number of Blades</a:t>
            </a:r>
          </a:p>
        </p:txBody>
      </p:sp>
      <p:sp>
        <p:nvSpPr>
          <p:cNvPr id="3" name="Content Placeholder 2"/>
          <p:cNvSpPr>
            <a:spLocks noGrp="1"/>
          </p:cNvSpPr>
          <p:nvPr>
            <p:ph idx="1"/>
          </p:nvPr>
        </p:nvSpPr>
        <p:spPr/>
        <p:txBody>
          <a:bodyPr/>
          <a:lstStyle/>
          <a:p>
            <a:r>
              <a:rPr lang="en-GB" dirty="0" smtClean="0"/>
              <a:t>A wind turbine of a particular design can operate over a range of tip speed ratios, but will usually operate with its best efficiency at a particular tip speed ratio</a:t>
            </a:r>
          </a:p>
          <a:p>
            <a:r>
              <a:rPr lang="en-GB" dirty="0" smtClean="0"/>
              <a:t>The optimum tip speed ratio for a given wind turbine rotor will depend upon both the number of blades and the width of each blade</a:t>
            </a:r>
            <a:endParaRPr lang="en-GB" dirty="0"/>
          </a:p>
        </p:txBody>
      </p:sp>
    </p:spTree>
    <p:extLst>
      <p:ext uri="{BB962C8B-B14F-4D97-AF65-F5344CB8AC3E}">
        <p14:creationId xmlns:p14="http://schemas.microsoft.com/office/powerpoint/2010/main" val="16388220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 of the Number of Blades</a:t>
            </a:r>
          </a:p>
        </p:txBody>
      </p:sp>
      <p:sp>
        <p:nvSpPr>
          <p:cNvPr id="3" name="Content Placeholder 2"/>
          <p:cNvSpPr>
            <a:spLocks noGrp="1"/>
          </p:cNvSpPr>
          <p:nvPr>
            <p:ph idx="1"/>
          </p:nvPr>
        </p:nvSpPr>
        <p:spPr/>
        <p:txBody>
          <a:bodyPr/>
          <a:lstStyle/>
          <a:p>
            <a:pPr marL="514350" indent="-514350">
              <a:buAutoNum type="arabicPeriod"/>
            </a:pPr>
            <a:r>
              <a:rPr lang="en-GB" b="1" u="sng" dirty="0" smtClean="0"/>
              <a:t>Solidity</a:t>
            </a:r>
            <a:r>
              <a:rPr lang="en-GB" dirty="0" smtClean="0"/>
              <a:t> describes the fraction of the swept area that is solid</a:t>
            </a:r>
            <a:endParaRPr lang="en-GB" b="1" u="sng" dirty="0" smtClean="0"/>
          </a:p>
          <a:p>
            <a:pPr marL="514350" indent="-514350">
              <a:buAutoNum type="arabicPeriod"/>
            </a:pPr>
            <a:r>
              <a:rPr lang="en-GB" b="1" u="sng" dirty="0" smtClean="0"/>
              <a:t>High-solidity</a:t>
            </a:r>
            <a:r>
              <a:rPr lang="en-GB" dirty="0"/>
              <a:t> </a:t>
            </a:r>
            <a:r>
              <a:rPr lang="en-GB" dirty="0" smtClean="0"/>
              <a:t>refers to wind turbines with a high number of blades and highly solid swept area</a:t>
            </a:r>
            <a:endParaRPr lang="en-GB" b="1" u="sng" dirty="0" smtClean="0"/>
          </a:p>
          <a:p>
            <a:pPr marL="514350" indent="-514350">
              <a:buAutoNum type="arabicPeriod"/>
            </a:pPr>
            <a:r>
              <a:rPr lang="en-GB" b="1" u="sng" dirty="0" smtClean="0"/>
              <a:t>Low-solidity</a:t>
            </a:r>
            <a:r>
              <a:rPr lang="en-GB" dirty="0" smtClean="0"/>
              <a:t> refers to wind turbines with a small number of blades</a:t>
            </a:r>
            <a:endParaRPr lang="en-GB" dirty="0"/>
          </a:p>
        </p:txBody>
      </p:sp>
    </p:spTree>
    <p:extLst>
      <p:ext uri="{BB962C8B-B14F-4D97-AF65-F5344CB8AC3E}">
        <p14:creationId xmlns:p14="http://schemas.microsoft.com/office/powerpoint/2010/main" val="42501569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 of the Number of Blades</a:t>
            </a:r>
            <a:endParaRPr lang="en-GB" dirty="0"/>
          </a:p>
        </p:txBody>
      </p:sp>
      <p:sp>
        <p:nvSpPr>
          <p:cNvPr id="3" name="Content Placeholder 2"/>
          <p:cNvSpPr>
            <a:spLocks noGrp="1"/>
          </p:cNvSpPr>
          <p:nvPr>
            <p:ph idx="1"/>
          </p:nvPr>
        </p:nvSpPr>
        <p:spPr>
          <a:xfrm>
            <a:off x="457200" y="1340768"/>
            <a:ext cx="8229600" cy="5184576"/>
          </a:xfrm>
        </p:spPr>
        <p:txBody>
          <a:bodyPr>
            <a:normAutofit lnSpcReduction="10000"/>
          </a:bodyPr>
          <a:lstStyle/>
          <a:p>
            <a:r>
              <a:rPr lang="en-GB" dirty="0" smtClean="0"/>
              <a:t>In order to extract energy as efficiently as possible, the blades have to interact with as much as possible of the wind passing through the rotor’s </a:t>
            </a:r>
            <a:r>
              <a:rPr lang="en-GB" b="1" dirty="0" smtClean="0"/>
              <a:t>swept area</a:t>
            </a:r>
            <a:endParaRPr lang="en-GB" dirty="0" smtClean="0"/>
          </a:p>
          <a:p>
            <a:r>
              <a:rPr lang="en-GB" dirty="0" smtClean="0"/>
              <a:t>In a high solidity wind turbine the blades interact with all the wind at very low tip speed ratios</a:t>
            </a:r>
          </a:p>
          <a:p>
            <a:r>
              <a:rPr lang="en-GB" dirty="0" smtClean="0"/>
              <a:t>Low solidity turbines have to travel much faster to ‘virtually fill up’ the swept area, in order to interact with all the wind passing through</a:t>
            </a:r>
            <a:endParaRPr lang="en-GB" dirty="0"/>
          </a:p>
        </p:txBody>
      </p:sp>
    </p:spTree>
    <p:extLst>
      <p:ext uri="{BB962C8B-B14F-4D97-AF65-F5344CB8AC3E}">
        <p14:creationId xmlns:p14="http://schemas.microsoft.com/office/powerpoint/2010/main" val="31308009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 of the Number of Blades</a:t>
            </a:r>
          </a:p>
        </p:txBody>
      </p:sp>
      <p:sp>
        <p:nvSpPr>
          <p:cNvPr id="3" name="Content Placeholder 2"/>
          <p:cNvSpPr>
            <a:spLocks noGrp="1"/>
          </p:cNvSpPr>
          <p:nvPr>
            <p:ph idx="1"/>
          </p:nvPr>
        </p:nvSpPr>
        <p:spPr/>
        <p:txBody>
          <a:bodyPr/>
          <a:lstStyle/>
          <a:p>
            <a:r>
              <a:rPr lang="en-GB" dirty="0" smtClean="0"/>
              <a:t>If the tip speed ratio is too low, some of the wind travels through the rotor swept area without interacting with the blades</a:t>
            </a:r>
          </a:p>
          <a:p>
            <a:r>
              <a:rPr lang="en-GB" dirty="0" smtClean="0"/>
              <a:t>Whereas if the tip speed ratio is too high, the turbine offers too much resistance to the wind, so that some of the wind goes around it</a:t>
            </a:r>
            <a:endParaRPr lang="en-GB" dirty="0"/>
          </a:p>
        </p:txBody>
      </p:sp>
    </p:spTree>
    <p:extLst>
      <p:ext uri="{BB962C8B-B14F-4D97-AF65-F5344CB8AC3E}">
        <p14:creationId xmlns:p14="http://schemas.microsoft.com/office/powerpoint/2010/main" val="20341349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Effect of the Number of Blades</a:t>
            </a:r>
          </a:p>
        </p:txBody>
      </p:sp>
      <p:sp>
        <p:nvSpPr>
          <p:cNvPr id="3" name="Content Placeholder 2"/>
          <p:cNvSpPr>
            <a:spLocks noGrp="1"/>
          </p:cNvSpPr>
          <p:nvPr>
            <p:ph idx="1"/>
          </p:nvPr>
        </p:nvSpPr>
        <p:spPr/>
        <p:txBody>
          <a:bodyPr/>
          <a:lstStyle/>
          <a:p>
            <a:r>
              <a:rPr lang="en-GB" dirty="0" smtClean="0"/>
              <a:t>The mechanical power that a wind turbine extracts from the wind is the product of its angular velocity and the torque imparted by the wind</a:t>
            </a:r>
          </a:p>
          <a:p>
            <a:r>
              <a:rPr lang="en-GB" dirty="0" smtClean="0"/>
              <a:t>Torque is the moment about the centre of rotation due to the driving force imparted by the wind to the rotor blades</a:t>
            </a:r>
            <a:endParaRPr lang="en-GB" dirty="0"/>
          </a:p>
        </p:txBody>
      </p:sp>
    </p:spTree>
    <p:extLst>
      <p:ext uri="{BB962C8B-B14F-4D97-AF65-F5344CB8AC3E}">
        <p14:creationId xmlns:p14="http://schemas.microsoft.com/office/powerpoint/2010/main" val="376253928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Aerodynamics of Wind Turbines</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When a force is transferred by a moving solid object to another solid object the second object will move in the same direction as the direction as the direction of motion of the first object unless subject to another force</a:t>
            </a:r>
          </a:p>
          <a:p>
            <a:r>
              <a:rPr lang="en-GB" dirty="0" smtClean="0"/>
              <a:t>Wind turbines are operating in an unconstrained fluid, in this case air</a:t>
            </a:r>
          </a:p>
          <a:p>
            <a:r>
              <a:rPr lang="en-GB" dirty="0" smtClean="0"/>
              <a:t>To understand how they work two terms from the field of aerodynamics will be introduced (Drag and Lift)</a:t>
            </a:r>
            <a:endParaRPr lang="en-GB" dirty="0"/>
          </a:p>
        </p:txBody>
      </p:sp>
    </p:spTree>
    <p:extLst>
      <p:ext uri="{BB962C8B-B14F-4D97-AF65-F5344CB8AC3E}">
        <p14:creationId xmlns:p14="http://schemas.microsoft.com/office/powerpoint/2010/main" val="6866837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Aerodynamics of Wind Turbines</a:t>
            </a:r>
          </a:p>
        </p:txBody>
      </p:sp>
      <p:sp>
        <p:nvSpPr>
          <p:cNvPr id="3" name="Content Placeholder 2"/>
          <p:cNvSpPr>
            <a:spLocks noGrp="1"/>
          </p:cNvSpPr>
          <p:nvPr>
            <p:ph idx="1"/>
          </p:nvPr>
        </p:nvSpPr>
        <p:spPr/>
        <p:txBody>
          <a:bodyPr>
            <a:normAutofit fontScale="92500" lnSpcReduction="10000"/>
          </a:bodyPr>
          <a:lstStyle/>
          <a:p>
            <a:r>
              <a:rPr lang="en-GB" dirty="0" smtClean="0"/>
              <a:t>An object in an air stream experiences a force that is imparted from the air stream </a:t>
            </a:r>
            <a:r>
              <a:rPr lang="en-GB" dirty="0" smtClean="0"/>
              <a:t>to that object</a:t>
            </a:r>
          </a:p>
          <a:p>
            <a:r>
              <a:rPr lang="en-GB" dirty="0" smtClean="0"/>
              <a:t>We can consider this force to be equivalent to two component forces acting in perpendicular directions (lift and drag)</a:t>
            </a:r>
          </a:p>
          <a:p>
            <a:r>
              <a:rPr lang="en-GB" dirty="0" smtClean="0"/>
              <a:t>The magnitude of these drag and lift forces depends on the shape of the object, its orientation to the direction of the air stream, and the velocity of the air stream</a:t>
            </a:r>
            <a:endParaRPr lang="en-GB" dirty="0"/>
          </a:p>
        </p:txBody>
      </p:sp>
    </p:spTree>
    <p:extLst>
      <p:ext uri="{BB962C8B-B14F-4D97-AF65-F5344CB8AC3E}">
        <p14:creationId xmlns:p14="http://schemas.microsoft.com/office/powerpoint/2010/main" val="2230214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Add Fig 7.19</a:t>
            </a:r>
            <a:endParaRPr lang="en-GB" dirty="0"/>
          </a:p>
        </p:txBody>
      </p:sp>
    </p:spTree>
    <p:extLst>
      <p:ext uri="{BB962C8B-B14F-4D97-AF65-F5344CB8AC3E}">
        <p14:creationId xmlns:p14="http://schemas.microsoft.com/office/powerpoint/2010/main" val="28635584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Drag Force</a:t>
            </a:r>
            <a:endParaRPr lang="en-GB" dirty="0"/>
          </a:p>
        </p:txBody>
      </p:sp>
      <p:sp>
        <p:nvSpPr>
          <p:cNvPr id="3" name="Content Placeholder 2"/>
          <p:cNvSpPr>
            <a:spLocks noGrp="1"/>
          </p:cNvSpPr>
          <p:nvPr>
            <p:ph idx="1"/>
          </p:nvPr>
        </p:nvSpPr>
        <p:spPr/>
        <p:txBody>
          <a:bodyPr/>
          <a:lstStyle/>
          <a:p>
            <a:r>
              <a:rPr lang="en-GB" dirty="0" smtClean="0"/>
              <a:t>Is the component that is in line with the direction of the air stream</a:t>
            </a:r>
          </a:p>
          <a:p>
            <a:r>
              <a:rPr lang="en-GB" dirty="0" smtClean="0"/>
              <a:t>A flat plate in an air stream, for example, experiences maximum drag forces when the direction of air flow is perpendicular </a:t>
            </a:r>
            <a:r>
              <a:rPr lang="en-GB" dirty="0" smtClean="0"/>
              <a:t>to the flat side of the plate</a:t>
            </a:r>
          </a:p>
          <a:p>
            <a:pPr marL="0" indent="0">
              <a:buNone/>
            </a:pPr>
            <a:endParaRPr lang="en-GB" dirty="0"/>
          </a:p>
        </p:txBody>
      </p:sp>
    </p:spTree>
    <p:extLst>
      <p:ext uri="{BB962C8B-B14F-4D97-AF65-F5344CB8AC3E}">
        <p14:creationId xmlns:p14="http://schemas.microsoft.com/office/powerpoint/2010/main" val="41100435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Lift Force</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Lift force is the component that is at right angles to the direction of the air stream</a:t>
            </a:r>
          </a:p>
          <a:p>
            <a:r>
              <a:rPr lang="en-GB" dirty="0" smtClean="0"/>
              <a:t>Lift force acting on a flat plate are smallest when the direction of the air stream is at a zero angle to the flat surface of the plate</a:t>
            </a:r>
          </a:p>
          <a:p>
            <a:r>
              <a:rPr lang="en-GB" dirty="0" smtClean="0"/>
              <a:t>A small angle relative to the direction of the air stream, a low pressure region is created as a result of an increase in the air velocity on that side</a:t>
            </a:r>
            <a:endParaRPr lang="en-GB" dirty="0"/>
          </a:p>
        </p:txBody>
      </p:sp>
    </p:spTree>
    <p:extLst>
      <p:ext uri="{BB962C8B-B14F-4D97-AF65-F5344CB8AC3E}">
        <p14:creationId xmlns:p14="http://schemas.microsoft.com/office/powerpoint/2010/main" val="19357693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Add Fig 7.21</a:t>
            </a:r>
            <a:endParaRPr lang="en-GB" dirty="0"/>
          </a:p>
        </p:txBody>
      </p:sp>
    </p:spTree>
    <p:extLst>
      <p:ext uri="{BB962C8B-B14F-4D97-AF65-F5344CB8AC3E}">
        <p14:creationId xmlns:p14="http://schemas.microsoft.com/office/powerpoint/2010/main" val="16430982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Add Figure 7.22</a:t>
            </a:r>
            <a:endParaRPr lang="en-GB" dirty="0"/>
          </a:p>
        </p:txBody>
      </p:sp>
    </p:spTree>
    <p:extLst>
      <p:ext uri="{BB962C8B-B14F-4D97-AF65-F5344CB8AC3E}">
        <p14:creationId xmlns:p14="http://schemas.microsoft.com/office/powerpoint/2010/main" val="148585744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dirty="0" smtClean="0"/>
              <a:t>Drag Force</a:t>
            </a:r>
            <a:endParaRPr lang="en-GB" dirty="0"/>
          </a:p>
        </p:txBody>
      </p:sp>
      <p:sp>
        <p:nvSpPr>
          <p:cNvPr id="3" name="Content Placeholder 2"/>
          <p:cNvSpPr>
            <a:spLocks noGrp="1"/>
          </p:cNvSpPr>
          <p:nvPr>
            <p:ph idx="1"/>
          </p:nvPr>
        </p:nvSpPr>
        <p:spPr>
          <a:xfrm>
            <a:off x="251520" y="980728"/>
            <a:ext cx="8640960" cy="5616624"/>
          </a:xfrm>
        </p:spPr>
        <p:txBody>
          <a:bodyPr>
            <a:normAutofit lnSpcReduction="10000"/>
          </a:bodyPr>
          <a:lstStyle/>
          <a:p>
            <a:r>
              <a:rPr lang="en-GB" dirty="0" smtClean="0"/>
              <a:t>Is the situation above there is a direct relationship between air speed and pressure; the faster the air flow, the lower the pressure, i.e. the greater the ‘suction effect.’</a:t>
            </a:r>
          </a:p>
          <a:p>
            <a:r>
              <a:rPr lang="en-GB" dirty="0" smtClean="0"/>
              <a:t>This phenomenon is known as the </a:t>
            </a:r>
            <a:r>
              <a:rPr lang="en-GB" b="1" dirty="0" smtClean="0"/>
              <a:t>Bernoulli effect</a:t>
            </a:r>
            <a:endParaRPr lang="en-GB" dirty="0" smtClean="0"/>
          </a:p>
          <a:p>
            <a:r>
              <a:rPr lang="en-GB" dirty="0" smtClean="0"/>
              <a:t>The lift force thus acts as a ‘suction’ or ‘pulling’ force on the object, in a direction at right angles to the air flow</a:t>
            </a:r>
          </a:p>
          <a:p>
            <a:r>
              <a:rPr lang="en-GB" dirty="0" smtClean="0"/>
              <a:t>It is lift forces that enable a modern wind turbine to produce power</a:t>
            </a:r>
            <a:endParaRPr lang="en-GB" dirty="0"/>
          </a:p>
        </p:txBody>
      </p:sp>
    </p:spTree>
    <p:extLst>
      <p:ext uri="{BB962C8B-B14F-4D97-AF65-F5344CB8AC3E}">
        <p14:creationId xmlns:p14="http://schemas.microsoft.com/office/powerpoint/2010/main" val="21469558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Aerofoils</a:t>
            </a:r>
            <a:endParaRPr lang="en-GB" dirty="0"/>
          </a:p>
        </p:txBody>
      </p:sp>
      <p:sp>
        <p:nvSpPr>
          <p:cNvPr id="3" name="Content Placeholder 2"/>
          <p:cNvSpPr>
            <a:spLocks noGrp="1"/>
          </p:cNvSpPr>
          <p:nvPr>
            <p:ph idx="1"/>
          </p:nvPr>
        </p:nvSpPr>
        <p:spPr/>
        <p:txBody>
          <a:bodyPr/>
          <a:lstStyle/>
          <a:p>
            <a:r>
              <a:rPr lang="en-GB" dirty="0" smtClean="0"/>
              <a:t>Arching or cambering a flat plate will cause it to induce higher lift forces for a given angle of attack</a:t>
            </a:r>
          </a:p>
          <a:p>
            <a:r>
              <a:rPr lang="en-GB" dirty="0" smtClean="0"/>
              <a:t>Blades with a cambered plate profile work well under the conditions experienced by high-solidity, multi-bladed wind turbines</a:t>
            </a:r>
            <a:endParaRPr lang="en-GB" dirty="0"/>
          </a:p>
        </p:txBody>
      </p:sp>
    </p:spTree>
    <p:extLst>
      <p:ext uri="{BB962C8B-B14F-4D97-AF65-F5344CB8AC3E}">
        <p14:creationId xmlns:p14="http://schemas.microsoft.com/office/powerpoint/2010/main" val="261519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Aerofoils</a:t>
            </a:r>
            <a:endParaRPr lang="en-GB" dirty="0"/>
          </a:p>
        </p:txBody>
      </p:sp>
      <p:sp>
        <p:nvSpPr>
          <p:cNvPr id="3" name="Content Placeholder 2"/>
          <p:cNvSpPr>
            <a:spLocks noGrp="1"/>
          </p:cNvSpPr>
          <p:nvPr>
            <p:ph idx="1"/>
          </p:nvPr>
        </p:nvSpPr>
        <p:spPr/>
        <p:txBody>
          <a:bodyPr/>
          <a:lstStyle/>
          <a:p>
            <a:r>
              <a:rPr lang="en-GB" dirty="0" smtClean="0"/>
              <a:t>The angle which an object makes with the direction of an air flow, measured against a reference line in the object is called the </a:t>
            </a:r>
            <a:r>
              <a:rPr lang="en-GB" b="1" dirty="0" smtClean="0"/>
              <a:t>angle of attack</a:t>
            </a:r>
          </a:p>
          <a:p>
            <a:r>
              <a:rPr lang="en-GB" dirty="0" smtClean="0"/>
              <a:t>The reference line from which measurements are made on an aerofoil section is usually referred to as </a:t>
            </a:r>
            <a:r>
              <a:rPr lang="en-GB" smtClean="0"/>
              <a:t>the </a:t>
            </a:r>
            <a:r>
              <a:rPr lang="en-GB" b="1" smtClean="0"/>
              <a:t>chord line</a:t>
            </a:r>
            <a:endParaRPr lang="en-GB"/>
          </a:p>
        </p:txBody>
      </p:sp>
    </p:spTree>
    <p:extLst>
      <p:ext uri="{BB962C8B-B14F-4D97-AF65-F5344CB8AC3E}">
        <p14:creationId xmlns:p14="http://schemas.microsoft.com/office/powerpoint/2010/main" val="33682676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Lift and Dra</a:t>
            </a:r>
            <a:endParaRPr lang="en-GB" dirty="0"/>
          </a:p>
        </p:txBody>
      </p:sp>
      <p:sp>
        <p:nvSpPr>
          <p:cNvPr id="3" name="Content Placeholder 2"/>
          <p:cNvSpPr>
            <a:spLocks noGrp="1"/>
          </p:cNvSpPr>
          <p:nvPr>
            <p:ph idx="1"/>
          </p:nvPr>
        </p:nvSpPr>
        <p:spPr/>
        <p:txBody>
          <a:bodyPr/>
          <a:lstStyle/>
          <a:p>
            <a:r>
              <a:rPr lang="en-GB" dirty="0" smtClean="0"/>
              <a:t>The lift and drag </a:t>
            </a:r>
            <a:r>
              <a:rPr lang="en-GB" dirty="0" smtClean="0"/>
              <a:t>characteristics measured at each angle of attack can be described using non-dimensional </a:t>
            </a:r>
            <a:r>
              <a:rPr lang="en-GB" b="1" dirty="0" smtClean="0"/>
              <a:t>lift</a:t>
            </a:r>
            <a:r>
              <a:rPr lang="en-GB" dirty="0" smtClean="0"/>
              <a:t> and </a:t>
            </a:r>
            <a:r>
              <a:rPr lang="en-GB" b="1" dirty="0" smtClean="0"/>
              <a:t>drag coefficients </a:t>
            </a:r>
            <a:r>
              <a:rPr lang="en-GB" dirty="0" smtClean="0"/>
              <a:t>(C</a:t>
            </a:r>
            <a:r>
              <a:rPr lang="en-GB" baseline="-25000" dirty="0" smtClean="0"/>
              <a:t>L</a:t>
            </a:r>
            <a:r>
              <a:rPr lang="en-GB" dirty="0" smtClean="0"/>
              <a:t> and C</a:t>
            </a:r>
            <a:r>
              <a:rPr lang="en-GB" baseline="-25000" dirty="0" smtClean="0"/>
              <a:t>D</a:t>
            </a:r>
            <a:r>
              <a:rPr lang="en-GB" dirty="0" smtClean="0"/>
              <a:t>) or as </a:t>
            </a:r>
            <a:r>
              <a:rPr lang="en-GB" b="1" dirty="0" smtClean="0"/>
              <a:t>lift to drag ratios </a:t>
            </a:r>
            <a:r>
              <a:rPr lang="en-GB" dirty="0"/>
              <a:t>(</a:t>
            </a:r>
            <a:r>
              <a:rPr lang="en-GB"/>
              <a:t>C</a:t>
            </a:r>
            <a:r>
              <a:rPr lang="en-GB" baseline="-25000"/>
              <a:t>L</a:t>
            </a:r>
            <a:r>
              <a:rPr lang="en-GB"/>
              <a:t> </a:t>
            </a:r>
            <a:r>
              <a:rPr lang="en-GB" smtClean="0"/>
              <a:t>/ C</a:t>
            </a:r>
            <a:r>
              <a:rPr lang="en-GB" baseline="-25000" smtClean="0"/>
              <a:t>D</a:t>
            </a:r>
            <a:r>
              <a:rPr lang="en-GB" dirty="0"/>
              <a:t>)</a:t>
            </a:r>
            <a:endParaRPr lang="en-GB" dirty="0"/>
          </a:p>
        </p:txBody>
      </p:sp>
    </p:spTree>
    <p:extLst>
      <p:ext uri="{BB962C8B-B14F-4D97-AF65-F5344CB8AC3E}">
        <p14:creationId xmlns:p14="http://schemas.microsoft.com/office/powerpoint/2010/main" val="22588075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Drag Coefficient</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lstStyle/>
              <a:p>
                <a:pPr marL="0" indent="0">
                  <a:buNone/>
                </a:pPr>
                <a:r>
                  <a:rPr lang="en-GB" dirty="0" smtClean="0"/>
                  <a:t>	 C</a:t>
                </a:r>
                <a:r>
                  <a:rPr lang="en-GB" baseline="-25000" dirty="0"/>
                  <a:t>L</a:t>
                </a:r>
                <a:r>
                  <a:rPr lang="en-GB" dirty="0"/>
                  <a:t> = </a:t>
                </a:r>
                <a14:m>
                  <m:oMath xmlns:m="http://schemas.openxmlformats.org/officeDocument/2006/math">
                    <m:f>
                      <m:fPr>
                        <m:ctrlPr>
                          <a:rPr lang="en-GB" i="1" smtClean="0">
                            <a:latin typeface="Cambria Math"/>
                          </a:rPr>
                        </m:ctrlPr>
                      </m:fPr>
                      <m:num>
                        <m:r>
                          <a:rPr lang="en-GB" b="0" i="1" smtClean="0">
                            <a:latin typeface="Cambria Math"/>
                          </a:rPr>
                          <m:t>𝐷</m:t>
                        </m:r>
                      </m:num>
                      <m:den>
                        <m:r>
                          <a:rPr lang="en-GB" i="1">
                            <a:latin typeface="Cambria Math"/>
                          </a:rPr>
                          <m:t>0.5</m:t>
                        </m:r>
                        <m:r>
                          <a:rPr lang="en-GB" i="1">
                            <a:latin typeface="Cambria Math"/>
                            <a:ea typeface="Cambria Math"/>
                          </a:rPr>
                          <m:t>𝜌</m:t>
                        </m:r>
                        <m:sSup>
                          <m:sSupPr>
                            <m:ctrlPr>
                              <a:rPr lang="en-GB" i="1">
                                <a:latin typeface="Cambria Math"/>
                                <a:ea typeface="Cambria Math"/>
                              </a:rPr>
                            </m:ctrlPr>
                          </m:sSupPr>
                          <m:e>
                            <m:r>
                              <a:rPr lang="en-GB" i="1">
                                <a:latin typeface="Cambria Math"/>
                                <a:ea typeface="Cambria Math"/>
                              </a:rPr>
                              <m:t>𝑉</m:t>
                            </m:r>
                          </m:e>
                          <m:sup>
                            <m:r>
                              <a:rPr lang="en-GB" i="1">
                                <a:latin typeface="Cambria Math"/>
                                <a:ea typeface="Cambria Math"/>
                              </a:rPr>
                              <m:t>2</m:t>
                            </m:r>
                          </m:sup>
                        </m:sSup>
                        <m:r>
                          <a:rPr lang="en-GB" i="1">
                            <a:latin typeface="Cambria Math"/>
                            <a:ea typeface="Cambria Math"/>
                          </a:rPr>
                          <m:t>𝐴𝑏</m:t>
                        </m:r>
                      </m:den>
                    </m:f>
                  </m:oMath>
                </a14:m>
                <a:endParaRPr lang="en-GB" dirty="0" smtClean="0"/>
              </a:p>
              <a:p>
                <a:pPr marL="0" indent="0">
                  <a:buNone/>
                </a:pPr>
                <a:endParaRPr lang="en-GB" dirty="0"/>
              </a:p>
              <a:p>
                <a:pPr marL="0" indent="0">
                  <a:buNone/>
                </a:pPr>
                <a:r>
                  <a:rPr lang="en-GB" dirty="0"/>
                  <a:t>D = Drag force (N)</a:t>
                </a:r>
              </a:p>
              <a:p>
                <a:pPr marL="0" indent="0">
                  <a:buNone/>
                </a:pPr>
                <a:r>
                  <a:rPr lang="el-GR" dirty="0"/>
                  <a:t>Ρ</a:t>
                </a:r>
                <a:r>
                  <a:rPr lang="en-GB" dirty="0"/>
                  <a:t> = Air density (Kg m</a:t>
                </a:r>
                <a:r>
                  <a:rPr lang="en-GB" baseline="30000" dirty="0"/>
                  <a:t>-3</a:t>
                </a:r>
                <a:r>
                  <a:rPr lang="en-GB" dirty="0"/>
                  <a:t>)</a:t>
                </a:r>
              </a:p>
              <a:p>
                <a:pPr marL="0" indent="0">
                  <a:buNone/>
                </a:pPr>
                <a:r>
                  <a:rPr lang="en-GB" dirty="0"/>
                  <a:t>V = Velocity of the air approaching (m/s)</a:t>
                </a:r>
              </a:p>
              <a:p>
                <a:pPr marL="0" indent="0">
                  <a:buNone/>
                </a:pPr>
                <a:r>
                  <a:rPr lang="en-GB" dirty="0"/>
                  <a:t>Ab = Blade area (Chord x length (m</a:t>
                </a:r>
                <a:r>
                  <a:rPr lang="en-GB" baseline="30000" dirty="0"/>
                  <a:t>2</a:t>
                </a:r>
                <a:r>
                  <a:rPr lang="en-GB" dirty="0"/>
                  <a:t>)</a:t>
                </a:r>
              </a:p>
              <a:p>
                <a:pPr marL="0" indent="0">
                  <a:buNone/>
                </a:pPr>
                <a:endParaRPr lang="en-GB" dirty="0" smtClean="0"/>
              </a:p>
              <a:p>
                <a:pPr marL="0" indent="0">
                  <a:buNone/>
                </a:pPr>
                <a:endParaRPr lang="en-GB" dirty="0"/>
              </a:p>
              <a:p>
                <a:pPr marL="0" indent="0">
                  <a:buNone/>
                </a:pP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852"/>
                </a:stretch>
              </a:blipFill>
            </p:spPr>
            <p:txBody>
              <a:bodyPr/>
              <a:lstStyle/>
              <a:p>
                <a:r>
                  <a:rPr lang="en-GB">
                    <a:noFill/>
                  </a:rPr>
                  <a:t> </a:t>
                </a:r>
              </a:p>
            </p:txBody>
          </p:sp>
        </mc:Fallback>
      </mc:AlternateContent>
    </p:spTree>
    <p:extLst>
      <p:ext uri="{BB962C8B-B14F-4D97-AF65-F5344CB8AC3E}">
        <p14:creationId xmlns:p14="http://schemas.microsoft.com/office/powerpoint/2010/main" val="412896420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Lift Coefficient</a:t>
            </a:r>
            <a:endParaRPr lang="en-GB" dirty="0"/>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lstStyle/>
              <a:p>
                <a:pPr marL="0" indent="0">
                  <a:buNone/>
                </a:pPr>
                <a:r>
                  <a:rPr lang="en-GB" dirty="0" smtClean="0"/>
                  <a:t>	C</a:t>
                </a:r>
                <a:r>
                  <a:rPr lang="en-GB" baseline="-25000" dirty="0" smtClean="0"/>
                  <a:t>L</a:t>
                </a:r>
                <a:r>
                  <a:rPr lang="en-GB" dirty="0" smtClean="0"/>
                  <a:t> = </a:t>
                </a:r>
                <a14:m>
                  <m:oMath xmlns:m="http://schemas.openxmlformats.org/officeDocument/2006/math">
                    <m:f>
                      <m:fPr>
                        <m:ctrlPr>
                          <a:rPr lang="en-GB" i="1" smtClean="0">
                            <a:latin typeface="Cambria Math"/>
                          </a:rPr>
                        </m:ctrlPr>
                      </m:fPr>
                      <m:num>
                        <m:r>
                          <a:rPr lang="en-GB" b="0" i="1" smtClean="0">
                            <a:latin typeface="Cambria Math"/>
                          </a:rPr>
                          <m:t>𝐿</m:t>
                        </m:r>
                      </m:num>
                      <m:den>
                        <m:r>
                          <a:rPr lang="en-GB" b="0" i="1" smtClean="0">
                            <a:latin typeface="Cambria Math"/>
                          </a:rPr>
                          <m:t>0.5</m:t>
                        </m:r>
                        <m:r>
                          <a:rPr lang="en-GB" b="0" i="1" smtClean="0">
                            <a:latin typeface="Cambria Math"/>
                            <a:ea typeface="Cambria Math"/>
                          </a:rPr>
                          <m:t>𝜌</m:t>
                        </m:r>
                        <m:sSup>
                          <m:sSupPr>
                            <m:ctrlPr>
                              <a:rPr lang="en-GB" b="0" i="1" smtClean="0">
                                <a:latin typeface="Cambria Math"/>
                                <a:ea typeface="Cambria Math"/>
                              </a:rPr>
                            </m:ctrlPr>
                          </m:sSupPr>
                          <m:e>
                            <m:r>
                              <a:rPr lang="en-GB" b="0" i="1" smtClean="0">
                                <a:latin typeface="Cambria Math"/>
                                <a:ea typeface="Cambria Math"/>
                              </a:rPr>
                              <m:t>𝑉</m:t>
                            </m:r>
                          </m:e>
                          <m:sup>
                            <m:r>
                              <a:rPr lang="en-GB" b="0" i="1" smtClean="0">
                                <a:latin typeface="Cambria Math"/>
                                <a:ea typeface="Cambria Math"/>
                              </a:rPr>
                              <m:t>2</m:t>
                            </m:r>
                          </m:sup>
                        </m:sSup>
                        <m:r>
                          <a:rPr lang="en-GB" b="0" i="1" smtClean="0">
                            <a:latin typeface="Cambria Math"/>
                            <a:ea typeface="Cambria Math"/>
                          </a:rPr>
                          <m:t>𝐴𝑏</m:t>
                        </m:r>
                      </m:den>
                    </m:f>
                  </m:oMath>
                </a14:m>
                <a:endParaRPr lang="en-GB" dirty="0" smtClean="0"/>
              </a:p>
              <a:p>
                <a:pPr marL="0" indent="0">
                  <a:buNone/>
                </a:pPr>
                <a:endParaRPr lang="en-GB" dirty="0" smtClean="0"/>
              </a:p>
              <a:p>
                <a:pPr marL="0" indent="0">
                  <a:buNone/>
                </a:pPr>
                <a:r>
                  <a:rPr lang="en-GB" dirty="0" smtClean="0"/>
                  <a:t>L = Lift force (N)</a:t>
                </a: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rotWithShape="1">
                <a:blip r:embed="rId2"/>
                <a:stretch>
                  <a:fillRect l="-1852"/>
                </a:stretch>
              </a:blipFill>
            </p:spPr>
            <p:txBody>
              <a:bodyPr/>
              <a:lstStyle/>
              <a:p>
                <a:r>
                  <a:rPr lang="en-GB">
                    <a:noFill/>
                  </a:rPr>
                  <a:t> </a:t>
                </a:r>
              </a:p>
            </p:txBody>
          </p:sp>
        </mc:Fallback>
      </mc:AlternateContent>
    </p:spTree>
    <p:extLst>
      <p:ext uri="{BB962C8B-B14F-4D97-AF65-F5344CB8AC3E}">
        <p14:creationId xmlns:p14="http://schemas.microsoft.com/office/powerpoint/2010/main" val="18150880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Lift to Drag Ratio</a:t>
            </a:r>
            <a:endParaRPr lang="en-GB" dirty="0"/>
          </a:p>
        </p:txBody>
      </p:sp>
      <p:sp>
        <p:nvSpPr>
          <p:cNvPr id="3" name="Content Placeholder 2"/>
          <p:cNvSpPr>
            <a:spLocks noGrp="1"/>
          </p:cNvSpPr>
          <p:nvPr>
            <p:ph idx="1"/>
          </p:nvPr>
        </p:nvSpPr>
        <p:spPr/>
        <p:txBody>
          <a:bodyPr/>
          <a:lstStyle/>
          <a:p>
            <a:r>
              <a:rPr lang="en-GB" dirty="0" smtClean="0"/>
              <a:t>Each aerofoil has an angle of attack at which the lift to drag ratio (C</a:t>
            </a:r>
            <a:r>
              <a:rPr lang="en-GB" baseline="-25000" dirty="0" smtClean="0"/>
              <a:t>L</a:t>
            </a:r>
            <a:r>
              <a:rPr lang="en-GB" dirty="0" smtClean="0"/>
              <a:t>/C</a:t>
            </a:r>
            <a:r>
              <a:rPr lang="en-GB" baseline="-25000" dirty="0" smtClean="0"/>
              <a:t>D</a:t>
            </a:r>
            <a:r>
              <a:rPr lang="en-GB" dirty="0" smtClean="0"/>
              <a:t>) is at a maximum</a:t>
            </a:r>
          </a:p>
          <a:p>
            <a:r>
              <a:rPr lang="en-GB" dirty="0" smtClean="0"/>
              <a:t>This angle of attack results in the maximum resultant force and is thus the most efficient setting of the blades of a HAWT</a:t>
            </a:r>
            <a:endParaRPr lang="en-GB" dirty="0"/>
          </a:p>
        </p:txBody>
      </p:sp>
    </p:spTree>
    <p:extLst>
      <p:ext uri="{BB962C8B-B14F-4D97-AF65-F5344CB8AC3E}">
        <p14:creationId xmlns:p14="http://schemas.microsoft.com/office/powerpoint/2010/main" val="20373801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Lift to Drag Issues</a:t>
            </a:r>
            <a:endParaRPr lang="en-GB" dirty="0"/>
          </a:p>
        </p:txBody>
      </p:sp>
      <p:sp>
        <p:nvSpPr>
          <p:cNvPr id="3" name="Content Placeholder 2"/>
          <p:cNvSpPr>
            <a:spLocks noGrp="1"/>
          </p:cNvSpPr>
          <p:nvPr>
            <p:ph idx="1"/>
          </p:nvPr>
        </p:nvSpPr>
        <p:spPr/>
        <p:txBody>
          <a:bodyPr/>
          <a:lstStyle/>
          <a:p>
            <a:r>
              <a:rPr lang="en-GB" dirty="0" smtClean="0"/>
              <a:t>Another important characteristic relationship of an aerofoil is its angle of stall</a:t>
            </a:r>
          </a:p>
          <a:p>
            <a:r>
              <a:rPr lang="en-GB" dirty="0" smtClean="0"/>
              <a:t>This is the angle of attack at which the aerofoil exhibits stall behaviour</a:t>
            </a:r>
          </a:p>
          <a:p>
            <a:r>
              <a:rPr lang="en-GB" dirty="0" smtClean="0"/>
              <a:t>Stall occurs when the flow suddenly leaves the suction side of the aerofoil, resulting in a dramatic loss in lift and an increase in drag</a:t>
            </a:r>
            <a:endParaRPr lang="en-GB" dirty="0"/>
          </a:p>
        </p:txBody>
      </p:sp>
    </p:spTree>
    <p:extLst>
      <p:ext uri="{BB962C8B-B14F-4D97-AF65-F5344CB8AC3E}">
        <p14:creationId xmlns:p14="http://schemas.microsoft.com/office/powerpoint/2010/main" val="368479662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smtClean="0"/>
              <a:t>Add Figure 25</a:t>
            </a:r>
            <a:endParaRPr lang="en-GB" dirty="0"/>
          </a:p>
        </p:txBody>
      </p:sp>
    </p:spTree>
    <p:extLst>
      <p:ext uri="{BB962C8B-B14F-4D97-AF65-F5344CB8AC3E}">
        <p14:creationId xmlns:p14="http://schemas.microsoft.com/office/powerpoint/2010/main" val="417708684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Blades/Forces/Velocities</a:t>
            </a:r>
            <a:endParaRPr lang="en-GB" dirty="0"/>
          </a:p>
        </p:txBody>
      </p:sp>
      <p:sp>
        <p:nvSpPr>
          <p:cNvPr id="3" name="Content Placeholder 2"/>
          <p:cNvSpPr>
            <a:spLocks noGrp="1"/>
          </p:cNvSpPr>
          <p:nvPr>
            <p:ph idx="1"/>
          </p:nvPr>
        </p:nvSpPr>
        <p:spPr/>
        <p:txBody>
          <a:bodyPr>
            <a:normAutofit lnSpcReduction="10000"/>
          </a:bodyPr>
          <a:lstStyle/>
          <a:p>
            <a:r>
              <a:rPr lang="en-GB" dirty="0" smtClean="0"/>
              <a:t>When the blade is in motion, the direction from which the blade ‘sees’ the relative wind velocity, W, is the resultant of the tangential velocity, U of the blade at that position and the wind velocity, V at the rotor</a:t>
            </a:r>
          </a:p>
          <a:p>
            <a:r>
              <a:rPr lang="en-GB" dirty="0" smtClean="0"/>
              <a:t>The tangential velocity U (m/s) at a point along the blade is the product of the angular velocity (rad S</a:t>
            </a:r>
            <a:r>
              <a:rPr lang="en-GB" baseline="30000" dirty="0" smtClean="0"/>
              <a:t>-1</a:t>
            </a:r>
            <a:r>
              <a:rPr lang="en-GB" dirty="0" smtClean="0"/>
              <a:t>) </a:t>
            </a:r>
            <a:r>
              <a:rPr lang="el-GR" dirty="0" smtClean="0"/>
              <a:t>Ω</a:t>
            </a:r>
            <a:r>
              <a:rPr lang="en-GB" dirty="0" smtClean="0"/>
              <a:t> of the rotor and the local radius r (m) at that point U = </a:t>
            </a:r>
            <a:r>
              <a:rPr lang="el-GR" dirty="0" smtClean="0"/>
              <a:t>Ω</a:t>
            </a:r>
            <a:r>
              <a:rPr lang="en-GB" dirty="0"/>
              <a:t>r</a:t>
            </a:r>
            <a:endParaRPr lang="en-GB" dirty="0"/>
          </a:p>
        </p:txBody>
      </p:sp>
    </p:spTree>
    <p:extLst>
      <p:ext uri="{BB962C8B-B14F-4D97-AF65-F5344CB8AC3E}">
        <p14:creationId xmlns:p14="http://schemas.microsoft.com/office/powerpoint/2010/main" val="32591751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Blades/Forces/Velocities</a:t>
            </a:r>
            <a:endParaRPr lang="en-GB" dirty="0"/>
          </a:p>
        </p:txBody>
      </p:sp>
      <p:sp>
        <p:nvSpPr>
          <p:cNvPr id="3" name="Content Placeholder 2"/>
          <p:cNvSpPr>
            <a:spLocks noGrp="1"/>
          </p:cNvSpPr>
          <p:nvPr>
            <p:ph idx="1"/>
          </p:nvPr>
        </p:nvSpPr>
        <p:spPr>
          <a:xfrm>
            <a:off x="374070" y="1600200"/>
            <a:ext cx="8229600" cy="4525963"/>
          </a:xfrm>
        </p:spPr>
        <p:txBody>
          <a:bodyPr/>
          <a:lstStyle/>
          <a:p>
            <a:r>
              <a:rPr lang="en-GB" dirty="0" smtClean="0"/>
              <a:t>The </a:t>
            </a:r>
            <a:r>
              <a:rPr lang="en-GB" b="1" dirty="0" smtClean="0"/>
              <a:t>wind velocity at the rotor</a:t>
            </a:r>
            <a:r>
              <a:rPr lang="en-GB" dirty="0" smtClean="0"/>
              <a:t>, V</a:t>
            </a:r>
            <a:r>
              <a:rPr lang="en-GB" baseline="-25000" dirty="0" smtClean="0"/>
              <a:t>1</a:t>
            </a:r>
            <a:r>
              <a:rPr lang="en-GB" dirty="0" smtClean="0"/>
              <a:t> is the undisturbed wind velocity upstream of the rotor, V</a:t>
            </a:r>
            <a:r>
              <a:rPr lang="en-GB" baseline="-25000" dirty="0" smtClean="0"/>
              <a:t>O</a:t>
            </a:r>
            <a:r>
              <a:rPr lang="en-GB" dirty="0" smtClean="0"/>
              <a:t> reduced by a factor that takes account of the wind being slowed down as a result of power extraction</a:t>
            </a:r>
          </a:p>
          <a:p>
            <a:r>
              <a:rPr lang="en-GB" dirty="0" smtClean="0"/>
              <a:t>This factor is referred to as the </a:t>
            </a:r>
            <a:r>
              <a:rPr lang="en-GB" b="1" dirty="0" smtClean="0"/>
              <a:t>axial interference factor</a:t>
            </a:r>
            <a:r>
              <a:rPr lang="en-GB" dirty="0" smtClean="0"/>
              <a:t>, and is represented by a</a:t>
            </a:r>
            <a:endParaRPr lang="en-GB" dirty="0"/>
          </a:p>
        </p:txBody>
      </p:sp>
    </p:spTree>
    <p:extLst>
      <p:ext uri="{BB962C8B-B14F-4D97-AF65-F5344CB8AC3E}">
        <p14:creationId xmlns:p14="http://schemas.microsoft.com/office/powerpoint/2010/main" val="227143547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Blades/Forces/Velocities</a:t>
            </a:r>
            <a:endParaRPr lang="en-GB" dirty="0"/>
          </a:p>
        </p:txBody>
      </p:sp>
      <p:sp>
        <p:nvSpPr>
          <p:cNvPr id="3" name="Content Placeholder 2"/>
          <p:cNvSpPr>
            <a:spLocks noGrp="1"/>
          </p:cNvSpPr>
          <p:nvPr>
            <p:ph idx="1"/>
          </p:nvPr>
        </p:nvSpPr>
        <p:spPr/>
        <p:txBody>
          <a:bodyPr/>
          <a:lstStyle/>
          <a:p>
            <a:r>
              <a:rPr lang="en-GB" dirty="0" smtClean="0"/>
              <a:t>The relative wind angle, </a:t>
            </a:r>
            <a:r>
              <a:rPr lang="el-GR" dirty="0" smtClean="0"/>
              <a:t>Φ</a:t>
            </a:r>
            <a:r>
              <a:rPr lang="en-GB" dirty="0" smtClean="0"/>
              <a:t>, is the angle that the relative wind makes with the blade and is measured from the </a:t>
            </a:r>
            <a:r>
              <a:rPr lang="en-GB" b="1" dirty="0" smtClean="0"/>
              <a:t>place of rotation</a:t>
            </a:r>
          </a:p>
          <a:p>
            <a:r>
              <a:rPr lang="en-GB" dirty="0" smtClean="0"/>
              <a:t>The angle of attack </a:t>
            </a:r>
            <a:r>
              <a:rPr lang="el-GR" dirty="0" smtClean="0"/>
              <a:t>α</a:t>
            </a:r>
            <a:r>
              <a:rPr lang="en-GB" dirty="0" smtClean="0"/>
              <a:t> at this point on the blade can be measured against relative wind energy </a:t>
            </a:r>
            <a:r>
              <a:rPr lang="el-GR" dirty="0" smtClean="0"/>
              <a:t>Φ</a:t>
            </a:r>
            <a:endParaRPr lang="en-GB" dirty="0" smtClean="0"/>
          </a:p>
          <a:p>
            <a:r>
              <a:rPr lang="en-GB" dirty="0" smtClean="0"/>
              <a:t>The </a:t>
            </a:r>
            <a:r>
              <a:rPr lang="en-GB" b="1" dirty="0" smtClean="0"/>
              <a:t>blade pitch angle</a:t>
            </a:r>
            <a:r>
              <a:rPr lang="en-GB" dirty="0" smtClean="0"/>
              <a:t> </a:t>
            </a:r>
            <a:r>
              <a:rPr lang="el-GR" dirty="0" smtClean="0"/>
              <a:t>β</a:t>
            </a:r>
            <a:r>
              <a:rPr lang="en-GB" dirty="0" smtClean="0"/>
              <a:t> is then equal to the relative wind angle minus the angle of attack</a:t>
            </a:r>
            <a:endParaRPr lang="en-GB" dirty="0"/>
          </a:p>
        </p:txBody>
      </p:sp>
    </p:spTree>
    <p:extLst>
      <p:ext uri="{BB962C8B-B14F-4D97-AF65-F5344CB8AC3E}">
        <p14:creationId xmlns:p14="http://schemas.microsoft.com/office/powerpoint/2010/main" val="18629526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Betz Criterion</a:t>
            </a:r>
            <a:endParaRPr lang="en-GB" dirty="0"/>
          </a:p>
        </p:txBody>
      </p:sp>
      <p:sp>
        <p:nvSpPr>
          <p:cNvPr id="3" name="Content Placeholder 2"/>
          <p:cNvSpPr>
            <a:spLocks noGrp="1"/>
          </p:cNvSpPr>
          <p:nvPr>
            <p:ph idx="1"/>
          </p:nvPr>
        </p:nvSpPr>
        <p:spPr/>
        <p:txBody>
          <a:bodyPr>
            <a:normAutofit fontScale="92500"/>
          </a:bodyPr>
          <a:lstStyle/>
          <a:p>
            <a:r>
              <a:rPr lang="en-GB" dirty="0" smtClean="0"/>
              <a:t>Betz showed the </a:t>
            </a:r>
            <a:r>
              <a:rPr lang="en-GB" b="1" dirty="0" smtClean="0"/>
              <a:t>maximum</a:t>
            </a:r>
            <a:r>
              <a:rPr lang="en-GB" dirty="0" smtClean="0"/>
              <a:t> fraction of the power in the wind that can theoretically be extracted is 16/27 (59.3%)</a:t>
            </a:r>
          </a:p>
          <a:p>
            <a:r>
              <a:rPr lang="en-GB" dirty="0" smtClean="0"/>
              <a:t>This occurs when the undisturbed wind velocity is reduced by one-third, in other words, when the axial interference factor, a, is equal to one-third</a:t>
            </a:r>
          </a:p>
          <a:p>
            <a:r>
              <a:rPr lang="en-GB" dirty="0" smtClean="0"/>
              <a:t>The value of 59.3% is often referred to as the Betz limit and it is believed to apply to both horizontal and vertical axis wind turbines</a:t>
            </a:r>
          </a:p>
        </p:txBody>
      </p:sp>
    </p:spTree>
    <p:extLst>
      <p:ext uri="{BB962C8B-B14F-4D97-AF65-F5344CB8AC3E}">
        <p14:creationId xmlns:p14="http://schemas.microsoft.com/office/powerpoint/2010/main" val="205186778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6762433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23118723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0137013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04421969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95376151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7981408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418638309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3540148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5396880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1312</TotalTime>
  <Words>2021</Words>
  <Application>Microsoft Office PowerPoint</Application>
  <PresentationFormat>On-screen Show (4:3)</PresentationFormat>
  <Paragraphs>156</Paragraphs>
  <Slides>54</Slides>
  <Notes>0</Notes>
  <HiddenSlides>0</HiddenSlides>
  <MMClips>0</MMClips>
  <ScaleCrop>false</ScaleCrop>
  <HeadingPairs>
    <vt:vector size="4" baseType="variant">
      <vt:variant>
        <vt:lpstr>Theme</vt:lpstr>
      </vt:variant>
      <vt:variant>
        <vt:i4>1</vt:i4>
      </vt:variant>
      <vt:variant>
        <vt:lpstr>Slide Titles</vt:lpstr>
      </vt:variant>
      <vt:variant>
        <vt:i4>54</vt:i4>
      </vt:variant>
    </vt:vector>
  </HeadingPairs>
  <TitlesOfParts>
    <vt:vector size="55" baseType="lpstr">
      <vt:lpstr>Office Theme</vt:lpstr>
      <vt:lpstr>Wind Energy</vt:lpstr>
      <vt:lpstr>What is Wind?</vt:lpstr>
      <vt:lpstr>Energy and Power in the Wind</vt:lpstr>
      <vt:lpstr>Calculation of Kinetic Energy in Wind</vt:lpstr>
      <vt:lpstr>Energy and Power in the Wind</vt:lpstr>
      <vt:lpstr>Characteristics of Wind Turbine</vt:lpstr>
      <vt:lpstr>Horizontal Axis Machines</vt:lpstr>
      <vt:lpstr>Horizontal Axis Machines</vt:lpstr>
      <vt:lpstr>Vertical-Axis Machines</vt:lpstr>
      <vt:lpstr>Vertical-Axis Machines</vt:lpstr>
      <vt:lpstr>Vertical-Axis Machines</vt:lpstr>
      <vt:lpstr>Vertical-Axis Machines</vt:lpstr>
      <vt:lpstr>Savonius Rotor</vt:lpstr>
      <vt:lpstr>Vertical-Axis Machines</vt:lpstr>
      <vt:lpstr>Darrieus Rotor</vt:lpstr>
      <vt:lpstr>Vertical-Axis Machines</vt:lpstr>
      <vt:lpstr>Effect of the Number of Blades</vt:lpstr>
      <vt:lpstr>Effect of the Number of Blades</vt:lpstr>
      <vt:lpstr>Effect of the Number of Blades</vt:lpstr>
      <vt:lpstr>Effect of the Number of Blades</vt:lpstr>
      <vt:lpstr>Effect of the Number of Blades</vt:lpstr>
      <vt:lpstr>Effect of the Number of Blades</vt:lpstr>
      <vt:lpstr>Effect of the Number of Blades</vt:lpstr>
      <vt:lpstr>Effect of the Number of Blades</vt:lpstr>
      <vt:lpstr>Effect of the Number of Blades</vt:lpstr>
      <vt:lpstr>Aerodynamics of Wind Turbines</vt:lpstr>
      <vt:lpstr>Aerodynamics of Wind Turbines</vt:lpstr>
      <vt:lpstr>PowerPoint Presentation</vt:lpstr>
      <vt:lpstr>Drag Force</vt:lpstr>
      <vt:lpstr>Lift Force</vt:lpstr>
      <vt:lpstr>PowerPoint Presentation</vt:lpstr>
      <vt:lpstr>PowerPoint Presentation</vt:lpstr>
      <vt:lpstr>Drag Force</vt:lpstr>
      <vt:lpstr>Aerofoils</vt:lpstr>
      <vt:lpstr>Aerofoils</vt:lpstr>
      <vt:lpstr>Lift and Dra</vt:lpstr>
      <vt:lpstr>Drag Coefficient</vt:lpstr>
      <vt:lpstr>Lift Coefficient</vt:lpstr>
      <vt:lpstr>Lift to Drag Ratio</vt:lpstr>
      <vt:lpstr>Lift to Drag Issues</vt:lpstr>
      <vt:lpstr>PowerPoint Presentation</vt:lpstr>
      <vt:lpstr>Blades/Forces/Velocities</vt:lpstr>
      <vt:lpstr>Blades/Forces/Velocities</vt:lpstr>
      <vt:lpstr>Blades/Forces/Velocities</vt:lpstr>
      <vt:lpstr>Betz Criterion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Andrew Thorn</dc:creator>
  <cp:lastModifiedBy>Andrew Thorn</cp:lastModifiedBy>
  <cp:revision>20</cp:revision>
  <dcterms:created xsi:type="dcterms:W3CDTF">2015-10-07T22:23:20Z</dcterms:created>
  <dcterms:modified xsi:type="dcterms:W3CDTF">2015-10-14T17:26:28Z</dcterms:modified>
</cp:coreProperties>
</file>