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94660"/>
  </p:normalViewPr>
  <p:slideViewPr>
    <p:cSldViewPr snapToGrid="0" snapToObjects="1">
      <p:cViewPr varScale="1">
        <p:scale>
          <a:sx n="78" d="100"/>
          <a:sy n="78" d="100"/>
        </p:scale>
        <p:origin x="835" y="62"/>
      </p:cViewPr>
      <p:guideLst>
        <p:guide orient="horz" pos="216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5801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Good morning, and thank you for your time. My name is [Student Name], and today I will present my review of Human Resource Management at HealthConnect UK. Over the next fifteen to twenty minutes I will briefly set the organisational context, examine your current workforce challenges, and then evaluate and recommend evidence-based HR practices across workforce planning, recruitment and selection, learning and development, talent management, performance management, motivation and leadership. My recommendations draw on established HRM theory and contemporary evidence, including CIPD research, so the Board can be confident these are practical, defensible proposals rather than generic advice. I will close with a summary of expected organisational benefits and then welcome your questions. Let me start with the organisation itself.</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HealthConnect UK has grown rapidly as demand for virtual consultations and remote patient monitoring has risen. That growth is exactly why HRM now deserves board-level attention. Guest argues that HRM only delivers when its practices align with strategy, and the wider evidence supports this: bundled high-performance work practices, including selective hiring, extensive training, performance management and involvement, are associated with higher productivity and quality. Recent evidence confirms that strategically designed HR practices significantly enhance employee engagement, and that engaged employees are more productive, creative and loyal, which in turn feeds organisational performance (Cahyono, 2024). For HealthConnect, the seven challenges on this slide are interconnected: skills shortages feed recruitment difficulty, which increases workload, which accelerates burnout and turnover, and disengagement follows. Treating HRM as a strategic function, embedded in the board's growth plan, is the foundation for everything that follows.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These challenges are not unique to HealthConnect, and that matters because it means we can benchmark against national evidence. The CIPD Good Work Index 2024 finds that only about one third of UK workers feel full of energy at work, and around one fifth report feeling exhausted or under excessive pressure, patterns that map directly onto the burnout and engagement concerns the Board has raised (CIPD, 2024a). On the labour market side, the CIPD Resourcing and Talent Planning report 2024 documents persistent skills shortages, with senior and skilled roles the hardest to recruit, precisely the profile of digital health and technology positions HealthConnect needs (CIPD, 2024b). The key message is that these risks compound. Every resignation increases the load on remaining staff, which accelerates burnout and further turnover, while disengagement quietly erodes innovation and service quality. The cost of inaction is therefore much higher than the visible recruitment spend. This is why the next section starts with planning rather than firefighting.</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Workforce planning is the first discipline to fix, because recruitment decisions made without a plan simply react to yesterday's vacancies. Strategic workforce planning aligns workforce supply and demand with the organisation's growth forecasts, and it works best when it is scenario-based, asking not only how many clinicians and engineers we need next year, but which skills and in which locations. For HealthConnect specifically, I recommend a skills gap analysis built on three tools: skills audits to map current capability, competency frameworks to define what good looks like in roles such as digital triage, remote monitoring and data governance, and workforce analytics to spot emerging gaps early. The CIPD's practitioner guidance makes the same point: take a strategic approach, review your critical skills and key roles, look at the data on retaining these people, and proactively widen your talent pools rather than waiting for vacancies (CIPD, 2024b). The output is a live workforce plan that feeds directly into the recruitment and development decisions I will cover next.</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Before recommending methods, it is important to be honest about the constraints. First, the labour market: the CIPD 2024 resourcing evidence shows persistent shortages and that senior and skilled roles are the hardest to fill, so HealthConnect is bidding for scarce clinicians and engineers against NHS trusts and larger technology firms (CIPD, 2024b). Second, employer brand: as a fast-growth scale-up, HealthConnect is less visible as an employer than established competitors, which weakens its pull. Third, the speed-versus-quality trade-off: rapid growth creates pressure to hire quickly, but evidence on selection warns that unstructured, rushed decisions are exactly where poor hires happen. Fourth, capability: digital recruitment only works if recruiters have the skills to use it, and studies in health-sector recruitment identify digital literacy gaps as a real barrier (Ummar et al., 2025). Finally, governance: social media screening carries privacy and data-related risks that must be actively managed (Ummar et al., 2025). These constraints shape the recommendations on the next slide.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My core recommendation is a blended channel strategy, because each method solves a different part of the problem. Internal recruitment is efficient and signals to existing staff that careers progress here, which supports retention, but it cannot expand the digital skills base, so it suits development moves rather than scarce specialist roles. External recruitment through specialist agencies and clinical networks brings in fresh capability, particularly for the digital health skills the organisation lacks, at a higher cost that is justified for hard-to-fill roles. Online job boards and applicant tracking systems give reach and speed, though the volume of applications must be managed with structured screening. Social media recruitment is the strongest lever for employer branding and reaching passive candidates: evidence from health-sector recruitment shows it widens reach, attracts quality candidates and is cost-effective, but it also requires digital skill and governance (Ummar et al., 2025). The critical point is balance: social media works best as a governed supplement to traditional channels, with transparent data-use policies and bias safeguards. Underpinning all channels, a credible employer brand built around flexibility, development and purpose is what makes the organisation attractive in a competitive market, and the CIPD evidence links exactly those factors to attraction and retention (CIPD, 2024b).</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Recruitment attracts candidates; selection decides who joins, and this is where quality is protected. Contemporary selection research is clear that selection should be designed as a connected system, starting with job analysis, and using structured, job-related, multi-method assessment rather than unstructured intuition, because structured methods are more valid and fairer. For HealthConnect I would add values-based selection and situational judgement tasks, because working effectively in multidisciplinary teams depends on behaviours as much as technical skill. Candidate experience is not soft tissue either: research shows that timeliness, feedback and procedural transparency affect satisfaction, reapplication and willingness to recommend the employer, which directly protects the employer brand we are building. Once hired, onboarding must be structured: resourcing evidence shows a meaningful share of new recruits resign within their first twelve weeks, a risk amplified in fast-growth remote-first organisations (CIPD, 2024b). Pairing every new starter with a buddy and a mentor for their first ninety days gives them relationships as well as tasks. Finally, post-hire evaluation closes the loop, so every hiring cycle makes the next one more evidence-based.</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Learning and development is where the skills shortage is actually solved, because recruitment alone cannot outrun a national digital skills shortage. I recommend a digital healthcare academy, a structured continuous learning offer aligned to the growth strategy. Evidence shows organisations that integrate continuous learning opportunities, clear performance feedback and supportive environments significantly enhance engagement (Cahyono, 2024). In-house upskilling is also the strategic response the CIPD recommends: organisations are increasingly developing talent internally to meet skill requirements, and it doubles as a retention strategy (CIPD, 2024b). Delivery should be blended, combining e-learning for scalable technical content with mentoring and communities of practice, which suit dispersed multidisciplinary teams. Protected learning time matters in a service environment: without it, development is the first thing squeezed out when demand spikes. The leadership pipeline belongs here too: first-line and clinical leaders need targeted development, and I will expand on this shortly. Finally, evaluation: training must be judged on behaviour change and business results, not completion certificates, otherwise investment cannot be defended to this Board. In short, development is both a capability strategy and a retention strategy at the same time.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Talent management turns recruitment and development into retention. The starting point is succession planning and visible career pathways, because scarce professionals leave when they cannot see a future with the organisation. Flexibility is the second lever: the CIPD's resourcing evidence shows the demand for flexible and hybrid working has grown, that organisations increasingly recognise these as key to attracting and retaining talent, and that many employers report improved engagement and retention where flexible working is offered; the same evidence notes pay alone is not enough to tackle skills shortages, so the offer must combine flexibility with development opportunities (CIPD, 2024b). Third, total rewards: compensation matters, but so do recognition, wellbeing benefits and development, tailored to workforce segments, because a clinician and a platform engineer value different things. Wellbeing belongs inside the offer itself rather than as an afterthought. Fourth, retention analytics: stay interviews, exit data and flight-risk monitoring on critical roles, so the Board manages retention on evidence rather than anecdotes. The underlying evidence base supports this direction: strategic HR practices significantly enhance commitment and reduce turnover (Kavitha, 2025).</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Performance management should energise rather than audit. Goal-setting theory, built on decades of empirical research, shows that specific and challenging goals, combined with regular feedback, drive higher performance than vague instructions to do your best (Locke and Latham, 2002). So I recommend clear, measurable goals with continuous check-ins, replacing a purely annual appraisal cycle that arrives too late to change anything. Motivation theory adds an important nuance: pay matters, but needs-based theories remind us that autonomy, mastery, recognition and meaningful work are powerful intrinsic drivers, and that fairness in pay and working conditions prevents dissatisfaction rather than creates motivation (Maslow, 1943). For a health-tech workforce, purpose, improving patient outcomes through digital innovation, is a particularly strong motivator and should be made explicit in goal conversations. Finally, wellbeing belongs inside performance design: the job demands-resources model shows that sustained high demands without adequate resources lead to exhaustion and disengagement, so workload must be balanced with staffing, tools and support (Demerouti et al., 2001). Recognition, progression and genuine employee voice complete the motivational system.</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Leadership is the multiplier across every practice I have described. Transformational leadership, characterised by vision, inspiration, intellectual stimulation and individualised consideration, is associated with performance beyond expectations (Bass, 1985). To close the leadership development gaps the Board identified, I recommend a structured programme combining cohort-based development, executive coaching and action learning on live organisational problems, aimed first at first-line and clinical leaders, because that is where culture is actually experienced. The evidence base is emphatic on line managers: the quality of relationships and managerial support is consistently related to engagement, job satisfaction, effort and intention to quit, which is why manager capability is described as a top challenge for wellbeing (CIPD, 2024a). Wellbeing must be treated as strategy, not a perk: workload redesign, accessible mental health support and psychological safety, with managers trained to spot and respond to strain early. For multidisciplinary teams, shared leadership and explicit role clarity reduce friction between clinical, technical and operational colleagues. Together these steps convert leadership from an identified gap into a source of competitive advantage.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To conclude: HealthConnect UK's growth has created workforce challenges that are interconnected, and the evidence shows they are best addressed through an integrated HRM system rather than isolated initiatives. The recommendations are: embed strategic workforce planning with skills gap analysis; adopt a blended recruitment channel strategy governed for fairness and privacy; strengthen selection and onboarding with structured, values-based assessment; build a digital healthcare academy and a leadership pipeline; retain talent through career pathways, flexibility and total rewards; drive performance with goal-setting and continuous feedback grounded in motivation theory; and develop transformational leaders who protect wellbeing in multidisciplinary teams. Delivered together, these practices are evidenced to raise engagement, commitment and productivity while reducing turnover, which directly supports the Board's growth ambitions (Cahyono, 2024; Kavitha, 2025). In short, HRM is not an administrative cost but the mechanism through which HealthConnect turns talent into competitive advantage. My suggested next step is a phased twelve-month implementation plan with clear metrics, so the Board can track progress against each challenge raised today. Thank you; I welcome your questions.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These are the ten sources underpinning today's presentation, listed in Harvard style with their links. They combine peer-reviewed HRM literature, the classic motivation and leadership theories, and CIPD evidence on UK job quality and resourcing practice. I am happy to share full-text copies of any of these with the Board.</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www.bing.com/search?q=%22https%3A%2F%2Fonlinelibrary.wiley.com%2F%22" TargetMode="External"/><Relationship Id="rId3" Type="http://schemas.openxmlformats.org/officeDocument/2006/relationships/hyperlink" Target="https://www.cipd.org/" TargetMode="External"/><Relationship Id="rId7" Type="http://schemas.openxmlformats.org/officeDocument/2006/relationships/hyperlink" Target="https://www.bing.com/search?q=%22https%3A%2F%2Fpsychclassics.yorku.ca%2FMaslow%2Fmotivation.htm%22"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hyperlink" Target="https://psycnet.apa.org/" TargetMode="External"/><Relationship Id="rId5" Type="http://schemas.openxmlformats.org/officeDocument/2006/relationships/hyperlink" Target="https://scholar.google.com/" TargetMode="External"/><Relationship Id="rId4" Type="http://schemas.openxmlformats.org/officeDocument/2006/relationships/hyperlink" Target="https://journals.sagepub.com/" TargetMode="External"/><Relationship Id="rId9" Type="http://schemas.openxmlformats.org/officeDocument/2006/relationships/hyperlink" Target="https://www.taylorfranci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B2A41"/>
        </a:solidFill>
        <a:effectLst/>
      </p:bgPr>
    </p:bg>
    <p:spTree>
      <p:nvGrpSpPr>
        <p:cNvPr id="1" name=""/>
        <p:cNvGrpSpPr/>
        <p:nvPr/>
      </p:nvGrpSpPr>
      <p:grpSpPr>
        <a:xfrm>
          <a:off x="0" y="0"/>
          <a:ext cx="0" cy="0"/>
          <a:chOff x="0" y="0"/>
          <a:chExt cx="0" cy="0"/>
        </a:xfrm>
      </p:grpSpPr>
      <p:sp>
        <p:nvSpPr>
          <p:cNvPr id="2" name="TextBox 1"/>
          <p:cNvSpPr txBox="1"/>
          <p:nvPr/>
        </p:nvSpPr>
        <p:spPr>
          <a:xfrm>
            <a:off x="548640" y="0"/>
            <a:ext cx="11094415" cy="2103120"/>
          </a:xfrm>
          <a:prstGeom prst="rect">
            <a:avLst/>
          </a:prstGeom>
          <a:noFill/>
        </p:spPr>
        <p:txBody>
          <a:bodyPr wrap="square" anchor="b">
            <a:noAutofit/>
          </a:bodyPr>
          <a:lstStyle/>
          <a:p>
            <a:r>
              <a:rPr sz="3600" b="1" i="0" dirty="0">
                <a:solidFill>
                  <a:srgbClr val="FFFFFF"/>
                </a:solidFill>
                <a:latin typeface="Arial"/>
              </a:rPr>
              <a:t>Optimizing Human Resource Management</a:t>
            </a:r>
          </a:p>
          <a:p>
            <a:r>
              <a:rPr sz="3600" b="1" i="0" dirty="0">
                <a:solidFill>
                  <a:srgbClr val="FFFFFF"/>
                </a:solidFill>
                <a:latin typeface="Arial"/>
              </a:rPr>
              <a:t>for Sustainable Growth at </a:t>
            </a:r>
            <a:r>
              <a:rPr sz="3600" b="1" i="0" dirty="0" err="1">
                <a:solidFill>
                  <a:srgbClr val="FFFFFF"/>
                </a:solidFill>
                <a:latin typeface="Arial"/>
              </a:rPr>
              <a:t>HealthConnect</a:t>
            </a:r>
            <a:r>
              <a:rPr sz="3600" b="1" i="0" dirty="0">
                <a:solidFill>
                  <a:srgbClr val="FFFFFF"/>
                </a:solidFill>
                <a:latin typeface="Arial"/>
              </a:rPr>
              <a:t> UK</a:t>
            </a:r>
          </a:p>
        </p:txBody>
      </p:sp>
      <p:sp>
        <p:nvSpPr>
          <p:cNvPr id="3" name="TextBox 2"/>
          <p:cNvSpPr txBox="1"/>
          <p:nvPr/>
        </p:nvSpPr>
        <p:spPr>
          <a:xfrm>
            <a:off x="548639" y="2262403"/>
            <a:ext cx="11094415" cy="548640"/>
          </a:xfrm>
          <a:prstGeom prst="rect">
            <a:avLst/>
          </a:prstGeom>
          <a:noFill/>
        </p:spPr>
        <p:txBody>
          <a:bodyPr wrap="square" anchor="t">
            <a:noAutofit/>
          </a:bodyPr>
          <a:lstStyle/>
          <a:p>
            <a:r>
              <a:rPr sz="2000" b="0" i="0" dirty="0">
                <a:solidFill>
                  <a:srgbClr val="9DB8D9"/>
                </a:solidFill>
                <a:latin typeface="Arial"/>
              </a:rPr>
              <a:t>Strategic HRM recommendations for the Executive Board</a:t>
            </a:r>
          </a:p>
        </p:txBody>
      </p:sp>
      <p:sp>
        <p:nvSpPr>
          <p:cNvPr id="4" name="TextBox 3"/>
          <p:cNvSpPr txBox="1"/>
          <p:nvPr/>
        </p:nvSpPr>
        <p:spPr>
          <a:xfrm>
            <a:off x="548640" y="4208206"/>
            <a:ext cx="11094415" cy="1918274"/>
          </a:xfrm>
          <a:prstGeom prst="rect">
            <a:avLst/>
          </a:prstGeom>
          <a:noFill/>
        </p:spPr>
        <p:txBody>
          <a:bodyPr wrap="square" anchor="t">
            <a:noAutofit/>
          </a:bodyPr>
          <a:lstStyle/>
          <a:p>
            <a:pPr algn="ctr">
              <a:spcAft>
                <a:spcPts val="500"/>
              </a:spcAft>
            </a:pPr>
            <a:r>
              <a:rPr lang="en-GB" sz="1600" b="0" i="0" dirty="0">
                <a:solidFill>
                  <a:srgbClr val="C9D4E3"/>
                </a:solidFill>
                <a:latin typeface="Arial"/>
              </a:rPr>
              <a:t>Yusra hussain </a:t>
            </a:r>
            <a:endParaRPr lang="en-GB" sz="1600" dirty="0">
              <a:solidFill>
                <a:srgbClr val="C9D4E3"/>
              </a:solidFill>
              <a:latin typeface="Arial"/>
            </a:endParaRPr>
          </a:p>
          <a:p>
            <a:pPr algn="ctr">
              <a:spcAft>
                <a:spcPts val="500"/>
              </a:spcAft>
            </a:pPr>
            <a:r>
              <a:rPr sz="1600" b="0" i="0" dirty="0">
                <a:solidFill>
                  <a:srgbClr val="C9D4E3"/>
                </a:solidFill>
                <a:latin typeface="Arial"/>
              </a:rPr>
              <a:t>Student ID</a:t>
            </a:r>
            <a:r>
              <a:rPr lang="en-GB" sz="1600" b="0" i="0" dirty="0">
                <a:solidFill>
                  <a:srgbClr val="C9D4E3"/>
                </a:solidFill>
                <a:latin typeface="Arial"/>
              </a:rPr>
              <a:t> 2329444</a:t>
            </a:r>
            <a:endParaRPr lang="en-GB" sz="1600" dirty="0">
              <a:solidFill>
                <a:srgbClr val="C9D4E3"/>
              </a:solidFill>
              <a:latin typeface="Arial"/>
            </a:endParaRPr>
          </a:p>
          <a:p>
            <a:pPr algn="ctr">
              <a:spcAft>
                <a:spcPts val="500"/>
              </a:spcAft>
            </a:pPr>
            <a:r>
              <a:rPr sz="1600" b="0" i="0" dirty="0">
                <a:solidFill>
                  <a:srgbClr val="C9D4E3"/>
                </a:solidFill>
                <a:latin typeface="Arial"/>
              </a:rPr>
              <a:t>[</a:t>
            </a:r>
            <a:r>
              <a:rPr lang="en-GB" sz="1600" b="0" i="0" dirty="0">
                <a:solidFill>
                  <a:srgbClr val="C9D4E3"/>
                </a:solidFill>
                <a:latin typeface="Arial"/>
              </a:rPr>
              <a:t>LCLM4005</a:t>
            </a:r>
            <a:r>
              <a:rPr sz="1600" b="0" i="0" dirty="0">
                <a:solidFill>
                  <a:srgbClr val="C9D4E3"/>
                </a:solidFill>
                <a:latin typeface="Arial"/>
              </a:rPr>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19" y="266699"/>
            <a:ext cx="9738361" cy="561975"/>
          </a:xfrm>
        </p:spPr>
        <p:txBody>
          <a:bodyPr wrap="square" anchor="b">
            <a:normAutofit/>
          </a:bodyPr>
          <a:lstStyle/>
          <a:p>
            <a:pPr algn="l"/>
            <a:r>
              <a:rPr sz="2600" b="1" u="sng" dirty="0" err="1">
                <a:solidFill>
                  <a:srgbClr val="1F2937"/>
                </a:solidFill>
                <a:latin typeface="Arial"/>
              </a:rPr>
              <a:t>HealthConnect</a:t>
            </a:r>
            <a:r>
              <a:rPr sz="2600" b="1" u="sng" dirty="0">
                <a:solidFill>
                  <a:srgbClr val="1F2937"/>
                </a:solidFill>
                <a:latin typeface="Arial"/>
              </a:rPr>
              <a:t> UK and the strategic importance of HRM</a:t>
            </a:r>
          </a:p>
        </p:txBody>
      </p:sp>
      <p:sp>
        <p:nvSpPr>
          <p:cNvPr id="5" name="TextBox 4">
            <a:extLst>
              <a:ext uri="{FF2B5EF4-FFF2-40B4-BE49-F238E27FC236}">
                <a16:creationId xmlns:a16="http://schemas.microsoft.com/office/drawing/2014/main" id="{59922F77-904B-D184-B644-FBE2E81E143C}"/>
              </a:ext>
            </a:extLst>
          </p:cNvPr>
          <p:cNvSpPr txBox="1"/>
          <p:nvPr/>
        </p:nvSpPr>
        <p:spPr>
          <a:xfrm>
            <a:off x="160019" y="1021080"/>
            <a:ext cx="11308080" cy="2292935"/>
          </a:xfrm>
          <a:prstGeom prst="rect">
            <a:avLst/>
          </a:prstGeom>
          <a:noFill/>
        </p:spPr>
        <p:txBody>
          <a:bodyPr wrap="square" rtlCol="0">
            <a:spAutoFit/>
          </a:bodyPr>
          <a:lstStyle/>
          <a:p>
            <a:pPr>
              <a:buNone/>
            </a:pPr>
            <a:r>
              <a:rPr lang="en-GB" sz="1100" dirty="0" err="1">
                <a:effectLst/>
                <a:latin typeface="Ariel"/>
              </a:rPr>
              <a:t>HealthConnect</a:t>
            </a:r>
            <a:r>
              <a:rPr lang="en-GB" sz="1100" dirty="0">
                <a:effectLst/>
                <a:latin typeface="Ariel"/>
              </a:rPr>
              <a:t> UK has grown so quickly across virtual consultations, remote monitoring and digital health services that the people strategy simply hasn’t kept up. The organisation is now feeling the pressure in seven key areas: attracting skilled health‑tech talent, rising turnover, burnout and wellbeing issues, digital skills gaps, lower engagement, challenges in multidisciplinary teams, and gaps in leadership development.</a:t>
            </a:r>
          </a:p>
          <a:p>
            <a:pPr>
              <a:buNone/>
            </a:pPr>
            <a:endParaRPr lang="en-GB" sz="1100" dirty="0">
              <a:latin typeface="Ariel"/>
            </a:endParaRPr>
          </a:p>
          <a:p>
            <a:pPr>
              <a:buNone/>
            </a:pPr>
            <a:r>
              <a:rPr lang="en-GB" sz="1100" dirty="0">
                <a:effectLst/>
                <a:latin typeface="Ariel"/>
              </a:rPr>
              <a:t>These problems feed into each other. When people leave, the workload increases for those who stay. That extra pressure leads to burnout, and burnout then drives even more turnover and disengagement. It becomes a cycle that’s hard to break without a stronger, more strategic approach to HR.</a:t>
            </a:r>
          </a:p>
          <a:p>
            <a:pPr>
              <a:buNone/>
            </a:pPr>
            <a:endParaRPr lang="en-GB" sz="1100" dirty="0">
              <a:latin typeface="Ariel"/>
            </a:endParaRPr>
          </a:p>
          <a:p>
            <a:pPr>
              <a:buNone/>
            </a:pPr>
            <a:r>
              <a:rPr lang="en-GB" sz="1100" dirty="0">
                <a:effectLst/>
                <a:latin typeface="Ariel"/>
              </a:rPr>
              <a:t>HRM needs to act as a genuine strategic partner, fully aligned with the organisation’s growth plans — not just an administrative function ticking boxes (Guest, 1997). When HR practices are strategic and well‑designed, they have a real impact. Research shows that strong HR systems significantly boost engagement, and engaged employees are more productive, more creative and more loyal (Cahyono, 2024).</a:t>
            </a:r>
          </a:p>
          <a:p>
            <a:pPr>
              <a:buNone/>
            </a:pPr>
            <a:endParaRPr lang="en-GB" sz="1100" dirty="0">
              <a:latin typeface="Ariel"/>
            </a:endParaRPr>
          </a:p>
          <a:p>
            <a:pPr>
              <a:buNone/>
            </a:pPr>
            <a:r>
              <a:rPr lang="en-GB" sz="1100" dirty="0">
                <a:effectLst/>
                <a:latin typeface="Ariel"/>
              </a:rPr>
              <a:t>For </a:t>
            </a:r>
            <a:r>
              <a:rPr lang="en-GB" sz="1100" dirty="0" err="1">
                <a:effectLst/>
                <a:latin typeface="Ariel"/>
              </a:rPr>
              <a:t>HealthConnect</a:t>
            </a:r>
            <a:r>
              <a:rPr lang="en-GB" sz="1100" dirty="0">
                <a:effectLst/>
                <a:latin typeface="Ariel"/>
              </a:rPr>
              <a:t> UK to scale its services and maintain quality, the Board must treat HRM as a core part of the growth strategy. Without that commitment at the top, the organisation won’t be able to attract the skills it needs or keep the people who are already delivering its digital healthcare services</a:t>
            </a:r>
            <a:endParaRPr lang="en-GB" sz="1100" dirty="0">
              <a:latin typeface="Ari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a:solidFill>
                  <a:srgbClr val="1F2937"/>
                </a:solidFill>
                <a:latin typeface="Arial"/>
              </a:rPr>
              <a:t>Current workforce challenges: the evidence</a:t>
            </a:r>
          </a:p>
        </p:txBody>
      </p:sp>
      <p:sp>
        <p:nvSpPr>
          <p:cNvPr id="4" name="Rounded Rectangle 3"/>
          <p:cNvSpPr/>
          <p:nvPr/>
        </p:nvSpPr>
        <p:spPr>
          <a:xfrm>
            <a:off x="548640" y="1417320"/>
            <a:ext cx="3545738" cy="1554480"/>
          </a:xfrm>
          <a:prstGeom prst="roundRect">
            <a:avLst/>
          </a:prstGeom>
          <a:solidFill>
            <a:srgbClr val="F3F5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527048"/>
            <a:ext cx="3271418" cy="1335024"/>
          </a:xfrm>
          <a:prstGeom prst="rect">
            <a:avLst/>
          </a:prstGeom>
          <a:noFill/>
        </p:spPr>
        <p:txBody>
          <a:bodyPr wrap="square" anchor="t">
            <a:noAutofit/>
          </a:bodyPr>
          <a:lstStyle/>
          <a:p>
            <a:pPr>
              <a:spcAft>
                <a:spcPts val="300"/>
              </a:spcAft>
            </a:pPr>
            <a:r>
              <a:rPr sz="1300" b="0" i="0">
                <a:solidFill>
                  <a:srgbClr val="5B6472"/>
                </a:solidFill>
                <a:latin typeface="Arial"/>
              </a:rPr>
              <a:t>Engagement strain</a:t>
            </a:r>
          </a:p>
          <a:p>
            <a:pPr>
              <a:spcAft>
                <a:spcPts val="300"/>
              </a:spcAft>
            </a:pPr>
            <a:r>
              <a:rPr sz="3000" b="1" i="0">
                <a:solidFill>
                  <a:srgbClr val="1F6FB2"/>
                </a:solidFill>
                <a:latin typeface="Arial"/>
              </a:rPr>
              <a:t>1 in 3</a:t>
            </a:r>
          </a:p>
          <a:p>
            <a:r>
              <a:rPr sz="1100" b="0" i="0">
                <a:solidFill>
                  <a:srgbClr val="5B6472"/>
                </a:solidFill>
                <a:latin typeface="Arial"/>
              </a:rPr>
              <a:t>UK workers feel full of energy at work (CIPD, 2024a)</a:t>
            </a:r>
          </a:p>
        </p:txBody>
      </p:sp>
      <p:sp>
        <p:nvSpPr>
          <p:cNvPr id="6" name="Rounded Rectangle 5"/>
          <p:cNvSpPr/>
          <p:nvPr/>
        </p:nvSpPr>
        <p:spPr>
          <a:xfrm>
            <a:off x="4322978" y="1417320"/>
            <a:ext cx="3545738" cy="1554480"/>
          </a:xfrm>
          <a:prstGeom prst="roundRect">
            <a:avLst/>
          </a:prstGeom>
          <a:solidFill>
            <a:srgbClr val="F3F5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460138" y="1527048"/>
            <a:ext cx="3271418" cy="1335024"/>
          </a:xfrm>
          <a:prstGeom prst="rect">
            <a:avLst/>
          </a:prstGeom>
          <a:noFill/>
        </p:spPr>
        <p:txBody>
          <a:bodyPr wrap="square" anchor="t">
            <a:noAutofit/>
          </a:bodyPr>
          <a:lstStyle/>
          <a:p>
            <a:pPr>
              <a:spcAft>
                <a:spcPts val="300"/>
              </a:spcAft>
            </a:pPr>
            <a:r>
              <a:rPr sz="1300" b="0" i="0">
                <a:solidFill>
                  <a:srgbClr val="5B6472"/>
                </a:solidFill>
                <a:latin typeface="Arial"/>
              </a:rPr>
              <a:t>Pressure</a:t>
            </a:r>
          </a:p>
          <a:p>
            <a:pPr>
              <a:spcAft>
                <a:spcPts val="300"/>
              </a:spcAft>
            </a:pPr>
            <a:r>
              <a:rPr sz="3000" b="1" i="0">
                <a:solidFill>
                  <a:srgbClr val="1F6FB2"/>
                </a:solidFill>
                <a:latin typeface="Arial"/>
              </a:rPr>
              <a:t>1 in 5</a:t>
            </a:r>
          </a:p>
          <a:p>
            <a:r>
              <a:rPr sz="1100" b="0" i="0">
                <a:solidFill>
                  <a:srgbClr val="5B6472"/>
                </a:solidFill>
                <a:latin typeface="Arial"/>
              </a:rPr>
              <a:t>feel exhausted or under excessive pressure (CIPD, 2024a)</a:t>
            </a:r>
          </a:p>
        </p:txBody>
      </p:sp>
      <p:sp>
        <p:nvSpPr>
          <p:cNvPr id="8" name="Rounded Rectangle 7"/>
          <p:cNvSpPr/>
          <p:nvPr/>
        </p:nvSpPr>
        <p:spPr>
          <a:xfrm>
            <a:off x="8097316" y="1417320"/>
            <a:ext cx="3545738" cy="1554480"/>
          </a:xfrm>
          <a:prstGeom prst="roundRect">
            <a:avLst/>
          </a:prstGeom>
          <a:solidFill>
            <a:srgbClr val="F3F5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34476" y="1527048"/>
            <a:ext cx="3271418" cy="1335024"/>
          </a:xfrm>
          <a:prstGeom prst="rect">
            <a:avLst/>
          </a:prstGeom>
          <a:noFill/>
        </p:spPr>
        <p:txBody>
          <a:bodyPr wrap="square" anchor="t">
            <a:noAutofit/>
          </a:bodyPr>
          <a:lstStyle/>
          <a:p>
            <a:pPr>
              <a:spcAft>
                <a:spcPts val="300"/>
              </a:spcAft>
            </a:pPr>
            <a:r>
              <a:rPr sz="1300" b="0" i="0">
                <a:solidFill>
                  <a:srgbClr val="5B6472"/>
                </a:solidFill>
                <a:latin typeface="Arial"/>
              </a:rPr>
              <a:t>Labour market</a:t>
            </a:r>
          </a:p>
          <a:p>
            <a:pPr>
              <a:spcAft>
                <a:spcPts val="300"/>
              </a:spcAft>
            </a:pPr>
            <a:r>
              <a:rPr sz="3000" b="1" i="0">
                <a:solidFill>
                  <a:srgbClr val="1F6FB2"/>
                </a:solidFill>
                <a:latin typeface="Arial"/>
              </a:rPr>
              <a:t>52%</a:t>
            </a:r>
          </a:p>
          <a:p>
            <a:r>
              <a:rPr sz="1100" b="0" i="0">
                <a:solidFill>
                  <a:srgbClr val="5B6472"/>
                </a:solidFill>
                <a:latin typeface="Arial"/>
              </a:rPr>
              <a:t>find senior and skilled roles hardest to recruit (CIPD, 2024b)</a:t>
            </a:r>
          </a:p>
        </p:txBody>
      </p:sp>
      <p:sp>
        <p:nvSpPr>
          <p:cNvPr id="10" name="TextBox 9"/>
          <p:cNvSpPr txBox="1"/>
          <p:nvPr/>
        </p:nvSpPr>
        <p:spPr>
          <a:xfrm>
            <a:off x="411479" y="3425952"/>
            <a:ext cx="11094415" cy="3017520"/>
          </a:xfrm>
          <a:prstGeom prst="rect">
            <a:avLst/>
          </a:prstGeom>
          <a:noFill/>
        </p:spPr>
        <p:txBody>
          <a:bodyPr wrap="square" anchor="t">
            <a:noAutofit/>
          </a:bodyPr>
          <a:lstStyle/>
          <a:p>
            <a:pPr marL="233679" indent="-233679">
              <a:buChar char="•"/>
            </a:pPr>
            <a:r>
              <a:rPr sz="1600" b="0" i="0" dirty="0">
                <a:solidFill>
                  <a:srgbClr val="1F2937"/>
                </a:solidFill>
                <a:latin typeface="Arial" panose="020B0604020202020204" pitchFamily="34" charset="0"/>
                <a:cs typeface="Arial" panose="020B0604020202020204" pitchFamily="34" charset="0"/>
              </a:rPr>
              <a:t>National evidence mirrors </a:t>
            </a:r>
            <a:r>
              <a:rPr sz="1600" b="0" i="0" dirty="0" err="1">
                <a:solidFill>
                  <a:srgbClr val="1F2937"/>
                </a:solidFill>
                <a:latin typeface="Arial" panose="020B0604020202020204" pitchFamily="34" charset="0"/>
                <a:cs typeface="Arial" panose="020B0604020202020204" pitchFamily="34" charset="0"/>
              </a:rPr>
              <a:t>HealthConnect's</a:t>
            </a:r>
            <a:r>
              <a:rPr sz="1600" b="0" i="0" dirty="0">
                <a:solidFill>
                  <a:srgbClr val="1F2937"/>
                </a:solidFill>
                <a:latin typeface="Arial" panose="020B0604020202020204" pitchFamily="34" charset="0"/>
                <a:cs typeface="Arial" panose="020B0604020202020204" pitchFamily="34" charset="0"/>
              </a:rPr>
              <a:t> position: engagement and energy are under strain across the UK workforce (CIPD, 2024a)</a:t>
            </a:r>
            <a:endParaRPr lang="en-GB" sz="1600" b="0" i="0" dirty="0">
              <a:solidFill>
                <a:srgbClr val="1F2937"/>
              </a:solidFill>
              <a:latin typeface="Arial" panose="020B0604020202020204" pitchFamily="34" charset="0"/>
              <a:cs typeface="Arial" panose="020B0604020202020204" pitchFamily="34" charset="0"/>
            </a:endParaRPr>
          </a:p>
          <a:p>
            <a:pPr marL="233679" indent="-233679">
              <a:buChar char="•"/>
            </a:pPr>
            <a:endParaRPr sz="1600" b="0" i="0" dirty="0">
              <a:solidFill>
                <a:srgbClr val="1F2937"/>
              </a:solidFill>
              <a:latin typeface="Arial" panose="020B0604020202020204" pitchFamily="34" charset="0"/>
              <a:cs typeface="Arial" panose="020B0604020202020204" pitchFamily="34" charset="0"/>
            </a:endParaRPr>
          </a:p>
          <a:p>
            <a:pPr marL="233679" indent="-233679">
              <a:buChar char="•"/>
            </a:pPr>
            <a:r>
              <a:rPr sz="1600" b="0" i="0" dirty="0">
                <a:solidFill>
                  <a:srgbClr val="1F2937"/>
                </a:solidFill>
                <a:latin typeface="Arial" panose="020B0604020202020204" pitchFamily="34" charset="0"/>
                <a:cs typeface="Arial" panose="020B0604020202020204" pitchFamily="34" charset="0"/>
              </a:rPr>
              <a:t>Skills shortages are concentrated in senior and skilled roles, exactly the clinical and technology positions </a:t>
            </a:r>
            <a:r>
              <a:rPr sz="1600" b="0" i="0" dirty="0" err="1">
                <a:solidFill>
                  <a:srgbClr val="1F2937"/>
                </a:solidFill>
                <a:latin typeface="Arial" panose="020B0604020202020204" pitchFamily="34" charset="0"/>
                <a:cs typeface="Arial" panose="020B0604020202020204" pitchFamily="34" charset="0"/>
              </a:rPr>
              <a:t>HealthConnect</a:t>
            </a:r>
            <a:r>
              <a:rPr sz="1600" b="0" i="0" dirty="0">
                <a:solidFill>
                  <a:srgbClr val="1F2937"/>
                </a:solidFill>
                <a:latin typeface="Arial" panose="020B0604020202020204" pitchFamily="34" charset="0"/>
                <a:cs typeface="Arial" panose="020B0604020202020204" pitchFamily="34" charset="0"/>
              </a:rPr>
              <a:t> needs (CIPD, 2024b)</a:t>
            </a:r>
            <a:endParaRPr lang="en-GB" sz="1600" b="0" i="0" dirty="0">
              <a:solidFill>
                <a:srgbClr val="1F2937"/>
              </a:solidFill>
              <a:latin typeface="Arial" panose="020B0604020202020204" pitchFamily="34" charset="0"/>
              <a:cs typeface="Arial" panose="020B0604020202020204" pitchFamily="34" charset="0"/>
            </a:endParaRPr>
          </a:p>
          <a:p>
            <a:pPr marL="233679" indent="-233679">
              <a:buChar char="•"/>
            </a:pPr>
            <a:endParaRPr sz="1600" b="0" i="0" dirty="0">
              <a:solidFill>
                <a:srgbClr val="1F2937"/>
              </a:solidFill>
              <a:latin typeface="Arial" panose="020B0604020202020204" pitchFamily="34" charset="0"/>
              <a:cs typeface="Arial" panose="020B0604020202020204" pitchFamily="34" charset="0"/>
            </a:endParaRPr>
          </a:p>
          <a:p>
            <a:pPr marL="233679" indent="-233679">
              <a:buChar char="•"/>
            </a:pPr>
            <a:r>
              <a:rPr sz="1600" b="0" i="0" dirty="0">
                <a:solidFill>
                  <a:srgbClr val="1F2937"/>
                </a:solidFill>
                <a:latin typeface="Arial" panose="020B0604020202020204" pitchFamily="34" charset="0"/>
                <a:cs typeface="Arial" panose="020B0604020202020204" pitchFamily="34" charset="0"/>
              </a:rPr>
              <a:t>Unmanaged, the risks compound: turnover raises cost, burnout drives absence, disengagement suppresses productivity and innovation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220980"/>
            <a:ext cx="11094415" cy="502920"/>
          </a:xfrm>
        </p:spPr>
        <p:txBody>
          <a:bodyPr wrap="square" anchor="b"/>
          <a:lstStyle/>
          <a:p>
            <a:pPr algn="l"/>
            <a:r>
              <a:rPr sz="2600" b="1" u="sng" dirty="0">
                <a:solidFill>
                  <a:srgbClr val="1F2937"/>
                </a:solidFill>
                <a:latin typeface="Arial"/>
              </a:rPr>
              <a:t>Workforce planning and skills gap identification</a:t>
            </a:r>
          </a:p>
        </p:txBody>
      </p:sp>
      <p:sp>
        <p:nvSpPr>
          <p:cNvPr id="4" name="TextBox 3"/>
          <p:cNvSpPr txBox="1"/>
          <p:nvPr/>
        </p:nvSpPr>
        <p:spPr>
          <a:xfrm>
            <a:off x="396240" y="890397"/>
            <a:ext cx="11094415" cy="4480560"/>
          </a:xfrm>
          <a:prstGeom prst="rect">
            <a:avLst/>
          </a:prstGeom>
          <a:noFill/>
        </p:spPr>
        <p:txBody>
          <a:bodyPr wrap="square" anchor="t">
            <a:noAutofit/>
          </a:bodyPr>
          <a:lstStyle/>
          <a:p>
            <a:endParaRPr lang="en-GB" sz="1100" dirty="0">
              <a:solidFill>
                <a:srgbClr val="1F2937"/>
              </a:solidFill>
              <a:latin typeface="Arial"/>
            </a:endParaRPr>
          </a:p>
          <a:p>
            <a:pPr marL="233679" indent="-233679">
              <a:buChar char="•"/>
            </a:pPr>
            <a:r>
              <a:rPr lang="en-GB" sz="1100" dirty="0" err="1">
                <a:solidFill>
                  <a:srgbClr val="1F2937"/>
                </a:solidFill>
                <a:latin typeface="Arial" panose="020B0604020202020204" pitchFamily="34" charset="0"/>
                <a:cs typeface="Arial" panose="020B0604020202020204" pitchFamily="34" charset="0"/>
              </a:rPr>
              <a:t>HealthConnect</a:t>
            </a:r>
            <a:r>
              <a:rPr lang="en-GB" sz="1100" dirty="0">
                <a:solidFill>
                  <a:srgbClr val="1F2937"/>
                </a:solidFill>
                <a:latin typeface="Arial" panose="020B0604020202020204" pitchFamily="34" charset="0"/>
                <a:cs typeface="Arial" panose="020B0604020202020204" pitchFamily="34" charset="0"/>
              </a:rPr>
              <a:t> UK’s rapid growth has outpaced its people strategy, creating pressure across the workforce.</a:t>
            </a:r>
          </a:p>
          <a:p>
            <a:pPr marL="233679" indent="-233679">
              <a:buChar char="•"/>
            </a:pPr>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r>
              <a:rPr lang="en-GB" sz="1100" dirty="0">
                <a:solidFill>
                  <a:srgbClr val="1F2937"/>
                </a:solidFill>
                <a:latin typeface="Arial" panose="020B0604020202020204" pitchFamily="34" charset="0"/>
                <a:cs typeface="Arial" panose="020B0604020202020204" pitchFamily="34" charset="0"/>
              </a:rPr>
              <a:t>Key challenges: attracting health‑tech talent, rising turnover, burnout, digital skills gaps, lower engagement, multidisciplinary team issues and leadership gaps.</a:t>
            </a:r>
          </a:p>
          <a:p>
            <a:pPr marL="233679" indent="-233679">
              <a:buChar char="•"/>
            </a:pPr>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r>
              <a:rPr lang="en-GB" sz="1100" dirty="0">
                <a:solidFill>
                  <a:srgbClr val="1F2937"/>
                </a:solidFill>
                <a:latin typeface="Arial" panose="020B0604020202020204" pitchFamily="34" charset="0"/>
                <a:cs typeface="Arial" panose="020B0604020202020204" pitchFamily="34" charset="0"/>
              </a:rPr>
              <a:t>These problems link together — turnover increases workload, workload fuels burnout, and burnout leads to more turnover and disengagement.</a:t>
            </a:r>
          </a:p>
          <a:p>
            <a:pPr marL="233679" indent="-233679">
              <a:buChar char="•"/>
            </a:pPr>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r>
              <a:rPr lang="en-GB" sz="1100" dirty="0">
                <a:solidFill>
                  <a:srgbClr val="1F2937"/>
                </a:solidFill>
                <a:latin typeface="Arial" panose="020B0604020202020204" pitchFamily="34" charset="0"/>
                <a:cs typeface="Arial" panose="020B0604020202020204" pitchFamily="34" charset="0"/>
              </a:rPr>
              <a:t>HRM needs to act as a strategic partner aligned with organisational growth, not just an administrative function (Guest, 1997).</a:t>
            </a:r>
          </a:p>
          <a:p>
            <a:pPr marL="233679" indent="-233679">
              <a:buChar char="•"/>
            </a:pPr>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r>
              <a:rPr lang="en-GB" sz="1100" dirty="0">
                <a:solidFill>
                  <a:srgbClr val="1F2937"/>
                </a:solidFill>
                <a:latin typeface="Arial" panose="020B0604020202020204" pitchFamily="34" charset="0"/>
                <a:cs typeface="Arial" panose="020B0604020202020204" pitchFamily="34" charset="0"/>
              </a:rPr>
              <a:t>Strong strategic HR practices boost engagement, and engaged employees are more productive, creative and loyal (Cahyono, 2024).</a:t>
            </a:r>
          </a:p>
          <a:p>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r>
              <a:rPr lang="en-GB" sz="1100" dirty="0">
                <a:solidFill>
                  <a:srgbClr val="1F2937"/>
                </a:solidFill>
                <a:latin typeface="Arial" panose="020B0604020202020204" pitchFamily="34" charset="0"/>
                <a:cs typeface="Arial" panose="020B0604020202020204" pitchFamily="34" charset="0"/>
              </a:rPr>
              <a:t>Board‑level commitment to HRM is essential for scaling service quality and supporting long‑term growth</a:t>
            </a:r>
          </a:p>
          <a:p>
            <a:pPr marL="233679" indent="-233679">
              <a:buChar char="•"/>
            </a:pPr>
            <a:endParaRPr lang="en-GB" sz="1100" dirty="0">
              <a:solidFill>
                <a:srgbClr val="1F2937"/>
              </a:solidFill>
              <a:latin typeface="Arial" panose="020B0604020202020204" pitchFamily="34" charset="0"/>
              <a:cs typeface="Arial" panose="020B0604020202020204" pitchFamily="34" charset="0"/>
            </a:endParaRPr>
          </a:p>
          <a:p>
            <a:pPr marL="233679" indent="-233679">
              <a:buChar char="•"/>
            </a:pPr>
            <a:endParaRPr lang="en-GB" sz="1100" b="0" i="0" dirty="0">
              <a:solidFill>
                <a:srgbClr val="1F2937"/>
              </a:solidFill>
              <a:latin typeface="Arial" panose="020B0604020202020204" pitchFamily="34" charset="0"/>
              <a:cs typeface="Arial" panose="020B0604020202020204" pitchFamily="34" charset="0"/>
            </a:endParaRPr>
          </a:p>
          <a:p>
            <a:pPr marL="233679" indent="-233679">
              <a:buChar char="•"/>
            </a:pPr>
            <a:endParaRPr sz="1100" b="0" i="0" dirty="0">
              <a:solidFill>
                <a:srgbClr val="1F2937"/>
              </a:solid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u="sng" dirty="0">
                <a:solidFill>
                  <a:srgbClr val="1F2937"/>
                </a:solidFill>
                <a:latin typeface="Arial"/>
              </a:rPr>
              <a:t>Recruitment challenges in a competitive market</a:t>
            </a:r>
          </a:p>
        </p:txBody>
      </p:sp>
      <p:sp>
        <p:nvSpPr>
          <p:cNvPr id="4" name="TextBox 3"/>
          <p:cNvSpPr txBox="1"/>
          <p:nvPr/>
        </p:nvSpPr>
        <p:spPr>
          <a:xfrm>
            <a:off x="548640" y="1417320"/>
            <a:ext cx="11094415" cy="4480560"/>
          </a:xfrm>
          <a:prstGeom prst="rect">
            <a:avLst/>
          </a:prstGeom>
          <a:noFill/>
        </p:spPr>
        <p:txBody>
          <a:bodyPr wrap="square" anchor="t">
            <a:noAutofit/>
          </a:bodyPr>
          <a:lstStyle/>
          <a:p>
            <a:pPr marL="233679" indent="-233679">
              <a:buChar char="•"/>
            </a:pPr>
            <a:r>
              <a:rPr lang="en-GB" sz="1100" b="0" i="0" dirty="0">
                <a:solidFill>
                  <a:srgbClr val="1F2937"/>
                </a:solidFill>
                <a:latin typeface="Arial"/>
              </a:rPr>
              <a:t>Intense competition for health‑tech talent in a tight labour market makes it harder to attract specialists (CIPD, 2024b).</a:t>
            </a:r>
          </a:p>
          <a:p>
            <a:endParaRPr lang="en-GB" sz="1100" b="0" i="0" dirty="0">
              <a:solidFill>
                <a:srgbClr val="1F2937"/>
              </a:solidFill>
              <a:latin typeface="Arial"/>
            </a:endParaRPr>
          </a:p>
          <a:p>
            <a:pPr marL="233679" indent="-233679">
              <a:buChar char="•"/>
            </a:pPr>
            <a:r>
              <a:rPr lang="en-GB" sz="1100" b="0" i="0" dirty="0">
                <a:solidFill>
                  <a:srgbClr val="1F2937"/>
                </a:solidFill>
                <a:latin typeface="Arial"/>
              </a:rPr>
              <a:t>Employer brand visibility is weaker compared with NHS trusts and large private healthcare providers, reducing candidate interest.</a:t>
            </a:r>
          </a:p>
          <a:p>
            <a:endParaRPr lang="en-GB" sz="1100" b="0" i="0" dirty="0">
              <a:solidFill>
                <a:srgbClr val="1F2937"/>
              </a:solidFill>
              <a:latin typeface="Arial"/>
            </a:endParaRPr>
          </a:p>
          <a:p>
            <a:pPr marL="233679" indent="-233679">
              <a:buChar char="•"/>
            </a:pPr>
            <a:r>
              <a:rPr lang="en-GB" sz="1100" b="0" i="0" dirty="0">
                <a:solidFill>
                  <a:srgbClr val="1F2937"/>
                </a:solidFill>
                <a:latin typeface="Arial"/>
              </a:rPr>
              <a:t>Fast growth creates a speed‑versus‑quality hiring trade‑off, increasing the risk of rushed or poor selection decisions.</a:t>
            </a:r>
          </a:p>
          <a:p>
            <a:endParaRPr lang="en-GB" sz="1100" b="0" i="0" dirty="0">
              <a:solidFill>
                <a:srgbClr val="1F2937"/>
              </a:solidFill>
              <a:latin typeface="Arial"/>
            </a:endParaRPr>
          </a:p>
          <a:p>
            <a:pPr marL="233679" indent="-233679">
              <a:buChar char="•"/>
            </a:pPr>
            <a:r>
              <a:rPr lang="en-GB" sz="1100" b="0" i="0" dirty="0">
                <a:solidFill>
                  <a:srgbClr val="1F2937"/>
                </a:solidFill>
                <a:latin typeface="Arial"/>
              </a:rPr>
              <a:t>Digital literacy gaps inside the organisation limit effective use of online recruitment tools and social media channels (Ummar et al., 2025).</a:t>
            </a:r>
          </a:p>
          <a:p>
            <a:endParaRPr lang="en-GB" sz="1100" b="0" i="0" dirty="0">
              <a:solidFill>
                <a:srgbClr val="1F2937"/>
              </a:solidFill>
              <a:latin typeface="Arial"/>
            </a:endParaRPr>
          </a:p>
          <a:p>
            <a:pPr marL="233679" indent="-233679">
              <a:buChar char="•"/>
            </a:pPr>
            <a:r>
              <a:rPr lang="en-GB" sz="1100" b="0" i="0" dirty="0">
                <a:solidFill>
                  <a:srgbClr val="1F2937"/>
                </a:solidFill>
                <a:latin typeface="Arial"/>
              </a:rPr>
              <a:t>Social media screening carries risks around privacy, bias and compliance, so it needs strong governance and clear policies (Ummar et al., 2025).</a:t>
            </a:r>
          </a:p>
          <a:p>
            <a:endParaRPr lang="en-GB" sz="1100" b="0" i="0" dirty="0">
              <a:solidFill>
                <a:srgbClr val="1F2937"/>
              </a:solidFill>
              <a:latin typeface="Arial"/>
            </a:endParaRPr>
          </a:p>
          <a:p>
            <a:pPr marL="233679" indent="-233679">
              <a:buChar char="•"/>
            </a:pPr>
            <a:r>
              <a:rPr lang="en-GB" sz="1100" b="0" i="0" dirty="0">
                <a:solidFill>
                  <a:srgbClr val="1F2937"/>
                </a:solidFill>
                <a:latin typeface="Arial"/>
              </a:rPr>
              <a:t>High volumes of online applications can be misleading — lots of applicants but very few genuinely suitable candidates</a:t>
            </a:r>
            <a:r>
              <a:rPr lang="en-GB" sz="1600" b="0" i="0" dirty="0">
                <a:solidFill>
                  <a:srgbClr val="1F2937"/>
                </a:solidFill>
                <a:latin typeface="Arial"/>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a:solidFill>
                  <a:srgbClr val="1F2937"/>
                </a:solidFill>
                <a:latin typeface="Arial"/>
              </a:rPr>
              <a:t>Recommended: a blended recruitment channel strategy</a:t>
            </a:r>
          </a:p>
        </p:txBody>
      </p:sp>
      <p:graphicFrame>
        <p:nvGraphicFramePr>
          <p:cNvPr id="4" name="Table 3"/>
          <p:cNvGraphicFramePr>
            <a:graphicFrameLocks noGrp="1"/>
          </p:cNvGraphicFramePr>
          <p:nvPr/>
        </p:nvGraphicFramePr>
        <p:xfrm>
          <a:off x="548640" y="1417320"/>
          <a:ext cx="11091672" cy="1975104"/>
        </p:xfrm>
        <a:graphic>
          <a:graphicData uri="http://schemas.openxmlformats.org/drawingml/2006/table">
            <a:tbl>
              <a:tblPr firstRow="1" bandRow="1">
                <a:tableStyleId>{5C22544A-7EE6-4342-B048-85BDC9FD1C3A}</a:tableStyleId>
              </a:tblPr>
              <a:tblGrid>
                <a:gridCol w="2011680">
                  <a:extLst>
                    <a:ext uri="{9D8B030D-6E8A-4147-A177-3AD203B41FA5}">
                      <a16:colId xmlns:a16="http://schemas.microsoft.com/office/drawing/2014/main" val="20000"/>
                    </a:ext>
                  </a:extLst>
                </a:gridCol>
                <a:gridCol w="4480560">
                  <a:extLst>
                    <a:ext uri="{9D8B030D-6E8A-4147-A177-3AD203B41FA5}">
                      <a16:colId xmlns:a16="http://schemas.microsoft.com/office/drawing/2014/main" val="20001"/>
                    </a:ext>
                  </a:extLst>
                </a:gridCol>
                <a:gridCol w="4599432">
                  <a:extLst>
                    <a:ext uri="{9D8B030D-6E8A-4147-A177-3AD203B41FA5}">
                      <a16:colId xmlns:a16="http://schemas.microsoft.com/office/drawing/2014/main" val="20002"/>
                    </a:ext>
                  </a:extLst>
                </a:gridCol>
              </a:tblGrid>
              <a:tr h="365760">
                <a:tc>
                  <a:txBody>
                    <a:bodyPr/>
                    <a:lstStyle/>
                    <a:p>
                      <a:r>
                        <a:rPr sz="1300" b="1" i="0">
                          <a:solidFill>
                            <a:srgbClr val="FFFFFF"/>
                          </a:solidFill>
                          <a:latin typeface="Arial"/>
                        </a:rPr>
                        <a:t>Method</a:t>
                      </a:r>
                    </a:p>
                  </a:txBody>
                  <a:tcPr marL="73152" marR="73152" marT="36576" marB="36576" anchor="ctr">
                    <a:solidFill>
                      <a:srgbClr val="1B2A41"/>
                    </a:solidFill>
                  </a:tcPr>
                </a:tc>
                <a:tc>
                  <a:txBody>
                    <a:bodyPr/>
                    <a:lstStyle/>
                    <a:p>
                      <a:r>
                        <a:rPr sz="1300" b="1" i="0">
                          <a:solidFill>
                            <a:srgbClr val="FFFFFF"/>
                          </a:solidFill>
                          <a:latin typeface="Arial"/>
                        </a:rPr>
                        <a:t>Key strengths</a:t>
                      </a:r>
                    </a:p>
                  </a:txBody>
                  <a:tcPr marL="73152" marR="73152" marT="36576" marB="36576" anchor="ctr">
                    <a:solidFill>
                      <a:srgbClr val="1B2A41"/>
                    </a:solidFill>
                  </a:tcPr>
                </a:tc>
                <a:tc>
                  <a:txBody>
                    <a:bodyPr/>
                    <a:lstStyle/>
                    <a:p>
                      <a:r>
                        <a:rPr sz="1300" b="1" i="0">
                          <a:solidFill>
                            <a:srgbClr val="FFFFFF"/>
                          </a:solidFill>
                          <a:latin typeface="Arial"/>
                        </a:rPr>
                        <a:t>Key risks and limits</a:t>
                      </a:r>
                    </a:p>
                  </a:txBody>
                  <a:tcPr marL="73152" marR="73152" marT="36576" marB="36576" anchor="ctr">
                    <a:solidFill>
                      <a:srgbClr val="1B2A41"/>
                    </a:solidFill>
                  </a:tcPr>
                </a:tc>
                <a:extLst>
                  <a:ext uri="{0D108BD9-81ED-4DB2-BD59-A6C34878D82A}">
                    <a16:rowId xmlns:a16="http://schemas.microsoft.com/office/drawing/2014/main" val="10000"/>
                  </a:ext>
                </a:extLst>
              </a:tr>
              <a:tr h="365760">
                <a:tc>
                  <a:txBody>
                    <a:bodyPr/>
                    <a:lstStyle/>
                    <a:p>
                      <a:r>
                        <a:rPr sz="1200" b="0" i="0">
                          <a:solidFill>
                            <a:srgbClr val="1F2937"/>
                          </a:solidFill>
                          <a:latin typeface="Arial"/>
                        </a:rPr>
                        <a:t>Internal</a:t>
                      </a:r>
                    </a:p>
                  </a:txBody>
                  <a:tcPr marL="73152" marR="73152" marT="36576" marB="36576" anchor="ctr">
                    <a:solidFill>
                      <a:srgbClr val="FFFFFF"/>
                    </a:solidFill>
                  </a:tcPr>
                </a:tc>
                <a:tc>
                  <a:txBody>
                    <a:bodyPr/>
                    <a:lstStyle/>
                    <a:p>
                      <a:r>
                        <a:rPr sz="1200" b="0" i="0">
                          <a:solidFill>
                            <a:srgbClr val="1F2937"/>
                          </a:solidFill>
                          <a:latin typeface="Arial"/>
                        </a:rPr>
                        <a:t>Lower cost, faster, rewards and retains existing staff</a:t>
                      </a:r>
                    </a:p>
                  </a:txBody>
                  <a:tcPr marL="73152" marR="73152" marT="36576" marB="36576" anchor="ctr">
                    <a:solidFill>
                      <a:srgbClr val="FFFFFF"/>
                    </a:solidFill>
                  </a:tcPr>
                </a:tc>
                <a:tc>
                  <a:txBody>
                    <a:bodyPr/>
                    <a:lstStyle/>
                    <a:p>
                      <a:r>
                        <a:rPr sz="1200" b="0" i="0">
                          <a:solidFill>
                            <a:srgbClr val="1F2937"/>
                          </a:solidFill>
                          <a:latin typeface="Arial"/>
                        </a:rPr>
                        <a:t>Limited pool; risks inbreeding of ideas and skills</a:t>
                      </a:r>
                    </a:p>
                  </a:txBody>
                  <a:tcPr marL="73152" marR="73152" marT="36576" marB="36576" anchor="ctr">
                    <a:solidFill>
                      <a:srgbClr val="FFFFFF"/>
                    </a:solidFill>
                  </a:tcPr>
                </a:tc>
                <a:extLst>
                  <a:ext uri="{0D108BD9-81ED-4DB2-BD59-A6C34878D82A}">
                    <a16:rowId xmlns:a16="http://schemas.microsoft.com/office/drawing/2014/main" val="10001"/>
                  </a:ext>
                </a:extLst>
              </a:tr>
              <a:tr h="365760">
                <a:tc>
                  <a:txBody>
                    <a:bodyPr/>
                    <a:lstStyle/>
                    <a:p>
                      <a:r>
                        <a:rPr sz="1200" b="0" i="0">
                          <a:solidFill>
                            <a:srgbClr val="1F2937"/>
                          </a:solidFill>
                          <a:latin typeface="Arial"/>
                        </a:rPr>
                        <a:t>External (agencies, NHS networks)</a:t>
                      </a:r>
                    </a:p>
                  </a:txBody>
                  <a:tcPr marL="73152" marR="73152" marT="36576" marB="36576" anchor="ctr">
                    <a:solidFill>
                      <a:srgbClr val="F3F5F8"/>
                    </a:solidFill>
                  </a:tcPr>
                </a:tc>
                <a:tc>
                  <a:txBody>
                    <a:bodyPr/>
                    <a:lstStyle/>
                    <a:p>
                      <a:r>
                        <a:rPr sz="1200" b="0" i="0">
                          <a:solidFill>
                            <a:srgbClr val="1F2937"/>
                          </a:solidFill>
                          <a:latin typeface="Arial"/>
                        </a:rPr>
                        <a:t>Fresh perspectives; access to specialist networks</a:t>
                      </a:r>
                    </a:p>
                  </a:txBody>
                  <a:tcPr marL="73152" marR="73152" marT="36576" marB="36576" anchor="ctr">
                    <a:solidFill>
                      <a:srgbClr val="F3F5F8"/>
                    </a:solidFill>
                  </a:tcPr>
                </a:tc>
                <a:tc>
                  <a:txBody>
                    <a:bodyPr/>
                    <a:lstStyle/>
                    <a:p>
                      <a:r>
                        <a:rPr sz="1200" b="0" i="0">
                          <a:solidFill>
                            <a:srgbClr val="1F2937"/>
                          </a:solidFill>
                          <a:latin typeface="Arial"/>
                        </a:rPr>
                        <a:t>Higher cost; slower cultural integration</a:t>
                      </a:r>
                    </a:p>
                  </a:txBody>
                  <a:tcPr marL="73152" marR="73152" marT="36576" marB="36576" anchor="ctr">
                    <a:solidFill>
                      <a:srgbClr val="F3F5F8"/>
                    </a:solidFill>
                  </a:tcPr>
                </a:tc>
                <a:extLst>
                  <a:ext uri="{0D108BD9-81ED-4DB2-BD59-A6C34878D82A}">
                    <a16:rowId xmlns:a16="http://schemas.microsoft.com/office/drawing/2014/main" val="10002"/>
                  </a:ext>
                </a:extLst>
              </a:tr>
              <a:tr h="365760">
                <a:tc>
                  <a:txBody>
                    <a:bodyPr/>
                    <a:lstStyle/>
                    <a:p>
                      <a:r>
                        <a:rPr sz="1200" b="0" i="0">
                          <a:solidFill>
                            <a:srgbClr val="1F2937"/>
                          </a:solidFill>
                          <a:latin typeface="Arial"/>
                        </a:rPr>
                        <a:t>Online job boards and ATS</a:t>
                      </a:r>
                    </a:p>
                  </a:txBody>
                  <a:tcPr marL="73152" marR="73152" marT="36576" marB="36576" anchor="ctr">
                    <a:solidFill>
                      <a:srgbClr val="FFFFFF"/>
                    </a:solidFill>
                  </a:tcPr>
                </a:tc>
                <a:tc>
                  <a:txBody>
                    <a:bodyPr/>
                    <a:lstStyle/>
                    <a:p>
                      <a:r>
                        <a:rPr sz="1200" b="0" i="0">
                          <a:solidFill>
                            <a:srgbClr val="1F2937"/>
                          </a:solidFill>
                          <a:latin typeface="Arial"/>
                        </a:rPr>
                        <a:t>Wide reach, speed, searchable candidate data</a:t>
                      </a:r>
                    </a:p>
                  </a:txBody>
                  <a:tcPr marL="73152" marR="73152" marT="36576" marB="36576" anchor="ctr">
                    <a:solidFill>
                      <a:srgbClr val="FFFFFF"/>
                    </a:solidFill>
                  </a:tcPr>
                </a:tc>
                <a:tc>
                  <a:txBody>
                    <a:bodyPr/>
                    <a:lstStyle/>
                    <a:p>
                      <a:r>
                        <a:rPr sz="1200" b="0" i="0">
                          <a:solidFill>
                            <a:srgbClr val="1F2937"/>
                          </a:solidFill>
                          <a:latin typeface="Arial"/>
                        </a:rPr>
                        <a:t>High application volumes; screening burden</a:t>
                      </a:r>
                    </a:p>
                  </a:txBody>
                  <a:tcPr marL="73152" marR="73152" marT="36576" marB="36576" anchor="ctr">
                    <a:solidFill>
                      <a:srgbClr val="FFFFFF"/>
                    </a:solidFill>
                  </a:tcPr>
                </a:tc>
                <a:extLst>
                  <a:ext uri="{0D108BD9-81ED-4DB2-BD59-A6C34878D82A}">
                    <a16:rowId xmlns:a16="http://schemas.microsoft.com/office/drawing/2014/main" val="10003"/>
                  </a:ext>
                </a:extLst>
              </a:tr>
              <a:tr h="365760">
                <a:tc>
                  <a:txBody>
                    <a:bodyPr/>
                    <a:lstStyle/>
                    <a:p>
                      <a:r>
                        <a:rPr sz="1200" b="0" i="0">
                          <a:solidFill>
                            <a:srgbClr val="1F2937"/>
                          </a:solidFill>
                          <a:latin typeface="Arial"/>
                        </a:rPr>
                        <a:t>Social media and LinkedIn</a:t>
                      </a:r>
                    </a:p>
                  </a:txBody>
                  <a:tcPr marL="73152" marR="73152" marT="36576" marB="36576" anchor="ctr">
                    <a:solidFill>
                      <a:srgbClr val="F3F5F8"/>
                    </a:solidFill>
                  </a:tcPr>
                </a:tc>
                <a:tc>
                  <a:txBody>
                    <a:bodyPr/>
                    <a:lstStyle/>
                    <a:p>
                      <a:r>
                        <a:rPr sz="1200" b="0" i="0">
                          <a:solidFill>
                            <a:srgbClr val="1F2937"/>
                          </a:solidFill>
                          <a:latin typeface="Arial"/>
                        </a:rPr>
                        <a:t>Wider reach, employer branding, passive candidates, cost-effective</a:t>
                      </a:r>
                    </a:p>
                  </a:txBody>
                  <a:tcPr marL="73152" marR="73152" marT="36576" marB="36576" anchor="ctr">
                    <a:solidFill>
                      <a:srgbClr val="F3F5F8"/>
                    </a:solidFill>
                  </a:tcPr>
                </a:tc>
                <a:tc>
                  <a:txBody>
                    <a:bodyPr/>
                    <a:lstStyle/>
                    <a:p>
                      <a:r>
                        <a:rPr sz="1200" b="0" i="0">
                          <a:solidFill>
                            <a:srgbClr val="1F2937"/>
                          </a:solidFill>
                          <a:latin typeface="Arial"/>
                        </a:rPr>
                        <a:t>Privacy and bias risks; needs digital skill (Ummar et al., 2025)</a:t>
                      </a:r>
                    </a:p>
                  </a:txBody>
                  <a:tcPr marL="73152" marR="73152" marT="36576" marB="36576" anchor="ctr">
                    <a:solidFill>
                      <a:srgbClr val="F3F5F8"/>
                    </a:solidFill>
                  </a:tcPr>
                </a:tc>
                <a:extLst>
                  <a:ext uri="{0D108BD9-81ED-4DB2-BD59-A6C34878D82A}">
                    <a16:rowId xmlns:a16="http://schemas.microsoft.com/office/drawing/2014/main" val="10004"/>
                  </a:ext>
                </a:extLst>
              </a:tr>
            </a:tbl>
          </a:graphicData>
        </a:graphic>
      </p:graphicFrame>
      <p:sp>
        <p:nvSpPr>
          <p:cNvPr id="5" name="TextBox 4"/>
          <p:cNvSpPr txBox="1"/>
          <p:nvPr/>
        </p:nvSpPr>
        <p:spPr>
          <a:xfrm>
            <a:off x="545897" y="4129277"/>
            <a:ext cx="11094415" cy="2052447"/>
          </a:xfrm>
          <a:prstGeom prst="rect">
            <a:avLst/>
          </a:prstGeom>
          <a:noFill/>
        </p:spPr>
        <p:txBody>
          <a:bodyPr wrap="square" anchor="t">
            <a:noAutofit/>
          </a:bodyPr>
          <a:lstStyle/>
          <a:p>
            <a:pPr marL="204469" indent="-204469">
              <a:buChar char="•"/>
            </a:pPr>
            <a:r>
              <a:rPr lang="en-GB" sz="1400" b="0" i="0" dirty="0">
                <a:latin typeface="Arial"/>
              </a:rPr>
              <a:t>Use a mix of internal, external, online and social media recruitment, choosing the right channel for each role. Some roles are better filled internally, while specialist digital roles often need external or online sourcing.</a:t>
            </a:r>
          </a:p>
          <a:p>
            <a:endParaRPr lang="en-GB" sz="1400" b="0" i="0" dirty="0">
              <a:latin typeface="Arial"/>
            </a:endParaRPr>
          </a:p>
          <a:p>
            <a:pPr marL="204469" indent="-204469">
              <a:buChar char="•"/>
            </a:pPr>
            <a:r>
              <a:rPr lang="en-GB" sz="1400" b="0" i="0" dirty="0">
                <a:latin typeface="Arial"/>
              </a:rPr>
              <a:t>Social media should support recruitment, not replace it. It’s useful for visibility and outreach, but it needs proper oversight so hiring decisions stay fair, consistent and compliant.</a:t>
            </a:r>
          </a:p>
          <a:p>
            <a:endParaRPr lang="en-GB" sz="1400" b="0" i="0" dirty="0">
              <a:latin typeface="Arial"/>
            </a:endParaRPr>
          </a:p>
          <a:p>
            <a:pPr marL="204469" indent="-204469">
              <a:buChar char="•"/>
            </a:pPr>
            <a:r>
              <a:rPr lang="en-GB" sz="1400" b="0" i="0" dirty="0">
                <a:latin typeface="Arial"/>
              </a:rPr>
              <a:t>Strengthen the employer brand by highlighting what </a:t>
            </a:r>
            <a:r>
              <a:rPr lang="en-GB" sz="1400" b="0" i="0" dirty="0" err="1">
                <a:latin typeface="Arial"/>
              </a:rPr>
              <a:t>HealthConnect</a:t>
            </a:r>
            <a:r>
              <a:rPr lang="en-GB" sz="1400" b="0" i="0" dirty="0">
                <a:latin typeface="Arial"/>
              </a:rPr>
              <a:t> UK genuinely offers — flexibility, development opportunities and meaningful work. These are the things candidates value most, and they help the organisation stand out in a competitive market (CIPD, 2024b).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u="sng" dirty="0">
                <a:solidFill>
                  <a:srgbClr val="1F2937"/>
                </a:solidFill>
                <a:latin typeface="Arial"/>
              </a:rPr>
              <a:t>Selection and onboarding: quality and experience</a:t>
            </a:r>
          </a:p>
        </p:txBody>
      </p:sp>
      <p:sp>
        <p:nvSpPr>
          <p:cNvPr id="4" name="TextBox 3"/>
          <p:cNvSpPr txBox="1"/>
          <p:nvPr/>
        </p:nvSpPr>
        <p:spPr>
          <a:xfrm>
            <a:off x="548640" y="1417319"/>
            <a:ext cx="11094415" cy="4983481"/>
          </a:xfrm>
          <a:prstGeom prst="rect">
            <a:avLst/>
          </a:prstGeom>
          <a:noFill/>
        </p:spPr>
        <p:txBody>
          <a:bodyPr wrap="square" anchor="t">
            <a:noAutofit/>
          </a:bodyPr>
          <a:lstStyle/>
          <a:p>
            <a:pPr marL="233679" indent="-233679">
              <a:buChar char="•"/>
            </a:pPr>
            <a:endParaRPr lang="en-GB" sz="1600" dirty="0">
              <a:solidFill>
                <a:srgbClr val="1F2937"/>
              </a:solidFill>
              <a:latin typeface="Arial"/>
            </a:endParaRPr>
          </a:p>
          <a:p>
            <a:pPr marL="233679" indent="-233679">
              <a:buChar char="•"/>
            </a:pPr>
            <a:r>
              <a:rPr lang="en-GB" sz="1200" dirty="0">
                <a:latin typeface="Arial"/>
              </a:rPr>
              <a:t>Use structured, job‑related assessments rather than relying on gut instinct. Clear criteria and multiple methods give a fairer, more accurate picture of each candidate.</a:t>
            </a:r>
          </a:p>
          <a:p>
            <a:endParaRPr lang="en-GB" sz="1200" dirty="0">
              <a:latin typeface="Arial"/>
            </a:endParaRPr>
          </a:p>
          <a:p>
            <a:pPr marL="233679" indent="-233679">
              <a:buChar char="•"/>
            </a:pPr>
            <a:r>
              <a:rPr lang="en-GB" sz="1200" dirty="0">
                <a:latin typeface="Arial"/>
              </a:rPr>
              <a:t>Include values‑based and situational judgement tasks to check whether candidates can work effectively in multidisciplinary teams and handle real‑world challenges.</a:t>
            </a:r>
          </a:p>
          <a:p>
            <a:endParaRPr lang="en-GB" sz="1200" dirty="0">
              <a:latin typeface="Arial"/>
            </a:endParaRPr>
          </a:p>
          <a:p>
            <a:pPr marL="233679" indent="-233679">
              <a:buChar char="•"/>
            </a:pPr>
            <a:r>
              <a:rPr lang="en-GB" sz="1200" dirty="0">
                <a:latin typeface="Arial"/>
              </a:rPr>
              <a:t>Improve the candidate experience by being timely, transparent and giving feedback. How candidates are treated strongly influences whether they accept an offer or consider reapplying.</a:t>
            </a:r>
          </a:p>
          <a:p>
            <a:endParaRPr lang="en-GB" sz="1200" dirty="0">
              <a:latin typeface="Arial"/>
            </a:endParaRPr>
          </a:p>
          <a:p>
            <a:pPr marL="233679" indent="-233679">
              <a:buChar char="•"/>
            </a:pPr>
            <a:r>
              <a:rPr lang="en-GB" sz="1200" dirty="0">
                <a:latin typeface="Arial"/>
              </a:rPr>
              <a:t>Introduce structured onboarding to support new hires through the first 12 weeks, when they’re most vulnerable and most likely to leave (CIPD, 2024b).</a:t>
            </a:r>
          </a:p>
          <a:p>
            <a:pPr marL="233679" indent="-233679">
              <a:buChar char="•"/>
            </a:pPr>
            <a:r>
              <a:rPr lang="en-GB" sz="1200" dirty="0">
                <a:latin typeface="Arial"/>
              </a:rPr>
              <a:t>Pair every new starter with a buddy or mentor for their first 90 days to help them settle in, build confidence and feel connected.</a:t>
            </a:r>
          </a:p>
          <a:p>
            <a:endParaRPr lang="en-GB" sz="1200" dirty="0">
              <a:latin typeface="Arial"/>
            </a:endParaRPr>
          </a:p>
          <a:p>
            <a:pPr marL="233679" indent="-233679">
              <a:buChar char="•"/>
            </a:pPr>
            <a:r>
              <a:rPr lang="en-GB" sz="1200" dirty="0">
                <a:latin typeface="Arial"/>
              </a:rPr>
              <a:t>Evaluate hires after they join by measuring quality of hire and feeding that insight back into the selection process. This helps refine methods and improve future hiring decisions.</a:t>
            </a:r>
          </a:p>
          <a:p>
            <a:pPr marL="233679" indent="-233679">
              <a:buChar char="•"/>
            </a:pPr>
            <a:endParaRPr lang="en-GB" sz="1600" dirty="0">
              <a:latin typeface="Arial"/>
            </a:endParaRPr>
          </a:p>
          <a:p>
            <a:pPr marL="233679" indent="-233679">
              <a:buChar char="•"/>
            </a:pPr>
            <a:endParaRPr lang="en-GB" sz="1600" dirty="0">
              <a:latin typeface="Arial"/>
            </a:endParaRPr>
          </a:p>
          <a:p>
            <a:endParaRPr lang="en-GB" sz="1600" dirty="0">
              <a:solidFill>
                <a:srgbClr val="1F2937"/>
              </a:solidFill>
              <a:latin typeface="Arial"/>
            </a:endParaRPr>
          </a:p>
          <a:p>
            <a:r>
              <a:rPr lang="en-GB" sz="1600" b="0" i="0" dirty="0">
                <a:solidFill>
                  <a:srgbClr val="1F2937"/>
                </a:solidFill>
                <a:latin typeface="Arial"/>
              </a:rPr>
              <a:t> </a:t>
            </a:r>
            <a:r>
              <a:rPr lang="en-GB" sz="1200" b="0" i="0" dirty="0">
                <a:latin typeface="Arial"/>
              </a:rPr>
              <a:t>All these methods are important to implicate when hiring new employees and current, to ensure the best service and outcome to all health users while also making sure that the employees are not stressed, overworked and burnt out throughout shifts.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u="sng" dirty="0">
                <a:solidFill>
                  <a:srgbClr val="1F2937"/>
                </a:solidFill>
                <a:latin typeface="Arial"/>
              </a:rPr>
              <a:t>Learning and development: closing the digital skills gap</a:t>
            </a:r>
          </a:p>
        </p:txBody>
      </p:sp>
      <p:sp>
        <p:nvSpPr>
          <p:cNvPr id="4" name="TextBox 3"/>
          <p:cNvSpPr txBox="1"/>
          <p:nvPr/>
        </p:nvSpPr>
        <p:spPr>
          <a:xfrm>
            <a:off x="548640" y="1417320"/>
            <a:ext cx="11094415" cy="4480560"/>
          </a:xfrm>
          <a:prstGeom prst="rect">
            <a:avLst/>
          </a:prstGeom>
          <a:noFill/>
        </p:spPr>
        <p:txBody>
          <a:bodyPr wrap="square" anchor="t">
            <a:noAutofit/>
          </a:bodyPr>
          <a:lstStyle/>
          <a:p>
            <a:pPr marL="233679" indent="-233679">
              <a:buChar char="•"/>
            </a:pPr>
            <a:r>
              <a:rPr sz="1100" b="0" i="0" dirty="0">
                <a:latin typeface="Arial" panose="020B0604020202020204" pitchFamily="34" charset="0"/>
                <a:cs typeface="Arial" panose="020B0604020202020204" pitchFamily="34" charset="0"/>
              </a:rPr>
              <a:t>Establish a digital healthcare academy: continuous learning aligned to growth strategy (Cahyono, 2024)</a:t>
            </a:r>
            <a:endParaRPr lang="en-GB" sz="1100" b="0" i="0" dirty="0">
              <a:latin typeface="Arial" panose="020B0604020202020204" pitchFamily="34" charset="0"/>
              <a:cs typeface="Arial" panose="020B0604020202020204" pitchFamily="34" charset="0"/>
            </a:endParaRPr>
          </a:p>
          <a:p>
            <a:pPr marL="233679" indent="-233679">
              <a:buChar char="•"/>
            </a:pPr>
            <a:endParaRPr sz="1100" b="0" i="0" dirty="0">
              <a:latin typeface="Arial" panose="020B0604020202020204" pitchFamily="34" charset="0"/>
              <a:cs typeface="Arial" panose="020B0604020202020204" pitchFamily="34" charset="0"/>
            </a:endParaRPr>
          </a:p>
          <a:p>
            <a:pPr marL="233679" indent="-233679">
              <a:buChar char="•"/>
            </a:pPr>
            <a:r>
              <a:rPr sz="1100" b="0" i="0" dirty="0">
                <a:latin typeface="Arial" panose="020B0604020202020204" pitchFamily="34" charset="0"/>
                <a:cs typeface="Arial" panose="020B0604020202020204" pitchFamily="34" charset="0"/>
              </a:rPr>
              <a:t>In-house upskilling for digital technologies, data governance and remote care competencies (CIPD, 2024b)</a:t>
            </a:r>
            <a:endParaRPr lang="en-GB" sz="1100" b="0" i="0" dirty="0">
              <a:latin typeface="Arial" panose="020B0604020202020204" pitchFamily="34" charset="0"/>
              <a:cs typeface="Arial" panose="020B0604020202020204" pitchFamily="34" charset="0"/>
            </a:endParaRPr>
          </a:p>
          <a:p>
            <a:endParaRPr sz="1100" b="0" i="0" dirty="0">
              <a:latin typeface="Arial" panose="020B0604020202020204" pitchFamily="34" charset="0"/>
              <a:cs typeface="Arial" panose="020B0604020202020204" pitchFamily="34" charset="0"/>
            </a:endParaRPr>
          </a:p>
          <a:p>
            <a:pPr marL="233679" indent="-233679">
              <a:buChar char="•"/>
            </a:pPr>
            <a:r>
              <a:rPr sz="1100" b="0" i="0" dirty="0">
                <a:latin typeface="Arial" panose="020B0604020202020204" pitchFamily="34" charset="0"/>
                <a:cs typeface="Arial" panose="020B0604020202020204" pitchFamily="34" charset="0"/>
              </a:rPr>
              <a:t>Blended delivery: e-learning, mentoring, coaching and communities of practice for dispersed teams</a:t>
            </a:r>
            <a:endParaRPr lang="en-GB" sz="1100" b="0" i="0" dirty="0">
              <a:latin typeface="Arial" panose="020B0604020202020204" pitchFamily="34" charset="0"/>
              <a:cs typeface="Arial" panose="020B0604020202020204" pitchFamily="34" charset="0"/>
            </a:endParaRPr>
          </a:p>
          <a:p>
            <a:endParaRPr sz="1100" b="0" i="0" dirty="0">
              <a:latin typeface="Arial" panose="020B0604020202020204" pitchFamily="34" charset="0"/>
              <a:cs typeface="Arial" panose="020B0604020202020204" pitchFamily="34" charset="0"/>
            </a:endParaRPr>
          </a:p>
          <a:p>
            <a:pPr marL="233679" indent="-233679">
              <a:buChar char="•"/>
            </a:pPr>
            <a:r>
              <a:rPr sz="1100" b="0" i="0" dirty="0">
                <a:latin typeface="Arial" panose="020B0604020202020204" pitchFamily="34" charset="0"/>
                <a:cs typeface="Arial" panose="020B0604020202020204" pitchFamily="34" charset="0"/>
              </a:rPr>
              <a:t>Protected learning time and development budgets so training is not squeezed out by service demand</a:t>
            </a:r>
            <a:r>
              <a:rPr lang="en-GB" sz="1100" b="0" i="0" dirty="0">
                <a:latin typeface="Arial" panose="020B0604020202020204" pitchFamily="34" charset="0"/>
                <a:cs typeface="Arial" panose="020B0604020202020204" pitchFamily="34" charset="0"/>
              </a:rPr>
              <a:t> and so everyone has the correct training to ensure the best service.</a:t>
            </a:r>
          </a:p>
          <a:p>
            <a:endParaRPr sz="1100" b="0" i="0" dirty="0">
              <a:latin typeface="Arial" panose="020B0604020202020204" pitchFamily="34" charset="0"/>
              <a:cs typeface="Arial" panose="020B0604020202020204" pitchFamily="34" charset="0"/>
            </a:endParaRPr>
          </a:p>
          <a:p>
            <a:pPr marL="233679" indent="-233679">
              <a:buChar char="•"/>
            </a:pPr>
            <a:r>
              <a:rPr sz="1100" b="0" i="0" dirty="0">
                <a:latin typeface="Arial" panose="020B0604020202020204" pitchFamily="34" charset="0"/>
                <a:cs typeface="Arial" panose="020B0604020202020204" pitchFamily="34" charset="0"/>
              </a:rPr>
              <a:t>Leadership pipeline: targeted development for first-line and clinical leaders</a:t>
            </a:r>
            <a:endParaRPr lang="en-GB" sz="1100" b="0" i="0" dirty="0">
              <a:latin typeface="Arial" panose="020B0604020202020204" pitchFamily="34" charset="0"/>
              <a:cs typeface="Arial" panose="020B0604020202020204" pitchFamily="34" charset="0"/>
            </a:endParaRPr>
          </a:p>
          <a:p>
            <a:endParaRPr sz="1100" b="0" i="0" dirty="0">
              <a:latin typeface="Arial" panose="020B0604020202020204" pitchFamily="34" charset="0"/>
              <a:cs typeface="Arial" panose="020B0604020202020204" pitchFamily="34" charset="0"/>
            </a:endParaRPr>
          </a:p>
          <a:p>
            <a:pPr marL="233679" indent="-233679">
              <a:buChar char="•"/>
            </a:pPr>
            <a:r>
              <a:rPr sz="1100" b="0" i="0" dirty="0">
                <a:latin typeface="Arial" panose="020B0604020202020204" pitchFamily="34" charset="0"/>
                <a:cs typeface="Arial" panose="020B0604020202020204" pitchFamily="34" charset="0"/>
              </a:rPr>
              <a:t>Evaluate impact beyond attendance: behavior change and business results, not completion certificates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 y="180974"/>
            <a:ext cx="11094415" cy="710565"/>
          </a:xfrm>
        </p:spPr>
        <p:txBody>
          <a:bodyPr wrap="square" anchor="b"/>
          <a:lstStyle/>
          <a:p>
            <a:pPr algn="l"/>
            <a:r>
              <a:rPr sz="2600" b="1" u="sng" dirty="0">
                <a:solidFill>
                  <a:srgbClr val="1F2937"/>
                </a:solidFill>
                <a:latin typeface="Arial"/>
              </a:rPr>
              <a:t>Talent management and retention</a:t>
            </a:r>
          </a:p>
        </p:txBody>
      </p:sp>
      <p:sp>
        <p:nvSpPr>
          <p:cNvPr id="4" name="TextBox 3"/>
          <p:cNvSpPr txBox="1"/>
          <p:nvPr/>
        </p:nvSpPr>
        <p:spPr>
          <a:xfrm>
            <a:off x="548639" y="1234440"/>
            <a:ext cx="11094415" cy="3634740"/>
          </a:xfrm>
          <a:prstGeom prst="rect">
            <a:avLst/>
          </a:prstGeom>
          <a:noFill/>
        </p:spPr>
        <p:txBody>
          <a:bodyPr wrap="square" anchor="t">
            <a:noAutofit/>
          </a:bodyPr>
          <a:lstStyle/>
          <a:p>
            <a:pPr marL="342900" lvl="0" indent="-342900">
              <a:buFont typeface="Arial" panose="020B0604020202020204" pitchFamily="34" charset="0"/>
              <a:buChar char="•"/>
            </a:pPr>
            <a:r>
              <a:rPr lang="en-GB" sz="1100" dirty="0">
                <a:effectLst/>
              </a:rPr>
              <a:t>Create clear career paths and succession plans so clinical and tech talent can see a future in the organisation.</a:t>
            </a:r>
          </a:p>
          <a:p>
            <a:pPr lvl="0"/>
            <a:endParaRPr lang="en-GB" sz="1100" dirty="0"/>
          </a:p>
          <a:p>
            <a:pPr marL="342900" lvl="0" indent="-342900">
              <a:buFont typeface="Arial" panose="020B0604020202020204" pitchFamily="34" charset="0"/>
              <a:buChar char="•"/>
            </a:pPr>
            <a:r>
              <a:rPr lang="en-GB" sz="1100" dirty="0">
                <a:effectLst/>
              </a:rPr>
              <a:t>Make flexible and hybrid working a visible selling point, because it genuinely helps attract and keep people (CIPD, 2024b).</a:t>
            </a:r>
          </a:p>
          <a:p>
            <a:pPr lvl="0"/>
            <a:endParaRPr lang="en-GB" sz="1100" dirty="0"/>
          </a:p>
          <a:p>
            <a:pPr marL="342900" lvl="0" indent="-342900">
              <a:buFont typeface="Arial" panose="020B0604020202020204" pitchFamily="34" charset="0"/>
              <a:buChar char="•"/>
            </a:pPr>
            <a:r>
              <a:rPr lang="en-GB" sz="1100" dirty="0">
                <a:effectLst/>
              </a:rPr>
              <a:t>Offer a total rewards package that goes beyond pay — include benefits, recognition and development tailored to different groups of staff.</a:t>
            </a:r>
          </a:p>
          <a:p>
            <a:pPr lvl="0"/>
            <a:endParaRPr lang="en-GB" sz="1100" dirty="0"/>
          </a:p>
          <a:p>
            <a:pPr marL="342900" lvl="0" indent="-342900">
              <a:buFont typeface="Arial" panose="020B0604020202020204" pitchFamily="34" charset="0"/>
              <a:buChar char="•"/>
            </a:pPr>
            <a:r>
              <a:rPr lang="en-GB" sz="1100" dirty="0">
                <a:effectLst/>
              </a:rPr>
              <a:t>Build wellbeing and workload safeguards into the employee offer, not as an add‑on. People need to feel supported from day one.</a:t>
            </a:r>
          </a:p>
          <a:p>
            <a:pPr lvl="0"/>
            <a:endParaRPr lang="en-GB" sz="1100" dirty="0"/>
          </a:p>
          <a:p>
            <a:pPr marL="342900" lvl="0" indent="-342900">
              <a:buFont typeface="Arial" panose="020B0604020202020204" pitchFamily="34" charset="0"/>
              <a:buChar char="•"/>
            </a:pPr>
            <a:r>
              <a:rPr lang="en-GB" sz="1100" dirty="0">
                <a:effectLst/>
              </a:rPr>
              <a:t>Use retention analytics like stay interviews, exit data and flight‑risk monitoring to understand what keeps people — and what pushes them away.</a:t>
            </a:r>
          </a:p>
          <a:p>
            <a:pPr lvl="0"/>
            <a:endParaRPr lang="en-GB" sz="1100" dirty="0"/>
          </a:p>
          <a:p>
            <a:pPr marL="342900" lvl="0" indent="-342900">
              <a:buFont typeface="Arial" panose="020B0604020202020204" pitchFamily="34" charset="0"/>
              <a:buChar char="•"/>
            </a:pPr>
            <a:r>
              <a:rPr lang="en-GB" sz="1100" dirty="0">
                <a:effectLst/>
              </a:rPr>
              <a:t>Strategic HR practices strengthen commitment and reduce turnover, especially in competitive talent markets (Kavitha, 2025).</a:t>
            </a:r>
          </a:p>
          <a:p>
            <a:pPr lvl="0"/>
            <a:endParaRPr lang="en-GB"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a:solidFill>
                  <a:srgbClr val="1F2937"/>
                </a:solidFill>
                <a:latin typeface="Arial"/>
              </a:rPr>
              <a:t>Performance management and motivation</a:t>
            </a:r>
          </a:p>
        </p:txBody>
      </p:sp>
      <p:sp>
        <p:nvSpPr>
          <p:cNvPr id="4" name="TextBox 3"/>
          <p:cNvSpPr txBox="1"/>
          <p:nvPr/>
        </p:nvSpPr>
        <p:spPr>
          <a:xfrm>
            <a:off x="548640" y="1417320"/>
            <a:ext cx="11094415" cy="4480560"/>
          </a:xfrm>
          <a:prstGeom prst="rect">
            <a:avLst/>
          </a:prstGeom>
          <a:noFill/>
        </p:spPr>
        <p:txBody>
          <a:bodyPr wrap="square" anchor="t">
            <a:noAutofit/>
          </a:bodyPr>
          <a:lstStyle/>
          <a:p>
            <a:pPr marL="342900" lvl="0" indent="-342900">
              <a:buFont typeface="Arial" panose="020B0604020202020204" pitchFamily="34" charset="0"/>
              <a:buChar char="•"/>
            </a:pPr>
            <a:r>
              <a:rPr lang="en-GB" sz="1600" b="1">
                <a:effectLst/>
              </a:rPr>
              <a:t>Set clear, challenging goals and give regular feedback</a:t>
            </a:r>
            <a:r>
              <a:rPr lang="en-GB" sz="1600">
                <a:effectLst/>
              </a:rPr>
              <a:t> — it keeps people focused and genuinely boosts motivation and performance (Locke and Latham, 2002).</a:t>
            </a:r>
            <a:endParaRPr lang="en-GB" sz="1600"/>
          </a:p>
          <a:p>
            <a:pPr marL="342900" lvl="0" indent="-342900">
              <a:buFont typeface="Arial" panose="020B0604020202020204" pitchFamily="34" charset="0"/>
              <a:buChar char="•"/>
            </a:pPr>
            <a:r>
              <a:rPr lang="en-GB" sz="1600" b="1">
                <a:effectLst/>
              </a:rPr>
              <a:t>Make performance conversations ongoing</a:t>
            </a:r>
            <a:r>
              <a:rPr lang="en-GB" sz="1600">
                <a:effectLst/>
              </a:rPr>
              <a:t>, with quick check‑ins every quarter instead of relying on one big annual appraisal.</a:t>
            </a:r>
            <a:endParaRPr lang="en-GB" sz="1600"/>
          </a:p>
          <a:p>
            <a:pPr marL="342900" lvl="0" indent="-342900">
              <a:buFont typeface="Arial" panose="020B0604020202020204" pitchFamily="34" charset="0"/>
              <a:buChar char="•"/>
            </a:pPr>
            <a:r>
              <a:rPr lang="en-GB" sz="1600" b="1">
                <a:effectLst/>
              </a:rPr>
              <a:t>Motivation isn’t just about pay</a:t>
            </a:r>
            <a:r>
              <a:rPr lang="en-GB" sz="1600">
                <a:effectLst/>
              </a:rPr>
              <a:t> — people stay engaged when they have autonomy, chances to grow, recognition and work that feels meaningful (Maslow, 1943).</a:t>
            </a:r>
            <a:endParaRPr lang="en-GB" sz="1600"/>
          </a:p>
          <a:p>
            <a:pPr marL="342900" lvl="0" indent="-342900">
              <a:buFont typeface="Arial" panose="020B0604020202020204" pitchFamily="34" charset="0"/>
              <a:buChar char="•"/>
            </a:pPr>
            <a:r>
              <a:rPr lang="en-GB" sz="1600" b="1">
                <a:effectLst/>
              </a:rPr>
              <a:t>Use the job demands–resources approach</a:t>
            </a:r>
            <a:r>
              <a:rPr lang="en-GB" sz="1600">
                <a:effectLst/>
              </a:rPr>
              <a:t> by balancing workload with enough staffing, tools and support so people don’t burn out (Demerouti et al., 2001).</a:t>
            </a:r>
            <a:endParaRPr lang="en-GB" sz="1600"/>
          </a:p>
          <a:p>
            <a:pPr marL="342900" lvl="0" indent="-342900">
              <a:buFont typeface="Arial" panose="020B0604020202020204" pitchFamily="34" charset="0"/>
              <a:buChar char="•"/>
            </a:pPr>
            <a:r>
              <a:rPr lang="en-GB" sz="1600" b="1">
                <a:effectLst/>
              </a:rPr>
              <a:t>Connect recognition, progression and employee voice</a:t>
            </a:r>
            <a:r>
              <a:rPr lang="en-GB" sz="1600">
                <a:effectLst/>
              </a:rPr>
              <a:t> directly to organisational goals so people can see how their contribution matters.</a:t>
            </a:r>
            <a:endParaRPr lang="en-GB" sz="1600"/>
          </a:p>
          <a:p>
            <a:pPr marL="342900" lvl="0" indent="-342900">
              <a:buFont typeface="Arial" panose="020B0604020202020204" pitchFamily="34" charset="0"/>
              <a:buChar char="•"/>
            </a:pPr>
            <a:r>
              <a:rPr lang="en-GB" sz="1600" b="1">
                <a:effectLst/>
              </a:rPr>
              <a:t>Bring patient impact into goal‑setting conversations</a:t>
            </a:r>
            <a:r>
              <a:rPr lang="en-GB" sz="1600">
                <a:effectLst/>
              </a:rPr>
              <a:t> — it’s a powerful motivator and helps teams push beyond basic performance expectations</a:t>
            </a:r>
            <a:endParaRPr lang="en-GB" sz="1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a:solidFill>
                  <a:srgbClr val="1F2937"/>
                </a:solidFill>
                <a:latin typeface="Arial"/>
              </a:rPr>
              <a:t>Leadership development and employee wellbeing</a:t>
            </a:r>
          </a:p>
        </p:txBody>
      </p:sp>
      <p:sp>
        <p:nvSpPr>
          <p:cNvPr id="4" name="TextBox 3"/>
          <p:cNvSpPr txBox="1"/>
          <p:nvPr/>
        </p:nvSpPr>
        <p:spPr>
          <a:xfrm>
            <a:off x="548640" y="1417320"/>
            <a:ext cx="11094415" cy="4480560"/>
          </a:xfrm>
          <a:prstGeom prst="rect">
            <a:avLst/>
          </a:prstGeom>
          <a:noFill/>
        </p:spPr>
        <p:txBody>
          <a:bodyPr wrap="square" anchor="t">
            <a:noAutofit/>
          </a:bodyPr>
          <a:lstStyle/>
          <a:p>
            <a:pPr marL="342900" lvl="0" indent="-342900">
              <a:buFont typeface="Arial" panose="020B0604020202020204" pitchFamily="34" charset="0"/>
              <a:buChar char="•"/>
            </a:pPr>
            <a:r>
              <a:rPr lang="en-GB" sz="1100" dirty="0">
                <a:effectLst/>
              </a:rPr>
              <a:t>Transformational leadership lifts performance beyond what people expect of themselves, by inspiring, supporting and stretching teams (Bass, 1985).</a:t>
            </a:r>
          </a:p>
          <a:p>
            <a:pPr lvl="0"/>
            <a:endParaRPr lang="en-GB" sz="1100" dirty="0"/>
          </a:p>
          <a:p>
            <a:pPr marL="342900" lvl="0" indent="-342900">
              <a:buFont typeface="Arial" panose="020B0604020202020204" pitchFamily="34" charset="0"/>
              <a:buChar char="•"/>
            </a:pPr>
            <a:r>
              <a:rPr lang="en-GB" sz="1100" dirty="0">
                <a:effectLst/>
              </a:rPr>
              <a:t>Close leadership gaps through practical development — things like cohort programmes, executive coaching and action‑learning that help leaders grow in real situations.</a:t>
            </a:r>
          </a:p>
          <a:p>
            <a:pPr lvl="0"/>
            <a:endParaRPr lang="en-GB" sz="1100" dirty="0"/>
          </a:p>
          <a:p>
            <a:pPr marL="342900" lvl="0" indent="-342900">
              <a:buFont typeface="Arial" panose="020B0604020202020204" pitchFamily="34" charset="0"/>
              <a:buChar char="•"/>
            </a:pPr>
            <a:r>
              <a:rPr lang="en-GB" sz="1100" dirty="0">
                <a:effectLst/>
              </a:rPr>
              <a:t>Focus on first‑line and clinical leaders, because this is where people actually experience culture, support and day‑to‑day leadership.</a:t>
            </a:r>
          </a:p>
          <a:p>
            <a:pPr lvl="0"/>
            <a:endParaRPr lang="en-GB" sz="1100" dirty="0"/>
          </a:p>
          <a:p>
            <a:pPr marL="342900" lvl="0" indent="-342900">
              <a:buFont typeface="Arial" panose="020B0604020202020204" pitchFamily="34" charset="0"/>
              <a:buChar char="•"/>
            </a:pPr>
            <a:r>
              <a:rPr lang="en-GB" sz="1100" dirty="0">
                <a:effectLst/>
              </a:rPr>
              <a:t>Strong line manager capability consistently drives engagement, wellbeing and retention, making it one of the most important levers HR can influence (CIPD, 2024a).</a:t>
            </a:r>
          </a:p>
          <a:p>
            <a:pPr lvl="0"/>
            <a:endParaRPr lang="en-GB" sz="1100" dirty="0"/>
          </a:p>
          <a:p>
            <a:pPr marL="342900" lvl="0" indent="-342900">
              <a:buFont typeface="Arial" panose="020B0604020202020204" pitchFamily="34" charset="0"/>
              <a:buChar char="•"/>
            </a:pPr>
            <a:r>
              <a:rPr lang="en-GB" sz="1100" dirty="0">
                <a:effectLst/>
              </a:rPr>
              <a:t>Treat wellbeing as a core strategy, not an add‑on — redesign workloads, strengthen mental health support and build psychological safety into everyday practice.</a:t>
            </a:r>
          </a:p>
          <a:p>
            <a:pPr lvl="0"/>
            <a:endParaRPr lang="en-GB" sz="1100" dirty="0"/>
          </a:p>
          <a:p>
            <a:pPr marL="342900" lvl="0" indent="-342900">
              <a:buFont typeface="Arial" panose="020B0604020202020204" pitchFamily="34" charset="0"/>
              <a:buChar char="•"/>
            </a:pPr>
            <a:r>
              <a:rPr lang="en-GB" sz="1100" dirty="0">
                <a:effectLst/>
              </a:rPr>
              <a:t>Use shared leadership and clear role boundaries to help multidisciplinary teams work smoothly, reduce friction and make decision‑making easier</a:t>
            </a:r>
            <a:endParaRPr lang="en-GB"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760"/>
            <a:ext cx="11094415" cy="868680"/>
          </a:xfrm>
        </p:spPr>
        <p:txBody>
          <a:bodyPr wrap="square" anchor="b"/>
          <a:lstStyle/>
          <a:p>
            <a:pPr algn="l"/>
            <a:r>
              <a:rPr sz="2600" b="1" dirty="0">
                <a:latin typeface="Arial"/>
              </a:rPr>
              <a:t>Conclusion</a:t>
            </a:r>
          </a:p>
        </p:txBody>
      </p:sp>
      <p:sp>
        <p:nvSpPr>
          <p:cNvPr id="4" name="TextBox 3"/>
          <p:cNvSpPr txBox="1"/>
          <p:nvPr/>
        </p:nvSpPr>
        <p:spPr>
          <a:xfrm>
            <a:off x="449580" y="1318260"/>
            <a:ext cx="11094415" cy="4480560"/>
          </a:xfrm>
          <a:prstGeom prst="rect">
            <a:avLst/>
          </a:prstGeom>
          <a:noFill/>
        </p:spPr>
        <p:txBody>
          <a:bodyPr wrap="square" anchor="t">
            <a:noAutofit/>
          </a:bodyPr>
          <a:lstStyle/>
          <a:p>
            <a:r>
              <a:rPr lang="en-GB" sz="1600" b="1" dirty="0"/>
              <a:t>Integrated HRM System</a:t>
            </a:r>
          </a:p>
          <a:p>
            <a:r>
              <a:rPr lang="en-GB" sz="1100" dirty="0"/>
              <a:t>This means bringing all the key HR areas together so they work as one — workforce planning, recruitment, selection, development, rewards, and leadership. When these parts connect properly, people have a clearer experience from the moment they join to how they grow in the organisation. It creates consistency, reduces confusion, and makes HR feel more strategic rather than reactive.</a:t>
            </a:r>
          </a:p>
          <a:p>
            <a:endParaRPr lang="en-GB" sz="1100" dirty="0"/>
          </a:p>
          <a:p>
            <a:r>
              <a:rPr lang="en-GB" sz="1600" b="1" dirty="0"/>
              <a:t>Why This Approach Works</a:t>
            </a:r>
          </a:p>
          <a:p>
            <a:r>
              <a:rPr lang="en-GB" sz="1100" dirty="0"/>
              <a:t>When these practices are delivered as a single system, employees feel more supported and valued. Engagement goes up, people are more committed, and productivity improves. At the same time, turnover drops because staff feel they have a future in the organisation. Research backs this up (Cahyono, 2024; Kavitha, 2025).</a:t>
            </a:r>
          </a:p>
          <a:p>
            <a:endParaRPr lang="en-GB" sz="1100" dirty="0"/>
          </a:p>
          <a:p>
            <a:r>
              <a:rPr lang="en-GB" sz="1600" b="1" dirty="0"/>
              <a:t>Expected Benefits</a:t>
            </a:r>
          </a:p>
          <a:p>
            <a:r>
              <a:rPr lang="en-GB" sz="1100" dirty="0" err="1"/>
              <a:t>HealthConnect</a:t>
            </a:r>
            <a:r>
              <a:rPr lang="en-GB" sz="1100" dirty="0"/>
              <a:t> UK will be in a stronger position to attract the specialist digital and clinical skills it struggles to recruit. Staff are more likely to stay, wellbeing improves, and teams become more motivated. Overall, the organisation performs better because the workforce is stable, skilled, and engaged.</a:t>
            </a:r>
          </a:p>
          <a:p>
            <a:endParaRPr lang="en-GB" sz="1100" dirty="0"/>
          </a:p>
          <a:p>
            <a:r>
              <a:rPr lang="en-GB" sz="1600" b="1" dirty="0"/>
              <a:t>HRM as a Strategic Enabler</a:t>
            </a:r>
          </a:p>
          <a:p>
            <a:r>
              <a:rPr lang="en-GB" sz="1100" dirty="0"/>
              <a:t>The key message is that HRM isn’t just admin — it’s a driver of growth. For </a:t>
            </a:r>
            <a:r>
              <a:rPr lang="en-GB" sz="1100" dirty="0" err="1"/>
              <a:t>HealthConnect</a:t>
            </a:r>
            <a:r>
              <a:rPr lang="en-GB" sz="1100" dirty="0"/>
              <a:t> UK, HRM directly supports digital innovation, service quality, and long‑term sustainability. Strong HR practices help the organisation deliver better care and compete in a fast‑moving digital health sector.</a:t>
            </a:r>
          </a:p>
          <a:p>
            <a:endParaRPr lang="en-GB" sz="1100" dirty="0"/>
          </a:p>
          <a:p>
            <a:r>
              <a:rPr lang="en-GB" sz="1600" b="1" dirty="0"/>
              <a:t>Next Step</a:t>
            </a:r>
          </a:p>
          <a:p>
            <a:r>
              <a:rPr lang="en-GB" sz="1100" dirty="0"/>
              <a:t>The Board should agree on a phased 12‑month implementation plan. This includes clear milestones, realistic timelines, and measurable outcomes so progress can be tracked. A structured rollout keeps everyone aligned and ensures the changes actually deliver the impact we expect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213360"/>
            <a:ext cx="11094415" cy="502920"/>
          </a:xfrm>
        </p:spPr>
        <p:txBody>
          <a:bodyPr wrap="square" anchor="b"/>
          <a:lstStyle/>
          <a:p>
            <a:pPr algn="l"/>
            <a:r>
              <a:rPr sz="2600" b="1">
                <a:solidFill>
                  <a:srgbClr val="1F2937"/>
                </a:solidFill>
                <a:latin typeface="Arial"/>
              </a:rPr>
              <a:t>References</a:t>
            </a:r>
          </a:p>
        </p:txBody>
      </p:sp>
      <p:sp>
        <p:nvSpPr>
          <p:cNvPr id="3" name="TextBox 2"/>
          <p:cNvSpPr txBox="1"/>
          <p:nvPr/>
        </p:nvSpPr>
        <p:spPr>
          <a:xfrm>
            <a:off x="487680" y="739140"/>
            <a:ext cx="5410047" cy="4572000"/>
          </a:xfrm>
          <a:prstGeom prst="rect">
            <a:avLst/>
          </a:prstGeom>
          <a:noFill/>
        </p:spPr>
        <p:txBody>
          <a:bodyPr wrap="square" anchor="t">
            <a:noAutofit/>
          </a:bodyPr>
          <a:lstStyle/>
          <a:p>
            <a:pPr>
              <a:spcAft>
                <a:spcPts val="800"/>
              </a:spcAft>
            </a:pPr>
            <a:r>
              <a:rPr lang="en-GB" sz="900" dirty="0"/>
              <a:t>CIPD publishes the </a:t>
            </a:r>
            <a:r>
              <a:rPr lang="en-GB" sz="900" i="1" dirty="0"/>
              <a:t>Labour Market Outlook</a:t>
            </a:r>
            <a:r>
              <a:rPr lang="en-GB" sz="900" dirty="0"/>
              <a:t>, </a:t>
            </a:r>
            <a:r>
              <a:rPr lang="en-GB" sz="900" i="1" dirty="0"/>
              <a:t>Resourcing and Talent Planning Survey</a:t>
            </a:r>
            <a:r>
              <a:rPr lang="en-GB" sz="900" dirty="0"/>
              <a:t>, </a:t>
            </a:r>
            <a:r>
              <a:rPr lang="en-GB" sz="900" i="1" dirty="0"/>
              <a:t>Good Work Index</a:t>
            </a:r>
            <a:r>
              <a:rPr lang="en-GB" sz="900" dirty="0"/>
              <a:t>, and </a:t>
            </a:r>
            <a:r>
              <a:rPr lang="en-GB" sz="900" i="1" dirty="0"/>
              <a:t>People Profession Survey</a:t>
            </a:r>
            <a:r>
              <a:rPr lang="en-GB" sz="900" dirty="0"/>
              <a:t>. </a:t>
            </a:r>
            <a:r>
              <a:rPr lang="en-GB" sz="900" b="1" dirty="0"/>
              <a:t>:</a:t>
            </a:r>
            <a:r>
              <a:rPr lang="en-GB" sz="900" dirty="0"/>
              <a:t> </a:t>
            </a:r>
            <a:r>
              <a:rPr lang="en-GB" sz="900" dirty="0">
                <a:hlinkClick r:id="rId3"/>
              </a:rPr>
              <a:t>https://www.cipd.org</a:t>
            </a:r>
            <a:r>
              <a:rPr lang="en-GB" sz="900" dirty="0"/>
              <a:t> </a:t>
            </a:r>
            <a:endParaRPr sz="850" b="0" i="0" dirty="0">
              <a:solidFill>
                <a:srgbClr val="1F6FB2"/>
              </a:solidFill>
              <a:latin typeface="Arial"/>
            </a:endParaRPr>
          </a:p>
          <a:p>
            <a:pPr>
              <a:spcAft>
                <a:spcPts val="100"/>
              </a:spcAft>
            </a:pPr>
            <a:r>
              <a:rPr lang="en-GB" sz="1000" dirty="0"/>
              <a:t>David Guest’s work on HRM models and strategic alignment. </a:t>
            </a:r>
            <a:r>
              <a:rPr lang="en-GB" sz="1000" dirty="0">
                <a:hlinkClick r:id="rId4"/>
              </a:rPr>
              <a:t>https://journals.sagepub.com</a:t>
            </a:r>
            <a:r>
              <a:rPr lang="en-GB" sz="1000" dirty="0"/>
              <a:t> </a:t>
            </a:r>
          </a:p>
          <a:p>
            <a:pPr>
              <a:spcAft>
                <a:spcPts val="100"/>
              </a:spcAft>
            </a:pPr>
            <a:endParaRPr lang="en-GB" sz="950" b="0" i="0" dirty="0">
              <a:solidFill>
                <a:srgbClr val="1F2937"/>
              </a:solidFill>
              <a:latin typeface="Arial"/>
            </a:endParaRPr>
          </a:p>
          <a:p>
            <a:pPr>
              <a:spcAft>
                <a:spcPts val="100"/>
              </a:spcAft>
            </a:pPr>
            <a:r>
              <a:rPr lang="en-GB" sz="1000" dirty="0"/>
              <a:t>Academic research on HRM, engagement and performance. Google Scholar </a:t>
            </a:r>
            <a:r>
              <a:rPr lang="en-GB" sz="1000" dirty="0">
                <a:hlinkClick r:id="rId5"/>
              </a:rPr>
              <a:t>https://scholar.google.com</a:t>
            </a:r>
            <a:endParaRPr lang="en-GB" sz="950" b="0" i="0" dirty="0">
              <a:solidFill>
                <a:srgbClr val="1F2937"/>
              </a:solidFill>
              <a:latin typeface="Arial"/>
            </a:endParaRPr>
          </a:p>
          <a:p>
            <a:pPr>
              <a:spcAft>
                <a:spcPts val="100"/>
              </a:spcAft>
            </a:pPr>
            <a:endParaRPr lang="en-GB" sz="950" dirty="0">
              <a:solidFill>
                <a:srgbClr val="1F2937"/>
              </a:solidFill>
              <a:latin typeface="Arial"/>
            </a:endParaRPr>
          </a:p>
          <a:p>
            <a:pPr>
              <a:buNone/>
            </a:pPr>
            <a:r>
              <a:rPr lang="en-GB" sz="1000" b="1" dirty="0"/>
              <a:t>Kavitha (2025) – HRM &amp; Turnover</a:t>
            </a:r>
            <a:endParaRPr lang="en-GB" sz="950" b="0" i="0" dirty="0">
              <a:solidFill>
                <a:srgbClr val="1F2937"/>
              </a:solidFill>
              <a:latin typeface="Arial"/>
            </a:endParaRPr>
          </a:p>
          <a:p>
            <a:pPr>
              <a:spcAft>
                <a:spcPts val="100"/>
              </a:spcAft>
            </a:pPr>
            <a:r>
              <a:rPr lang="en-GB" sz="1000" dirty="0"/>
              <a:t>Research on strategic HR practices and retention. </a:t>
            </a:r>
            <a:r>
              <a:rPr lang="en-GB" sz="1000" b="1" dirty="0"/>
              <a:t>Website:</a:t>
            </a:r>
            <a:r>
              <a:rPr lang="en-GB" sz="1000" dirty="0"/>
              <a:t> Google Scholar </a:t>
            </a:r>
            <a:r>
              <a:rPr lang="en-GB" sz="1000" dirty="0">
                <a:hlinkClick r:id="rId5"/>
              </a:rPr>
              <a:t>https://scholar.google.com</a:t>
            </a:r>
            <a:r>
              <a:rPr lang="en-GB" sz="1000" dirty="0"/>
              <a:t> </a:t>
            </a:r>
          </a:p>
          <a:p>
            <a:pPr>
              <a:spcAft>
                <a:spcPts val="100"/>
              </a:spcAft>
            </a:pPr>
            <a:endParaRPr lang="en-GB" sz="950" b="0" i="0" dirty="0">
              <a:solidFill>
                <a:srgbClr val="1F2937"/>
              </a:solidFill>
              <a:latin typeface="Arial"/>
            </a:endParaRPr>
          </a:p>
          <a:p>
            <a:pPr>
              <a:spcAft>
                <a:spcPts val="100"/>
              </a:spcAft>
            </a:pPr>
            <a:r>
              <a:rPr lang="en-GB" sz="1000" dirty="0"/>
              <a:t>Research on digital literacy, online recruitment and ethical screening. </a:t>
            </a:r>
            <a:r>
              <a:rPr lang="en-GB" sz="1000" b="1" dirty="0"/>
              <a:t>Website:</a:t>
            </a:r>
            <a:r>
              <a:rPr lang="en-GB" sz="1000" dirty="0"/>
              <a:t> Google Scholar </a:t>
            </a:r>
            <a:r>
              <a:rPr lang="en-GB" sz="1000" dirty="0">
                <a:hlinkClick r:id="rId5"/>
              </a:rPr>
              <a:t>https://scholar.google.com</a:t>
            </a:r>
            <a:r>
              <a:rPr lang="en-GB" sz="1000" dirty="0"/>
              <a:t> </a:t>
            </a:r>
          </a:p>
          <a:p>
            <a:pPr>
              <a:spcAft>
                <a:spcPts val="100"/>
              </a:spcAft>
            </a:pPr>
            <a:endParaRPr lang="en-GB" sz="1000" b="0" i="0" dirty="0">
              <a:solidFill>
                <a:srgbClr val="1F2937"/>
              </a:solidFill>
              <a:latin typeface="Arial"/>
            </a:endParaRPr>
          </a:p>
          <a:p>
            <a:pPr>
              <a:spcAft>
                <a:spcPts val="100"/>
              </a:spcAft>
            </a:pPr>
            <a:r>
              <a:rPr lang="en-GB" sz="1000" dirty="0"/>
              <a:t>Foundational research on goals and performance. </a:t>
            </a:r>
            <a:r>
              <a:rPr lang="en-GB" sz="1000" dirty="0">
                <a:hlinkClick r:id="rId6"/>
              </a:rPr>
              <a:t>https://psycnet.apa.org</a:t>
            </a:r>
            <a:r>
              <a:rPr lang="en-GB" sz="1000" dirty="0"/>
              <a:t> </a:t>
            </a:r>
          </a:p>
          <a:p>
            <a:pPr>
              <a:spcAft>
                <a:spcPts val="100"/>
              </a:spcAft>
            </a:pPr>
            <a:endParaRPr lang="en-GB" sz="1000" b="0" i="0" dirty="0">
              <a:solidFill>
                <a:srgbClr val="1F2937"/>
              </a:solidFill>
              <a:latin typeface="Arial"/>
            </a:endParaRPr>
          </a:p>
          <a:p>
            <a:pPr>
              <a:spcAft>
                <a:spcPts val="100"/>
              </a:spcAft>
            </a:pPr>
            <a:r>
              <a:rPr lang="en-GB" sz="1000" dirty="0"/>
              <a:t>Classic paper on human motivation. </a:t>
            </a:r>
            <a:r>
              <a:rPr lang="en-GB" sz="1000" b="1" dirty="0"/>
              <a:t>Publisher website:</a:t>
            </a:r>
            <a:r>
              <a:rPr lang="en-GB" sz="1000" dirty="0"/>
              <a:t> </a:t>
            </a:r>
            <a:r>
              <a:rPr lang="en-GB" sz="1000" dirty="0">
                <a:latin typeface="Courier New" panose="02070309020205020404" pitchFamily="49" charset="0"/>
              </a:rPr>
              <a:t>https://psychclassics.yorku.ca/Maslow/motivation.htm</a:t>
            </a:r>
            <a:r>
              <a:rPr lang="en-GB" sz="1000" dirty="0"/>
              <a:t> </a:t>
            </a:r>
            <a:r>
              <a:rPr lang="en-GB" sz="1000" dirty="0">
                <a:hlinkClick r:id="rId7"/>
              </a:rPr>
              <a:t>(psychclassics.yorku.ca in Bing)</a:t>
            </a:r>
            <a:r>
              <a:rPr lang="en-GB" sz="1000" dirty="0"/>
              <a:t> </a:t>
            </a:r>
            <a:endParaRPr lang="en-GB" sz="950" b="0" i="0" dirty="0">
              <a:solidFill>
                <a:srgbClr val="1F2937"/>
              </a:solidFill>
              <a:latin typeface="Arial"/>
            </a:endParaRPr>
          </a:p>
          <a:p>
            <a:pPr>
              <a:spcAft>
                <a:spcPts val="100"/>
              </a:spcAft>
            </a:pPr>
            <a:endParaRPr lang="en-GB" sz="950" b="0" i="0" dirty="0">
              <a:solidFill>
                <a:srgbClr val="1F2937"/>
              </a:solidFill>
              <a:latin typeface="Arial"/>
            </a:endParaRPr>
          </a:p>
          <a:p>
            <a:pPr>
              <a:spcAft>
                <a:spcPts val="100"/>
              </a:spcAft>
            </a:pPr>
            <a:endParaRPr lang="en-GB" sz="950" dirty="0">
              <a:solidFill>
                <a:srgbClr val="1F2937"/>
              </a:solidFill>
              <a:latin typeface="Arial"/>
            </a:endParaRPr>
          </a:p>
          <a:p>
            <a:pPr>
              <a:spcAft>
                <a:spcPts val="100"/>
              </a:spcAft>
            </a:pPr>
            <a:r>
              <a:rPr lang="en-GB" sz="1000" dirty="0"/>
              <a:t>Foundational JD‑R model research. </a:t>
            </a:r>
            <a:r>
              <a:rPr lang="en-GB" sz="1000" b="1" dirty="0"/>
              <a:t>Publisher website:</a:t>
            </a:r>
            <a:r>
              <a:rPr lang="en-GB" sz="1000" dirty="0"/>
              <a:t> </a:t>
            </a:r>
            <a:r>
              <a:rPr lang="en-GB" sz="1000" dirty="0">
                <a:latin typeface="Courier New" panose="02070309020205020404" pitchFamily="49" charset="0"/>
              </a:rPr>
              <a:t>https://onlinelibrary.wiley.com</a:t>
            </a:r>
            <a:r>
              <a:rPr lang="en-GB" sz="1000" dirty="0"/>
              <a:t> </a:t>
            </a:r>
            <a:r>
              <a:rPr lang="en-GB" sz="1000" dirty="0">
                <a:hlinkClick r:id="rId8"/>
              </a:rPr>
              <a:t>(onlinelibrary.wiley.com in Bing)</a:t>
            </a:r>
            <a:r>
              <a:rPr lang="en-GB" sz="1000" dirty="0"/>
              <a:t> </a:t>
            </a:r>
          </a:p>
          <a:p>
            <a:pPr>
              <a:spcAft>
                <a:spcPts val="100"/>
              </a:spcAft>
            </a:pPr>
            <a:endParaRPr lang="en-GB" sz="1000" b="0" i="0" dirty="0">
              <a:solidFill>
                <a:srgbClr val="1F2937"/>
              </a:solidFill>
              <a:latin typeface="Arial"/>
            </a:endParaRPr>
          </a:p>
          <a:p>
            <a:pPr>
              <a:spcAft>
                <a:spcPts val="100"/>
              </a:spcAft>
            </a:pPr>
            <a:endParaRPr lang="en-GB" sz="950" b="0" i="0" dirty="0">
              <a:solidFill>
                <a:srgbClr val="1F2937"/>
              </a:solidFill>
              <a:latin typeface="Arial"/>
            </a:endParaRPr>
          </a:p>
          <a:p>
            <a:pPr>
              <a:spcAft>
                <a:spcPts val="100"/>
              </a:spcAft>
            </a:pPr>
            <a:r>
              <a:rPr lang="en-GB" sz="1000" dirty="0"/>
              <a:t>Seminal work on transformational leadership. </a:t>
            </a:r>
            <a:r>
              <a:rPr lang="en-GB" sz="1000" b="1" dirty="0"/>
              <a:t>Publisher website:</a:t>
            </a:r>
            <a:r>
              <a:rPr lang="en-GB" sz="1000" dirty="0"/>
              <a:t> </a:t>
            </a:r>
            <a:r>
              <a:rPr lang="en-GB" sz="1000" dirty="0">
                <a:hlinkClick r:id="rId9"/>
              </a:rPr>
              <a:t>https://www.taylorfrancis.com</a:t>
            </a:r>
            <a:r>
              <a:rPr lang="en-GB" sz="1000" dirty="0"/>
              <a:t> </a:t>
            </a:r>
            <a:endParaRPr lang="en-GB" sz="950" dirty="0">
              <a:solidFill>
                <a:srgbClr val="1F2937"/>
              </a:solidFill>
              <a:latin typeface="Arial"/>
            </a:endParaRPr>
          </a:p>
          <a:p>
            <a:pPr>
              <a:spcAft>
                <a:spcPts val="100"/>
              </a:spcAft>
            </a:pPr>
            <a:endParaRPr lang="en-GB" sz="950" b="0" i="0" dirty="0">
              <a:solidFill>
                <a:srgbClr val="1F2937"/>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93</TotalTime>
  <Words>4554</Words>
  <Application>Microsoft Office PowerPoint</Application>
  <PresentationFormat>Widescreen</PresentationFormat>
  <Paragraphs>183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Ariel</vt:lpstr>
      <vt:lpstr>Calibri</vt:lpstr>
      <vt:lpstr>Courier New</vt:lpstr>
      <vt:lpstr>Office Theme</vt:lpstr>
      <vt:lpstr>PowerPoint Presentation</vt:lpstr>
      <vt:lpstr>HealthConnect UK and the strategic importance of HRM</vt:lpstr>
      <vt:lpstr>Current workforce challenges: the evidence</vt:lpstr>
      <vt:lpstr>Workforce planning and skills gap identification</vt:lpstr>
      <vt:lpstr>Recruitment challenges in a competitive market</vt:lpstr>
      <vt:lpstr>Recommended: a blended recruitment channel strategy</vt:lpstr>
      <vt:lpstr>Selection and onboarding: quality and experience</vt:lpstr>
      <vt:lpstr>Learning and development: closing the digital skills gap</vt:lpstr>
      <vt:lpstr>Talent management and retention</vt:lpstr>
      <vt:lpstr>Performance management and motivation</vt:lpstr>
      <vt:lpstr>Leadership development and employee wellbeing</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yusra hussain</dc:creator>
  <cp:keywords/>
  <dc:description>generated using python-pptx</dc:description>
  <cp:lastModifiedBy>yusra hussain</cp:lastModifiedBy>
  <cp:revision>3</cp:revision>
  <dcterms:created xsi:type="dcterms:W3CDTF">2013-01-27T09:14:16Z</dcterms:created>
  <dcterms:modified xsi:type="dcterms:W3CDTF">2026-10-11T01:26:54Z</dcterms:modified>
  <cp:category/>
</cp:coreProperties>
</file>