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5143500" cx="9144000"/>
  <p:notesSz cx="6858000" cy="9144000"/>
  <p:embeddedFontLst>
    <p:embeddedFont>
      <p:font typeface="Roboto"/>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3ae6df99b6b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3ae6df99b6b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3ab9851184d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3ab9851184d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3ae6df99b6b_1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3ae6df99b6b_1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g3ab9851184d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3ab9851184d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g3ae6df99b6b_1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3ae6df99b6b_1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3ab9851184d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3ab9851184d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3ae6df99b6b_1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3ae6df99b6b_1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g3ab9851184d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 name="Google Shape;108;g3ab9851184d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3ae6df99b6b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3ae6df99b6b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g3ab9851184d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2" name="Google Shape;122;g3ab9851184d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3ae6df99b6b_1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3ae6df99b6b_1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g3ab9851184d_0_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6" name="Google Shape;136;g3ab9851184d_0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3ab9851184d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3ab9851184d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g3ae6df99b6b_1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6" name="Google Shape;176;g3ae6df99b6b_1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g3ae6df99b6b_1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3" name="Google Shape;183;g3ae6df99b6b_1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g3ae6df99b6b_1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0" name="Google Shape;190;g3ae6df99b6b_1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g3ab9851184d_0_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7" name="Google Shape;197;g3ab9851184d_0_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3ae6df99b6b_1_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3" name="Google Shape;203;g3ae6df99b6b_1_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png"/><Relationship Id="rId4" Type="http://schemas.openxmlformats.org/officeDocument/2006/relationships/image" Target="../media/image4.png"/><Relationship Id="rId5"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1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350850"/>
            <a:ext cx="8520600" cy="13644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 sz="2800">
                <a:solidFill>
                  <a:schemeClr val="dk2"/>
                </a:solidFill>
              </a:rPr>
              <a:t>Research Methods and Professional Development </a:t>
            </a:r>
            <a:endParaRPr sz="1900">
              <a:solidFill>
                <a:srgbClr val="222222"/>
              </a:solidFill>
              <a:highlight>
                <a:srgbClr val="FFFFFF"/>
              </a:highlight>
            </a:endParaRPr>
          </a:p>
          <a:p>
            <a:pPr indent="0" lvl="0" marL="0" rtl="0" algn="ctr">
              <a:spcBef>
                <a:spcPts val="0"/>
              </a:spcBef>
              <a:spcAft>
                <a:spcPts val="0"/>
              </a:spcAft>
              <a:buNone/>
            </a:pPr>
            <a:r>
              <a:rPr lang="en" sz="1900">
                <a:solidFill>
                  <a:srgbClr val="222222"/>
                </a:solidFill>
                <a:highlight>
                  <a:srgbClr val="FFFFFF"/>
                </a:highlight>
              </a:rPr>
              <a:t> </a:t>
            </a:r>
            <a:r>
              <a:rPr lang="en" sz="2011">
                <a:solidFill>
                  <a:srgbClr val="222222"/>
                </a:solidFill>
                <a:highlight>
                  <a:srgbClr val="FFFFFF"/>
                </a:highlight>
              </a:rPr>
              <a:t>ACFA7004</a:t>
            </a:r>
            <a:endParaRPr sz="2011">
              <a:solidFill>
                <a:srgbClr val="222222"/>
              </a:solidFill>
              <a:highlight>
                <a:srgbClr val="FFFFFF"/>
              </a:highlight>
            </a:endParaRPr>
          </a:p>
          <a:p>
            <a:pPr indent="0" lvl="0" marL="0" rtl="0" algn="ctr">
              <a:spcBef>
                <a:spcPts val="0"/>
              </a:spcBef>
              <a:spcAft>
                <a:spcPts val="0"/>
              </a:spcAft>
              <a:buClr>
                <a:schemeClr val="dk1"/>
              </a:buClr>
              <a:buSzPts val="1100"/>
              <a:buFont typeface="Arial"/>
              <a:buNone/>
            </a:pPr>
            <a:r>
              <a:t/>
            </a:r>
            <a:endParaRPr sz="2800">
              <a:solidFill>
                <a:schemeClr val="dk2"/>
              </a:solidFill>
            </a:endParaRPr>
          </a:p>
        </p:txBody>
      </p:sp>
      <p:sp>
        <p:nvSpPr>
          <p:cNvPr id="55" name="Google Shape;55;p13"/>
          <p:cNvSpPr txBox="1"/>
          <p:nvPr>
            <p:ph idx="1" type="subTitle"/>
          </p:nvPr>
        </p:nvSpPr>
        <p:spPr>
          <a:xfrm>
            <a:off x="684350" y="1715225"/>
            <a:ext cx="7677300" cy="2035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sz="1900">
              <a:solidFill>
                <a:srgbClr val="222222"/>
              </a:solidFill>
              <a:highlight>
                <a:srgbClr val="FFFFFF"/>
              </a:highlight>
            </a:endParaRPr>
          </a:p>
          <a:p>
            <a:pPr indent="0" lvl="0" marL="0" rtl="0" algn="l">
              <a:spcBef>
                <a:spcPts val="0"/>
              </a:spcBef>
              <a:spcAft>
                <a:spcPts val="0"/>
              </a:spcAft>
              <a:buNone/>
            </a:pPr>
            <a:r>
              <a:rPr lang="en" sz="1900">
                <a:solidFill>
                  <a:srgbClr val="222222"/>
                </a:solidFill>
                <a:highlight>
                  <a:srgbClr val="FFFFFF"/>
                </a:highlight>
              </a:rPr>
              <a:t>            </a:t>
            </a:r>
            <a:r>
              <a:rPr lang="en" sz="2000">
                <a:solidFill>
                  <a:srgbClr val="222222"/>
                </a:solidFill>
                <a:highlight>
                  <a:srgbClr val="FFFFFF"/>
                </a:highlight>
              </a:rPr>
              <a:t> Name: Jyothi Avulareddygari</a:t>
            </a:r>
            <a:endParaRPr sz="2000">
              <a:solidFill>
                <a:srgbClr val="222222"/>
              </a:solidFill>
              <a:highlight>
                <a:srgbClr val="FFFFFF"/>
              </a:highlight>
            </a:endParaRPr>
          </a:p>
          <a:p>
            <a:pPr indent="0" lvl="0" marL="0" rtl="0" algn="l">
              <a:spcBef>
                <a:spcPts val="0"/>
              </a:spcBef>
              <a:spcAft>
                <a:spcPts val="0"/>
              </a:spcAft>
              <a:buNone/>
            </a:pPr>
            <a:r>
              <a:rPr lang="en" sz="2000">
                <a:solidFill>
                  <a:srgbClr val="222222"/>
                </a:solidFill>
                <a:highlight>
                  <a:srgbClr val="FFFFFF"/>
                </a:highlight>
              </a:rPr>
              <a:t>             Student Id: 2436065</a:t>
            </a:r>
            <a:endParaRPr sz="2000">
              <a:solidFill>
                <a:srgbClr val="222222"/>
              </a:solidFill>
              <a:highlight>
                <a:srgbClr val="FFFFFF"/>
              </a:highlight>
            </a:endParaRPr>
          </a:p>
          <a:p>
            <a:pPr indent="0" lvl="0" marL="0" rtl="0" algn="ctr">
              <a:spcBef>
                <a:spcPts val="0"/>
              </a:spcBef>
              <a:spcAft>
                <a:spcPts val="0"/>
              </a:spcAft>
              <a:buNone/>
            </a:pPr>
            <a:r>
              <a:t/>
            </a:r>
            <a:endParaRPr sz="1900">
              <a:solidFill>
                <a:srgbClr val="222222"/>
              </a:solidFill>
              <a:highlight>
                <a:srgbClr val="FFFFFF"/>
              </a:highlight>
            </a:endParaRPr>
          </a:p>
          <a:p>
            <a:pPr indent="0" lvl="0" marL="0" rtl="0" algn="ctr">
              <a:spcBef>
                <a:spcPts val="0"/>
              </a:spcBef>
              <a:spcAft>
                <a:spcPts val="0"/>
              </a:spcAft>
              <a:buNone/>
            </a:pPr>
            <a:r>
              <a:rPr lang="en" sz="1900">
                <a:solidFill>
                  <a:srgbClr val="222222"/>
                </a:solidFill>
                <a:highlight>
                  <a:srgbClr val="FFFFFF"/>
                </a:highlight>
              </a:rPr>
              <a:t> </a:t>
            </a:r>
            <a:endParaRPr sz="37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ctrTitle"/>
          </p:nvPr>
        </p:nvSpPr>
        <p:spPr>
          <a:xfrm>
            <a:off x="228600" y="2066253"/>
            <a:ext cx="7240800" cy="1011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SzPts val="990"/>
              <a:buNone/>
            </a:pPr>
            <a:r>
              <a:rPr lang="en" sz="2500">
                <a:latin typeface="Times New Roman"/>
                <a:ea typeface="Times New Roman"/>
                <a:cs typeface="Times New Roman"/>
                <a:sym typeface="Times New Roman"/>
              </a:rPr>
              <a:t>A Cryptographic and Threat Modeling Approach for Privacy-Compliant Digital Forensics</a:t>
            </a:r>
            <a:endParaRPr sz="2500">
              <a:latin typeface="Times New Roman"/>
              <a:ea typeface="Times New Roman"/>
              <a:cs typeface="Times New Roman"/>
              <a:sym typeface="Times New Roman"/>
            </a:endParaRPr>
          </a:p>
        </p:txBody>
      </p:sp>
      <p:pic>
        <p:nvPicPr>
          <p:cNvPr id="61" name="Google Shape;61;p14"/>
          <p:cNvPicPr preferRelativeResize="0"/>
          <p:nvPr/>
        </p:nvPicPr>
        <p:blipFill>
          <a:blip r:embed="rId3">
            <a:alphaModFix/>
          </a:blip>
          <a:stretch>
            <a:fillRect/>
          </a:stretch>
        </p:blipFill>
        <p:spPr>
          <a:xfrm>
            <a:off x="228600" y="5"/>
            <a:ext cx="2925882" cy="1874094"/>
          </a:xfrm>
          <a:prstGeom prst="rect">
            <a:avLst/>
          </a:prstGeom>
          <a:noFill/>
          <a:ln>
            <a:noFill/>
          </a:ln>
        </p:spPr>
      </p:pic>
      <p:pic>
        <p:nvPicPr>
          <p:cNvPr id="62" name="Google Shape;62;p14"/>
          <p:cNvPicPr preferRelativeResize="0"/>
          <p:nvPr/>
        </p:nvPicPr>
        <p:blipFill>
          <a:blip r:embed="rId4">
            <a:alphaModFix/>
          </a:blip>
          <a:stretch>
            <a:fillRect/>
          </a:stretch>
        </p:blipFill>
        <p:spPr>
          <a:xfrm>
            <a:off x="3154475" y="5"/>
            <a:ext cx="2811827" cy="1874094"/>
          </a:xfrm>
          <a:prstGeom prst="rect">
            <a:avLst/>
          </a:prstGeom>
          <a:noFill/>
          <a:ln>
            <a:noFill/>
          </a:ln>
        </p:spPr>
      </p:pic>
      <p:pic>
        <p:nvPicPr>
          <p:cNvPr id="63" name="Google Shape;63;p14"/>
          <p:cNvPicPr preferRelativeResize="0"/>
          <p:nvPr/>
        </p:nvPicPr>
        <p:blipFill>
          <a:blip r:embed="rId5">
            <a:alphaModFix/>
          </a:blip>
          <a:stretch>
            <a:fillRect/>
          </a:stretch>
        </p:blipFill>
        <p:spPr>
          <a:xfrm>
            <a:off x="5966300" y="5"/>
            <a:ext cx="2811827" cy="187409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sp>
        <p:nvSpPr>
          <p:cNvPr id="68" name="Google Shape;68;p15"/>
          <p:cNvSpPr txBox="1"/>
          <p:nvPr>
            <p:ph type="title"/>
          </p:nvPr>
        </p:nvSpPr>
        <p:spPr>
          <a:xfrm>
            <a:off x="518525" y="2028650"/>
            <a:ext cx="1585800" cy="16143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2000">
                <a:latin typeface="Times New Roman"/>
                <a:ea typeface="Times New Roman"/>
                <a:cs typeface="Times New Roman"/>
                <a:sym typeface="Times New Roman"/>
              </a:rPr>
              <a:t>Research Context </a:t>
            </a:r>
            <a:endParaRPr b="1" sz="2000">
              <a:latin typeface="Times New Roman"/>
              <a:ea typeface="Times New Roman"/>
              <a:cs typeface="Times New Roman"/>
              <a:sym typeface="Times New Roman"/>
            </a:endParaRPr>
          </a:p>
          <a:p>
            <a:pPr indent="0" lvl="0" marL="0" rtl="0" algn="l">
              <a:spcBef>
                <a:spcPts val="0"/>
              </a:spcBef>
              <a:spcAft>
                <a:spcPts val="0"/>
              </a:spcAft>
              <a:buNone/>
            </a:pPr>
            <a:r>
              <a:rPr b="1" lang="en" sz="2000">
                <a:latin typeface="Times New Roman"/>
                <a:ea typeface="Times New Roman"/>
                <a:cs typeface="Times New Roman"/>
                <a:sym typeface="Times New Roman"/>
              </a:rPr>
              <a:t>&amp; Background</a:t>
            </a:r>
            <a:endParaRPr b="1" sz="2000">
              <a:latin typeface="Times New Roman"/>
              <a:ea typeface="Times New Roman"/>
              <a:cs typeface="Times New Roman"/>
              <a:sym typeface="Times New Roman"/>
            </a:endParaRPr>
          </a:p>
        </p:txBody>
      </p:sp>
      <p:sp>
        <p:nvSpPr>
          <p:cNvPr id="69" name="Google Shape;69;p15"/>
          <p:cNvSpPr txBox="1"/>
          <p:nvPr>
            <p:ph idx="1" type="body"/>
          </p:nvPr>
        </p:nvSpPr>
        <p:spPr>
          <a:xfrm>
            <a:off x="2390375" y="1728575"/>
            <a:ext cx="6544200" cy="2494200"/>
          </a:xfrm>
          <a:prstGeom prst="rect">
            <a:avLst/>
          </a:prstGeom>
        </p:spPr>
        <p:txBody>
          <a:bodyPr anchorCtr="0" anchor="t" bIns="91425" lIns="91425" spcFirstLastPara="1" rIns="91425" wrap="square" tIns="91425">
            <a:noAutofit/>
          </a:bodyPr>
          <a:lstStyle/>
          <a:p>
            <a:pPr indent="-317500" lvl="0" marL="457200" rtl="0" algn="l">
              <a:lnSpc>
                <a:spcPct val="95000"/>
              </a:lnSpc>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Accelerated digitization of healthcare, in the form of EHR and IoMT devices, has exponentially increased the attack surface and data footprint, bringing a major security and privacy management challenge [1], [6].</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317500" lvl="0" marL="457200" rtl="0" algn="l">
              <a:lnSpc>
                <a:spcPct val="95000"/>
              </a:lnSpc>
              <a:spcBef>
                <a:spcPts val="100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Healthcare organizations are a prime target for cyberattacks, with documented increase of data breaches by 45% between 2018-2020, as PHI has value in the illicit market making a target for those who will commit a crime [2], [3].</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317500" lvl="0" marL="457200" rtl="0" algn="l">
              <a:lnSpc>
                <a:spcPct val="95000"/>
              </a:lnSpc>
              <a:spcBef>
                <a:spcPts val="1000"/>
              </a:spcBef>
              <a:spcAft>
                <a:spcPts val="1000"/>
              </a:spcAft>
              <a:buSzPts val="1400"/>
              <a:buFont typeface="Times New Roman"/>
              <a:buChar char="●"/>
            </a:pPr>
            <a:r>
              <a:rPr lang="en" sz="1400">
                <a:solidFill>
                  <a:srgbClr val="111111"/>
                </a:solidFill>
                <a:latin typeface="Times New Roman"/>
                <a:ea typeface="Times New Roman"/>
                <a:cs typeface="Times New Roman"/>
                <a:sym typeface="Times New Roman"/>
              </a:rPr>
              <a:t>Stringent regulations (HIPAA, GDPR) enforce strict protection of PHI, including tenets such as data minimization which are at odds with traditional practices in investigation [4], [5].</a:t>
            </a:r>
            <a:r>
              <a:rPr lang="en" sz="1400">
                <a:solidFill>
                  <a:schemeClr val="dk1"/>
                </a:solidFill>
                <a:latin typeface="Times New Roman"/>
                <a:ea typeface="Times New Roman"/>
                <a:cs typeface="Times New Roman"/>
                <a:sym typeface="Times New Roman"/>
              </a:rPr>
              <a:t> </a:t>
            </a:r>
            <a:endParaRPr b="1" sz="1400">
              <a:solidFill>
                <a:schemeClr val="dk1"/>
              </a:solidFill>
              <a:latin typeface="Times New Roman"/>
              <a:ea typeface="Times New Roman"/>
              <a:cs typeface="Times New Roman"/>
              <a:sym typeface="Times New Roman"/>
            </a:endParaRPr>
          </a:p>
        </p:txBody>
      </p:sp>
      <p:pic>
        <p:nvPicPr>
          <p:cNvPr id="70" name="Google Shape;70;p15"/>
          <p:cNvPicPr preferRelativeResize="0"/>
          <p:nvPr/>
        </p:nvPicPr>
        <p:blipFill rotWithShape="1">
          <a:blip r:embed="rId3">
            <a:alphaModFix/>
          </a:blip>
          <a:srcRect b="78383" l="0" r="0" t="0"/>
          <a:stretch/>
        </p:blipFill>
        <p:spPr>
          <a:xfrm>
            <a:off x="0" y="0"/>
            <a:ext cx="9144003" cy="111182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 name="Shape 74"/>
        <p:cNvGrpSpPr/>
        <p:nvPr/>
      </p:nvGrpSpPr>
      <p:grpSpPr>
        <a:xfrm>
          <a:off x="0" y="0"/>
          <a:ext cx="0" cy="0"/>
          <a:chOff x="0" y="0"/>
          <a:chExt cx="0" cy="0"/>
        </a:xfrm>
      </p:grpSpPr>
      <p:sp>
        <p:nvSpPr>
          <p:cNvPr id="75" name="Google Shape;75;p16"/>
          <p:cNvSpPr txBox="1"/>
          <p:nvPr>
            <p:ph type="title"/>
          </p:nvPr>
        </p:nvSpPr>
        <p:spPr>
          <a:xfrm>
            <a:off x="509225" y="2363500"/>
            <a:ext cx="1585800" cy="16143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2000">
                <a:latin typeface="Times New Roman"/>
                <a:ea typeface="Times New Roman"/>
                <a:cs typeface="Times New Roman"/>
                <a:sym typeface="Times New Roman"/>
              </a:rPr>
              <a:t>Research Context </a:t>
            </a:r>
            <a:endParaRPr b="1" sz="2000">
              <a:latin typeface="Times New Roman"/>
              <a:ea typeface="Times New Roman"/>
              <a:cs typeface="Times New Roman"/>
              <a:sym typeface="Times New Roman"/>
            </a:endParaRPr>
          </a:p>
          <a:p>
            <a:pPr indent="0" lvl="0" marL="0" rtl="0" algn="l">
              <a:spcBef>
                <a:spcPts val="0"/>
              </a:spcBef>
              <a:spcAft>
                <a:spcPts val="0"/>
              </a:spcAft>
              <a:buNone/>
            </a:pPr>
            <a:r>
              <a:rPr b="1" lang="en" sz="2000">
                <a:latin typeface="Times New Roman"/>
                <a:ea typeface="Times New Roman"/>
                <a:cs typeface="Times New Roman"/>
                <a:sym typeface="Times New Roman"/>
              </a:rPr>
              <a:t>&amp; Background</a:t>
            </a:r>
            <a:endParaRPr b="1" sz="2000">
              <a:latin typeface="Times New Roman"/>
              <a:ea typeface="Times New Roman"/>
              <a:cs typeface="Times New Roman"/>
              <a:sym typeface="Times New Roman"/>
            </a:endParaRPr>
          </a:p>
        </p:txBody>
      </p:sp>
      <p:sp>
        <p:nvSpPr>
          <p:cNvPr id="76" name="Google Shape;76;p16"/>
          <p:cNvSpPr txBox="1"/>
          <p:nvPr>
            <p:ph idx="1" type="body"/>
          </p:nvPr>
        </p:nvSpPr>
        <p:spPr>
          <a:xfrm>
            <a:off x="2353200" y="1933200"/>
            <a:ext cx="6544200" cy="2559300"/>
          </a:xfrm>
          <a:prstGeom prst="rect">
            <a:avLst/>
          </a:prstGeom>
        </p:spPr>
        <p:txBody>
          <a:bodyPr anchorCtr="0" anchor="t" bIns="91425" lIns="91425" spcFirstLastPara="1" rIns="91425" wrap="square" tIns="91425">
            <a:normAutofit/>
          </a:bodyPr>
          <a:lstStyle/>
          <a:p>
            <a:pPr indent="-317500" lvl="0" marL="457200" rtl="0" algn="l">
              <a:lnSpc>
                <a:spcPct val="95000"/>
              </a:lnSpc>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Conventional digital forensics is privacy-invasive by nature, as it requires complete access to data and therefore exposure of non-relevant patient records resulting in a "privacy cost" and possible non-compliance of regulations during an investigation [7], [9].</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317500" lvl="0" marL="457200" rtl="0" algn="l">
              <a:lnSpc>
                <a:spcPct val="95000"/>
              </a:lnSpc>
              <a:spcBef>
                <a:spcPts val="100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Thus there is a critical conflict between the operational need for good forensic investigations and ethical/legal imperative to maintain confidentiality of the patient [9].</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317500" lvl="0" marL="457200" rtl="0" algn="l">
              <a:lnSpc>
                <a:spcPct val="95000"/>
              </a:lnSpc>
              <a:spcBef>
                <a:spcPts val="1000"/>
              </a:spcBef>
              <a:spcAft>
                <a:spcPts val="1000"/>
              </a:spcAft>
              <a:buSzPts val="1400"/>
              <a:buFont typeface="Times New Roman"/>
              <a:buChar char="●"/>
            </a:pPr>
            <a:r>
              <a:rPr lang="en" sz="1400">
                <a:solidFill>
                  <a:srgbClr val="111111"/>
                </a:solidFill>
                <a:latin typeface="Times New Roman"/>
                <a:ea typeface="Times New Roman"/>
                <a:cs typeface="Times New Roman"/>
                <a:sym typeface="Times New Roman"/>
              </a:rPr>
              <a:t>A paradigm shift is required towards methodologies that build in privacy-by-design, aggressive use of techniques to create opportunities for forensics without wholesale privacy compromise.</a:t>
            </a:r>
            <a:endParaRPr sz="1100">
              <a:solidFill>
                <a:srgbClr val="111111"/>
              </a:solidFill>
              <a:latin typeface="Times New Roman"/>
              <a:ea typeface="Times New Roman"/>
              <a:cs typeface="Times New Roman"/>
              <a:sym typeface="Times New Roman"/>
            </a:endParaRPr>
          </a:p>
        </p:txBody>
      </p:sp>
      <p:pic>
        <p:nvPicPr>
          <p:cNvPr id="77" name="Google Shape;77;p16"/>
          <p:cNvPicPr preferRelativeResize="0"/>
          <p:nvPr/>
        </p:nvPicPr>
        <p:blipFill rotWithShape="1">
          <a:blip r:embed="rId3">
            <a:alphaModFix/>
          </a:blip>
          <a:srcRect b="78383" l="0" r="0" t="0"/>
          <a:stretch/>
        </p:blipFill>
        <p:spPr>
          <a:xfrm>
            <a:off x="0" y="0"/>
            <a:ext cx="9144003" cy="111182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 name="Shape 81"/>
        <p:cNvGrpSpPr/>
        <p:nvPr/>
      </p:nvGrpSpPr>
      <p:grpSpPr>
        <a:xfrm>
          <a:off x="0" y="0"/>
          <a:ext cx="0" cy="0"/>
          <a:chOff x="0" y="0"/>
          <a:chExt cx="0" cy="0"/>
        </a:xfrm>
      </p:grpSpPr>
      <p:sp>
        <p:nvSpPr>
          <p:cNvPr id="82" name="Google Shape;82;p17"/>
          <p:cNvSpPr txBox="1"/>
          <p:nvPr>
            <p:ph type="title"/>
          </p:nvPr>
        </p:nvSpPr>
        <p:spPr>
          <a:xfrm>
            <a:off x="145475" y="2419275"/>
            <a:ext cx="1288500" cy="1362900"/>
          </a:xfrm>
          <a:prstGeom prst="rect">
            <a:avLst/>
          </a:prstGeom>
        </p:spPr>
        <p:txBody>
          <a:bodyPr anchorCtr="0" anchor="t" bIns="91425" lIns="91425" spcFirstLastPara="1" rIns="91425" wrap="square" tIns="91425">
            <a:normAutofit/>
          </a:bodyPr>
          <a:lstStyle/>
          <a:p>
            <a:pPr indent="0" lvl="0" marL="0" rtl="0" algn="l">
              <a:lnSpc>
                <a:spcPct val="115000"/>
              </a:lnSpc>
              <a:spcBef>
                <a:spcPts val="1200"/>
              </a:spcBef>
              <a:spcAft>
                <a:spcPts val="0"/>
              </a:spcAft>
              <a:buNone/>
            </a:pPr>
            <a:r>
              <a:rPr b="1" lang="en" sz="2000">
                <a:latin typeface="Times New Roman"/>
                <a:ea typeface="Times New Roman"/>
                <a:cs typeface="Times New Roman"/>
                <a:sym typeface="Times New Roman"/>
              </a:rPr>
              <a:t>Research </a:t>
            </a:r>
            <a:endParaRPr b="1" sz="2000">
              <a:latin typeface="Times New Roman"/>
              <a:ea typeface="Times New Roman"/>
              <a:cs typeface="Times New Roman"/>
              <a:sym typeface="Times New Roman"/>
            </a:endParaRPr>
          </a:p>
          <a:p>
            <a:pPr indent="0" lvl="0" marL="0" rtl="0" algn="l">
              <a:lnSpc>
                <a:spcPct val="115000"/>
              </a:lnSpc>
              <a:spcBef>
                <a:spcPts val="1200"/>
              </a:spcBef>
              <a:spcAft>
                <a:spcPts val="1200"/>
              </a:spcAft>
              <a:buClr>
                <a:schemeClr val="dk1"/>
              </a:buClr>
              <a:buSzPts val="1100"/>
              <a:buFont typeface="Arial"/>
              <a:buNone/>
            </a:pPr>
            <a:r>
              <a:rPr b="1" lang="en" sz="2000">
                <a:latin typeface="Times New Roman"/>
                <a:ea typeface="Times New Roman"/>
                <a:cs typeface="Times New Roman"/>
                <a:sym typeface="Times New Roman"/>
              </a:rPr>
              <a:t>Problem</a:t>
            </a:r>
            <a:endParaRPr b="1" sz="2000">
              <a:latin typeface="Times New Roman"/>
              <a:ea typeface="Times New Roman"/>
              <a:cs typeface="Times New Roman"/>
              <a:sym typeface="Times New Roman"/>
            </a:endParaRPr>
          </a:p>
        </p:txBody>
      </p:sp>
      <p:sp>
        <p:nvSpPr>
          <p:cNvPr id="83" name="Google Shape;83;p17"/>
          <p:cNvSpPr txBox="1"/>
          <p:nvPr>
            <p:ph idx="1" type="body"/>
          </p:nvPr>
        </p:nvSpPr>
        <p:spPr>
          <a:xfrm>
            <a:off x="1548250" y="1152475"/>
            <a:ext cx="7512600" cy="34164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The accelerated digitization of healthcare has resulted in enormous structures of sensitive patient data in Electronic Health Records (EHRs), which have increased exponentially the operational attack surface for cybercriminals [1], [6]. This data is a high-value target with healthcare witnessing an explosion of breaches and the associated cost [2], [3].</a:t>
            </a:r>
            <a:endParaRPr sz="1400">
              <a:solidFill>
                <a:schemeClr val="dk1"/>
              </a:solidFill>
              <a:latin typeface="Times New Roman"/>
              <a:ea typeface="Times New Roman"/>
              <a:cs typeface="Times New Roman"/>
              <a:sym typeface="Times New Roman"/>
            </a:endParaRPr>
          </a:p>
          <a:p>
            <a:pPr indent="-317500" lvl="0" marL="457200" rtl="0" algn="l">
              <a:spcBef>
                <a:spcPts val="100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In response to this problem, regulations such as HIPAA and the GDPR have stringent principles in place concerning data minimization and confidentiality, which require that access to Protected Health Information (PHI) is limited to what is needed for a specific and authorized purpose [4], [5].</a:t>
            </a:r>
            <a:endParaRPr sz="1400">
              <a:solidFill>
                <a:schemeClr val="dk1"/>
              </a:solidFill>
              <a:latin typeface="Times New Roman"/>
              <a:ea typeface="Times New Roman"/>
              <a:cs typeface="Times New Roman"/>
              <a:sym typeface="Times New Roman"/>
            </a:endParaRPr>
          </a:p>
          <a:p>
            <a:pPr indent="-317500" lvl="0" marL="457200" rtl="0" algn="l">
              <a:spcBef>
                <a:spcPts val="1000"/>
              </a:spcBef>
              <a:spcAft>
                <a:spcPts val="100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Concurrently, effective digital forensics is important to investigate these breaches and internal malpractice. However, established forensic methodologies are dependent on thorough acquisition and analysis of whole datasets for evidence integrity [7].</a:t>
            </a:r>
            <a:endParaRPr sz="1400">
              <a:solidFill>
                <a:schemeClr val="dk1"/>
              </a:solidFill>
              <a:latin typeface="Times New Roman"/>
              <a:ea typeface="Times New Roman"/>
              <a:cs typeface="Times New Roman"/>
              <a:sym typeface="Times New Roman"/>
            </a:endParaRPr>
          </a:p>
        </p:txBody>
      </p:sp>
      <p:pic>
        <p:nvPicPr>
          <p:cNvPr id="84" name="Google Shape;84;p17"/>
          <p:cNvPicPr preferRelativeResize="0"/>
          <p:nvPr/>
        </p:nvPicPr>
        <p:blipFill rotWithShape="1">
          <a:blip r:embed="rId3">
            <a:alphaModFix/>
          </a:blip>
          <a:srcRect b="78922" l="0" r="0" t="0"/>
          <a:stretch/>
        </p:blipFill>
        <p:spPr>
          <a:xfrm>
            <a:off x="0" y="0"/>
            <a:ext cx="9144003" cy="10841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18"/>
          <p:cNvSpPr txBox="1"/>
          <p:nvPr>
            <p:ph type="title"/>
          </p:nvPr>
        </p:nvSpPr>
        <p:spPr>
          <a:xfrm>
            <a:off x="145475" y="2419275"/>
            <a:ext cx="1288500" cy="1362900"/>
          </a:xfrm>
          <a:prstGeom prst="rect">
            <a:avLst/>
          </a:prstGeom>
        </p:spPr>
        <p:txBody>
          <a:bodyPr anchorCtr="0" anchor="t" bIns="91425" lIns="91425" spcFirstLastPara="1" rIns="91425" wrap="square" tIns="91425">
            <a:normAutofit/>
          </a:bodyPr>
          <a:lstStyle/>
          <a:p>
            <a:pPr indent="0" lvl="0" marL="0" rtl="0" algn="l">
              <a:lnSpc>
                <a:spcPct val="115000"/>
              </a:lnSpc>
              <a:spcBef>
                <a:spcPts val="1200"/>
              </a:spcBef>
              <a:spcAft>
                <a:spcPts val="0"/>
              </a:spcAft>
              <a:buNone/>
            </a:pPr>
            <a:r>
              <a:rPr b="1" lang="en" sz="2000">
                <a:latin typeface="Times New Roman"/>
                <a:ea typeface="Times New Roman"/>
                <a:cs typeface="Times New Roman"/>
                <a:sym typeface="Times New Roman"/>
              </a:rPr>
              <a:t>Research </a:t>
            </a:r>
            <a:endParaRPr b="1" sz="2000">
              <a:latin typeface="Times New Roman"/>
              <a:ea typeface="Times New Roman"/>
              <a:cs typeface="Times New Roman"/>
              <a:sym typeface="Times New Roman"/>
            </a:endParaRPr>
          </a:p>
          <a:p>
            <a:pPr indent="0" lvl="0" marL="0" rtl="0" algn="l">
              <a:lnSpc>
                <a:spcPct val="115000"/>
              </a:lnSpc>
              <a:spcBef>
                <a:spcPts val="1200"/>
              </a:spcBef>
              <a:spcAft>
                <a:spcPts val="1200"/>
              </a:spcAft>
              <a:buClr>
                <a:schemeClr val="dk1"/>
              </a:buClr>
              <a:buSzPts val="1100"/>
              <a:buFont typeface="Arial"/>
              <a:buNone/>
            </a:pPr>
            <a:r>
              <a:rPr b="1" lang="en" sz="2000">
                <a:latin typeface="Times New Roman"/>
                <a:ea typeface="Times New Roman"/>
                <a:cs typeface="Times New Roman"/>
                <a:sym typeface="Times New Roman"/>
              </a:rPr>
              <a:t>Problem</a:t>
            </a:r>
            <a:endParaRPr b="1" sz="2000">
              <a:latin typeface="Times New Roman"/>
              <a:ea typeface="Times New Roman"/>
              <a:cs typeface="Times New Roman"/>
              <a:sym typeface="Times New Roman"/>
            </a:endParaRPr>
          </a:p>
        </p:txBody>
      </p:sp>
      <p:sp>
        <p:nvSpPr>
          <p:cNvPr id="90" name="Google Shape;90;p18"/>
          <p:cNvSpPr txBox="1"/>
          <p:nvPr>
            <p:ph idx="1" type="body"/>
          </p:nvPr>
        </p:nvSpPr>
        <p:spPr>
          <a:xfrm>
            <a:off x="1538950" y="1738425"/>
            <a:ext cx="7512600" cy="28098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This generates a fundamental and important contradiction - the procedural requirements for a comprehensive digital investigation are in direct contradiction to fundamental data protection regulations. Traditional forensic imaging and analysis expose the PHI of all people of an in system, not just those relevant to the investigating case and therefore causing a secondary violation of the privacy in the process of the investigation itself [9].</a:t>
            </a:r>
            <a:endParaRPr sz="1400">
              <a:solidFill>
                <a:schemeClr val="dk1"/>
              </a:solidFill>
              <a:latin typeface="Times New Roman"/>
              <a:ea typeface="Times New Roman"/>
              <a:cs typeface="Times New Roman"/>
              <a:sym typeface="Times New Roman"/>
            </a:endParaRPr>
          </a:p>
          <a:p>
            <a:pPr indent="-317500" lvl="0" marL="457200" rtl="0" algn="l">
              <a:spcBef>
                <a:spcPts val="1000"/>
              </a:spcBef>
              <a:spcAft>
                <a:spcPts val="100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Consequently, there is a strong, unmet need for a new forensic paradigm that would be able to technically enforce privacy principles, such as enabling targeted and authorized searches and analysis, without compromising the evidentiary integrity or scope necessary for a legitimate investigation. This research answers the gap in methodologies that enable reconciliation of effective digital forensics with healthcare systems' legally mandated patient privacy.</a:t>
            </a:r>
            <a:endParaRPr sz="1400">
              <a:solidFill>
                <a:schemeClr val="dk1"/>
              </a:solidFill>
              <a:latin typeface="Times New Roman"/>
              <a:ea typeface="Times New Roman"/>
              <a:cs typeface="Times New Roman"/>
              <a:sym typeface="Times New Roman"/>
            </a:endParaRPr>
          </a:p>
        </p:txBody>
      </p:sp>
      <p:pic>
        <p:nvPicPr>
          <p:cNvPr id="91" name="Google Shape;91;p18"/>
          <p:cNvPicPr preferRelativeResize="0"/>
          <p:nvPr/>
        </p:nvPicPr>
        <p:blipFill rotWithShape="1">
          <a:blip r:embed="rId3">
            <a:alphaModFix/>
          </a:blip>
          <a:srcRect b="78922" l="0" r="0" t="0"/>
          <a:stretch/>
        </p:blipFill>
        <p:spPr>
          <a:xfrm>
            <a:off x="0" y="0"/>
            <a:ext cx="9144003" cy="10841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9"/>
          <p:cNvSpPr txBox="1"/>
          <p:nvPr>
            <p:ph type="title"/>
          </p:nvPr>
        </p:nvSpPr>
        <p:spPr>
          <a:xfrm>
            <a:off x="311700" y="2242675"/>
            <a:ext cx="14445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 sz="2000">
                <a:latin typeface="Times New Roman"/>
                <a:ea typeface="Times New Roman"/>
                <a:cs typeface="Times New Roman"/>
                <a:sym typeface="Times New Roman"/>
              </a:rPr>
              <a:t>Research Aim &amp; Objectives</a:t>
            </a:r>
            <a:endParaRPr b="1" sz="2000">
              <a:latin typeface="Times New Roman"/>
              <a:ea typeface="Times New Roman"/>
              <a:cs typeface="Times New Roman"/>
              <a:sym typeface="Times New Roman"/>
            </a:endParaRPr>
          </a:p>
        </p:txBody>
      </p:sp>
      <p:sp>
        <p:nvSpPr>
          <p:cNvPr id="97" name="Google Shape;97;p19"/>
          <p:cNvSpPr txBox="1"/>
          <p:nvPr>
            <p:ph idx="1" type="body"/>
          </p:nvPr>
        </p:nvSpPr>
        <p:spPr>
          <a:xfrm>
            <a:off x="2358725" y="1110900"/>
            <a:ext cx="6473700" cy="3416400"/>
          </a:xfrm>
          <a:prstGeom prst="rect">
            <a:avLst/>
          </a:prstGeom>
        </p:spPr>
        <p:txBody>
          <a:bodyPr anchorCtr="0" anchor="t" bIns="91425" lIns="91425" spcFirstLastPara="1" rIns="91425" wrap="square" tIns="91425">
            <a:noAutofit/>
          </a:bodyPr>
          <a:lstStyle/>
          <a:p>
            <a:pPr indent="0" lvl="0" marL="0" rtl="0" algn="just">
              <a:spcBef>
                <a:spcPts val="1200"/>
              </a:spcBef>
              <a:spcAft>
                <a:spcPts val="0"/>
              </a:spcAft>
              <a:buNone/>
            </a:pPr>
            <a:r>
              <a:rPr lang="en" sz="1400">
                <a:solidFill>
                  <a:srgbClr val="111111"/>
                </a:solidFill>
                <a:latin typeface="Times New Roman"/>
                <a:ea typeface="Times New Roman"/>
                <a:cs typeface="Times New Roman"/>
                <a:sym typeface="Times New Roman"/>
              </a:rPr>
              <a:t>To Design and theoretically validate a Privacy-Preserving Healthcare Forensics which works together with advanced cryptographic tools to enable effective digital forensic analysis in a healthcare world, while making adequate provisions for the privacy of the data of a patient, and in compliance with regulatory requirements. </a:t>
            </a:r>
            <a:endParaRPr sz="1400">
              <a:solidFill>
                <a:srgbClr val="111111"/>
              </a:solidFill>
              <a:latin typeface="Times New Roman"/>
              <a:ea typeface="Times New Roman"/>
              <a:cs typeface="Times New Roman"/>
              <a:sym typeface="Times New Roman"/>
            </a:endParaRPr>
          </a:p>
          <a:p>
            <a:pPr indent="0" lvl="0" marL="0" rtl="0" algn="just">
              <a:spcBef>
                <a:spcPts val="1200"/>
              </a:spcBef>
              <a:spcAft>
                <a:spcPts val="0"/>
              </a:spcAft>
              <a:buNone/>
            </a:pPr>
            <a:r>
              <a:rPr lang="en" sz="1400">
                <a:solidFill>
                  <a:srgbClr val="111111"/>
                </a:solidFill>
                <a:latin typeface="Times New Roman"/>
                <a:ea typeface="Times New Roman"/>
                <a:cs typeface="Times New Roman"/>
                <a:sym typeface="Times New Roman"/>
              </a:rPr>
              <a:t>Objectives </a:t>
            </a:r>
            <a:endParaRPr sz="1400">
              <a:solidFill>
                <a:srgbClr val="111111"/>
              </a:solidFill>
              <a:latin typeface="Times New Roman"/>
              <a:ea typeface="Times New Roman"/>
              <a:cs typeface="Times New Roman"/>
              <a:sym typeface="Times New Roman"/>
            </a:endParaRPr>
          </a:p>
          <a:p>
            <a:pPr indent="-317500" lvl="0" marL="457200" rtl="0" algn="just">
              <a:spcBef>
                <a:spcPts val="120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To develop a multi-purpose forensic structure for healthcare incident response that systematically includes privacy-friendly cryptographic methods to manage access to Electronic Health Records (EHRs) and system logs during evidence collection and analysis.</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317500" lvl="0" marL="457200" rtl="0" algn="just">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To formally describe the fundamental cryptographic operations of the developed framework, developed algorithms to identify and analyze evidence related to a particular incident of security violation or malpractice case without giving access to plaintexts of the entire patient database.</a:t>
            </a:r>
            <a:r>
              <a:rPr lang="en" sz="1400">
                <a:solidFill>
                  <a:schemeClr val="dk1"/>
                </a:solidFill>
                <a:latin typeface="Times New Roman"/>
                <a:ea typeface="Times New Roman"/>
                <a:cs typeface="Times New Roman"/>
                <a:sym typeface="Times New Roman"/>
              </a:rPr>
              <a:t> </a:t>
            </a:r>
            <a:endParaRPr sz="1400">
              <a:latin typeface="Times New Roman"/>
              <a:ea typeface="Times New Roman"/>
              <a:cs typeface="Times New Roman"/>
              <a:sym typeface="Times New Roman"/>
            </a:endParaRPr>
          </a:p>
        </p:txBody>
      </p:sp>
      <p:pic>
        <p:nvPicPr>
          <p:cNvPr id="98" name="Google Shape;98;p19"/>
          <p:cNvPicPr preferRelativeResize="0"/>
          <p:nvPr/>
        </p:nvPicPr>
        <p:blipFill rotWithShape="1">
          <a:blip r:embed="rId3">
            <a:alphaModFix/>
          </a:blip>
          <a:srcRect b="46077" l="0" r="0" t="32323"/>
          <a:stretch/>
        </p:blipFill>
        <p:spPr>
          <a:xfrm>
            <a:off x="0" y="1"/>
            <a:ext cx="9143997" cy="11109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20"/>
          <p:cNvSpPr txBox="1"/>
          <p:nvPr>
            <p:ph type="title"/>
          </p:nvPr>
        </p:nvSpPr>
        <p:spPr>
          <a:xfrm>
            <a:off x="311700" y="2242675"/>
            <a:ext cx="14445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 sz="2000">
                <a:latin typeface="Times New Roman"/>
                <a:ea typeface="Times New Roman"/>
                <a:cs typeface="Times New Roman"/>
                <a:sym typeface="Times New Roman"/>
              </a:rPr>
              <a:t>Research Aim &amp; Objectives</a:t>
            </a:r>
            <a:endParaRPr b="1" sz="2000">
              <a:latin typeface="Times New Roman"/>
              <a:ea typeface="Times New Roman"/>
              <a:cs typeface="Times New Roman"/>
              <a:sym typeface="Times New Roman"/>
            </a:endParaRPr>
          </a:p>
        </p:txBody>
      </p:sp>
      <p:sp>
        <p:nvSpPr>
          <p:cNvPr id="104" name="Google Shape;104;p20"/>
          <p:cNvSpPr txBox="1"/>
          <p:nvPr>
            <p:ph idx="1" type="body"/>
          </p:nvPr>
        </p:nvSpPr>
        <p:spPr>
          <a:xfrm>
            <a:off x="2358725" y="1296922"/>
            <a:ext cx="6473700" cy="3416400"/>
          </a:xfrm>
          <a:prstGeom prst="rect">
            <a:avLst/>
          </a:prstGeom>
        </p:spPr>
        <p:txBody>
          <a:bodyPr anchorCtr="0" anchor="t" bIns="91425" lIns="91425" spcFirstLastPara="1" rIns="91425" wrap="square" tIns="91425">
            <a:noAutofit/>
          </a:bodyPr>
          <a:lstStyle/>
          <a:p>
            <a:pPr indent="-317500" lvl="0" marL="457200" rtl="0" algn="just">
              <a:spcBef>
                <a:spcPts val="120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To assess the robustness of the security and privacy offered by the proposed framework with a thorough threat modeling analysis, identifying the possible threats, both internal and external, by means of methodologies such as STRIDE and LINDDUN.</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317500" lvl="0" marL="457200" rtl="0" algn="just">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To ensure the framework is up-to-date with healthcare privacy requirements and best practices by mapping controls and processes to the NIST Privacy Framework to demonstrate the consideration and control of patient privacy risk throughout the digital forensics lifecycle.</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317500" lvl="0" marL="457200" rtl="0" algn="just">
              <a:spcBef>
                <a:spcPts val="0"/>
              </a:spcBef>
              <a:spcAft>
                <a:spcPts val="0"/>
              </a:spcAft>
              <a:buClr>
                <a:srgbClr val="111111"/>
              </a:buClr>
              <a:buSzPts val="1400"/>
              <a:buFont typeface="Times New Roman"/>
              <a:buChar char="●"/>
            </a:pPr>
            <a:r>
              <a:rPr lang="en" sz="1400">
                <a:solidFill>
                  <a:srgbClr val="111111"/>
                </a:solidFill>
                <a:latin typeface="Times New Roman"/>
                <a:ea typeface="Times New Roman"/>
                <a:cs typeface="Times New Roman"/>
                <a:sym typeface="Times New Roman"/>
              </a:rPr>
              <a:t>To synthesize the findings from the threat modeling and NIST analysis as a set of evidence-based guidelines to follow for implementing privacy-preserving forensics in healthcare, a critical focus on the trade-offs between the efficacy of the investigation and the protection of patient privacy.</a:t>
            </a:r>
            <a:endParaRPr sz="1400">
              <a:solidFill>
                <a:srgbClr val="111111"/>
              </a:solidFill>
              <a:latin typeface="Times New Roman"/>
              <a:ea typeface="Times New Roman"/>
              <a:cs typeface="Times New Roman"/>
              <a:sym typeface="Times New Roman"/>
            </a:endParaRPr>
          </a:p>
        </p:txBody>
      </p:sp>
      <p:pic>
        <p:nvPicPr>
          <p:cNvPr id="105" name="Google Shape;105;p20"/>
          <p:cNvPicPr preferRelativeResize="0"/>
          <p:nvPr/>
        </p:nvPicPr>
        <p:blipFill rotWithShape="1">
          <a:blip r:embed="rId3">
            <a:alphaModFix/>
          </a:blip>
          <a:srcRect b="46077" l="0" r="0" t="32323"/>
          <a:stretch/>
        </p:blipFill>
        <p:spPr>
          <a:xfrm>
            <a:off x="0" y="1"/>
            <a:ext cx="9143997" cy="11109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21"/>
          <p:cNvSpPr txBox="1"/>
          <p:nvPr>
            <p:ph type="title"/>
          </p:nvPr>
        </p:nvSpPr>
        <p:spPr>
          <a:xfrm>
            <a:off x="259750" y="1290750"/>
            <a:ext cx="17457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Literature Review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&amp;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Summary Leading to Gap</a:t>
            </a:r>
            <a:endParaRPr b="1" sz="2020">
              <a:latin typeface="Times New Roman"/>
              <a:ea typeface="Times New Roman"/>
              <a:cs typeface="Times New Roman"/>
              <a:sym typeface="Times New Roman"/>
            </a:endParaRPr>
          </a:p>
        </p:txBody>
      </p:sp>
      <p:sp>
        <p:nvSpPr>
          <p:cNvPr id="111" name="Google Shape;111;p21"/>
          <p:cNvSpPr txBox="1"/>
          <p:nvPr>
            <p:ph idx="1" type="body"/>
          </p:nvPr>
        </p:nvSpPr>
        <p:spPr>
          <a:xfrm>
            <a:off x="1932700" y="1416100"/>
            <a:ext cx="6899700" cy="3637800"/>
          </a:xfrm>
          <a:prstGeom prst="rect">
            <a:avLst/>
          </a:prstGeom>
        </p:spPr>
        <p:txBody>
          <a:bodyPr anchorCtr="0" anchor="t" bIns="91425" lIns="91425" spcFirstLastPara="1" rIns="91425" wrap="square" tIns="91425">
            <a:noAutofit/>
          </a:bodyPr>
          <a:lstStyle/>
          <a:p>
            <a:pPr indent="-317500" lvl="0" marL="457200" rtl="0" algn="l">
              <a:lnSpc>
                <a:spcPct val="95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Healthcare Privacy &amp; Security: </a:t>
            </a:r>
            <a:r>
              <a:rPr lang="en" sz="1400">
                <a:solidFill>
                  <a:schemeClr val="dk1"/>
                </a:solidFill>
                <a:latin typeface="Times New Roman"/>
                <a:ea typeface="Times New Roman"/>
                <a:cs typeface="Times New Roman"/>
                <a:sym typeface="Times New Roman"/>
              </a:rPr>
              <a:t>There is a significant literature documenting the critical challenges posed by protecting PHI in complex, digital systems featuring both endemic vulnerabilities that result in regular, costly breaches as well as the significant regulatory environment (HIPAA/GDPR) governing the handling of data [1], [3], [4], [5].</a:t>
            </a:r>
            <a:endParaRPr sz="1400">
              <a:solidFill>
                <a:schemeClr val="dk1"/>
              </a:solidFill>
              <a:latin typeface="Times New Roman"/>
              <a:ea typeface="Times New Roman"/>
              <a:cs typeface="Times New Roman"/>
              <a:sym typeface="Times New Roman"/>
            </a:endParaRPr>
          </a:p>
          <a:p>
            <a:pPr indent="-317500" lvl="0" marL="457200" rtl="0" algn="l">
              <a:lnSpc>
                <a:spcPct val="95000"/>
              </a:lnSpc>
              <a:spcBef>
                <a:spcPts val="100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Forensic Process Limitations: </a:t>
            </a:r>
            <a:r>
              <a:rPr lang="en" sz="1400">
                <a:solidFill>
                  <a:schemeClr val="dk1"/>
                </a:solidFill>
                <a:latin typeface="Times New Roman"/>
                <a:ea typeface="Times New Roman"/>
                <a:cs typeface="Times New Roman"/>
                <a:sym typeface="Times New Roman"/>
              </a:rPr>
              <a:t>Established digital forensic models put evidentiary completeness and chain of custody first but work through bulk data collection and analysis, which are fundamentally incompatible with privacy principles such as data minimization, as it results in a known "privacy cost" [7], [9].</a:t>
            </a:r>
            <a:endParaRPr sz="1400">
              <a:solidFill>
                <a:schemeClr val="dk1"/>
              </a:solidFill>
              <a:latin typeface="Times New Roman"/>
              <a:ea typeface="Times New Roman"/>
              <a:cs typeface="Times New Roman"/>
              <a:sym typeface="Times New Roman"/>
            </a:endParaRPr>
          </a:p>
          <a:p>
            <a:pPr indent="-317500" lvl="0" marL="457200" rtl="0" algn="l">
              <a:lnSpc>
                <a:spcPct val="95000"/>
              </a:lnSpc>
              <a:spcBef>
                <a:spcPts val="1000"/>
              </a:spcBef>
              <a:spcAft>
                <a:spcPts val="100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Cryptographic Privacy Techniques: There are basic and advanced cryptographic techniques, such as Searchable Encryption (SE) and Homomorphic Encryption (HE), which provide a technical way of processing and querying data while maintaining confidentiality [10]. However, their application is discussed primarily in the context of generic secure storage/ analytics and not structured forensic investigation lifecycles.</a:t>
            </a:r>
            <a:endParaRPr sz="1400">
              <a:solidFill>
                <a:schemeClr val="dk1"/>
              </a:solidFill>
              <a:latin typeface="Times New Roman"/>
              <a:ea typeface="Times New Roman"/>
              <a:cs typeface="Times New Roman"/>
              <a:sym typeface="Times New Roman"/>
            </a:endParaRPr>
          </a:p>
        </p:txBody>
      </p:sp>
      <p:pic>
        <p:nvPicPr>
          <p:cNvPr id="112" name="Google Shape;112;p21"/>
          <p:cNvPicPr preferRelativeResize="0"/>
          <p:nvPr/>
        </p:nvPicPr>
        <p:blipFill rotWithShape="1">
          <a:blip r:embed="rId3">
            <a:alphaModFix/>
          </a:blip>
          <a:srcRect b="36968" l="0" r="0" t="36970"/>
          <a:stretch/>
        </p:blipFill>
        <p:spPr>
          <a:xfrm>
            <a:off x="0" y="-1"/>
            <a:ext cx="9144003" cy="13404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22"/>
          <p:cNvSpPr txBox="1"/>
          <p:nvPr>
            <p:ph type="title"/>
          </p:nvPr>
        </p:nvSpPr>
        <p:spPr>
          <a:xfrm>
            <a:off x="259750" y="1290750"/>
            <a:ext cx="17457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Literature Review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&amp;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Summary Leading to Gap</a:t>
            </a:r>
            <a:endParaRPr b="1" sz="2020">
              <a:latin typeface="Times New Roman"/>
              <a:ea typeface="Times New Roman"/>
              <a:cs typeface="Times New Roman"/>
              <a:sym typeface="Times New Roman"/>
            </a:endParaRPr>
          </a:p>
        </p:txBody>
      </p:sp>
      <p:sp>
        <p:nvSpPr>
          <p:cNvPr id="118" name="Google Shape;118;p22"/>
          <p:cNvSpPr txBox="1"/>
          <p:nvPr>
            <p:ph idx="1" type="body"/>
          </p:nvPr>
        </p:nvSpPr>
        <p:spPr>
          <a:xfrm>
            <a:off x="1932700" y="1416100"/>
            <a:ext cx="6899700" cy="3637800"/>
          </a:xfrm>
          <a:prstGeom prst="rect">
            <a:avLst/>
          </a:prstGeom>
        </p:spPr>
        <p:txBody>
          <a:bodyPr anchorCtr="0" anchor="t" bIns="91425" lIns="91425" spcFirstLastPara="1" rIns="91425" wrap="square" tIns="91425">
            <a:noAutofit/>
          </a:bodyPr>
          <a:lstStyle/>
          <a:p>
            <a:pPr indent="-317500" lvl="0" marL="457200" rtl="0" algn="l">
              <a:lnSpc>
                <a:spcPct val="95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Privacy &amp; Risk Frameworks: Frameworks such as NIST Privacy Framework have enabled structured approaches to organisational privacy risk management that provide functions (Identify, Govern, Control, etc.) that are necessary to organisational compliance, but are not combined with technical forensic procedures [NIST, 2020].</a:t>
            </a:r>
            <a:endParaRPr sz="1400">
              <a:solidFill>
                <a:schemeClr val="dk1"/>
              </a:solidFill>
              <a:latin typeface="Times New Roman"/>
              <a:ea typeface="Times New Roman"/>
              <a:cs typeface="Times New Roman"/>
              <a:sym typeface="Times New Roman"/>
            </a:endParaRPr>
          </a:p>
          <a:p>
            <a:pPr indent="-317500" lvl="0" marL="457200" rtl="0" algn="l">
              <a:lnSpc>
                <a:spcPct val="95000"/>
              </a:lnSpc>
              <a:spcBef>
                <a:spcPts val="100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Identified Research Gap: The literature does show significant, but isolated, advances in each area. A critical gap exists in the joined up of these areas: It is a rather clear fact that there is no comprehensive framework which applies cryptographic controls in a structured forensic process which is explicitly geared toward privacy governance frameworks (like NIST) to ensure compliant and privacy-preserving investigations in healthcare.</a:t>
            </a:r>
            <a:endParaRPr sz="1400">
              <a:solidFill>
                <a:schemeClr val="dk1"/>
              </a:solidFill>
              <a:latin typeface="Times New Roman"/>
              <a:ea typeface="Times New Roman"/>
              <a:cs typeface="Times New Roman"/>
              <a:sym typeface="Times New Roman"/>
            </a:endParaRPr>
          </a:p>
          <a:p>
            <a:pPr indent="-317500" lvl="0" marL="457200" rtl="0" algn="l">
              <a:lnSpc>
                <a:spcPct val="95000"/>
              </a:lnSpc>
              <a:spcBef>
                <a:spcPts val="1000"/>
              </a:spcBef>
              <a:spcAft>
                <a:spcPts val="100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This research seeks to fill this gap by putting forward a dedicated Privacy-Preserving Healthcare Forensics framework that will integrate the cryptographic techniques, forensic processes, and privacy governance in a coherent model.</a:t>
            </a:r>
            <a:endParaRPr sz="1400">
              <a:solidFill>
                <a:schemeClr val="dk1"/>
              </a:solidFill>
              <a:latin typeface="Times New Roman"/>
              <a:ea typeface="Times New Roman"/>
              <a:cs typeface="Times New Roman"/>
              <a:sym typeface="Times New Roman"/>
            </a:endParaRPr>
          </a:p>
        </p:txBody>
      </p:sp>
      <p:pic>
        <p:nvPicPr>
          <p:cNvPr id="119" name="Google Shape;119;p22"/>
          <p:cNvPicPr preferRelativeResize="0"/>
          <p:nvPr/>
        </p:nvPicPr>
        <p:blipFill rotWithShape="1">
          <a:blip r:embed="rId3">
            <a:alphaModFix/>
          </a:blip>
          <a:srcRect b="36968" l="0" r="0" t="36970"/>
          <a:stretch/>
        </p:blipFill>
        <p:spPr>
          <a:xfrm>
            <a:off x="0" y="-1"/>
            <a:ext cx="9144003" cy="13404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23"/>
          <p:cNvSpPr txBox="1"/>
          <p:nvPr>
            <p:ph type="title"/>
          </p:nvPr>
        </p:nvSpPr>
        <p:spPr>
          <a:xfrm>
            <a:off x="322075" y="1361200"/>
            <a:ext cx="1662600" cy="2919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Research Methodology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&amp;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Materials</a:t>
            </a:r>
            <a:endParaRPr b="1" sz="2020">
              <a:latin typeface="Times New Roman"/>
              <a:ea typeface="Times New Roman"/>
              <a:cs typeface="Times New Roman"/>
              <a:sym typeface="Times New Roman"/>
            </a:endParaRPr>
          </a:p>
        </p:txBody>
      </p:sp>
      <p:sp>
        <p:nvSpPr>
          <p:cNvPr id="125" name="Google Shape;125;p23"/>
          <p:cNvSpPr txBox="1"/>
          <p:nvPr>
            <p:ph idx="1" type="body"/>
          </p:nvPr>
        </p:nvSpPr>
        <p:spPr>
          <a:xfrm>
            <a:off x="2421075" y="1361200"/>
            <a:ext cx="64113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400">
                <a:solidFill>
                  <a:srgbClr val="111111"/>
                </a:solidFill>
                <a:latin typeface="Times New Roman"/>
                <a:ea typeface="Times New Roman"/>
                <a:cs typeface="Times New Roman"/>
                <a:sym typeface="Times New Roman"/>
              </a:rPr>
              <a:t>Research Approach &amp; Justification</a:t>
            </a:r>
            <a:endParaRPr b="1" sz="1400">
              <a:solidFill>
                <a:srgbClr val="111111"/>
              </a:solidFill>
              <a:latin typeface="Times New Roman"/>
              <a:ea typeface="Times New Roman"/>
              <a:cs typeface="Times New Roman"/>
              <a:sym typeface="Times New Roman"/>
            </a:endParaRPr>
          </a:p>
          <a:p>
            <a:pPr indent="0" lvl="0" marL="0" rtl="0" algn="l">
              <a:spcBef>
                <a:spcPts val="0"/>
              </a:spcBef>
              <a:spcAft>
                <a:spcPts val="0"/>
              </a:spcAft>
              <a:buNone/>
            </a:pPr>
            <a:r>
              <a:rPr lang="en" sz="1400">
                <a:solidFill>
                  <a:srgbClr val="111111"/>
                </a:solidFill>
                <a:latin typeface="Times New Roman"/>
                <a:ea typeface="Times New Roman"/>
                <a:cs typeface="Times New Roman"/>
                <a:sym typeface="Times New Roman"/>
              </a:rPr>
              <a:t>A Design Science Research (DSR) research paradigm is used as the main output is the development and testing of the </a:t>
            </a:r>
            <a:r>
              <a:rPr lang="en" sz="1400">
                <a:solidFill>
                  <a:srgbClr val="111111"/>
                </a:solidFill>
                <a:latin typeface="Times New Roman"/>
                <a:ea typeface="Times New Roman"/>
                <a:cs typeface="Times New Roman"/>
                <a:sym typeface="Times New Roman"/>
              </a:rPr>
              <a:t>proposed</a:t>
            </a:r>
            <a:r>
              <a:rPr lang="en" sz="1400">
                <a:solidFill>
                  <a:srgbClr val="111111"/>
                </a:solidFill>
                <a:latin typeface="Times New Roman"/>
                <a:ea typeface="Times New Roman"/>
                <a:cs typeface="Times New Roman"/>
                <a:sym typeface="Times New Roman"/>
              </a:rPr>
              <a:t> framework artifact.</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rPr lang="en" sz="1400">
                <a:solidFill>
                  <a:srgbClr val="111111"/>
                </a:solidFill>
                <a:latin typeface="Times New Roman"/>
                <a:ea typeface="Times New Roman"/>
                <a:cs typeface="Times New Roman"/>
                <a:sym typeface="Times New Roman"/>
              </a:rPr>
              <a:t>This is underpinned by a mixed-methods approach by issuing a combination of qualitative analysis in in-depth evaluation of security/privacy properties and quantitative theoretical analysis in evaluation of practical feasibility.</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sz="1400">
              <a:solidFill>
                <a:srgbClr val="111111"/>
              </a:solidFill>
              <a:latin typeface="Times New Roman"/>
              <a:ea typeface="Times New Roman"/>
              <a:cs typeface="Times New Roman"/>
              <a:sym typeface="Times New Roman"/>
            </a:endParaRPr>
          </a:p>
          <a:p>
            <a:pPr indent="0" lvl="0" marL="0" rtl="0" algn="l">
              <a:spcBef>
                <a:spcPts val="0"/>
              </a:spcBef>
              <a:spcAft>
                <a:spcPts val="0"/>
              </a:spcAft>
              <a:buNone/>
            </a:pPr>
            <a:r>
              <a:rPr b="1" lang="en" sz="1400">
                <a:solidFill>
                  <a:srgbClr val="111111"/>
                </a:solidFill>
                <a:latin typeface="Times New Roman"/>
                <a:ea typeface="Times New Roman"/>
                <a:cs typeface="Times New Roman"/>
                <a:sym typeface="Times New Roman"/>
              </a:rPr>
              <a:t>Evaluation &amp; Analysis Process: </a:t>
            </a:r>
            <a:endParaRPr b="1" sz="1400">
              <a:solidFill>
                <a:srgbClr val="111111"/>
              </a:solidFill>
              <a:latin typeface="Times New Roman"/>
              <a:ea typeface="Times New Roman"/>
              <a:cs typeface="Times New Roman"/>
              <a:sym typeface="Times New Roman"/>
            </a:endParaRPr>
          </a:p>
          <a:p>
            <a:pPr indent="-317500" lvl="0" marL="457200" rtl="0" algn="l">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A comprehensive evaluation and analysis process will be used to validate the efficacy of the framework and include three-stages:</a:t>
            </a:r>
            <a:r>
              <a:rPr lang="en" sz="1400">
                <a:solidFill>
                  <a:schemeClr val="dk1"/>
                </a:solidFill>
                <a:latin typeface="Times New Roman"/>
                <a:ea typeface="Times New Roman"/>
                <a:cs typeface="Times New Roman"/>
                <a:sym typeface="Times New Roman"/>
              </a:rPr>
              <a:t> </a:t>
            </a:r>
            <a:r>
              <a:rPr lang="en" sz="1400">
                <a:solidFill>
                  <a:srgbClr val="111111"/>
                </a:solidFill>
                <a:latin typeface="Times New Roman"/>
                <a:ea typeface="Times New Roman"/>
                <a:cs typeface="Times New Roman"/>
                <a:sym typeface="Times New Roman"/>
              </a:rPr>
              <a:t>Threat Modeling: Applying STRIDE (Security Threats) and LINDDUN (Privacy Specific Threats) to the architecture and identify vulnerabilities and calculate the mitigation rate.</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sz="1400">
              <a:solidFill>
                <a:schemeClr val="dk1"/>
              </a:solidFill>
              <a:latin typeface="Times New Roman"/>
              <a:ea typeface="Times New Roman"/>
              <a:cs typeface="Times New Roman"/>
              <a:sym typeface="Times New Roman"/>
            </a:endParaRPr>
          </a:p>
        </p:txBody>
      </p:sp>
      <p:pic>
        <p:nvPicPr>
          <p:cNvPr id="126" name="Google Shape;126;p23"/>
          <p:cNvPicPr preferRelativeResize="0"/>
          <p:nvPr/>
        </p:nvPicPr>
        <p:blipFill rotWithShape="1">
          <a:blip r:embed="rId3">
            <a:alphaModFix/>
          </a:blip>
          <a:srcRect b="44039" l="0" r="0" t="30910"/>
          <a:stretch/>
        </p:blipFill>
        <p:spPr>
          <a:xfrm>
            <a:off x="0" y="-41576"/>
            <a:ext cx="9144003" cy="128847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24"/>
          <p:cNvSpPr txBox="1"/>
          <p:nvPr>
            <p:ph type="title"/>
          </p:nvPr>
        </p:nvSpPr>
        <p:spPr>
          <a:xfrm>
            <a:off x="322075" y="1361200"/>
            <a:ext cx="1662600" cy="2919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Research Methodology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&amp; </a:t>
            </a:r>
            <a:endParaRPr b="1" sz="2020">
              <a:latin typeface="Times New Roman"/>
              <a:ea typeface="Times New Roman"/>
              <a:cs typeface="Times New Roman"/>
              <a:sym typeface="Times New Roman"/>
            </a:endParaRPr>
          </a:p>
          <a:p>
            <a:pPr indent="0" lvl="0" marL="0" rtl="0" algn="l">
              <a:spcBef>
                <a:spcPts val="0"/>
              </a:spcBef>
              <a:spcAft>
                <a:spcPts val="0"/>
              </a:spcAft>
              <a:buSzPts val="990"/>
              <a:buNone/>
            </a:pPr>
            <a:r>
              <a:rPr b="1" lang="en" sz="2020">
                <a:latin typeface="Times New Roman"/>
                <a:ea typeface="Times New Roman"/>
                <a:cs typeface="Times New Roman"/>
                <a:sym typeface="Times New Roman"/>
              </a:rPr>
              <a:t>Materials</a:t>
            </a:r>
            <a:endParaRPr b="1" sz="2020">
              <a:latin typeface="Times New Roman"/>
              <a:ea typeface="Times New Roman"/>
              <a:cs typeface="Times New Roman"/>
              <a:sym typeface="Times New Roman"/>
            </a:endParaRPr>
          </a:p>
        </p:txBody>
      </p:sp>
      <p:sp>
        <p:nvSpPr>
          <p:cNvPr id="132" name="Google Shape;132;p24"/>
          <p:cNvSpPr txBox="1"/>
          <p:nvPr>
            <p:ph idx="1" type="body"/>
          </p:nvPr>
        </p:nvSpPr>
        <p:spPr>
          <a:xfrm>
            <a:off x="2421075" y="1361200"/>
            <a:ext cx="64113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1400">
                <a:solidFill>
                  <a:srgbClr val="111111"/>
                </a:solidFill>
                <a:latin typeface="Times New Roman"/>
                <a:ea typeface="Times New Roman"/>
                <a:cs typeface="Times New Roman"/>
                <a:sym typeface="Times New Roman"/>
              </a:rPr>
              <a:t>Evaluation &amp; Analysis Process: </a:t>
            </a:r>
            <a:endParaRPr sz="1400">
              <a:solidFill>
                <a:srgbClr val="111111"/>
              </a:solidFill>
              <a:latin typeface="Times New Roman"/>
              <a:ea typeface="Times New Roman"/>
              <a:cs typeface="Times New Roman"/>
              <a:sym typeface="Times New Roman"/>
            </a:endParaRPr>
          </a:p>
          <a:p>
            <a:pPr indent="-317500" lvl="0" marL="457200" rtl="0" algn="l">
              <a:spcBef>
                <a:spcPts val="0"/>
              </a:spcBef>
              <a:spcAft>
                <a:spcPts val="0"/>
              </a:spcAft>
              <a:buClr>
                <a:srgbClr val="111111"/>
              </a:buClr>
              <a:buSzPts val="1400"/>
              <a:buFont typeface="Times New Roman"/>
              <a:buChar char="●"/>
            </a:pPr>
            <a:r>
              <a:rPr lang="en" sz="1400">
                <a:solidFill>
                  <a:srgbClr val="111111"/>
                </a:solidFill>
                <a:latin typeface="Times New Roman"/>
                <a:ea typeface="Times New Roman"/>
                <a:cs typeface="Times New Roman"/>
                <a:sym typeface="Times New Roman"/>
              </a:rPr>
              <a:t>Compliance Mapping: Aligning control and process for the framework in a systematic way with the 5 key functions of the NIST Privacy Framework (Identify, Govern, Control, Communicate, Protect) demonstrating regulatory alignment. </a:t>
            </a:r>
            <a:endParaRPr sz="1400">
              <a:solidFill>
                <a:schemeClr val="dk1"/>
              </a:solidFill>
              <a:latin typeface="Times New Roman"/>
              <a:ea typeface="Times New Roman"/>
              <a:cs typeface="Times New Roman"/>
              <a:sym typeface="Times New Roman"/>
            </a:endParaRPr>
          </a:p>
          <a:p>
            <a:pPr indent="-317500" lvl="0" marL="457200" rtl="0" algn="l">
              <a:spcBef>
                <a:spcPts val="0"/>
              </a:spcBef>
              <a:spcAft>
                <a:spcPts val="0"/>
              </a:spcAft>
              <a:buClr>
                <a:srgbClr val="111111"/>
              </a:buClr>
              <a:buSzPts val="1400"/>
              <a:buFont typeface="Times New Roman"/>
              <a:buChar char="●"/>
            </a:pPr>
            <a:r>
              <a:rPr lang="en" sz="1400">
                <a:solidFill>
                  <a:srgbClr val="111111"/>
                </a:solidFill>
                <a:latin typeface="Times New Roman"/>
                <a:ea typeface="Times New Roman"/>
                <a:cs typeface="Times New Roman"/>
                <a:sym typeface="Times New Roman"/>
              </a:rPr>
              <a:t>Theoretical Performance Analysis: Considering the computational complexity (Big-O notation) of the main cryptographic operations (e.g., searchable encryption) in order to establish the scalability and in order to be able to articulate the privacy-utility trade-off.</a:t>
            </a:r>
            <a:endParaRPr b="1" sz="1400">
              <a:solidFill>
                <a:srgbClr val="111111"/>
              </a:solidFill>
              <a:latin typeface="Times New Roman"/>
              <a:ea typeface="Times New Roman"/>
              <a:cs typeface="Times New Roman"/>
              <a:sym typeface="Times New Roman"/>
            </a:endParaRPr>
          </a:p>
        </p:txBody>
      </p:sp>
      <p:pic>
        <p:nvPicPr>
          <p:cNvPr id="133" name="Google Shape;133;p24"/>
          <p:cNvPicPr preferRelativeResize="0"/>
          <p:nvPr/>
        </p:nvPicPr>
        <p:blipFill rotWithShape="1">
          <a:blip r:embed="rId3">
            <a:alphaModFix/>
          </a:blip>
          <a:srcRect b="44039" l="0" r="0" t="30910"/>
          <a:stretch/>
        </p:blipFill>
        <p:spPr>
          <a:xfrm>
            <a:off x="0" y="-41576"/>
            <a:ext cx="9144003" cy="128847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2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lnSpc>
                <a:spcPct val="115000"/>
              </a:lnSpc>
              <a:spcBef>
                <a:spcPts val="1200"/>
              </a:spcBef>
              <a:spcAft>
                <a:spcPts val="1200"/>
              </a:spcAft>
              <a:buClr>
                <a:schemeClr val="dk1"/>
              </a:buClr>
              <a:buSzPts val="1100"/>
              <a:buFont typeface="Arial"/>
              <a:buNone/>
            </a:pPr>
            <a:r>
              <a:rPr b="1" lang="en" sz="2400">
                <a:latin typeface="Times New Roman"/>
                <a:ea typeface="Times New Roman"/>
                <a:cs typeface="Times New Roman"/>
                <a:sym typeface="Times New Roman"/>
              </a:rPr>
              <a:t>Project Planning</a:t>
            </a:r>
            <a:endParaRPr sz="2400">
              <a:latin typeface="Times New Roman"/>
              <a:ea typeface="Times New Roman"/>
              <a:cs typeface="Times New Roman"/>
              <a:sym typeface="Times New Roman"/>
            </a:endParaRPr>
          </a:p>
        </p:txBody>
      </p:sp>
      <p:grpSp>
        <p:nvGrpSpPr>
          <p:cNvPr id="139" name="Google Shape;139;p25"/>
          <p:cNvGrpSpPr/>
          <p:nvPr/>
        </p:nvGrpSpPr>
        <p:grpSpPr>
          <a:xfrm>
            <a:off x="1087525" y="1574025"/>
            <a:ext cx="1834900" cy="2315200"/>
            <a:chOff x="1083025" y="1574025"/>
            <a:chExt cx="1834900" cy="2315200"/>
          </a:xfrm>
        </p:grpSpPr>
        <p:sp>
          <p:nvSpPr>
            <p:cNvPr id="140" name="Google Shape;140;p25"/>
            <p:cNvSpPr txBox="1"/>
            <p:nvPr/>
          </p:nvSpPr>
          <p:spPr>
            <a:xfrm>
              <a:off x="1604274" y="1574025"/>
              <a:ext cx="624300" cy="241200"/>
            </a:xfrm>
            <a:prstGeom prst="rect">
              <a:avLst/>
            </a:prstGeom>
            <a:noFill/>
            <a:ln>
              <a:noFill/>
            </a:ln>
          </p:spPr>
          <p:txBody>
            <a:bodyPr anchorCtr="0" anchor="t" bIns="91425" lIns="91425" spcFirstLastPara="1" rIns="91425" wrap="square" tIns="91425">
              <a:noAutofit/>
            </a:bodyPr>
            <a:lstStyle/>
            <a:p>
              <a:pPr indent="0" lvl="0" marL="0" rtl="0" algn="r">
                <a:lnSpc>
                  <a:spcPct val="115000"/>
                </a:lnSpc>
                <a:spcBef>
                  <a:spcPts val="0"/>
                </a:spcBef>
                <a:spcAft>
                  <a:spcPts val="1600"/>
                </a:spcAft>
                <a:buNone/>
              </a:pPr>
              <a:r>
                <a:rPr lang="en" sz="800">
                  <a:solidFill>
                    <a:srgbClr val="0C57D3"/>
                  </a:solidFill>
                  <a:latin typeface="Roboto"/>
                  <a:ea typeface="Roboto"/>
                  <a:cs typeface="Roboto"/>
                  <a:sym typeface="Roboto"/>
                </a:rPr>
                <a:t>Month 1</a:t>
              </a:r>
              <a:endParaRPr sz="800">
                <a:solidFill>
                  <a:srgbClr val="0C57D3"/>
                </a:solidFill>
                <a:latin typeface="Roboto"/>
                <a:ea typeface="Roboto"/>
                <a:cs typeface="Roboto"/>
                <a:sym typeface="Roboto"/>
              </a:endParaRPr>
            </a:p>
          </p:txBody>
        </p:sp>
        <p:sp>
          <p:nvSpPr>
            <p:cNvPr id="141" name="Google Shape;141;p25"/>
            <p:cNvSpPr txBox="1"/>
            <p:nvPr/>
          </p:nvSpPr>
          <p:spPr>
            <a:xfrm>
              <a:off x="1235825" y="2695025"/>
              <a:ext cx="1505100" cy="446400"/>
            </a:xfrm>
            <a:prstGeom prst="rect">
              <a:avLst/>
            </a:prstGeom>
            <a:noFill/>
            <a:ln>
              <a:noFill/>
            </a:ln>
          </p:spPr>
          <p:txBody>
            <a:bodyPr anchorCtr="0" anchor="b" bIns="91425" lIns="91425" spcFirstLastPara="1" rIns="91425" wrap="square" tIns="91425">
              <a:noAutofit/>
            </a:bodyPr>
            <a:lstStyle/>
            <a:p>
              <a:pPr indent="0" lvl="0" marL="0" rtl="0" algn="l">
                <a:lnSpc>
                  <a:spcPct val="115000"/>
                </a:lnSpc>
                <a:spcBef>
                  <a:spcPts val="0"/>
                </a:spcBef>
                <a:spcAft>
                  <a:spcPts val="0"/>
                </a:spcAft>
                <a:buNone/>
              </a:pPr>
              <a:r>
                <a:rPr b="1" lang="en" sz="1000">
                  <a:solidFill>
                    <a:srgbClr val="0C57D3"/>
                  </a:solidFill>
                  <a:latin typeface="Roboto"/>
                  <a:ea typeface="Roboto"/>
                  <a:cs typeface="Roboto"/>
                  <a:sym typeface="Roboto"/>
                </a:rPr>
                <a:t>Preparation</a:t>
              </a:r>
              <a:r>
                <a:rPr b="1" lang="en" sz="1000">
                  <a:solidFill>
                    <a:srgbClr val="0C57D3"/>
                  </a:solidFill>
                  <a:latin typeface="Roboto"/>
                  <a:ea typeface="Roboto"/>
                  <a:cs typeface="Roboto"/>
                  <a:sym typeface="Roboto"/>
                </a:rPr>
                <a:t> </a:t>
              </a:r>
              <a:endParaRPr b="1" sz="1000">
                <a:solidFill>
                  <a:srgbClr val="0C57D3"/>
                </a:solidFill>
                <a:latin typeface="Roboto"/>
                <a:ea typeface="Roboto"/>
                <a:cs typeface="Roboto"/>
                <a:sym typeface="Roboto"/>
              </a:endParaRPr>
            </a:p>
          </p:txBody>
        </p:sp>
        <p:sp>
          <p:nvSpPr>
            <p:cNvPr id="142" name="Google Shape;142;p25"/>
            <p:cNvSpPr txBox="1"/>
            <p:nvPr/>
          </p:nvSpPr>
          <p:spPr>
            <a:xfrm>
              <a:off x="1215700" y="3151825"/>
              <a:ext cx="1545600" cy="737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800">
                  <a:solidFill>
                    <a:schemeClr val="dk1"/>
                  </a:solidFill>
                </a:rPr>
                <a:t>Conduct intensive literature review on healthcare privacy, digital forensics, and cryptographic techniques.</a:t>
              </a:r>
              <a:endParaRPr sz="800">
                <a:solidFill>
                  <a:srgbClr val="0C57D3"/>
                </a:solidFill>
              </a:endParaRPr>
            </a:p>
          </p:txBody>
        </p:sp>
        <p:cxnSp>
          <p:nvCxnSpPr>
            <p:cNvPr id="143" name="Google Shape;143;p25"/>
            <p:cNvCxnSpPr/>
            <p:nvPr/>
          </p:nvCxnSpPr>
          <p:spPr>
            <a:xfrm>
              <a:off x="2180202" y="1695421"/>
              <a:ext cx="718500" cy="741900"/>
            </a:xfrm>
            <a:prstGeom prst="straightConnector1">
              <a:avLst/>
            </a:prstGeom>
            <a:noFill/>
            <a:ln cap="flat" cmpd="sng" w="9525">
              <a:solidFill>
                <a:srgbClr val="0D5CDF"/>
              </a:solidFill>
              <a:prstDash val="solid"/>
              <a:round/>
              <a:headEnd len="sm" w="sm" type="none"/>
              <a:tailEnd len="sm" w="sm" type="none"/>
            </a:ln>
          </p:spPr>
        </p:cxnSp>
        <p:sp>
          <p:nvSpPr>
            <p:cNvPr id="144" name="Google Shape;144;p25"/>
            <p:cNvSpPr/>
            <p:nvPr/>
          </p:nvSpPr>
          <p:spPr>
            <a:xfrm flipH="1">
              <a:off x="1083025" y="2306625"/>
              <a:ext cx="1834800" cy="143400"/>
            </a:xfrm>
            <a:prstGeom prst="parallelogram">
              <a:avLst>
                <a:gd fmla="val 96952" name="adj"/>
              </a:avLst>
            </a:prstGeom>
            <a:solidFill>
              <a:srgbClr val="0D5C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45" name="Google Shape;145;p25"/>
            <p:cNvSpPr/>
            <p:nvPr/>
          </p:nvSpPr>
          <p:spPr>
            <a:xfrm>
              <a:off x="1083125" y="2460449"/>
              <a:ext cx="1834800" cy="143400"/>
            </a:xfrm>
            <a:prstGeom prst="parallelogram">
              <a:avLst>
                <a:gd fmla="val 96952" name="adj"/>
              </a:avLst>
            </a:prstGeom>
            <a:solidFill>
              <a:srgbClr val="0942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6" name="Google Shape;146;p25"/>
          <p:cNvGrpSpPr/>
          <p:nvPr/>
        </p:nvGrpSpPr>
        <p:grpSpPr>
          <a:xfrm>
            <a:off x="2796474" y="1574025"/>
            <a:ext cx="1834900" cy="2315200"/>
            <a:chOff x="1083025" y="1574025"/>
            <a:chExt cx="1834900" cy="2315200"/>
          </a:xfrm>
        </p:grpSpPr>
        <p:sp>
          <p:nvSpPr>
            <p:cNvPr id="147" name="Google Shape;147;p25"/>
            <p:cNvSpPr txBox="1"/>
            <p:nvPr/>
          </p:nvSpPr>
          <p:spPr>
            <a:xfrm>
              <a:off x="1604274" y="1574025"/>
              <a:ext cx="624300" cy="241200"/>
            </a:xfrm>
            <a:prstGeom prst="rect">
              <a:avLst/>
            </a:prstGeom>
            <a:noFill/>
            <a:ln>
              <a:noFill/>
            </a:ln>
          </p:spPr>
          <p:txBody>
            <a:bodyPr anchorCtr="0" anchor="t" bIns="91425" lIns="91425" spcFirstLastPara="1" rIns="91425" wrap="square" tIns="91425">
              <a:noAutofit/>
            </a:bodyPr>
            <a:lstStyle/>
            <a:p>
              <a:pPr indent="0" lvl="0" marL="0" rtl="0" algn="r">
                <a:lnSpc>
                  <a:spcPct val="115000"/>
                </a:lnSpc>
                <a:spcBef>
                  <a:spcPts val="0"/>
                </a:spcBef>
                <a:spcAft>
                  <a:spcPts val="1600"/>
                </a:spcAft>
                <a:buNone/>
              </a:pPr>
              <a:r>
                <a:rPr lang="en" sz="800">
                  <a:solidFill>
                    <a:srgbClr val="0C57D3"/>
                  </a:solidFill>
                  <a:latin typeface="Roboto"/>
                  <a:ea typeface="Roboto"/>
                  <a:cs typeface="Roboto"/>
                  <a:sym typeface="Roboto"/>
                </a:rPr>
                <a:t>Month 2</a:t>
              </a:r>
              <a:endParaRPr sz="800">
                <a:solidFill>
                  <a:srgbClr val="0C57D3"/>
                </a:solidFill>
                <a:latin typeface="Roboto"/>
                <a:ea typeface="Roboto"/>
                <a:cs typeface="Roboto"/>
                <a:sym typeface="Roboto"/>
              </a:endParaRPr>
            </a:p>
          </p:txBody>
        </p:sp>
        <p:sp>
          <p:nvSpPr>
            <p:cNvPr id="148" name="Google Shape;148;p25"/>
            <p:cNvSpPr txBox="1"/>
            <p:nvPr/>
          </p:nvSpPr>
          <p:spPr>
            <a:xfrm>
              <a:off x="1235825" y="2695025"/>
              <a:ext cx="1505100" cy="446400"/>
            </a:xfrm>
            <a:prstGeom prst="rect">
              <a:avLst/>
            </a:prstGeom>
            <a:noFill/>
            <a:ln>
              <a:noFill/>
            </a:ln>
          </p:spPr>
          <p:txBody>
            <a:bodyPr anchorCtr="0" anchor="b" bIns="91425" lIns="91425" spcFirstLastPara="1" rIns="91425" wrap="square" tIns="91425">
              <a:noAutofit/>
            </a:bodyPr>
            <a:lstStyle/>
            <a:p>
              <a:pPr indent="0" lvl="0" marL="0" rtl="0" algn="l">
                <a:lnSpc>
                  <a:spcPct val="115000"/>
                </a:lnSpc>
                <a:spcBef>
                  <a:spcPts val="0"/>
                </a:spcBef>
                <a:spcAft>
                  <a:spcPts val="0"/>
                </a:spcAft>
                <a:buNone/>
              </a:pPr>
              <a:r>
                <a:rPr b="1" lang="en" sz="1000">
                  <a:solidFill>
                    <a:srgbClr val="0C57D3"/>
                  </a:solidFill>
                  <a:latin typeface="Roboto"/>
                  <a:ea typeface="Roboto"/>
                  <a:cs typeface="Roboto"/>
                  <a:sym typeface="Roboto"/>
                </a:rPr>
                <a:t>Formulation</a:t>
              </a:r>
              <a:r>
                <a:rPr b="1" lang="en" sz="1000">
                  <a:solidFill>
                    <a:srgbClr val="0C57D3"/>
                  </a:solidFill>
                  <a:latin typeface="Roboto"/>
                  <a:ea typeface="Roboto"/>
                  <a:cs typeface="Roboto"/>
                  <a:sym typeface="Roboto"/>
                </a:rPr>
                <a:t> of </a:t>
              </a:r>
              <a:r>
                <a:rPr b="1" lang="en" sz="1000">
                  <a:solidFill>
                    <a:srgbClr val="0C57D3"/>
                  </a:solidFill>
                  <a:latin typeface="Roboto"/>
                  <a:ea typeface="Roboto"/>
                  <a:cs typeface="Roboto"/>
                  <a:sym typeface="Roboto"/>
                </a:rPr>
                <a:t>framework</a:t>
              </a:r>
              <a:endParaRPr b="1" sz="1000">
                <a:solidFill>
                  <a:srgbClr val="0C57D3"/>
                </a:solidFill>
                <a:latin typeface="Roboto"/>
                <a:ea typeface="Roboto"/>
                <a:cs typeface="Roboto"/>
                <a:sym typeface="Roboto"/>
              </a:endParaRPr>
            </a:p>
          </p:txBody>
        </p:sp>
        <p:sp>
          <p:nvSpPr>
            <p:cNvPr id="149" name="Google Shape;149;p25"/>
            <p:cNvSpPr txBox="1"/>
            <p:nvPr/>
          </p:nvSpPr>
          <p:spPr>
            <a:xfrm>
              <a:off x="1215700" y="3151825"/>
              <a:ext cx="1545600" cy="737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 sz="800">
                  <a:solidFill>
                    <a:srgbClr val="0C57D3"/>
                  </a:solidFill>
                  <a:latin typeface="Roboto"/>
                  <a:ea typeface="Roboto"/>
                  <a:cs typeface="Roboto"/>
                  <a:sym typeface="Roboto"/>
                </a:rPr>
                <a:t>Develop the detailed architecture of the PPHF framework.</a:t>
              </a:r>
              <a:endParaRPr sz="800">
                <a:solidFill>
                  <a:srgbClr val="0C57D3"/>
                </a:solidFill>
                <a:latin typeface="Roboto"/>
                <a:ea typeface="Roboto"/>
                <a:cs typeface="Roboto"/>
                <a:sym typeface="Roboto"/>
              </a:endParaRPr>
            </a:p>
          </p:txBody>
        </p:sp>
        <p:cxnSp>
          <p:nvCxnSpPr>
            <p:cNvPr id="150" name="Google Shape;150;p25"/>
            <p:cNvCxnSpPr/>
            <p:nvPr/>
          </p:nvCxnSpPr>
          <p:spPr>
            <a:xfrm>
              <a:off x="2180202" y="1695421"/>
              <a:ext cx="718500" cy="741900"/>
            </a:xfrm>
            <a:prstGeom prst="straightConnector1">
              <a:avLst/>
            </a:prstGeom>
            <a:noFill/>
            <a:ln cap="flat" cmpd="sng" w="9525">
              <a:solidFill>
                <a:srgbClr val="0D5CDF"/>
              </a:solidFill>
              <a:prstDash val="solid"/>
              <a:round/>
              <a:headEnd len="sm" w="sm" type="none"/>
              <a:tailEnd len="sm" w="sm" type="none"/>
            </a:ln>
          </p:spPr>
        </p:cxnSp>
        <p:sp>
          <p:nvSpPr>
            <p:cNvPr id="151" name="Google Shape;151;p25"/>
            <p:cNvSpPr/>
            <p:nvPr/>
          </p:nvSpPr>
          <p:spPr>
            <a:xfrm flipH="1">
              <a:off x="1083025" y="2306625"/>
              <a:ext cx="1834800" cy="143400"/>
            </a:xfrm>
            <a:prstGeom prst="parallelogram">
              <a:avLst>
                <a:gd fmla="val 96952" name="adj"/>
              </a:avLst>
            </a:prstGeom>
            <a:solidFill>
              <a:srgbClr val="0D5C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52" name="Google Shape;152;p25"/>
            <p:cNvSpPr/>
            <p:nvPr/>
          </p:nvSpPr>
          <p:spPr>
            <a:xfrm>
              <a:off x="1083125" y="2460449"/>
              <a:ext cx="1834800" cy="143400"/>
            </a:xfrm>
            <a:prstGeom prst="parallelogram">
              <a:avLst>
                <a:gd fmla="val 96952" name="adj"/>
              </a:avLst>
            </a:prstGeom>
            <a:solidFill>
              <a:srgbClr val="0942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3" name="Google Shape;153;p25"/>
          <p:cNvGrpSpPr/>
          <p:nvPr/>
        </p:nvGrpSpPr>
        <p:grpSpPr>
          <a:xfrm>
            <a:off x="4508319" y="1573314"/>
            <a:ext cx="1834900" cy="2315200"/>
            <a:chOff x="1083025" y="1574025"/>
            <a:chExt cx="1834900" cy="2315200"/>
          </a:xfrm>
        </p:grpSpPr>
        <p:sp>
          <p:nvSpPr>
            <p:cNvPr id="154" name="Google Shape;154;p25"/>
            <p:cNvSpPr txBox="1"/>
            <p:nvPr/>
          </p:nvSpPr>
          <p:spPr>
            <a:xfrm>
              <a:off x="1604274" y="1574025"/>
              <a:ext cx="624300" cy="241200"/>
            </a:xfrm>
            <a:prstGeom prst="rect">
              <a:avLst/>
            </a:prstGeom>
            <a:noFill/>
            <a:ln>
              <a:noFill/>
            </a:ln>
          </p:spPr>
          <p:txBody>
            <a:bodyPr anchorCtr="0" anchor="t" bIns="91425" lIns="91425" spcFirstLastPara="1" rIns="91425" wrap="square" tIns="91425">
              <a:noAutofit/>
            </a:bodyPr>
            <a:lstStyle/>
            <a:p>
              <a:pPr indent="0" lvl="0" marL="0" rtl="0" algn="r">
                <a:lnSpc>
                  <a:spcPct val="115000"/>
                </a:lnSpc>
                <a:spcBef>
                  <a:spcPts val="0"/>
                </a:spcBef>
                <a:spcAft>
                  <a:spcPts val="1600"/>
                </a:spcAft>
                <a:buNone/>
              </a:pPr>
              <a:r>
                <a:rPr lang="en" sz="800">
                  <a:solidFill>
                    <a:srgbClr val="858585"/>
                  </a:solidFill>
                  <a:latin typeface="Roboto"/>
                  <a:ea typeface="Roboto"/>
                  <a:cs typeface="Roboto"/>
                  <a:sym typeface="Roboto"/>
                </a:rPr>
                <a:t>Month 2</a:t>
              </a:r>
              <a:endParaRPr sz="800">
                <a:solidFill>
                  <a:srgbClr val="858585"/>
                </a:solidFill>
                <a:latin typeface="Roboto"/>
                <a:ea typeface="Roboto"/>
                <a:cs typeface="Roboto"/>
                <a:sym typeface="Roboto"/>
              </a:endParaRPr>
            </a:p>
          </p:txBody>
        </p:sp>
        <p:sp>
          <p:nvSpPr>
            <p:cNvPr id="155" name="Google Shape;155;p25"/>
            <p:cNvSpPr txBox="1"/>
            <p:nvPr/>
          </p:nvSpPr>
          <p:spPr>
            <a:xfrm>
              <a:off x="1235825" y="2695025"/>
              <a:ext cx="1505100" cy="446400"/>
            </a:xfrm>
            <a:prstGeom prst="rect">
              <a:avLst/>
            </a:prstGeom>
            <a:noFill/>
            <a:ln>
              <a:noFill/>
            </a:ln>
          </p:spPr>
          <p:txBody>
            <a:bodyPr anchorCtr="0" anchor="b" bIns="91425" lIns="91425" spcFirstLastPara="1" rIns="91425" wrap="square" tIns="91425">
              <a:noAutofit/>
            </a:bodyPr>
            <a:lstStyle/>
            <a:p>
              <a:pPr indent="0" lvl="0" marL="0" rtl="0" algn="l">
                <a:lnSpc>
                  <a:spcPct val="115000"/>
                </a:lnSpc>
                <a:spcBef>
                  <a:spcPts val="0"/>
                </a:spcBef>
                <a:spcAft>
                  <a:spcPts val="0"/>
                </a:spcAft>
                <a:buNone/>
              </a:pPr>
              <a:r>
                <a:rPr b="1" lang="en" sz="1000">
                  <a:solidFill>
                    <a:srgbClr val="858585"/>
                  </a:solidFill>
                  <a:latin typeface="Roboto"/>
                  <a:ea typeface="Roboto"/>
                  <a:cs typeface="Roboto"/>
                  <a:sym typeface="Roboto"/>
                </a:rPr>
                <a:t>Evaluation </a:t>
              </a:r>
              <a:endParaRPr b="1" sz="1000">
                <a:solidFill>
                  <a:srgbClr val="858585"/>
                </a:solidFill>
                <a:latin typeface="Roboto"/>
                <a:ea typeface="Roboto"/>
                <a:cs typeface="Roboto"/>
                <a:sym typeface="Roboto"/>
              </a:endParaRPr>
            </a:p>
          </p:txBody>
        </p:sp>
        <p:sp>
          <p:nvSpPr>
            <p:cNvPr id="156" name="Google Shape;156;p25"/>
            <p:cNvSpPr txBox="1"/>
            <p:nvPr/>
          </p:nvSpPr>
          <p:spPr>
            <a:xfrm>
              <a:off x="1215700" y="3151825"/>
              <a:ext cx="1545600" cy="737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 sz="800">
                  <a:solidFill>
                    <a:srgbClr val="858585"/>
                  </a:solidFill>
                  <a:latin typeface="Roboto"/>
                  <a:ea typeface="Roboto"/>
                  <a:cs typeface="Roboto"/>
                  <a:sym typeface="Roboto"/>
                </a:rPr>
                <a:t>Perform the STRIDE and LINDDUN threat modeling analysis.</a:t>
              </a:r>
              <a:endParaRPr sz="800">
                <a:solidFill>
                  <a:srgbClr val="858585"/>
                </a:solidFill>
                <a:latin typeface="Roboto"/>
                <a:ea typeface="Roboto"/>
                <a:cs typeface="Roboto"/>
                <a:sym typeface="Roboto"/>
              </a:endParaRPr>
            </a:p>
          </p:txBody>
        </p:sp>
        <p:cxnSp>
          <p:nvCxnSpPr>
            <p:cNvPr id="157" name="Google Shape;157;p25"/>
            <p:cNvCxnSpPr/>
            <p:nvPr/>
          </p:nvCxnSpPr>
          <p:spPr>
            <a:xfrm>
              <a:off x="2180202" y="1695421"/>
              <a:ext cx="718500" cy="741900"/>
            </a:xfrm>
            <a:prstGeom prst="straightConnector1">
              <a:avLst/>
            </a:prstGeom>
            <a:noFill/>
            <a:ln cap="flat" cmpd="sng" w="9525">
              <a:solidFill>
                <a:srgbClr val="C2C2C2"/>
              </a:solidFill>
              <a:prstDash val="solid"/>
              <a:round/>
              <a:headEnd len="sm" w="sm" type="none"/>
              <a:tailEnd len="sm" w="sm" type="none"/>
            </a:ln>
          </p:spPr>
        </p:cxnSp>
        <p:sp>
          <p:nvSpPr>
            <p:cNvPr id="158" name="Google Shape;158;p25"/>
            <p:cNvSpPr/>
            <p:nvPr/>
          </p:nvSpPr>
          <p:spPr>
            <a:xfrm flipH="1">
              <a:off x="1083025" y="2306625"/>
              <a:ext cx="1834800" cy="143400"/>
            </a:xfrm>
            <a:prstGeom prst="parallelogram">
              <a:avLst>
                <a:gd fmla="val 96952" name="adj"/>
              </a:avLst>
            </a:prstGeom>
            <a:solidFill>
              <a:srgbClr val="C2C2C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59" name="Google Shape;159;p25"/>
            <p:cNvSpPr/>
            <p:nvPr/>
          </p:nvSpPr>
          <p:spPr>
            <a:xfrm>
              <a:off x="1083125" y="2460449"/>
              <a:ext cx="1834800" cy="143400"/>
            </a:xfrm>
            <a:prstGeom prst="parallelogram">
              <a:avLst>
                <a:gd fmla="val 96952" name="adj"/>
              </a:avLst>
            </a:prstGeom>
            <a:solidFill>
              <a:srgbClr val="85858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0" name="Google Shape;160;p25"/>
          <p:cNvGrpSpPr/>
          <p:nvPr/>
        </p:nvGrpSpPr>
        <p:grpSpPr>
          <a:xfrm>
            <a:off x="6221583" y="1573303"/>
            <a:ext cx="1834900" cy="2315200"/>
            <a:chOff x="1083025" y="1574025"/>
            <a:chExt cx="1834900" cy="2315200"/>
          </a:xfrm>
        </p:grpSpPr>
        <p:sp>
          <p:nvSpPr>
            <p:cNvPr id="161" name="Google Shape;161;p25"/>
            <p:cNvSpPr txBox="1"/>
            <p:nvPr/>
          </p:nvSpPr>
          <p:spPr>
            <a:xfrm>
              <a:off x="1604274" y="1574025"/>
              <a:ext cx="624300" cy="241200"/>
            </a:xfrm>
            <a:prstGeom prst="rect">
              <a:avLst/>
            </a:prstGeom>
            <a:noFill/>
            <a:ln>
              <a:noFill/>
            </a:ln>
          </p:spPr>
          <p:txBody>
            <a:bodyPr anchorCtr="0" anchor="t" bIns="91425" lIns="91425" spcFirstLastPara="1" rIns="91425" wrap="square" tIns="91425">
              <a:noAutofit/>
            </a:bodyPr>
            <a:lstStyle/>
            <a:p>
              <a:pPr indent="0" lvl="0" marL="0" rtl="0" algn="r">
                <a:lnSpc>
                  <a:spcPct val="115000"/>
                </a:lnSpc>
                <a:spcBef>
                  <a:spcPts val="0"/>
                </a:spcBef>
                <a:spcAft>
                  <a:spcPts val="1600"/>
                </a:spcAft>
                <a:buNone/>
              </a:pPr>
              <a:r>
                <a:rPr lang="en" sz="800">
                  <a:solidFill>
                    <a:srgbClr val="858585"/>
                  </a:solidFill>
                  <a:latin typeface="Roboto"/>
                  <a:ea typeface="Roboto"/>
                  <a:cs typeface="Roboto"/>
                  <a:sym typeface="Roboto"/>
                </a:rPr>
                <a:t>Month 4</a:t>
              </a:r>
              <a:endParaRPr sz="800">
                <a:solidFill>
                  <a:srgbClr val="858585"/>
                </a:solidFill>
                <a:latin typeface="Roboto"/>
                <a:ea typeface="Roboto"/>
                <a:cs typeface="Roboto"/>
                <a:sym typeface="Roboto"/>
              </a:endParaRPr>
            </a:p>
          </p:txBody>
        </p:sp>
        <p:sp>
          <p:nvSpPr>
            <p:cNvPr id="162" name="Google Shape;162;p25"/>
            <p:cNvSpPr txBox="1"/>
            <p:nvPr/>
          </p:nvSpPr>
          <p:spPr>
            <a:xfrm>
              <a:off x="1235825" y="2695025"/>
              <a:ext cx="1505100" cy="446400"/>
            </a:xfrm>
            <a:prstGeom prst="rect">
              <a:avLst/>
            </a:prstGeom>
            <a:noFill/>
            <a:ln>
              <a:noFill/>
            </a:ln>
          </p:spPr>
          <p:txBody>
            <a:bodyPr anchorCtr="0" anchor="b" bIns="91425" lIns="91425" spcFirstLastPara="1" rIns="91425" wrap="square" tIns="91425">
              <a:noAutofit/>
            </a:bodyPr>
            <a:lstStyle/>
            <a:p>
              <a:pPr indent="0" lvl="0" marL="0" rtl="0" algn="l">
                <a:lnSpc>
                  <a:spcPct val="115000"/>
                </a:lnSpc>
                <a:spcBef>
                  <a:spcPts val="0"/>
                </a:spcBef>
                <a:spcAft>
                  <a:spcPts val="0"/>
                </a:spcAft>
                <a:buNone/>
              </a:pPr>
              <a:r>
                <a:rPr b="1" lang="en" sz="1000">
                  <a:solidFill>
                    <a:srgbClr val="858585"/>
                  </a:solidFill>
                  <a:latin typeface="Roboto"/>
                  <a:ea typeface="Roboto"/>
                  <a:cs typeface="Roboto"/>
                  <a:sym typeface="Roboto"/>
                </a:rPr>
                <a:t>Drafting </a:t>
              </a:r>
              <a:endParaRPr b="1" sz="1000">
                <a:solidFill>
                  <a:srgbClr val="858585"/>
                </a:solidFill>
                <a:latin typeface="Roboto"/>
                <a:ea typeface="Roboto"/>
                <a:cs typeface="Roboto"/>
                <a:sym typeface="Roboto"/>
              </a:endParaRPr>
            </a:p>
          </p:txBody>
        </p:sp>
        <p:sp>
          <p:nvSpPr>
            <p:cNvPr id="163" name="Google Shape;163;p25"/>
            <p:cNvSpPr txBox="1"/>
            <p:nvPr/>
          </p:nvSpPr>
          <p:spPr>
            <a:xfrm>
              <a:off x="1215700" y="3151825"/>
              <a:ext cx="1545600" cy="737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 sz="800">
                  <a:solidFill>
                    <a:srgbClr val="858585"/>
                  </a:solidFill>
                  <a:latin typeface="Roboto"/>
                  <a:ea typeface="Roboto"/>
                  <a:cs typeface="Roboto"/>
                  <a:sym typeface="Roboto"/>
                </a:rPr>
                <a:t>Synthesize findings into the Expected Outcomes and Implications sections.</a:t>
              </a:r>
              <a:endParaRPr sz="800">
                <a:solidFill>
                  <a:srgbClr val="858585"/>
                </a:solidFill>
                <a:latin typeface="Roboto"/>
                <a:ea typeface="Roboto"/>
                <a:cs typeface="Roboto"/>
                <a:sym typeface="Roboto"/>
              </a:endParaRPr>
            </a:p>
          </p:txBody>
        </p:sp>
        <p:cxnSp>
          <p:nvCxnSpPr>
            <p:cNvPr id="164" name="Google Shape;164;p25"/>
            <p:cNvCxnSpPr/>
            <p:nvPr/>
          </p:nvCxnSpPr>
          <p:spPr>
            <a:xfrm>
              <a:off x="2180202" y="1695421"/>
              <a:ext cx="718500" cy="741900"/>
            </a:xfrm>
            <a:prstGeom prst="straightConnector1">
              <a:avLst/>
            </a:prstGeom>
            <a:noFill/>
            <a:ln cap="flat" cmpd="sng" w="9525">
              <a:solidFill>
                <a:srgbClr val="C2C2C2"/>
              </a:solidFill>
              <a:prstDash val="solid"/>
              <a:round/>
              <a:headEnd len="sm" w="sm" type="none"/>
              <a:tailEnd len="sm" w="sm" type="none"/>
            </a:ln>
          </p:spPr>
        </p:cxnSp>
        <p:sp>
          <p:nvSpPr>
            <p:cNvPr id="165" name="Google Shape;165;p25"/>
            <p:cNvSpPr/>
            <p:nvPr/>
          </p:nvSpPr>
          <p:spPr>
            <a:xfrm flipH="1">
              <a:off x="1083025" y="2306625"/>
              <a:ext cx="1834800" cy="143400"/>
            </a:xfrm>
            <a:prstGeom prst="parallelogram">
              <a:avLst>
                <a:gd fmla="val 96952" name="adj"/>
              </a:avLst>
            </a:prstGeom>
            <a:solidFill>
              <a:srgbClr val="C2C2C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66" name="Google Shape;166;p25"/>
            <p:cNvSpPr/>
            <p:nvPr/>
          </p:nvSpPr>
          <p:spPr>
            <a:xfrm>
              <a:off x="1083125" y="2460449"/>
              <a:ext cx="1834800" cy="143400"/>
            </a:xfrm>
            <a:prstGeom prst="parallelogram">
              <a:avLst>
                <a:gd fmla="val 96952" name="adj"/>
              </a:avLst>
            </a:prstGeom>
            <a:solidFill>
              <a:srgbClr val="85858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26"/>
          <p:cNvSpPr txBox="1"/>
          <p:nvPr>
            <p:ph type="title"/>
          </p:nvPr>
        </p:nvSpPr>
        <p:spPr>
          <a:xfrm>
            <a:off x="228575" y="1442550"/>
            <a:ext cx="1808100" cy="3077400"/>
          </a:xfrm>
          <a:prstGeom prst="rect">
            <a:avLst/>
          </a:prstGeom>
        </p:spPr>
        <p:txBody>
          <a:bodyPr anchorCtr="0" anchor="t" bIns="91425" lIns="91425" spcFirstLastPara="1" rIns="91425" wrap="square" tIns="91425">
            <a:normAutofit/>
          </a:bodyPr>
          <a:lstStyle/>
          <a:p>
            <a:pPr indent="0" lvl="0" marL="0" rtl="0" algn="ctr">
              <a:lnSpc>
                <a:spcPct val="115000"/>
              </a:lnSpc>
              <a:spcBef>
                <a:spcPts val="1400"/>
              </a:spcBef>
              <a:spcAft>
                <a:spcPts val="0"/>
              </a:spcAft>
              <a:buNone/>
            </a:pPr>
            <a:r>
              <a:t/>
            </a:r>
            <a:endParaRPr b="1" sz="2000">
              <a:latin typeface="Times New Roman"/>
              <a:ea typeface="Times New Roman"/>
              <a:cs typeface="Times New Roman"/>
              <a:sym typeface="Times New Roman"/>
            </a:endParaRPr>
          </a:p>
          <a:p>
            <a:pPr indent="0" lvl="0" marL="0" rtl="0" algn="l">
              <a:lnSpc>
                <a:spcPct val="115000"/>
              </a:lnSpc>
              <a:spcBef>
                <a:spcPts val="1400"/>
              </a:spcBef>
              <a:spcAft>
                <a:spcPts val="0"/>
              </a:spcAft>
              <a:buNone/>
            </a:pPr>
            <a:r>
              <a:t/>
            </a:r>
            <a:endParaRPr b="1" sz="2000">
              <a:latin typeface="Times New Roman"/>
              <a:ea typeface="Times New Roman"/>
              <a:cs typeface="Times New Roman"/>
              <a:sym typeface="Times New Roman"/>
            </a:endParaRPr>
          </a:p>
          <a:p>
            <a:pPr indent="0" lvl="0" marL="0" rtl="0" algn="l">
              <a:lnSpc>
                <a:spcPct val="115000"/>
              </a:lnSpc>
              <a:spcBef>
                <a:spcPts val="1400"/>
              </a:spcBef>
              <a:spcAft>
                <a:spcPts val="400"/>
              </a:spcAft>
              <a:buClr>
                <a:schemeClr val="dk1"/>
              </a:buClr>
              <a:buSzPts val="1100"/>
              <a:buFont typeface="Arial"/>
              <a:buNone/>
            </a:pPr>
            <a:r>
              <a:rPr b="1" lang="en" sz="2000">
                <a:latin typeface="Times New Roman"/>
                <a:ea typeface="Times New Roman"/>
                <a:cs typeface="Times New Roman"/>
                <a:sym typeface="Times New Roman"/>
              </a:rPr>
              <a:t>Resource Management Plan</a:t>
            </a:r>
            <a:endParaRPr sz="2000"/>
          </a:p>
        </p:txBody>
      </p:sp>
      <p:sp>
        <p:nvSpPr>
          <p:cNvPr id="172" name="Google Shape;172;p26"/>
          <p:cNvSpPr txBox="1"/>
          <p:nvPr>
            <p:ph idx="1" type="body"/>
          </p:nvPr>
        </p:nvSpPr>
        <p:spPr>
          <a:xfrm>
            <a:off x="1828800" y="1349902"/>
            <a:ext cx="7003500" cy="37104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Literature &amp; Academic Resources: Primary resource is access to major academic databases (IEEE Xplore, ACM Digital Library, PubMed, ScienceDirect) for in-depth literature review on cryptography, digital forensic, healthcare privacy, frameworks such as NIST etc.</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317500" lvl="0" marL="457200" rtl="0" algn="l">
              <a:spcBef>
                <a:spcPts val="0"/>
              </a:spcBef>
              <a:spcAft>
                <a:spcPts val="0"/>
              </a:spcAft>
              <a:buClr>
                <a:srgbClr val="111111"/>
              </a:buClr>
              <a:buSzPts val="1400"/>
              <a:buFont typeface="Times New Roman"/>
              <a:buChar char="●"/>
            </a:pPr>
            <a:r>
              <a:rPr lang="en" sz="1400">
                <a:solidFill>
                  <a:srgbClr val="111111"/>
                </a:solidFill>
                <a:latin typeface="Times New Roman"/>
                <a:ea typeface="Times New Roman"/>
                <a:cs typeface="Times New Roman"/>
                <a:sym typeface="Times New Roman"/>
              </a:rPr>
              <a:t>Conceptual Design &amp; Modeling Software</a:t>
            </a:r>
            <a:endParaRPr sz="1400">
              <a:solidFill>
                <a:srgbClr val="111111"/>
              </a:solidFill>
              <a:latin typeface="Times New Roman"/>
              <a:ea typeface="Times New Roman"/>
              <a:cs typeface="Times New Roman"/>
              <a:sym typeface="Times New Roman"/>
            </a:endParaRPr>
          </a:p>
          <a:p>
            <a:pPr indent="-317500" lvl="1" marL="914400" rtl="0" algn="l">
              <a:spcBef>
                <a:spcPts val="0"/>
              </a:spcBef>
              <a:spcAft>
                <a:spcPts val="0"/>
              </a:spcAft>
              <a:buClr>
                <a:srgbClr val="111111"/>
              </a:buClr>
              <a:buSzPts val="1400"/>
              <a:buFont typeface="Times New Roman"/>
              <a:buChar char="○"/>
            </a:pPr>
            <a:r>
              <a:rPr lang="en">
                <a:solidFill>
                  <a:srgbClr val="111111"/>
                </a:solidFill>
                <a:latin typeface="Times New Roman"/>
                <a:ea typeface="Times New Roman"/>
                <a:cs typeface="Times New Roman"/>
                <a:sym typeface="Times New Roman"/>
              </a:rPr>
              <a:t>Threat Modeling Tools: OWASP Threat Dragon, Microsoft Threat Modeling Tool or other tools to document and analyze security (STRIDE) and privacy (LINDDUN) threats against the framework architecture in a systematic manner.</a:t>
            </a:r>
            <a:r>
              <a:rPr lang="en">
                <a:solidFill>
                  <a:schemeClr val="dk1"/>
                </a:solidFill>
                <a:latin typeface="Times New Roman"/>
                <a:ea typeface="Times New Roman"/>
                <a:cs typeface="Times New Roman"/>
                <a:sym typeface="Times New Roman"/>
              </a:rPr>
              <a:t> </a:t>
            </a:r>
            <a:endParaRPr>
              <a:solidFill>
                <a:schemeClr val="dk1"/>
              </a:solidFill>
              <a:latin typeface="Times New Roman"/>
              <a:ea typeface="Times New Roman"/>
              <a:cs typeface="Times New Roman"/>
              <a:sym typeface="Times New Roman"/>
            </a:endParaRPr>
          </a:p>
          <a:p>
            <a:pPr indent="-317500" lvl="1" marL="914400" rtl="0" algn="l">
              <a:spcBef>
                <a:spcPts val="0"/>
              </a:spcBef>
              <a:spcAft>
                <a:spcPts val="0"/>
              </a:spcAft>
              <a:buClr>
                <a:srgbClr val="111111"/>
              </a:buClr>
              <a:buSzPts val="1400"/>
              <a:buFont typeface="Times New Roman"/>
              <a:buChar char="○"/>
            </a:pPr>
            <a:r>
              <a:rPr lang="en">
                <a:solidFill>
                  <a:srgbClr val="111111"/>
                </a:solidFill>
                <a:latin typeface="Times New Roman"/>
                <a:ea typeface="Times New Roman"/>
                <a:cs typeface="Times New Roman"/>
                <a:sym typeface="Times New Roman"/>
              </a:rPr>
              <a:t>Diagramming Software: Microsoft Visio or Draw.io to diagram in detail architecture diagrams, "data flow diagrams" (DFD) and process models to define the framework design</a:t>
            </a:r>
            <a:endParaRPr>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sz="1400">
              <a:solidFill>
                <a:schemeClr val="dk1"/>
              </a:solidFill>
              <a:latin typeface="Times New Roman"/>
              <a:ea typeface="Times New Roman"/>
              <a:cs typeface="Times New Roman"/>
              <a:sym typeface="Times New Roman"/>
            </a:endParaRPr>
          </a:p>
        </p:txBody>
      </p:sp>
      <p:pic>
        <p:nvPicPr>
          <p:cNvPr id="173" name="Google Shape;173;p26"/>
          <p:cNvPicPr preferRelativeResize="0"/>
          <p:nvPr/>
        </p:nvPicPr>
        <p:blipFill rotWithShape="1">
          <a:blip r:embed="rId3">
            <a:alphaModFix/>
          </a:blip>
          <a:srcRect b="33740" l="0" r="0" t="41412"/>
          <a:stretch/>
        </p:blipFill>
        <p:spPr>
          <a:xfrm>
            <a:off x="0" y="0"/>
            <a:ext cx="9144003" cy="1278073"/>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27"/>
          <p:cNvSpPr txBox="1"/>
          <p:nvPr>
            <p:ph type="title"/>
          </p:nvPr>
        </p:nvSpPr>
        <p:spPr>
          <a:xfrm>
            <a:off x="228575" y="1442550"/>
            <a:ext cx="1808100" cy="3077400"/>
          </a:xfrm>
          <a:prstGeom prst="rect">
            <a:avLst/>
          </a:prstGeom>
        </p:spPr>
        <p:txBody>
          <a:bodyPr anchorCtr="0" anchor="t" bIns="91425" lIns="91425" spcFirstLastPara="1" rIns="91425" wrap="square" tIns="91425">
            <a:normAutofit/>
          </a:bodyPr>
          <a:lstStyle/>
          <a:p>
            <a:pPr indent="0" lvl="0" marL="0" rtl="0" algn="ctr">
              <a:lnSpc>
                <a:spcPct val="115000"/>
              </a:lnSpc>
              <a:spcBef>
                <a:spcPts val="1400"/>
              </a:spcBef>
              <a:spcAft>
                <a:spcPts val="0"/>
              </a:spcAft>
              <a:buNone/>
            </a:pPr>
            <a:r>
              <a:t/>
            </a:r>
            <a:endParaRPr b="1" sz="2000">
              <a:latin typeface="Times New Roman"/>
              <a:ea typeface="Times New Roman"/>
              <a:cs typeface="Times New Roman"/>
              <a:sym typeface="Times New Roman"/>
            </a:endParaRPr>
          </a:p>
          <a:p>
            <a:pPr indent="0" lvl="0" marL="0" rtl="0" algn="l">
              <a:lnSpc>
                <a:spcPct val="115000"/>
              </a:lnSpc>
              <a:spcBef>
                <a:spcPts val="1400"/>
              </a:spcBef>
              <a:spcAft>
                <a:spcPts val="0"/>
              </a:spcAft>
              <a:buNone/>
            </a:pPr>
            <a:r>
              <a:t/>
            </a:r>
            <a:endParaRPr b="1" sz="2000">
              <a:latin typeface="Times New Roman"/>
              <a:ea typeface="Times New Roman"/>
              <a:cs typeface="Times New Roman"/>
              <a:sym typeface="Times New Roman"/>
            </a:endParaRPr>
          </a:p>
          <a:p>
            <a:pPr indent="0" lvl="0" marL="0" rtl="0" algn="l">
              <a:lnSpc>
                <a:spcPct val="115000"/>
              </a:lnSpc>
              <a:spcBef>
                <a:spcPts val="1400"/>
              </a:spcBef>
              <a:spcAft>
                <a:spcPts val="400"/>
              </a:spcAft>
              <a:buClr>
                <a:schemeClr val="dk1"/>
              </a:buClr>
              <a:buSzPts val="1100"/>
              <a:buFont typeface="Arial"/>
              <a:buNone/>
            </a:pPr>
            <a:r>
              <a:rPr b="1" lang="en" sz="2000">
                <a:latin typeface="Times New Roman"/>
                <a:ea typeface="Times New Roman"/>
                <a:cs typeface="Times New Roman"/>
                <a:sym typeface="Times New Roman"/>
              </a:rPr>
              <a:t>Resource Management Plan</a:t>
            </a:r>
            <a:endParaRPr sz="2000"/>
          </a:p>
        </p:txBody>
      </p:sp>
      <p:sp>
        <p:nvSpPr>
          <p:cNvPr id="179" name="Google Shape;179;p27"/>
          <p:cNvSpPr txBox="1"/>
          <p:nvPr>
            <p:ph idx="1" type="body"/>
          </p:nvPr>
        </p:nvSpPr>
        <p:spPr>
          <a:xfrm>
            <a:off x="1828800" y="1349902"/>
            <a:ext cx="7003500" cy="37104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Documentation &amp; Writing Software: Standard Word processing (Microsoft Word) or typesetting software (LaTeX via Overleaf, if you want a more advanced formatting solution) to write dissertation, plus a reference manager (Zotero/Mendeley): to keep track of citations.</a:t>
            </a:r>
            <a:r>
              <a:rPr lang="en" sz="1400">
                <a:solidFill>
                  <a:schemeClr val="dk1"/>
                </a:solidFill>
                <a:latin typeface="Times New Roman"/>
                <a:ea typeface="Times New Roman"/>
                <a:cs typeface="Times New Roman"/>
                <a:sym typeface="Times New Roman"/>
              </a:rPr>
              <a:t> </a:t>
            </a:r>
            <a:endParaRPr sz="1400">
              <a:solidFill>
                <a:srgbClr val="111111"/>
              </a:solidFill>
              <a:latin typeface="Times New Roman"/>
              <a:ea typeface="Times New Roman"/>
              <a:cs typeface="Times New Roman"/>
              <a:sym typeface="Times New Roman"/>
            </a:endParaRPr>
          </a:p>
          <a:p>
            <a:pPr indent="-317500" lvl="0" marL="457200" rtl="0" algn="l">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Computational Resources: No special hardware, cloud computing or physical lab resources are needed.</a:t>
            </a:r>
            <a:r>
              <a:rPr lang="en" sz="1400">
                <a:solidFill>
                  <a:schemeClr val="dk1"/>
                </a:solidFill>
                <a:latin typeface="Times New Roman"/>
                <a:ea typeface="Times New Roman"/>
                <a:cs typeface="Times New Roman"/>
                <a:sym typeface="Times New Roman"/>
              </a:rPr>
              <a:t> </a:t>
            </a:r>
            <a:r>
              <a:rPr lang="en" sz="1400">
                <a:solidFill>
                  <a:srgbClr val="111111"/>
                </a:solidFill>
                <a:latin typeface="Times New Roman"/>
                <a:ea typeface="Times New Roman"/>
                <a:cs typeface="Times New Roman"/>
                <a:sym typeface="Times New Roman"/>
              </a:rPr>
              <a:t>All design, analysis, and documentation can be done on an ordinary personal computer as the research is purely theoretical with no software implementation and data processing.</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317500" lvl="0" marL="457200" rtl="0" algn="l">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Data Management: Does not apply to this study</a:t>
            </a:r>
            <a:r>
              <a:rPr lang="en" sz="1400">
                <a:solidFill>
                  <a:schemeClr val="dk1"/>
                </a:solidFill>
                <a:latin typeface="Times New Roman"/>
                <a:ea typeface="Times New Roman"/>
                <a:cs typeface="Times New Roman"/>
                <a:sym typeface="Times New Roman"/>
              </a:rPr>
              <a:t> </a:t>
            </a:r>
            <a:r>
              <a:rPr lang="en" sz="1400">
                <a:solidFill>
                  <a:srgbClr val="111111"/>
                </a:solidFill>
                <a:latin typeface="Times New Roman"/>
                <a:ea typeface="Times New Roman"/>
                <a:cs typeface="Times New Roman"/>
                <a:sym typeface="Times New Roman"/>
              </a:rPr>
              <a:t>As a conceptual framework proposal developed on the basis of literature synthesis, no primary or secondary datasets will be collected, stored, or processed.</a:t>
            </a:r>
            <a:r>
              <a:rPr lang="en" sz="1400">
                <a:solidFill>
                  <a:schemeClr val="dk1"/>
                </a:solidFill>
                <a:latin typeface="Times New Roman"/>
                <a:ea typeface="Times New Roman"/>
                <a:cs typeface="Times New Roman"/>
                <a:sym typeface="Times New Roman"/>
              </a:rPr>
              <a:t> </a:t>
            </a:r>
            <a:r>
              <a:rPr lang="en" sz="1400">
                <a:solidFill>
                  <a:srgbClr val="111111"/>
                </a:solidFill>
                <a:latin typeface="Times New Roman"/>
                <a:ea typeface="Times New Roman"/>
                <a:cs typeface="Times New Roman"/>
                <a:sym typeface="Times New Roman"/>
              </a:rPr>
              <a:t>This removes the need for the data management plans, secure storage, or ethical approvals regarding data handling.</a:t>
            </a:r>
            <a:endParaRPr sz="1400">
              <a:solidFill>
                <a:srgbClr val="111111"/>
              </a:solidFill>
              <a:latin typeface="Times New Roman"/>
              <a:ea typeface="Times New Roman"/>
              <a:cs typeface="Times New Roman"/>
              <a:sym typeface="Times New Roman"/>
            </a:endParaRPr>
          </a:p>
          <a:p>
            <a:pPr indent="0" lvl="0" marL="0" rtl="0" algn="l">
              <a:spcBef>
                <a:spcPts val="0"/>
              </a:spcBef>
              <a:spcAft>
                <a:spcPts val="0"/>
              </a:spcAft>
              <a:buNone/>
            </a:pPr>
            <a:r>
              <a:t/>
            </a:r>
            <a:endParaRPr sz="1100">
              <a:solidFill>
                <a:srgbClr val="111111"/>
              </a:solidFill>
              <a:latin typeface="Times New Roman"/>
              <a:ea typeface="Times New Roman"/>
              <a:cs typeface="Times New Roman"/>
              <a:sym typeface="Times New Roman"/>
            </a:endParaRPr>
          </a:p>
        </p:txBody>
      </p:sp>
      <p:pic>
        <p:nvPicPr>
          <p:cNvPr id="180" name="Google Shape;180;p27"/>
          <p:cNvPicPr preferRelativeResize="0"/>
          <p:nvPr/>
        </p:nvPicPr>
        <p:blipFill rotWithShape="1">
          <a:blip r:embed="rId3">
            <a:alphaModFix/>
          </a:blip>
          <a:srcRect b="33740" l="0" r="0" t="41412"/>
          <a:stretch/>
        </p:blipFill>
        <p:spPr>
          <a:xfrm>
            <a:off x="0" y="0"/>
            <a:ext cx="9144003" cy="127807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28"/>
          <p:cNvSpPr txBox="1"/>
          <p:nvPr>
            <p:ph type="title"/>
          </p:nvPr>
        </p:nvSpPr>
        <p:spPr>
          <a:xfrm>
            <a:off x="186925" y="1588050"/>
            <a:ext cx="1808100" cy="2152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b="1" sz="2000">
              <a:latin typeface="Times New Roman"/>
              <a:ea typeface="Times New Roman"/>
              <a:cs typeface="Times New Roman"/>
              <a:sym typeface="Times New Roman"/>
            </a:endParaRPr>
          </a:p>
          <a:p>
            <a:pPr indent="0" lvl="0" marL="0" rtl="0" algn="l">
              <a:spcBef>
                <a:spcPts val="0"/>
              </a:spcBef>
              <a:spcAft>
                <a:spcPts val="0"/>
              </a:spcAft>
              <a:buNone/>
            </a:pPr>
            <a:r>
              <a:t/>
            </a:r>
            <a:endParaRPr b="1" sz="2000">
              <a:latin typeface="Times New Roman"/>
              <a:ea typeface="Times New Roman"/>
              <a:cs typeface="Times New Roman"/>
              <a:sym typeface="Times New Roman"/>
            </a:endParaRPr>
          </a:p>
          <a:p>
            <a:pPr indent="0" lvl="0" marL="0" rtl="0" algn="l">
              <a:spcBef>
                <a:spcPts val="0"/>
              </a:spcBef>
              <a:spcAft>
                <a:spcPts val="0"/>
              </a:spcAft>
              <a:buNone/>
            </a:pPr>
            <a:r>
              <a:rPr b="1" lang="en" sz="2000">
                <a:latin typeface="Times New Roman"/>
                <a:ea typeface="Times New Roman"/>
                <a:cs typeface="Times New Roman"/>
                <a:sym typeface="Times New Roman"/>
              </a:rPr>
              <a:t>Project Impact &amp; </a:t>
            </a:r>
            <a:endParaRPr b="1" sz="2000">
              <a:latin typeface="Times New Roman"/>
              <a:ea typeface="Times New Roman"/>
              <a:cs typeface="Times New Roman"/>
              <a:sym typeface="Times New Roman"/>
            </a:endParaRPr>
          </a:p>
          <a:p>
            <a:pPr indent="0" lvl="0" marL="0" rtl="0" algn="l">
              <a:spcBef>
                <a:spcPts val="0"/>
              </a:spcBef>
              <a:spcAft>
                <a:spcPts val="0"/>
              </a:spcAft>
              <a:buNone/>
            </a:pPr>
            <a:r>
              <a:rPr b="1" lang="en" sz="2000">
                <a:latin typeface="Times New Roman"/>
                <a:ea typeface="Times New Roman"/>
                <a:cs typeface="Times New Roman"/>
                <a:sym typeface="Times New Roman"/>
              </a:rPr>
              <a:t>Limitations</a:t>
            </a:r>
            <a:endParaRPr b="1" sz="2000">
              <a:latin typeface="Times New Roman"/>
              <a:ea typeface="Times New Roman"/>
              <a:cs typeface="Times New Roman"/>
              <a:sym typeface="Times New Roman"/>
            </a:endParaRPr>
          </a:p>
        </p:txBody>
      </p:sp>
      <p:sp>
        <p:nvSpPr>
          <p:cNvPr id="186" name="Google Shape;186;p28"/>
          <p:cNvSpPr txBox="1"/>
          <p:nvPr>
            <p:ph idx="1" type="body"/>
          </p:nvPr>
        </p:nvSpPr>
        <p:spPr>
          <a:xfrm>
            <a:off x="2213275" y="1152475"/>
            <a:ext cx="68163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400">
                <a:solidFill>
                  <a:schemeClr val="dk1"/>
                </a:solidFill>
                <a:latin typeface="Times New Roman"/>
                <a:ea typeface="Times New Roman"/>
                <a:cs typeface="Times New Roman"/>
                <a:sym typeface="Times New Roman"/>
              </a:rPr>
              <a:t>Impact: </a:t>
            </a:r>
            <a:endParaRPr b="1" sz="1400">
              <a:solidFill>
                <a:schemeClr val="dk1"/>
              </a:solidFill>
              <a:latin typeface="Times New Roman"/>
              <a:ea typeface="Times New Roman"/>
              <a:cs typeface="Times New Roman"/>
              <a:sym typeface="Times New Roman"/>
            </a:endParaRPr>
          </a:p>
          <a:p>
            <a:pPr indent="-317500" lvl="0" marL="457200" rtl="0" algn="l">
              <a:spcBef>
                <a:spcPts val="0"/>
              </a:spcBef>
              <a:spcAft>
                <a:spcPts val="0"/>
              </a:spcAft>
              <a:buClr>
                <a:srgbClr val="111111"/>
              </a:buClr>
              <a:buSzPts val="1400"/>
              <a:buFont typeface="Times New Roman"/>
              <a:buChar char="●"/>
            </a:pPr>
            <a:r>
              <a:rPr lang="en" sz="1400">
                <a:solidFill>
                  <a:srgbClr val="111111"/>
                </a:solidFill>
                <a:latin typeface="Times New Roman"/>
                <a:ea typeface="Times New Roman"/>
                <a:cs typeface="Times New Roman"/>
                <a:sym typeface="Times New Roman"/>
              </a:rPr>
              <a:t>Theoretical: Contributes a new and integral model to the emerging field of science on privacy-preserving digital forensics - demonstrating how cryptographic controls can be woven into an organised process of digital forensics that is subject to privacy frameworks.</a:t>
            </a:r>
            <a:endParaRPr sz="1400">
              <a:solidFill>
                <a:schemeClr val="dk1"/>
              </a:solidFill>
              <a:latin typeface="Times New Roman"/>
              <a:ea typeface="Times New Roman"/>
              <a:cs typeface="Times New Roman"/>
              <a:sym typeface="Times New Roman"/>
            </a:endParaRPr>
          </a:p>
          <a:p>
            <a:pPr indent="-317500" lvl="0" marL="457200" rtl="0" algn="l">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Practical: Provides healthcare organizations and forensic practitioners with a validated blueprint for conducting effective forensic investigation which will be able to eliminate legal and regulatory risk and maintain patient confidentiality.</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317500" lvl="0" marL="457200" rtl="0" algn="l">
              <a:spcBef>
                <a:spcPts val="0"/>
              </a:spcBef>
              <a:spcAft>
                <a:spcPts val="0"/>
              </a:spcAft>
              <a:buClr>
                <a:srgbClr val="111111"/>
              </a:buClr>
              <a:buSzPts val="1400"/>
              <a:buFont typeface="Times New Roman"/>
              <a:buChar char="●"/>
            </a:pPr>
            <a:r>
              <a:rPr lang="en" sz="1400">
                <a:solidFill>
                  <a:srgbClr val="111111"/>
                </a:solidFill>
                <a:latin typeface="Times New Roman"/>
                <a:ea typeface="Times New Roman"/>
                <a:cs typeface="Times New Roman"/>
                <a:sym typeface="Times New Roman"/>
              </a:rPr>
              <a:t>Regulatory: Offers a clear path on demonstrating alignment with tough regulations (HIPAA, GDPR) &amp; standards like NIST Privacy Framework and bridge the gap between the technical processes &amp; governance requirements.</a:t>
            </a:r>
            <a:endParaRPr sz="1400">
              <a:solidFill>
                <a:schemeClr val="dk1"/>
              </a:solidFill>
              <a:latin typeface="Times New Roman"/>
              <a:ea typeface="Times New Roman"/>
              <a:cs typeface="Times New Roman"/>
              <a:sym typeface="Times New Roman"/>
            </a:endParaRPr>
          </a:p>
        </p:txBody>
      </p:sp>
      <p:pic>
        <p:nvPicPr>
          <p:cNvPr id="187" name="Google Shape;187;p28"/>
          <p:cNvPicPr preferRelativeResize="0"/>
          <p:nvPr/>
        </p:nvPicPr>
        <p:blipFill rotWithShape="1">
          <a:blip r:embed="rId3">
            <a:alphaModFix/>
          </a:blip>
          <a:srcRect b="38989" l="0" r="0" t="40202"/>
          <a:stretch/>
        </p:blipFill>
        <p:spPr>
          <a:xfrm>
            <a:off x="0" y="0"/>
            <a:ext cx="9144003" cy="1070249"/>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29"/>
          <p:cNvSpPr txBox="1"/>
          <p:nvPr>
            <p:ph type="title"/>
          </p:nvPr>
        </p:nvSpPr>
        <p:spPr>
          <a:xfrm>
            <a:off x="186925" y="1588050"/>
            <a:ext cx="1808100" cy="2152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b="1" sz="2000">
              <a:latin typeface="Times New Roman"/>
              <a:ea typeface="Times New Roman"/>
              <a:cs typeface="Times New Roman"/>
              <a:sym typeface="Times New Roman"/>
            </a:endParaRPr>
          </a:p>
          <a:p>
            <a:pPr indent="0" lvl="0" marL="0" rtl="0" algn="l">
              <a:spcBef>
                <a:spcPts val="0"/>
              </a:spcBef>
              <a:spcAft>
                <a:spcPts val="0"/>
              </a:spcAft>
              <a:buNone/>
            </a:pPr>
            <a:r>
              <a:t/>
            </a:r>
            <a:endParaRPr b="1" sz="2000">
              <a:latin typeface="Times New Roman"/>
              <a:ea typeface="Times New Roman"/>
              <a:cs typeface="Times New Roman"/>
              <a:sym typeface="Times New Roman"/>
            </a:endParaRPr>
          </a:p>
          <a:p>
            <a:pPr indent="0" lvl="0" marL="0" rtl="0" algn="l">
              <a:spcBef>
                <a:spcPts val="0"/>
              </a:spcBef>
              <a:spcAft>
                <a:spcPts val="0"/>
              </a:spcAft>
              <a:buNone/>
            </a:pPr>
            <a:r>
              <a:rPr b="1" lang="en" sz="2000">
                <a:latin typeface="Times New Roman"/>
                <a:ea typeface="Times New Roman"/>
                <a:cs typeface="Times New Roman"/>
                <a:sym typeface="Times New Roman"/>
              </a:rPr>
              <a:t>Project Impact &amp; </a:t>
            </a:r>
            <a:endParaRPr b="1" sz="2000">
              <a:latin typeface="Times New Roman"/>
              <a:ea typeface="Times New Roman"/>
              <a:cs typeface="Times New Roman"/>
              <a:sym typeface="Times New Roman"/>
            </a:endParaRPr>
          </a:p>
          <a:p>
            <a:pPr indent="0" lvl="0" marL="0" rtl="0" algn="l">
              <a:spcBef>
                <a:spcPts val="0"/>
              </a:spcBef>
              <a:spcAft>
                <a:spcPts val="0"/>
              </a:spcAft>
              <a:buNone/>
            </a:pPr>
            <a:r>
              <a:rPr b="1" lang="en" sz="2000">
                <a:latin typeface="Times New Roman"/>
                <a:ea typeface="Times New Roman"/>
                <a:cs typeface="Times New Roman"/>
                <a:sym typeface="Times New Roman"/>
              </a:rPr>
              <a:t>Limitations</a:t>
            </a:r>
            <a:endParaRPr b="1" sz="2000">
              <a:latin typeface="Times New Roman"/>
              <a:ea typeface="Times New Roman"/>
              <a:cs typeface="Times New Roman"/>
              <a:sym typeface="Times New Roman"/>
            </a:endParaRPr>
          </a:p>
        </p:txBody>
      </p:sp>
      <p:sp>
        <p:nvSpPr>
          <p:cNvPr id="193" name="Google Shape;193;p29"/>
          <p:cNvSpPr txBox="1"/>
          <p:nvPr>
            <p:ph idx="1" type="body"/>
          </p:nvPr>
        </p:nvSpPr>
        <p:spPr>
          <a:xfrm>
            <a:off x="2213275" y="1152475"/>
            <a:ext cx="68163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400">
                <a:solidFill>
                  <a:schemeClr val="dk1"/>
                </a:solidFill>
                <a:latin typeface="Times New Roman"/>
                <a:ea typeface="Times New Roman"/>
                <a:cs typeface="Times New Roman"/>
                <a:sym typeface="Times New Roman"/>
              </a:rPr>
              <a:t>Limitations: </a:t>
            </a:r>
            <a:endParaRPr b="1" sz="1400">
              <a:solidFill>
                <a:schemeClr val="dk1"/>
              </a:solidFill>
              <a:latin typeface="Times New Roman"/>
              <a:ea typeface="Times New Roman"/>
              <a:cs typeface="Times New Roman"/>
              <a:sym typeface="Times New Roman"/>
            </a:endParaRPr>
          </a:p>
          <a:p>
            <a:pPr indent="-317500" lvl="0" marL="457200" rtl="0" algn="l">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The research is a proposal and theory valid for a framework but lacks an actual software implementation.</a:t>
            </a:r>
            <a:r>
              <a:rPr lang="en" sz="1400">
                <a:solidFill>
                  <a:schemeClr val="dk1"/>
                </a:solidFill>
                <a:latin typeface="Times New Roman"/>
                <a:ea typeface="Times New Roman"/>
                <a:cs typeface="Times New Roman"/>
                <a:sym typeface="Times New Roman"/>
              </a:rPr>
              <a:t> </a:t>
            </a:r>
            <a:r>
              <a:rPr lang="en" sz="1400">
                <a:solidFill>
                  <a:srgbClr val="111111"/>
                </a:solidFill>
                <a:latin typeface="Times New Roman"/>
                <a:ea typeface="Times New Roman"/>
                <a:cs typeface="Times New Roman"/>
                <a:sym typeface="Times New Roman"/>
              </a:rPr>
              <a:t>Real world performance bottlenecks are not necessarily described by theoretical complexity analysis alone.</a:t>
            </a:r>
            <a:endParaRPr sz="1400">
              <a:solidFill>
                <a:srgbClr val="111111"/>
              </a:solidFill>
              <a:latin typeface="Times New Roman"/>
              <a:ea typeface="Times New Roman"/>
              <a:cs typeface="Times New Roman"/>
              <a:sym typeface="Times New Roman"/>
            </a:endParaRPr>
          </a:p>
          <a:p>
            <a:pPr indent="-317500" lvl="0" marL="457200" rtl="0" algn="l">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 While systematic, the threat modeling and NIST alignment assessment is based on the author's analysis, the results of the assessment are dependent on the comprehensiveness of the hypothetical scenarios that are constructed.</a:t>
            </a: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indent="-317500" lvl="0" marL="457200" rtl="0" algn="l">
              <a:spcBef>
                <a:spcPts val="0"/>
              </a:spcBef>
              <a:spcAft>
                <a:spcPts val="0"/>
              </a:spcAft>
              <a:buSzPts val="1400"/>
              <a:buFont typeface="Times New Roman"/>
              <a:buChar char="●"/>
            </a:pPr>
            <a:r>
              <a:rPr lang="en" sz="1400">
                <a:solidFill>
                  <a:srgbClr val="111111"/>
                </a:solidFill>
                <a:latin typeface="Times New Roman"/>
                <a:ea typeface="Times New Roman"/>
                <a:cs typeface="Times New Roman"/>
                <a:sym typeface="Times New Roman"/>
              </a:rPr>
              <a:t>The proposed framework is based on sophisticated cryptography (e.g. Homomorphic Encryption), which might create barriers of expertise and computational resources to the proposed approach, especially for smaller healthcare providers.</a:t>
            </a:r>
            <a:endParaRPr b="1" sz="1400">
              <a:solidFill>
                <a:schemeClr val="dk1"/>
              </a:solidFill>
              <a:latin typeface="Times New Roman"/>
              <a:ea typeface="Times New Roman"/>
              <a:cs typeface="Times New Roman"/>
              <a:sym typeface="Times New Roman"/>
            </a:endParaRPr>
          </a:p>
        </p:txBody>
      </p:sp>
      <p:pic>
        <p:nvPicPr>
          <p:cNvPr id="194" name="Google Shape;194;p29"/>
          <p:cNvPicPr preferRelativeResize="0"/>
          <p:nvPr/>
        </p:nvPicPr>
        <p:blipFill rotWithShape="1">
          <a:blip r:embed="rId3">
            <a:alphaModFix/>
          </a:blip>
          <a:srcRect b="38989" l="0" r="0" t="40202"/>
          <a:stretch/>
        </p:blipFill>
        <p:spPr>
          <a:xfrm>
            <a:off x="0" y="0"/>
            <a:ext cx="9144003" cy="1070249"/>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sp>
        <p:nvSpPr>
          <p:cNvPr id="199" name="Google Shape;199;p30"/>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1" lang="en" sz="2020">
                <a:latin typeface="Times New Roman"/>
                <a:ea typeface="Times New Roman"/>
                <a:cs typeface="Times New Roman"/>
                <a:sym typeface="Times New Roman"/>
              </a:rPr>
              <a:t>References</a:t>
            </a:r>
            <a:endParaRPr b="1" sz="2020">
              <a:latin typeface="Times New Roman"/>
              <a:ea typeface="Times New Roman"/>
              <a:cs typeface="Times New Roman"/>
              <a:sym typeface="Times New Roman"/>
            </a:endParaRPr>
          </a:p>
        </p:txBody>
      </p:sp>
      <p:sp>
        <p:nvSpPr>
          <p:cNvPr id="200" name="Google Shape;200;p30"/>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400">
                <a:solidFill>
                  <a:schemeClr val="dk1"/>
                </a:solidFill>
                <a:latin typeface="Times New Roman"/>
                <a:ea typeface="Times New Roman"/>
                <a:cs typeface="Times New Roman"/>
                <a:sym typeface="Times New Roman"/>
              </a:rPr>
              <a:t>[1] N. N. Basil, S. Ambe, C. Ekhator, and E. Fonkem, "Health records database and inherent security concerns: A review of the literature," </a:t>
            </a:r>
            <a:r>
              <a:rPr i="1" lang="en" sz="1400">
                <a:solidFill>
                  <a:schemeClr val="dk1"/>
                </a:solidFill>
                <a:latin typeface="Times New Roman"/>
                <a:ea typeface="Times New Roman"/>
                <a:cs typeface="Times New Roman"/>
                <a:sym typeface="Times New Roman"/>
              </a:rPr>
              <a:t>Cureus</a:t>
            </a:r>
            <a:r>
              <a:rPr lang="en" sz="1400">
                <a:solidFill>
                  <a:schemeClr val="dk1"/>
                </a:solidFill>
                <a:latin typeface="Times New Roman"/>
                <a:ea typeface="Times New Roman"/>
                <a:cs typeface="Times New Roman"/>
                <a:sym typeface="Times New Roman"/>
              </a:rPr>
              <a:t>, vol. 14, no. 10, p. e30168, Oct. 2022, doi: 10.7759/cureus.30168.</a:t>
            </a:r>
            <a:endParaRPr sz="1400">
              <a:solidFill>
                <a:schemeClr val="dk1"/>
              </a:solidFill>
              <a:latin typeface="Times New Roman"/>
              <a:ea typeface="Times New Roman"/>
              <a:cs typeface="Times New Roman"/>
              <a:sym typeface="Times New Roman"/>
            </a:endParaRPr>
          </a:p>
          <a:p>
            <a:pPr indent="0" lvl="0" marL="0" rtl="0" algn="l">
              <a:spcBef>
                <a:spcPts val="1000"/>
              </a:spcBef>
              <a:spcAft>
                <a:spcPts val="0"/>
              </a:spcAft>
              <a:buNone/>
            </a:pPr>
            <a:r>
              <a:rPr lang="en" sz="1400">
                <a:solidFill>
                  <a:schemeClr val="dk1"/>
                </a:solidFill>
                <a:latin typeface="Times New Roman"/>
                <a:ea typeface="Times New Roman"/>
                <a:cs typeface="Times New Roman"/>
                <a:sym typeface="Times New Roman"/>
              </a:rPr>
              <a:t>[2] L. Abdel Jawad, "Security and privacy in digital healthcare systems: Challenges and mitigation strategies," </a:t>
            </a:r>
            <a:r>
              <a:rPr i="1" lang="en" sz="1400">
                <a:solidFill>
                  <a:schemeClr val="dk1"/>
                </a:solidFill>
                <a:latin typeface="Times New Roman"/>
                <a:ea typeface="Times New Roman"/>
                <a:cs typeface="Times New Roman"/>
                <a:sym typeface="Times New Roman"/>
              </a:rPr>
              <a:t>Health Information Management Journal</a:t>
            </a:r>
            <a:r>
              <a:rPr lang="en" sz="1400">
                <a:solidFill>
                  <a:schemeClr val="dk1"/>
                </a:solidFill>
                <a:latin typeface="Times New Roman"/>
                <a:ea typeface="Times New Roman"/>
                <a:cs typeface="Times New Roman"/>
                <a:sym typeface="Times New Roman"/>
              </a:rPr>
              <a:t>, vol. 42, no. 1, pp. 42–55, Mar. 2024, doi: 10.1177/09702385241233073.</a:t>
            </a:r>
            <a:endParaRPr sz="1400">
              <a:solidFill>
                <a:schemeClr val="dk1"/>
              </a:solidFill>
              <a:latin typeface="Times New Roman"/>
              <a:ea typeface="Times New Roman"/>
              <a:cs typeface="Times New Roman"/>
              <a:sym typeface="Times New Roman"/>
            </a:endParaRPr>
          </a:p>
          <a:p>
            <a:pPr indent="0" lvl="0" marL="0" rtl="0" algn="l">
              <a:spcBef>
                <a:spcPts val="1000"/>
              </a:spcBef>
              <a:spcAft>
                <a:spcPts val="0"/>
              </a:spcAft>
              <a:buNone/>
            </a:pPr>
            <a:r>
              <a:rPr lang="en" sz="1400">
                <a:solidFill>
                  <a:schemeClr val="dk1"/>
                </a:solidFill>
                <a:latin typeface="Times New Roman"/>
                <a:ea typeface="Times New Roman"/>
                <a:cs typeface="Times New Roman"/>
                <a:sym typeface="Times New Roman"/>
              </a:rPr>
              <a:t>[3] C. Riou et al., "Ensuring General Data Protection Regulation compliance in electronic health records: A framework-based assessment," </a:t>
            </a:r>
            <a:r>
              <a:rPr i="1" lang="en" sz="1400">
                <a:solidFill>
                  <a:schemeClr val="dk1"/>
                </a:solidFill>
                <a:latin typeface="Times New Roman"/>
                <a:ea typeface="Times New Roman"/>
                <a:cs typeface="Times New Roman"/>
                <a:sym typeface="Times New Roman"/>
              </a:rPr>
              <a:t>Healthcare</a:t>
            </a:r>
            <a:r>
              <a:rPr lang="en" sz="1400">
                <a:solidFill>
                  <a:schemeClr val="dk1"/>
                </a:solidFill>
                <a:latin typeface="Times New Roman"/>
                <a:ea typeface="Times New Roman"/>
                <a:cs typeface="Times New Roman"/>
                <a:sym typeface="Times New Roman"/>
              </a:rPr>
              <a:t>, vol. 13, no. 2, p. 1–18, Apr. 2025, doi: 10.1371/journal.pone.0311456.</a:t>
            </a:r>
            <a:endParaRPr sz="1400">
              <a:solidFill>
                <a:schemeClr val="dk1"/>
              </a:solidFill>
              <a:latin typeface="Times New Roman"/>
              <a:ea typeface="Times New Roman"/>
              <a:cs typeface="Times New Roman"/>
              <a:sym typeface="Times New Roman"/>
            </a:endParaRPr>
          </a:p>
          <a:p>
            <a:pPr indent="0" lvl="0" marL="0" rtl="0" algn="l">
              <a:spcBef>
                <a:spcPts val="1000"/>
              </a:spcBef>
              <a:spcAft>
                <a:spcPts val="1000"/>
              </a:spcAft>
              <a:buNone/>
            </a:pPr>
            <a:r>
              <a:rPr lang="en" sz="1400">
                <a:solidFill>
                  <a:schemeClr val="dk1"/>
                </a:solidFill>
                <a:latin typeface="Times New Roman"/>
                <a:ea typeface="Times New Roman"/>
                <a:cs typeface="Times New Roman"/>
                <a:sym typeface="Times New Roman"/>
              </a:rPr>
              <a:t>[4] S. Chenthara, K. Ahmed, H. Wang, F. Whittaker, and Z. Chen, "Healthchain: A novel framework on privacy preservation of electronic health records using blockchain technology," </a:t>
            </a:r>
            <a:r>
              <a:rPr i="1" lang="en" sz="1400">
                <a:solidFill>
                  <a:schemeClr val="dk1"/>
                </a:solidFill>
                <a:latin typeface="Times New Roman"/>
                <a:ea typeface="Times New Roman"/>
                <a:cs typeface="Times New Roman"/>
                <a:sym typeface="Times New Roman"/>
              </a:rPr>
              <a:t>PLoS ONE</a:t>
            </a:r>
            <a:r>
              <a:rPr lang="en" sz="1400">
                <a:solidFill>
                  <a:schemeClr val="dk1"/>
                </a:solidFill>
                <a:latin typeface="Times New Roman"/>
                <a:ea typeface="Times New Roman"/>
                <a:cs typeface="Times New Roman"/>
                <a:sym typeface="Times New Roman"/>
              </a:rPr>
              <a:t>, vol. 15, no. 9, p. e0243043, Sep. 2020, doi: 10.1371/journal.pone.0243043.</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31"/>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1" lang="en" sz="2020">
                <a:latin typeface="Times New Roman"/>
                <a:ea typeface="Times New Roman"/>
                <a:cs typeface="Times New Roman"/>
                <a:sym typeface="Times New Roman"/>
              </a:rPr>
              <a:t>References</a:t>
            </a:r>
            <a:endParaRPr b="1" sz="2020">
              <a:latin typeface="Times New Roman"/>
              <a:ea typeface="Times New Roman"/>
              <a:cs typeface="Times New Roman"/>
              <a:sym typeface="Times New Roman"/>
            </a:endParaRPr>
          </a:p>
        </p:txBody>
      </p:sp>
      <p:sp>
        <p:nvSpPr>
          <p:cNvPr id="206" name="Google Shape;206;p31"/>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400">
                <a:solidFill>
                  <a:schemeClr val="dk1"/>
                </a:solidFill>
                <a:latin typeface="Times New Roman"/>
                <a:ea typeface="Times New Roman"/>
                <a:cs typeface="Times New Roman"/>
                <a:sym typeface="Times New Roman"/>
              </a:rPr>
              <a:t>[5] I. Al Khatib et al., "GDPR compliance of hospital management systems in healthcare: Current issues and future directions," </a:t>
            </a:r>
            <a:r>
              <a:rPr i="1" lang="en" sz="1400">
                <a:solidFill>
                  <a:schemeClr val="dk1"/>
                </a:solidFill>
                <a:latin typeface="Times New Roman"/>
                <a:ea typeface="Times New Roman"/>
                <a:cs typeface="Times New Roman"/>
                <a:sym typeface="Times New Roman"/>
              </a:rPr>
              <a:t>Journal of Data and Information Systems</a:t>
            </a:r>
            <a:r>
              <a:rPr lang="en" sz="1400">
                <a:solidFill>
                  <a:schemeClr val="dk1"/>
                </a:solidFill>
                <a:latin typeface="Times New Roman"/>
                <a:ea typeface="Times New Roman"/>
                <a:cs typeface="Times New Roman"/>
                <a:sym typeface="Times New Roman"/>
              </a:rPr>
              <a:t>, vol. 5, no. 1, pp. 23–45, 2024.</a:t>
            </a:r>
            <a:endParaRPr sz="1400">
              <a:solidFill>
                <a:schemeClr val="dk1"/>
              </a:solidFill>
              <a:latin typeface="Times New Roman"/>
              <a:ea typeface="Times New Roman"/>
              <a:cs typeface="Times New Roman"/>
              <a:sym typeface="Times New Roman"/>
            </a:endParaRPr>
          </a:p>
          <a:p>
            <a:pPr indent="0" lvl="0" marL="0" rtl="0" algn="l">
              <a:spcBef>
                <a:spcPts val="1000"/>
              </a:spcBef>
              <a:spcAft>
                <a:spcPts val="0"/>
              </a:spcAft>
              <a:buNone/>
            </a:pPr>
            <a:r>
              <a:rPr lang="en" sz="1400">
                <a:solidFill>
                  <a:schemeClr val="dk1"/>
                </a:solidFill>
                <a:latin typeface="Times New Roman"/>
                <a:ea typeface="Times New Roman"/>
                <a:cs typeface="Times New Roman"/>
                <a:sym typeface="Times New Roman"/>
              </a:rPr>
              <a:t>[6] M. Kisekka and J. S. Giboney, "The effectiveness of health care information technologies: Evaluation of trust, security beliefs, and privacy as determinants of health care outcomes," </a:t>
            </a:r>
            <a:r>
              <a:rPr i="1" lang="en" sz="1400">
                <a:solidFill>
                  <a:schemeClr val="dk1"/>
                </a:solidFill>
                <a:latin typeface="Times New Roman"/>
                <a:ea typeface="Times New Roman"/>
                <a:cs typeface="Times New Roman"/>
                <a:sym typeface="Times New Roman"/>
              </a:rPr>
              <a:t>Journal of Medical Internet Research</a:t>
            </a:r>
            <a:r>
              <a:rPr lang="en" sz="1400">
                <a:solidFill>
                  <a:schemeClr val="dk1"/>
                </a:solidFill>
                <a:latin typeface="Times New Roman"/>
                <a:ea typeface="Times New Roman"/>
                <a:cs typeface="Times New Roman"/>
                <a:sym typeface="Times New Roman"/>
              </a:rPr>
              <a:t>, vol. 20, no. 4, p. e9014, Apr. 2018, doi: 10.2196/jmir.9014</a:t>
            </a:r>
            <a:endParaRPr sz="1400">
              <a:solidFill>
                <a:schemeClr val="dk1"/>
              </a:solidFill>
              <a:latin typeface="Times New Roman"/>
              <a:ea typeface="Times New Roman"/>
              <a:cs typeface="Times New Roman"/>
              <a:sym typeface="Times New Roman"/>
            </a:endParaRPr>
          </a:p>
          <a:p>
            <a:pPr indent="0" lvl="0" marL="0" rtl="0" algn="l">
              <a:spcBef>
                <a:spcPts val="1000"/>
              </a:spcBef>
              <a:spcAft>
                <a:spcPts val="0"/>
              </a:spcAft>
              <a:buNone/>
            </a:pPr>
            <a:r>
              <a:rPr lang="en" sz="1400">
                <a:solidFill>
                  <a:schemeClr val="dk1"/>
                </a:solidFill>
                <a:latin typeface="Times New Roman"/>
                <a:ea typeface="Times New Roman"/>
                <a:cs typeface="Times New Roman"/>
                <a:sym typeface="Times New Roman"/>
              </a:rPr>
              <a:t>[7] D. F. Sittig and H. Singh, "Electronic health records and national patient-safety goals: Challenges and opportunities," </a:t>
            </a:r>
            <a:r>
              <a:rPr i="1" lang="en" sz="1400">
                <a:solidFill>
                  <a:schemeClr val="dk1"/>
                </a:solidFill>
                <a:latin typeface="Times New Roman"/>
                <a:ea typeface="Times New Roman"/>
                <a:cs typeface="Times New Roman"/>
                <a:sym typeface="Times New Roman"/>
              </a:rPr>
              <a:t>New England Journal of Medicine</a:t>
            </a:r>
            <a:r>
              <a:rPr lang="en" sz="1400">
                <a:solidFill>
                  <a:schemeClr val="dk1"/>
                </a:solidFill>
                <a:latin typeface="Times New Roman"/>
                <a:ea typeface="Times New Roman"/>
                <a:cs typeface="Times New Roman"/>
                <a:sym typeface="Times New Roman"/>
              </a:rPr>
              <a:t>, vol. 367, no. 19, pp. 1854–1860, Nov. 2012, doi: 10.1056/NEJMsb1205420.</a:t>
            </a:r>
            <a:endParaRPr sz="1400">
              <a:solidFill>
                <a:schemeClr val="dk1"/>
              </a:solidFill>
              <a:latin typeface="Times New Roman"/>
              <a:ea typeface="Times New Roman"/>
              <a:cs typeface="Times New Roman"/>
              <a:sym typeface="Times New Roman"/>
            </a:endParaRPr>
          </a:p>
          <a:p>
            <a:pPr indent="0" lvl="0" marL="0" rtl="0" algn="l">
              <a:spcBef>
                <a:spcPts val="1000"/>
              </a:spcBef>
              <a:spcAft>
                <a:spcPts val="0"/>
              </a:spcAft>
              <a:buNone/>
            </a:pPr>
            <a:r>
              <a:rPr lang="en" sz="1400">
                <a:solidFill>
                  <a:schemeClr val="dk1"/>
                </a:solidFill>
                <a:latin typeface="Times New Roman"/>
                <a:ea typeface="Times New Roman"/>
                <a:cs typeface="Times New Roman"/>
                <a:sym typeface="Times New Roman"/>
              </a:rPr>
              <a:t>[8] C. S. Kruse, B. Smith, H. Vanderlinden, and A. Nealand, "Security techniques for the electronic health records," </a:t>
            </a:r>
            <a:r>
              <a:rPr i="1" lang="en" sz="1400">
                <a:solidFill>
                  <a:schemeClr val="dk1"/>
                </a:solidFill>
                <a:latin typeface="Times New Roman"/>
                <a:ea typeface="Times New Roman"/>
                <a:cs typeface="Times New Roman"/>
                <a:sym typeface="Times New Roman"/>
              </a:rPr>
              <a:t>Journal of Medical Systems</a:t>
            </a:r>
            <a:r>
              <a:rPr lang="en" sz="1400">
                <a:solidFill>
                  <a:schemeClr val="dk1"/>
                </a:solidFill>
                <a:latin typeface="Times New Roman"/>
                <a:ea typeface="Times New Roman"/>
                <a:cs typeface="Times New Roman"/>
                <a:sym typeface="Times New Roman"/>
              </a:rPr>
              <a:t>, vol. 41, no. 8, p. 127, Aug. 2017, doi: 10.1007/s10916-017-0778-4.</a:t>
            </a:r>
            <a:endParaRPr sz="1400">
              <a:solidFill>
                <a:schemeClr val="dk1"/>
              </a:solidFill>
              <a:latin typeface="Times New Roman"/>
              <a:ea typeface="Times New Roman"/>
              <a:cs typeface="Times New Roman"/>
              <a:sym typeface="Times New Roman"/>
            </a:endParaRPr>
          </a:p>
          <a:p>
            <a:pPr indent="0" lvl="0" marL="0" rtl="0" algn="l">
              <a:spcBef>
                <a:spcPts val="1000"/>
              </a:spcBef>
              <a:spcAft>
                <a:spcPts val="1000"/>
              </a:spcAft>
              <a:buNone/>
            </a:pPr>
            <a:r>
              <a:rPr lang="en" sz="1400">
                <a:solidFill>
                  <a:schemeClr val="dk1"/>
                </a:solidFill>
                <a:latin typeface="Times New Roman"/>
                <a:ea typeface="Times New Roman"/>
                <a:cs typeface="Times New Roman"/>
                <a:sym typeface="Times New Roman"/>
              </a:rPr>
              <a:t>[9] I. Keshta and A. Odeh, "Security and privacy of electronic health records: Concerns and challenges," </a:t>
            </a:r>
            <a:r>
              <a:rPr i="1" lang="en" sz="1400">
                <a:solidFill>
                  <a:schemeClr val="dk1"/>
                </a:solidFill>
                <a:latin typeface="Times New Roman"/>
                <a:ea typeface="Times New Roman"/>
                <a:cs typeface="Times New Roman"/>
                <a:sym typeface="Times New Roman"/>
              </a:rPr>
              <a:t>Egyptian Informatics Journal</a:t>
            </a:r>
            <a:r>
              <a:rPr lang="en" sz="1400">
                <a:solidFill>
                  <a:schemeClr val="dk1"/>
                </a:solidFill>
                <a:latin typeface="Times New Roman"/>
                <a:ea typeface="Times New Roman"/>
                <a:cs typeface="Times New Roman"/>
                <a:sym typeface="Times New Roman"/>
              </a:rPr>
              <a:t>, vol. 22, no. 2, pp. 177–183, 2021, doi: 10.1016/j.eij.2020.07.003.</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