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3"/>
  </p:notesMasterIdLst>
  <p:sldIdLst>
    <p:sldId id="266" r:id="rId2"/>
    <p:sldId id="264" r:id="rId3"/>
    <p:sldId id="265" r:id="rId4"/>
    <p:sldId id="275" r:id="rId5"/>
    <p:sldId id="285" r:id="rId6"/>
    <p:sldId id="305" r:id="rId7"/>
    <p:sldId id="289" r:id="rId8"/>
    <p:sldId id="263" r:id="rId9"/>
    <p:sldId id="267" r:id="rId10"/>
    <p:sldId id="274" r:id="rId11"/>
    <p:sldId id="276" r:id="rId12"/>
    <p:sldId id="287" r:id="rId13"/>
    <p:sldId id="286" r:id="rId14"/>
    <p:sldId id="288" r:id="rId15"/>
    <p:sldId id="298" r:id="rId16"/>
    <p:sldId id="300" r:id="rId17"/>
    <p:sldId id="302" r:id="rId18"/>
    <p:sldId id="303" r:id="rId19"/>
    <p:sldId id="304" r:id="rId20"/>
    <p:sldId id="310" r:id="rId21"/>
    <p:sldId id="284" r:id="rId22"/>
    <p:sldId id="283" r:id="rId23"/>
    <p:sldId id="277" r:id="rId24"/>
    <p:sldId id="307" r:id="rId25"/>
    <p:sldId id="309" r:id="rId26"/>
    <p:sldId id="281" r:id="rId27"/>
    <p:sldId id="257" r:id="rId28"/>
    <p:sldId id="258" r:id="rId29"/>
    <p:sldId id="259" r:id="rId30"/>
    <p:sldId id="260" r:id="rId31"/>
    <p:sldId id="261" r:id="rId32"/>
    <p:sldId id="306" r:id="rId33"/>
    <p:sldId id="290" r:id="rId34"/>
    <p:sldId id="262" r:id="rId35"/>
    <p:sldId id="292" r:id="rId36"/>
    <p:sldId id="293" r:id="rId37"/>
    <p:sldId id="294" r:id="rId38"/>
    <p:sldId id="295" r:id="rId39"/>
    <p:sldId id="296" r:id="rId40"/>
    <p:sldId id="297" r:id="rId41"/>
    <p:sldId id="311"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E0902D-7D19-31DA-EF1B-ABEA93D37911}" v="6" dt="2026-01-12T21:27:44.562"/>
    <p1510:client id="{38E8ADF4-3A84-D906-BDB4-5C528B19698A}" v="555" dt="2026-01-12T17:19:05.831"/>
    <p1510:client id="{5A8AD5AE-318D-0321-09F2-3BF2AFE1EBB3}" v="231" dt="2026-01-12T17:05:18.073"/>
    <p1510:client id="{6181BEE1-5B30-A9A6-5E87-414C5313C94C}" v="910" dt="2026-01-11T19:46:23.653"/>
    <p1510:client id="{7565E73D-BECE-A533-848A-BEFBB8D52F86}" v="525" dt="2026-01-12T21:20:19.498"/>
    <p1510:client id="{89F9E19A-6973-1681-5348-029296A1FBBB}" v="69" dt="2026-01-12T17:52:57.081"/>
    <p1510:client id="{95A48B34-DBAB-C897-AB94-0404F3CA341D}" v="4025" dt="2026-01-11T17:47:26.077"/>
    <p1510:client id="{B4669CF9-5071-AC12-D43F-7BFEB7F914E5}" v="4" dt="2026-01-12T17:59:50.083"/>
    <p1510:client id="{B755F1D1-C3F6-5C4C-8943-3DD9C5BA7E8E}" v="1960" dt="2026-01-12T16:18:31.426"/>
    <p1510:client id="{E75B1366-9215-2C99-B53A-19B44161FD71}" v="205" dt="2026-01-11T21:43:36.748"/>
    <p1510:client id="{F18C8C30-122E-4C2A-A699-A14BEDC40934}" v="1262" dt="2026-01-12T17:38:47.639"/>
  </p1510:revLst>
</p1510:revInfo>
</file>

<file path=ppt/tableStyles.xml><?xml version="1.0" encoding="utf-8"?>
<a:tblStyleLst xmlns:a="http://schemas.openxmlformats.org/drawingml/2006/main" def="{5C22544A-7EE6-4342-B048-85BDC9FD1C3A}">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F954F14-B0F9-40DD-8151-352B46E80E12}" type="doc">
      <dgm:prSet loTypeId="urn:microsoft.com/office/officeart/2005/8/layout/arrow5" loCatId="relationship" qsTypeId="urn:microsoft.com/office/officeart/2005/8/quickstyle/simple1" qsCatId="simple" csTypeId="urn:microsoft.com/office/officeart/2005/8/colors/accent1_2" csCatId="accent1"/>
      <dgm:spPr/>
      <dgm:t>
        <a:bodyPr/>
        <a:lstStyle/>
        <a:p>
          <a:endParaRPr lang="en-US"/>
        </a:p>
      </dgm:t>
    </dgm:pt>
    <dgm:pt modelId="{032421CE-7820-48F1-92D9-598A22858DDD}">
      <dgm:prSet/>
      <dgm:spPr/>
      <dgm:t>
        <a:bodyPr/>
        <a:lstStyle/>
        <a:p>
          <a:r>
            <a:rPr lang="en-US" b="1"/>
            <a:t>Today's debate</a:t>
          </a:r>
          <a:r>
            <a:rPr lang="en-US"/>
            <a:t>: To what extend is Cardiff Airport being </a:t>
          </a:r>
          <a:r>
            <a:rPr lang="en-US">
              <a:latin typeface="Aptos Display" panose="02110004020202020204"/>
            </a:rPr>
            <a:t>utilized</a:t>
          </a:r>
          <a:r>
            <a:rPr lang="en-US"/>
            <a:t>?</a:t>
          </a:r>
        </a:p>
      </dgm:t>
    </dgm:pt>
    <dgm:pt modelId="{AA8FAC8A-974A-4526-B771-F3CABA770FFA}" type="parTrans" cxnId="{160D97B3-4CE0-4859-8F8F-788009F2925D}">
      <dgm:prSet/>
      <dgm:spPr/>
      <dgm:t>
        <a:bodyPr/>
        <a:lstStyle/>
        <a:p>
          <a:endParaRPr lang="en-US"/>
        </a:p>
      </dgm:t>
    </dgm:pt>
    <dgm:pt modelId="{4E618AD9-20E4-476A-BA62-0B2BF4DA541B}" type="sibTrans" cxnId="{160D97B3-4CE0-4859-8F8F-788009F2925D}">
      <dgm:prSet/>
      <dgm:spPr/>
      <dgm:t>
        <a:bodyPr/>
        <a:lstStyle/>
        <a:p>
          <a:endParaRPr lang="en-US"/>
        </a:p>
      </dgm:t>
    </dgm:pt>
    <dgm:pt modelId="{0E1BBD09-BCD6-47F4-B21F-A0F25A55A96E}">
      <dgm:prSet/>
      <dgm:spPr/>
      <dgm:t>
        <a:bodyPr/>
        <a:lstStyle/>
        <a:p>
          <a:r>
            <a:rPr lang="en-US" b="1"/>
            <a:t>Focusing on …</a:t>
          </a:r>
        </a:p>
      </dgm:t>
    </dgm:pt>
    <dgm:pt modelId="{845004A8-4A50-4366-AD1A-4110D2DAEFBC}" type="parTrans" cxnId="{7D00A8F3-C1FF-4A5E-9695-8652ED0895F1}">
      <dgm:prSet/>
      <dgm:spPr/>
      <dgm:t>
        <a:bodyPr/>
        <a:lstStyle/>
        <a:p>
          <a:endParaRPr lang="en-US"/>
        </a:p>
      </dgm:t>
    </dgm:pt>
    <dgm:pt modelId="{DD3D5E78-99B0-4042-B836-BB3B93F0914C}" type="sibTrans" cxnId="{7D00A8F3-C1FF-4A5E-9695-8652ED0895F1}">
      <dgm:prSet/>
      <dgm:spPr/>
      <dgm:t>
        <a:bodyPr/>
        <a:lstStyle/>
        <a:p>
          <a:endParaRPr lang="en-US"/>
        </a:p>
      </dgm:t>
    </dgm:pt>
    <dgm:pt modelId="{FCE83B91-DC40-40A8-B575-A2AD1A82A0D7}">
      <dgm:prSet/>
      <dgm:spPr/>
      <dgm:t>
        <a:bodyPr/>
        <a:lstStyle/>
        <a:p>
          <a:r>
            <a:rPr lang="en-US"/>
            <a:t>Accessibility</a:t>
          </a:r>
        </a:p>
      </dgm:t>
    </dgm:pt>
    <dgm:pt modelId="{4CF9B201-DE43-45B3-BA25-2EB2907D29AC}" type="parTrans" cxnId="{0ACA1784-AB30-4FF3-940D-1815E4C5DB8A}">
      <dgm:prSet/>
      <dgm:spPr/>
      <dgm:t>
        <a:bodyPr/>
        <a:lstStyle/>
        <a:p>
          <a:endParaRPr lang="en-US"/>
        </a:p>
      </dgm:t>
    </dgm:pt>
    <dgm:pt modelId="{F4B0B122-A4A8-45F3-8C00-51B0A58947DE}" type="sibTrans" cxnId="{0ACA1784-AB30-4FF3-940D-1815E4C5DB8A}">
      <dgm:prSet/>
      <dgm:spPr/>
      <dgm:t>
        <a:bodyPr/>
        <a:lstStyle/>
        <a:p>
          <a:endParaRPr lang="en-US"/>
        </a:p>
      </dgm:t>
    </dgm:pt>
    <dgm:pt modelId="{3B26A87E-841D-4D0C-9887-3D2D7887084F}">
      <dgm:prSet/>
      <dgm:spPr/>
      <dgm:t>
        <a:bodyPr/>
        <a:lstStyle/>
        <a:p>
          <a:r>
            <a:rPr lang="en-US"/>
            <a:t>Short – Haul Flights </a:t>
          </a:r>
        </a:p>
      </dgm:t>
    </dgm:pt>
    <dgm:pt modelId="{E6C164DA-6900-4B52-BEF0-23543A7B74EB}" type="parTrans" cxnId="{7017F4EB-1E11-4030-82B5-D7517B612B23}">
      <dgm:prSet/>
      <dgm:spPr/>
      <dgm:t>
        <a:bodyPr/>
        <a:lstStyle/>
        <a:p>
          <a:endParaRPr lang="en-US"/>
        </a:p>
      </dgm:t>
    </dgm:pt>
    <dgm:pt modelId="{D9806E39-D9AE-403A-884A-3B8237E3BAC9}" type="sibTrans" cxnId="{7017F4EB-1E11-4030-82B5-D7517B612B23}">
      <dgm:prSet/>
      <dgm:spPr/>
      <dgm:t>
        <a:bodyPr/>
        <a:lstStyle/>
        <a:p>
          <a:endParaRPr lang="en-US"/>
        </a:p>
      </dgm:t>
    </dgm:pt>
    <dgm:pt modelId="{FC9E048D-FEEA-4AF4-A0CD-9F9B3434E0A2}">
      <dgm:prSet/>
      <dgm:spPr/>
      <dgm:t>
        <a:bodyPr/>
        <a:lstStyle/>
        <a:p>
          <a:r>
            <a:rPr lang="en-US"/>
            <a:t>Environment </a:t>
          </a:r>
        </a:p>
      </dgm:t>
    </dgm:pt>
    <dgm:pt modelId="{A3F8368C-5862-492B-AEC0-3E920D51F577}" type="parTrans" cxnId="{8C5C82AF-E49C-49E9-84F2-6F361604A781}">
      <dgm:prSet/>
      <dgm:spPr/>
      <dgm:t>
        <a:bodyPr/>
        <a:lstStyle/>
        <a:p>
          <a:endParaRPr lang="en-US"/>
        </a:p>
      </dgm:t>
    </dgm:pt>
    <dgm:pt modelId="{2AD832D1-A4C5-40E1-A4BE-57CA51EBC5C8}" type="sibTrans" cxnId="{8C5C82AF-E49C-49E9-84F2-6F361604A781}">
      <dgm:prSet/>
      <dgm:spPr/>
      <dgm:t>
        <a:bodyPr/>
        <a:lstStyle/>
        <a:p>
          <a:endParaRPr lang="en-US"/>
        </a:p>
      </dgm:t>
    </dgm:pt>
    <dgm:pt modelId="{3689F1DF-97A2-4FC9-817F-05001741935A}" type="pres">
      <dgm:prSet presAssocID="{8F954F14-B0F9-40DD-8151-352B46E80E12}" presName="diagram" presStyleCnt="0">
        <dgm:presLayoutVars>
          <dgm:dir/>
          <dgm:resizeHandles val="exact"/>
        </dgm:presLayoutVars>
      </dgm:prSet>
      <dgm:spPr/>
    </dgm:pt>
    <dgm:pt modelId="{D2086964-85D1-494F-BFF1-322F7BDB77B5}" type="pres">
      <dgm:prSet presAssocID="{032421CE-7820-48F1-92D9-598A22858DDD}" presName="arrow" presStyleLbl="node1" presStyleIdx="0" presStyleCnt="2">
        <dgm:presLayoutVars>
          <dgm:bulletEnabled val="1"/>
        </dgm:presLayoutVars>
      </dgm:prSet>
      <dgm:spPr/>
    </dgm:pt>
    <dgm:pt modelId="{6935A94A-1231-409E-AF93-92DF89800FFD}" type="pres">
      <dgm:prSet presAssocID="{0E1BBD09-BCD6-47F4-B21F-A0F25A55A96E}" presName="arrow" presStyleLbl="node1" presStyleIdx="1" presStyleCnt="2">
        <dgm:presLayoutVars>
          <dgm:bulletEnabled val="1"/>
        </dgm:presLayoutVars>
      </dgm:prSet>
      <dgm:spPr/>
    </dgm:pt>
  </dgm:ptLst>
  <dgm:cxnLst>
    <dgm:cxn modelId="{96C9960F-FB2A-4EE5-AD66-BBBC13FEA003}" type="presOf" srcId="{8F954F14-B0F9-40DD-8151-352B46E80E12}" destId="{3689F1DF-97A2-4FC9-817F-05001741935A}" srcOrd="0" destOrd="0" presId="urn:microsoft.com/office/officeart/2005/8/layout/arrow5"/>
    <dgm:cxn modelId="{0ACA1784-AB30-4FF3-940D-1815E4C5DB8A}" srcId="{0E1BBD09-BCD6-47F4-B21F-A0F25A55A96E}" destId="{FCE83B91-DC40-40A8-B575-A2AD1A82A0D7}" srcOrd="0" destOrd="0" parTransId="{4CF9B201-DE43-45B3-BA25-2EB2907D29AC}" sibTransId="{F4B0B122-A4A8-45F3-8C00-51B0A58947DE}"/>
    <dgm:cxn modelId="{785B019C-730D-4A3B-B316-538A30268697}" type="presOf" srcId="{032421CE-7820-48F1-92D9-598A22858DDD}" destId="{D2086964-85D1-494F-BFF1-322F7BDB77B5}" srcOrd="0" destOrd="0" presId="urn:microsoft.com/office/officeart/2005/8/layout/arrow5"/>
    <dgm:cxn modelId="{8C5C82AF-E49C-49E9-84F2-6F361604A781}" srcId="{0E1BBD09-BCD6-47F4-B21F-A0F25A55A96E}" destId="{FC9E048D-FEEA-4AF4-A0CD-9F9B3434E0A2}" srcOrd="2" destOrd="0" parTransId="{A3F8368C-5862-492B-AEC0-3E920D51F577}" sibTransId="{2AD832D1-A4C5-40E1-A4BE-57CA51EBC5C8}"/>
    <dgm:cxn modelId="{160D97B3-4CE0-4859-8F8F-788009F2925D}" srcId="{8F954F14-B0F9-40DD-8151-352B46E80E12}" destId="{032421CE-7820-48F1-92D9-598A22858DDD}" srcOrd="0" destOrd="0" parTransId="{AA8FAC8A-974A-4526-B771-F3CABA770FFA}" sibTransId="{4E618AD9-20E4-476A-BA62-0B2BF4DA541B}"/>
    <dgm:cxn modelId="{983750B4-51EF-4235-956C-C26515048928}" type="presOf" srcId="{0E1BBD09-BCD6-47F4-B21F-A0F25A55A96E}" destId="{6935A94A-1231-409E-AF93-92DF89800FFD}" srcOrd="0" destOrd="0" presId="urn:microsoft.com/office/officeart/2005/8/layout/arrow5"/>
    <dgm:cxn modelId="{814913B9-621F-4F0C-97C2-DF60F0A36347}" type="presOf" srcId="{3B26A87E-841D-4D0C-9887-3D2D7887084F}" destId="{6935A94A-1231-409E-AF93-92DF89800FFD}" srcOrd="0" destOrd="2" presId="urn:microsoft.com/office/officeart/2005/8/layout/arrow5"/>
    <dgm:cxn modelId="{C9BA98D1-AF27-4604-954B-686CF2D1B9A7}" type="presOf" srcId="{FC9E048D-FEEA-4AF4-A0CD-9F9B3434E0A2}" destId="{6935A94A-1231-409E-AF93-92DF89800FFD}" srcOrd="0" destOrd="3" presId="urn:microsoft.com/office/officeart/2005/8/layout/arrow5"/>
    <dgm:cxn modelId="{8EBA5DE1-2CB0-478A-B6DB-0A7545D0F518}" type="presOf" srcId="{FCE83B91-DC40-40A8-B575-A2AD1A82A0D7}" destId="{6935A94A-1231-409E-AF93-92DF89800FFD}" srcOrd="0" destOrd="1" presId="urn:microsoft.com/office/officeart/2005/8/layout/arrow5"/>
    <dgm:cxn modelId="{7017F4EB-1E11-4030-82B5-D7517B612B23}" srcId="{0E1BBD09-BCD6-47F4-B21F-A0F25A55A96E}" destId="{3B26A87E-841D-4D0C-9887-3D2D7887084F}" srcOrd="1" destOrd="0" parTransId="{E6C164DA-6900-4B52-BEF0-23543A7B74EB}" sibTransId="{D9806E39-D9AE-403A-884A-3B8237E3BAC9}"/>
    <dgm:cxn modelId="{7D00A8F3-C1FF-4A5E-9695-8652ED0895F1}" srcId="{8F954F14-B0F9-40DD-8151-352B46E80E12}" destId="{0E1BBD09-BCD6-47F4-B21F-A0F25A55A96E}" srcOrd="1" destOrd="0" parTransId="{845004A8-4A50-4366-AD1A-4110D2DAEFBC}" sibTransId="{DD3D5E78-99B0-4042-B836-BB3B93F0914C}"/>
    <dgm:cxn modelId="{333D8153-06BE-45AE-B5AA-A14DB6EED8A0}" type="presParOf" srcId="{3689F1DF-97A2-4FC9-817F-05001741935A}" destId="{D2086964-85D1-494F-BFF1-322F7BDB77B5}" srcOrd="0" destOrd="0" presId="urn:microsoft.com/office/officeart/2005/8/layout/arrow5"/>
    <dgm:cxn modelId="{2FFD9FEF-457D-4269-8335-8BC5FB2C4EB3}" type="presParOf" srcId="{3689F1DF-97A2-4FC9-817F-05001741935A}" destId="{6935A94A-1231-409E-AF93-92DF89800FFD}" srcOrd="1" destOrd="0" presId="urn:microsoft.com/office/officeart/2005/8/layout/arrow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1F6B1F6-6B64-4BC9-A7DF-A4E06EE35C6C}"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8B134BCE-796D-4384-A5EA-2246E47FA6E8}">
      <dgm:prSet/>
      <dgm:spPr/>
      <dgm:t>
        <a:bodyPr/>
        <a:lstStyle/>
        <a:p>
          <a:r>
            <a:rPr lang="en-GB"/>
            <a:t>The airport has public investment and financial support</a:t>
          </a:r>
          <a:endParaRPr lang="en-US"/>
        </a:p>
      </dgm:t>
    </dgm:pt>
    <dgm:pt modelId="{8066A32D-120D-4A8D-B4B3-3971C764389A}" type="parTrans" cxnId="{0D615CCC-7D4F-4616-9B81-D6D35F822BDE}">
      <dgm:prSet/>
      <dgm:spPr/>
      <dgm:t>
        <a:bodyPr/>
        <a:lstStyle/>
        <a:p>
          <a:endParaRPr lang="en-US"/>
        </a:p>
      </dgm:t>
    </dgm:pt>
    <dgm:pt modelId="{C1D8888C-C9C3-464D-B4E4-644704DE31A5}" type="sibTrans" cxnId="{0D615CCC-7D4F-4616-9B81-D6D35F822BDE}">
      <dgm:prSet/>
      <dgm:spPr/>
      <dgm:t>
        <a:bodyPr/>
        <a:lstStyle/>
        <a:p>
          <a:endParaRPr lang="en-US"/>
        </a:p>
      </dgm:t>
    </dgm:pt>
    <dgm:pt modelId="{EAB393C8-5595-43FA-814B-0EB37556613D}">
      <dgm:prSet/>
      <dgm:spPr/>
      <dgm:t>
        <a:bodyPr/>
        <a:lstStyle/>
        <a:p>
          <a:r>
            <a:rPr lang="en-GB"/>
            <a:t>The money is used to maintain runways and terminals </a:t>
          </a:r>
          <a:endParaRPr lang="en-US"/>
        </a:p>
      </dgm:t>
    </dgm:pt>
    <dgm:pt modelId="{7F1AE262-9D32-4CB2-B43C-C4F7819E3ED8}" type="parTrans" cxnId="{A0EE4B41-9DB8-4094-B509-EE2D87CAC3CD}">
      <dgm:prSet/>
      <dgm:spPr/>
      <dgm:t>
        <a:bodyPr/>
        <a:lstStyle/>
        <a:p>
          <a:endParaRPr lang="en-US"/>
        </a:p>
      </dgm:t>
    </dgm:pt>
    <dgm:pt modelId="{91A2D515-D484-4883-AE74-E424438BFE80}" type="sibTrans" cxnId="{A0EE4B41-9DB8-4094-B509-EE2D87CAC3CD}">
      <dgm:prSet/>
      <dgm:spPr/>
      <dgm:t>
        <a:bodyPr/>
        <a:lstStyle/>
        <a:p>
          <a:endParaRPr lang="en-US"/>
        </a:p>
      </dgm:t>
    </dgm:pt>
    <dgm:pt modelId="{65D463CD-EB8A-421C-859E-31A8A4158563}">
      <dgm:prSet/>
      <dgm:spPr/>
      <dgm:t>
        <a:bodyPr/>
        <a:lstStyle/>
        <a:p>
          <a:r>
            <a:rPr lang="en-GB"/>
            <a:t>It supports an underused airport which shows poor value for taxpayers</a:t>
          </a:r>
          <a:endParaRPr lang="en-US"/>
        </a:p>
      </dgm:t>
    </dgm:pt>
    <dgm:pt modelId="{2165D5D7-ECD3-4E1B-8088-63FDB0AA0730}" type="parTrans" cxnId="{62D15EB6-B5C7-4A62-99FD-C3867928BA29}">
      <dgm:prSet/>
      <dgm:spPr/>
      <dgm:t>
        <a:bodyPr/>
        <a:lstStyle/>
        <a:p>
          <a:endParaRPr lang="en-US"/>
        </a:p>
      </dgm:t>
    </dgm:pt>
    <dgm:pt modelId="{2FE4CBA0-B97F-4B53-A3B6-9619A8F9FB7E}" type="sibTrans" cxnId="{62D15EB6-B5C7-4A62-99FD-C3867928BA29}">
      <dgm:prSet/>
      <dgm:spPr/>
      <dgm:t>
        <a:bodyPr/>
        <a:lstStyle/>
        <a:p>
          <a:endParaRPr lang="en-US"/>
        </a:p>
      </dgm:t>
    </dgm:pt>
    <dgm:pt modelId="{D5190637-AD2D-4DE5-A391-10F4079B0234}">
      <dgm:prSet/>
      <dgm:spPr/>
      <dgm:t>
        <a:bodyPr/>
        <a:lstStyle/>
        <a:p>
          <a:r>
            <a:rPr lang="en-GB"/>
            <a:t>£205.2 million has been spent on Cardiff Airport </a:t>
          </a:r>
          <a:endParaRPr lang="en-US"/>
        </a:p>
      </dgm:t>
    </dgm:pt>
    <dgm:pt modelId="{EFB24DDC-605C-43D3-8028-E4C6560E6EB3}" type="parTrans" cxnId="{D122ED25-49C2-4B87-988D-A89F7188B412}">
      <dgm:prSet/>
      <dgm:spPr/>
      <dgm:t>
        <a:bodyPr/>
        <a:lstStyle/>
        <a:p>
          <a:endParaRPr lang="en-US"/>
        </a:p>
      </dgm:t>
    </dgm:pt>
    <dgm:pt modelId="{92F25EE2-EF7C-4564-B874-8FEB1510E808}" type="sibTrans" cxnId="{D122ED25-49C2-4B87-988D-A89F7188B412}">
      <dgm:prSet/>
      <dgm:spPr/>
      <dgm:t>
        <a:bodyPr/>
        <a:lstStyle/>
        <a:p>
          <a:endParaRPr lang="en-US"/>
        </a:p>
      </dgm:t>
    </dgm:pt>
    <dgm:pt modelId="{30C1CDB2-1BCE-425D-8D14-0F3256A3F03F}">
      <dgm:prSet phldr="0"/>
      <dgm:spPr/>
      <dgm:t>
        <a:bodyPr/>
        <a:lstStyle/>
        <a:p>
          <a:pPr rtl="0"/>
          <a:r>
            <a:rPr lang="en-US">
              <a:latin typeface="Aptos Display" panose="020F0302020204030204"/>
            </a:rPr>
            <a:t>(Evans, 2025)</a:t>
          </a:r>
          <a:endParaRPr lang="en-US"/>
        </a:p>
      </dgm:t>
    </dgm:pt>
    <dgm:pt modelId="{886F700B-DF45-4B27-88BD-4553A844B09C}" type="parTrans" cxnId="{4AE482C1-DA24-4701-A822-59745CDB4E6B}">
      <dgm:prSet/>
      <dgm:spPr/>
    </dgm:pt>
    <dgm:pt modelId="{9182B70D-F150-4F86-8ED6-A598E18F682A}" type="sibTrans" cxnId="{4AE482C1-DA24-4701-A822-59745CDB4E6B}">
      <dgm:prSet/>
      <dgm:spPr/>
    </dgm:pt>
    <dgm:pt modelId="{13BD61EA-8BD8-4A7C-9BCA-08D93DE51B07}" type="pres">
      <dgm:prSet presAssocID="{21F6B1F6-6B64-4BC9-A7DF-A4E06EE35C6C}" presName="linear" presStyleCnt="0">
        <dgm:presLayoutVars>
          <dgm:animLvl val="lvl"/>
          <dgm:resizeHandles val="exact"/>
        </dgm:presLayoutVars>
      </dgm:prSet>
      <dgm:spPr/>
    </dgm:pt>
    <dgm:pt modelId="{F9CE08DF-04E0-4F7C-9502-EA5FE52FC5FF}" type="pres">
      <dgm:prSet presAssocID="{8B134BCE-796D-4384-A5EA-2246E47FA6E8}" presName="parentText" presStyleLbl="node1" presStyleIdx="0" presStyleCnt="5">
        <dgm:presLayoutVars>
          <dgm:chMax val="0"/>
          <dgm:bulletEnabled val="1"/>
        </dgm:presLayoutVars>
      </dgm:prSet>
      <dgm:spPr/>
    </dgm:pt>
    <dgm:pt modelId="{2003FC22-6A72-4EF8-9C19-311589B5B1AE}" type="pres">
      <dgm:prSet presAssocID="{C1D8888C-C9C3-464D-B4E4-644704DE31A5}" presName="spacer" presStyleCnt="0"/>
      <dgm:spPr/>
    </dgm:pt>
    <dgm:pt modelId="{7D516ED2-33A7-4167-BBE0-AF805A71188A}" type="pres">
      <dgm:prSet presAssocID="{EAB393C8-5595-43FA-814B-0EB37556613D}" presName="parentText" presStyleLbl="node1" presStyleIdx="1" presStyleCnt="5">
        <dgm:presLayoutVars>
          <dgm:chMax val="0"/>
          <dgm:bulletEnabled val="1"/>
        </dgm:presLayoutVars>
      </dgm:prSet>
      <dgm:spPr/>
    </dgm:pt>
    <dgm:pt modelId="{926FE475-192B-4858-9111-22E77C864B49}" type="pres">
      <dgm:prSet presAssocID="{91A2D515-D484-4883-AE74-E424438BFE80}" presName="spacer" presStyleCnt="0"/>
      <dgm:spPr/>
    </dgm:pt>
    <dgm:pt modelId="{70943C22-AD01-4C9C-B236-7357AD5CC31F}" type="pres">
      <dgm:prSet presAssocID="{65D463CD-EB8A-421C-859E-31A8A4158563}" presName="parentText" presStyleLbl="node1" presStyleIdx="2" presStyleCnt="5">
        <dgm:presLayoutVars>
          <dgm:chMax val="0"/>
          <dgm:bulletEnabled val="1"/>
        </dgm:presLayoutVars>
      </dgm:prSet>
      <dgm:spPr/>
    </dgm:pt>
    <dgm:pt modelId="{C5DAE583-9DF6-4998-A93D-01BD881770F7}" type="pres">
      <dgm:prSet presAssocID="{2FE4CBA0-B97F-4B53-A3B6-9619A8F9FB7E}" presName="spacer" presStyleCnt="0"/>
      <dgm:spPr/>
    </dgm:pt>
    <dgm:pt modelId="{348C910B-7DCD-4FE6-9A06-8C090E26F9CD}" type="pres">
      <dgm:prSet presAssocID="{D5190637-AD2D-4DE5-A391-10F4079B0234}" presName="parentText" presStyleLbl="node1" presStyleIdx="3" presStyleCnt="5">
        <dgm:presLayoutVars>
          <dgm:chMax val="0"/>
          <dgm:bulletEnabled val="1"/>
        </dgm:presLayoutVars>
      </dgm:prSet>
      <dgm:spPr/>
    </dgm:pt>
    <dgm:pt modelId="{3BCC5D2A-E50C-42F6-A95E-5ACFA0B780DD}" type="pres">
      <dgm:prSet presAssocID="{92F25EE2-EF7C-4564-B874-8FEB1510E808}" presName="spacer" presStyleCnt="0"/>
      <dgm:spPr/>
    </dgm:pt>
    <dgm:pt modelId="{40E236E5-07DF-48AE-B0BD-5A7BEFFB0FCA}" type="pres">
      <dgm:prSet presAssocID="{30C1CDB2-1BCE-425D-8D14-0F3256A3F03F}" presName="parentText" presStyleLbl="node1" presStyleIdx="4" presStyleCnt="5">
        <dgm:presLayoutVars>
          <dgm:chMax val="0"/>
          <dgm:bulletEnabled val="1"/>
        </dgm:presLayoutVars>
      </dgm:prSet>
      <dgm:spPr/>
    </dgm:pt>
  </dgm:ptLst>
  <dgm:cxnLst>
    <dgm:cxn modelId="{D122ED25-49C2-4B87-988D-A89F7188B412}" srcId="{21F6B1F6-6B64-4BC9-A7DF-A4E06EE35C6C}" destId="{D5190637-AD2D-4DE5-A391-10F4079B0234}" srcOrd="3" destOrd="0" parTransId="{EFB24DDC-605C-43D3-8028-E4C6560E6EB3}" sibTransId="{92F25EE2-EF7C-4564-B874-8FEB1510E808}"/>
    <dgm:cxn modelId="{A0EE4B41-9DB8-4094-B509-EE2D87CAC3CD}" srcId="{21F6B1F6-6B64-4BC9-A7DF-A4E06EE35C6C}" destId="{EAB393C8-5595-43FA-814B-0EB37556613D}" srcOrd="1" destOrd="0" parTransId="{7F1AE262-9D32-4CB2-B43C-C4F7819E3ED8}" sibTransId="{91A2D515-D484-4883-AE74-E424438BFE80}"/>
    <dgm:cxn modelId="{421B6F92-14A6-46A3-92B1-1441F4066126}" type="presOf" srcId="{8B134BCE-796D-4384-A5EA-2246E47FA6E8}" destId="{F9CE08DF-04E0-4F7C-9502-EA5FE52FC5FF}" srcOrd="0" destOrd="0" presId="urn:microsoft.com/office/officeart/2005/8/layout/vList2"/>
    <dgm:cxn modelId="{431DC696-85D8-4DF1-B37A-9AAC9E787EB2}" type="presOf" srcId="{30C1CDB2-1BCE-425D-8D14-0F3256A3F03F}" destId="{40E236E5-07DF-48AE-B0BD-5A7BEFFB0FCA}" srcOrd="0" destOrd="0" presId="urn:microsoft.com/office/officeart/2005/8/layout/vList2"/>
    <dgm:cxn modelId="{62D15EB6-B5C7-4A62-99FD-C3867928BA29}" srcId="{21F6B1F6-6B64-4BC9-A7DF-A4E06EE35C6C}" destId="{65D463CD-EB8A-421C-859E-31A8A4158563}" srcOrd="2" destOrd="0" parTransId="{2165D5D7-ECD3-4E1B-8088-63FDB0AA0730}" sibTransId="{2FE4CBA0-B97F-4B53-A3B6-9619A8F9FB7E}"/>
    <dgm:cxn modelId="{183882C0-EAD3-4AD4-A7B7-822430B691A8}" type="presOf" srcId="{65D463CD-EB8A-421C-859E-31A8A4158563}" destId="{70943C22-AD01-4C9C-B236-7357AD5CC31F}" srcOrd="0" destOrd="0" presId="urn:microsoft.com/office/officeart/2005/8/layout/vList2"/>
    <dgm:cxn modelId="{4AE482C1-DA24-4701-A822-59745CDB4E6B}" srcId="{21F6B1F6-6B64-4BC9-A7DF-A4E06EE35C6C}" destId="{30C1CDB2-1BCE-425D-8D14-0F3256A3F03F}" srcOrd="4" destOrd="0" parTransId="{886F700B-DF45-4B27-88BD-4553A844B09C}" sibTransId="{9182B70D-F150-4F86-8ED6-A598E18F682A}"/>
    <dgm:cxn modelId="{0D615CCC-7D4F-4616-9B81-D6D35F822BDE}" srcId="{21F6B1F6-6B64-4BC9-A7DF-A4E06EE35C6C}" destId="{8B134BCE-796D-4384-A5EA-2246E47FA6E8}" srcOrd="0" destOrd="0" parTransId="{8066A32D-120D-4A8D-B4B3-3971C764389A}" sibTransId="{C1D8888C-C9C3-464D-B4E4-644704DE31A5}"/>
    <dgm:cxn modelId="{1B1A2FCE-402D-4A12-A0BB-788A8798A9E8}" type="presOf" srcId="{D5190637-AD2D-4DE5-A391-10F4079B0234}" destId="{348C910B-7DCD-4FE6-9A06-8C090E26F9CD}" srcOrd="0" destOrd="0" presId="urn:microsoft.com/office/officeart/2005/8/layout/vList2"/>
    <dgm:cxn modelId="{6D174FFB-1D48-435D-A379-BF1E8C2BF3D2}" type="presOf" srcId="{EAB393C8-5595-43FA-814B-0EB37556613D}" destId="{7D516ED2-33A7-4167-BBE0-AF805A71188A}" srcOrd="0" destOrd="0" presId="urn:microsoft.com/office/officeart/2005/8/layout/vList2"/>
    <dgm:cxn modelId="{2C64B5FE-D146-4003-A5F0-79AB5F060D6C}" type="presOf" srcId="{21F6B1F6-6B64-4BC9-A7DF-A4E06EE35C6C}" destId="{13BD61EA-8BD8-4A7C-9BCA-08D93DE51B07}" srcOrd="0" destOrd="0" presId="urn:microsoft.com/office/officeart/2005/8/layout/vList2"/>
    <dgm:cxn modelId="{B1CF34A4-398D-4AED-979E-542F989F5224}" type="presParOf" srcId="{13BD61EA-8BD8-4A7C-9BCA-08D93DE51B07}" destId="{F9CE08DF-04E0-4F7C-9502-EA5FE52FC5FF}" srcOrd="0" destOrd="0" presId="urn:microsoft.com/office/officeart/2005/8/layout/vList2"/>
    <dgm:cxn modelId="{A1172FD0-E3DF-495A-978B-9DEE1B378228}" type="presParOf" srcId="{13BD61EA-8BD8-4A7C-9BCA-08D93DE51B07}" destId="{2003FC22-6A72-4EF8-9C19-311589B5B1AE}" srcOrd="1" destOrd="0" presId="urn:microsoft.com/office/officeart/2005/8/layout/vList2"/>
    <dgm:cxn modelId="{60D3081A-660C-4E00-B54E-C703FE5D1ACA}" type="presParOf" srcId="{13BD61EA-8BD8-4A7C-9BCA-08D93DE51B07}" destId="{7D516ED2-33A7-4167-BBE0-AF805A71188A}" srcOrd="2" destOrd="0" presId="urn:microsoft.com/office/officeart/2005/8/layout/vList2"/>
    <dgm:cxn modelId="{EC6A6A32-255A-482B-B58A-045598725B4C}" type="presParOf" srcId="{13BD61EA-8BD8-4A7C-9BCA-08D93DE51B07}" destId="{926FE475-192B-4858-9111-22E77C864B49}" srcOrd="3" destOrd="0" presId="urn:microsoft.com/office/officeart/2005/8/layout/vList2"/>
    <dgm:cxn modelId="{E6CF4401-D840-41BA-929C-9DCDFB4FB2F3}" type="presParOf" srcId="{13BD61EA-8BD8-4A7C-9BCA-08D93DE51B07}" destId="{70943C22-AD01-4C9C-B236-7357AD5CC31F}" srcOrd="4" destOrd="0" presId="urn:microsoft.com/office/officeart/2005/8/layout/vList2"/>
    <dgm:cxn modelId="{6B3416D5-9E78-4D85-B1DA-0A22DAE44E5D}" type="presParOf" srcId="{13BD61EA-8BD8-4A7C-9BCA-08D93DE51B07}" destId="{C5DAE583-9DF6-4998-A93D-01BD881770F7}" srcOrd="5" destOrd="0" presId="urn:microsoft.com/office/officeart/2005/8/layout/vList2"/>
    <dgm:cxn modelId="{25E3CA23-93B4-4340-9174-479E86A36335}" type="presParOf" srcId="{13BD61EA-8BD8-4A7C-9BCA-08D93DE51B07}" destId="{348C910B-7DCD-4FE6-9A06-8C090E26F9CD}" srcOrd="6" destOrd="0" presId="urn:microsoft.com/office/officeart/2005/8/layout/vList2"/>
    <dgm:cxn modelId="{125D70BE-D62B-4BF5-9C7A-4DBD544D9B7E}" type="presParOf" srcId="{13BD61EA-8BD8-4A7C-9BCA-08D93DE51B07}" destId="{3BCC5D2A-E50C-42F6-A95E-5ACFA0B780DD}" srcOrd="7" destOrd="0" presId="urn:microsoft.com/office/officeart/2005/8/layout/vList2"/>
    <dgm:cxn modelId="{671B933B-6714-4E30-BC97-992C3550EA83}" type="presParOf" srcId="{13BD61EA-8BD8-4A7C-9BCA-08D93DE51B07}" destId="{40E236E5-07DF-48AE-B0BD-5A7BEFFB0FCA}"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086964-85D1-494F-BFF1-322F7BDB77B5}">
      <dsp:nvSpPr>
        <dsp:cNvPr id="0" name=""/>
        <dsp:cNvSpPr/>
      </dsp:nvSpPr>
      <dsp:spPr>
        <a:xfrm rot="16200000">
          <a:off x="2338" y="1178"/>
          <a:ext cx="4348981" cy="4348981"/>
        </a:xfrm>
        <a:prstGeom prst="downArrow">
          <a:avLst>
            <a:gd name="adj1" fmla="val 50000"/>
            <a:gd name="adj2" fmla="val 35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472" tIns="220472" rIns="220472" bIns="220472" numCol="1" spcCol="1270" anchor="ctr" anchorCtr="0">
          <a:noAutofit/>
        </a:bodyPr>
        <a:lstStyle/>
        <a:p>
          <a:pPr marL="0" lvl="0" indent="0" algn="ctr" defTabSz="1377950">
            <a:lnSpc>
              <a:spcPct val="90000"/>
            </a:lnSpc>
            <a:spcBef>
              <a:spcPct val="0"/>
            </a:spcBef>
            <a:spcAft>
              <a:spcPct val="35000"/>
            </a:spcAft>
            <a:buNone/>
          </a:pPr>
          <a:r>
            <a:rPr lang="en-US" sz="3100" b="1" kern="1200"/>
            <a:t>Today's debate</a:t>
          </a:r>
          <a:r>
            <a:rPr lang="en-US" sz="3100" kern="1200"/>
            <a:t>: To what extend is Cardiff Airport being </a:t>
          </a:r>
          <a:r>
            <a:rPr lang="en-US" sz="3100" kern="1200">
              <a:latin typeface="Aptos Display" panose="02110004020202020204"/>
            </a:rPr>
            <a:t>utilized</a:t>
          </a:r>
          <a:r>
            <a:rPr lang="en-US" sz="3100" kern="1200"/>
            <a:t>?</a:t>
          </a:r>
        </a:p>
      </dsp:txBody>
      <dsp:txXfrm rot="5400000">
        <a:off x="2338" y="1088423"/>
        <a:ext cx="3587909" cy="2174491"/>
      </dsp:txXfrm>
    </dsp:sp>
    <dsp:sp modelId="{6935A94A-1231-409E-AF93-92DF89800FFD}">
      <dsp:nvSpPr>
        <dsp:cNvPr id="0" name=""/>
        <dsp:cNvSpPr/>
      </dsp:nvSpPr>
      <dsp:spPr>
        <a:xfrm rot="5400000">
          <a:off x="6164280" y="1178"/>
          <a:ext cx="4348981" cy="4348981"/>
        </a:xfrm>
        <a:prstGeom prst="downArrow">
          <a:avLst>
            <a:gd name="adj1" fmla="val 50000"/>
            <a:gd name="adj2" fmla="val 35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472" tIns="220472" rIns="220472" bIns="220472" numCol="1" spcCol="1270" anchor="t" anchorCtr="0">
          <a:noAutofit/>
        </a:bodyPr>
        <a:lstStyle/>
        <a:p>
          <a:pPr marL="0" lvl="0" indent="0" algn="l" defTabSz="1377950">
            <a:lnSpc>
              <a:spcPct val="90000"/>
            </a:lnSpc>
            <a:spcBef>
              <a:spcPct val="0"/>
            </a:spcBef>
            <a:spcAft>
              <a:spcPct val="35000"/>
            </a:spcAft>
            <a:buNone/>
          </a:pPr>
          <a:r>
            <a:rPr lang="en-US" sz="3100" b="1" kern="1200"/>
            <a:t>Focusing on …</a:t>
          </a:r>
        </a:p>
        <a:p>
          <a:pPr marL="228600" lvl="1" indent="-228600" algn="l" defTabSz="1066800">
            <a:lnSpc>
              <a:spcPct val="90000"/>
            </a:lnSpc>
            <a:spcBef>
              <a:spcPct val="0"/>
            </a:spcBef>
            <a:spcAft>
              <a:spcPct val="15000"/>
            </a:spcAft>
            <a:buChar char="•"/>
          </a:pPr>
          <a:r>
            <a:rPr lang="en-US" sz="2400" kern="1200"/>
            <a:t>Accessibility</a:t>
          </a:r>
        </a:p>
        <a:p>
          <a:pPr marL="228600" lvl="1" indent="-228600" algn="l" defTabSz="1066800">
            <a:lnSpc>
              <a:spcPct val="90000"/>
            </a:lnSpc>
            <a:spcBef>
              <a:spcPct val="0"/>
            </a:spcBef>
            <a:spcAft>
              <a:spcPct val="15000"/>
            </a:spcAft>
            <a:buChar char="•"/>
          </a:pPr>
          <a:r>
            <a:rPr lang="en-US" sz="2400" kern="1200"/>
            <a:t>Short – Haul Flights </a:t>
          </a:r>
        </a:p>
        <a:p>
          <a:pPr marL="228600" lvl="1" indent="-228600" algn="l" defTabSz="1066800">
            <a:lnSpc>
              <a:spcPct val="90000"/>
            </a:lnSpc>
            <a:spcBef>
              <a:spcPct val="0"/>
            </a:spcBef>
            <a:spcAft>
              <a:spcPct val="15000"/>
            </a:spcAft>
            <a:buChar char="•"/>
          </a:pPr>
          <a:r>
            <a:rPr lang="en-US" sz="2400" kern="1200"/>
            <a:t>Environment </a:t>
          </a:r>
        </a:p>
      </dsp:txBody>
      <dsp:txXfrm rot="-5400000">
        <a:off x="6925352" y="1088423"/>
        <a:ext cx="3587909" cy="217449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CE08DF-04E0-4F7C-9502-EA5FE52FC5FF}">
      <dsp:nvSpPr>
        <dsp:cNvPr id="0" name=""/>
        <dsp:cNvSpPr/>
      </dsp:nvSpPr>
      <dsp:spPr>
        <a:xfrm>
          <a:off x="0" y="428858"/>
          <a:ext cx="10515600" cy="6388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The airport has public investment and financial support</a:t>
          </a:r>
          <a:endParaRPr lang="en-US" sz="2600" kern="1200"/>
        </a:p>
      </dsp:txBody>
      <dsp:txXfrm>
        <a:off x="31185" y="460043"/>
        <a:ext cx="10453230" cy="576450"/>
      </dsp:txXfrm>
    </dsp:sp>
    <dsp:sp modelId="{7D516ED2-33A7-4167-BBE0-AF805A71188A}">
      <dsp:nvSpPr>
        <dsp:cNvPr id="0" name=""/>
        <dsp:cNvSpPr/>
      </dsp:nvSpPr>
      <dsp:spPr>
        <a:xfrm>
          <a:off x="0" y="1142559"/>
          <a:ext cx="10515600" cy="6388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The money is used to maintain runways and terminals </a:t>
          </a:r>
          <a:endParaRPr lang="en-US" sz="2600" kern="1200"/>
        </a:p>
      </dsp:txBody>
      <dsp:txXfrm>
        <a:off x="31185" y="1173744"/>
        <a:ext cx="10453230" cy="576450"/>
      </dsp:txXfrm>
    </dsp:sp>
    <dsp:sp modelId="{70943C22-AD01-4C9C-B236-7357AD5CC31F}">
      <dsp:nvSpPr>
        <dsp:cNvPr id="0" name=""/>
        <dsp:cNvSpPr/>
      </dsp:nvSpPr>
      <dsp:spPr>
        <a:xfrm>
          <a:off x="0" y="1856259"/>
          <a:ext cx="10515600" cy="6388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It supports an underused airport which shows poor value for taxpayers</a:t>
          </a:r>
          <a:endParaRPr lang="en-US" sz="2600" kern="1200"/>
        </a:p>
      </dsp:txBody>
      <dsp:txXfrm>
        <a:off x="31185" y="1887444"/>
        <a:ext cx="10453230" cy="576450"/>
      </dsp:txXfrm>
    </dsp:sp>
    <dsp:sp modelId="{348C910B-7DCD-4FE6-9A06-8C090E26F9CD}">
      <dsp:nvSpPr>
        <dsp:cNvPr id="0" name=""/>
        <dsp:cNvSpPr/>
      </dsp:nvSpPr>
      <dsp:spPr>
        <a:xfrm>
          <a:off x="0" y="2569959"/>
          <a:ext cx="10515600" cy="6388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£205.2 million has been spent on Cardiff Airport </a:t>
          </a:r>
          <a:endParaRPr lang="en-US" sz="2600" kern="1200"/>
        </a:p>
      </dsp:txBody>
      <dsp:txXfrm>
        <a:off x="31185" y="2601144"/>
        <a:ext cx="10453230" cy="576450"/>
      </dsp:txXfrm>
    </dsp:sp>
    <dsp:sp modelId="{40E236E5-07DF-48AE-B0BD-5A7BEFFB0FCA}">
      <dsp:nvSpPr>
        <dsp:cNvPr id="0" name=""/>
        <dsp:cNvSpPr/>
      </dsp:nvSpPr>
      <dsp:spPr>
        <a:xfrm>
          <a:off x="0" y="3283659"/>
          <a:ext cx="10515600" cy="6388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rtl="0">
            <a:lnSpc>
              <a:spcPct val="90000"/>
            </a:lnSpc>
            <a:spcBef>
              <a:spcPct val="0"/>
            </a:spcBef>
            <a:spcAft>
              <a:spcPct val="35000"/>
            </a:spcAft>
            <a:buNone/>
          </a:pPr>
          <a:r>
            <a:rPr lang="en-US" sz="2600" kern="1200">
              <a:latin typeface="Aptos Display" panose="020F0302020204030204"/>
            </a:rPr>
            <a:t>(Evans, 2025)</a:t>
          </a:r>
          <a:endParaRPr lang="en-US" sz="2600" kern="1200"/>
        </a:p>
      </dsp:txBody>
      <dsp:txXfrm>
        <a:off x="31185" y="3314844"/>
        <a:ext cx="10453230" cy="576450"/>
      </dsp:txXfrm>
    </dsp:sp>
  </dsp:spTree>
</dsp:drawing>
</file>

<file path=ppt/diagrams/layout1.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8C66B90-86D9-4D61-A9C3-8A9F16614A8E}" type="datetimeFigureOut">
              <a:rPr lang="en-GB" smtClean="0"/>
              <a:t>12/01/2026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C9B3447-72F2-4F40-BF78-92F97A580560}" type="slidenum">
              <a:rPr lang="en-GB" smtClean="0"/>
              <a:t>‹#›</a:t>
            </a:fld>
            <a:endParaRPr lang="en-GB"/>
          </a:p>
        </p:txBody>
      </p:sp>
    </p:spTree>
    <p:extLst>
      <p:ext uri="{BB962C8B-B14F-4D97-AF65-F5344CB8AC3E}">
        <p14:creationId xmlns:p14="http://schemas.microsoft.com/office/powerpoint/2010/main" val="30242097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395A62F-2362-4553-A8D3-DDC42D2E5E9C}" type="slidenum">
              <a:rPr lang="en-US" smtClean="0"/>
              <a:t>23</a:t>
            </a:fld>
            <a:endParaRPr lang="en-US"/>
          </a:p>
        </p:txBody>
      </p:sp>
    </p:spTree>
    <p:extLst>
      <p:ext uri="{BB962C8B-B14F-4D97-AF65-F5344CB8AC3E}">
        <p14:creationId xmlns:p14="http://schemas.microsoft.com/office/powerpoint/2010/main" val="7483242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1D7011-6D63-CA96-CAE9-DBCFD9498A7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45068D4-A476-EAC8-A57A-108482DA885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2FD32AD-591F-15F4-4283-0A2E3748432B}"/>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140EDE6E-F330-8BC7-DABD-72CC69F3B344}"/>
              </a:ext>
            </a:extLst>
          </p:cNvPr>
          <p:cNvSpPr>
            <a:spLocks noGrp="1"/>
          </p:cNvSpPr>
          <p:nvPr>
            <p:ph type="sldNum" sz="quarter" idx="5"/>
          </p:nvPr>
        </p:nvSpPr>
        <p:spPr/>
        <p:txBody>
          <a:bodyPr/>
          <a:lstStyle/>
          <a:p>
            <a:fld id="{2395A62F-2362-4553-A8D3-DDC42D2E5E9C}" type="slidenum">
              <a:rPr lang="en-US" smtClean="0"/>
              <a:t>26</a:t>
            </a:fld>
            <a:endParaRPr lang="en-US"/>
          </a:p>
        </p:txBody>
      </p:sp>
    </p:spTree>
    <p:extLst>
      <p:ext uri="{BB962C8B-B14F-4D97-AF65-F5344CB8AC3E}">
        <p14:creationId xmlns:p14="http://schemas.microsoft.com/office/powerpoint/2010/main" val="20723938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C9B3447-72F2-4F40-BF78-92F97A580560}" type="slidenum">
              <a:rPr lang="en-GB" smtClean="0"/>
              <a:t>30</a:t>
            </a:fld>
            <a:endParaRPr lang="en-GB"/>
          </a:p>
        </p:txBody>
      </p:sp>
    </p:spTree>
    <p:extLst>
      <p:ext uri="{BB962C8B-B14F-4D97-AF65-F5344CB8AC3E}">
        <p14:creationId xmlns:p14="http://schemas.microsoft.com/office/powerpoint/2010/main" val="41633234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1F2F44-38CD-E131-B9D3-F8C428A0403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AC681781-C374-0F4F-81FC-B9EF1CCDB84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630442EF-B052-369E-05C7-5C50E1A77C68}"/>
              </a:ext>
            </a:extLst>
          </p:cNvPr>
          <p:cNvSpPr>
            <a:spLocks noGrp="1"/>
          </p:cNvSpPr>
          <p:nvPr>
            <p:ph type="dt" sz="half" idx="10"/>
          </p:nvPr>
        </p:nvSpPr>
        <p:spPr/>
        <p:txBody>
          <a:bodyPr/>
          <a:lstStyle/>
          <a:p>
            <a:fld id="{7CAA38A2-5FA5-4CBE-A1C8-1C8D6D92AAD4}" type="datetimeFigureOut">
              <a:rPr lang="en-GB" smtClean="0"/>
              <a:t>12/01/2026</a:t>
            </a:fld>
            <a:endParaRPr lang="en-GB"/>
          </a:p>
        </p:txBody>
      </p:sp>
      <p:sp>
        <p:nvSpPr>
          <p:cNvPr id="5" name="Footer Placeholder 4">
            <a:extLst>
              <a:ext uri="{FF2B5EF4-FFF2-40B4-BE49-F238E27FC236}">
                <a16:creationId xmlns:a16="http://schemas.microsoft.com/office/drawing/2014/main" id="{4F9F18D4-0E97-82B3-C2C1-C8816029FE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90C785-B8D1-9867-3470-814212A26251}"/>
              </a:ext>
            </a:extLst>
          </p:cNvPr>
          <p:cNvSpPr>
            <a:spLocks noGrp="1"/>
          </p:cNvSpPr>
          <p:nvPr>
            <p:ph type="sldNum" sz="quarter" idx="12"/>
          </p:nvPr>
        </p:nvSpPr>
        <p:spPr/>
        <p:txBody>
          <a:bodyPr/>
          <a:lstStyle/>
          <a:p>
            <a:fld id="{83FE72DC-159D-4CF7-9FFE-AE286F36B39E}" type="slidenum">
              <a:rPr lang="en-GB" smtClean="0"/>
              <a:t>‹#›</a:t>
            </a:fld>
            <a:endParaRPr lang="en-GB"/>
          </a:p>
        </p:txBody>
      </p:sp>
    </p:spTree>
    <p:extLst>
      <p:ext uri="{BB962C8B-B14F-4D97-AF65-F5344CB8AC3E}">
        <p14:creationId xmlns:p14="http://schemas.microsoft.com/office/powerpoint/2010/main" val="41226170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880F01-67E8-3F01-1D01-32DAECA1275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BC95B9C-8188-32CE-B4F4-9FC49AB6DEC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4F83CE6-CD2D-5D16-DB71-BA1A98844AA1}"/>
              </a:ext>
            </a:extLst>
          </p:cNvPr>
          <p:cNvSpPr>
            <a:spLocks noGrp="1"/>
          </p:cNvSpPr>
          <p:nvPr>
            <p:ph type="dt" sz="half" idx="10"/>
          </p:nvPr>
        </p:nvSpPr>
        <p:spPr/>
        <p:txBody>
          <a:bodyPr/>
          <a:lstStyle/>
          <a:p>
            <a:fld id="{7CAA38A2-5FA5-4CBE-A1C8-1C8D6D92AAD4}" type="datetimeFigureOut">
              <a:rPr lang="en-GB" smtClean="0"/>
              <a:t>12/01/2026</a:t>
            </a:fld>
            <a:endParaRPr lang="en-GB"/>
          </a:p>
        </p:txBody>
      </p:sp>
      <p:sp>
        <p:nvSpPr>
          <p:cNvPr id="5" name="Footer Placeholder 4">
            <a:extLst>
              <a:ext uri="{FF2B5EF4-FFF2-40B4-BE49-F238E27FC236}">
                <a16:creationId xmlns:a16="http://schemas.microsoft.com/office/drawing/2014/main" id="{709A8716-1879-2D50-F41A-1D973FB99E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E39289C-F106-330A-E3F3-C8D5716E8B21}"/>
              </a:ext>
            </a:extLst>
          </p:cNvPr>
          <p:cNvSpPr>
            <a:spLocks noGrp="1"/>
          </p:cNvSpPr>
          <p:nvPr>
            <p:ph type="sldNum" sz="quarter" idx="12"/>
          </p:nvPr>
        </p:nvSpPr>
        <p:spPr/>
        <p:txBody>
          <a:bodyPr/>
          <a:lstStyle/>
          <a:p>
            <a:fld id="{83FE72DC-159D-4CF7-9FFE-AE286F36B39E}" type="slidenum">
              <a:rPr lang="en-GB" smtClean="0"/>
              <a:t>‹#›</a:t>
            </a:fld>
            <a:endParaRPr lang="en-GB"/>
          </a:p>
        </p:txBody>
      </p:sp>
    </p:spTree>
    <p:extLst>
      <p:ext uri="{BB962C8B-B14F-4D97-AF65-F5344CB8AC3E}">
        <p14:creationId xmlns:p14="http://schemas.microsoft.com/office/powerpoint/2010/main" val="2484038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5EA31-AC6C-9F96-74A3-A6A9BD83221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9E7AFAE8-B067-44C6-A656-975893F2BA1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6B6FD12-CA73-C662-6E85-8DF94392C0CE}"/>
              </a:ext>
            </a:extLst>
          </p:cNvPr>
          <p:cNvSpPr>
            <a:spLocks noGrp="1"/>
          </p:cNvSpPr>
          <p:nvPr>
            <p:ph type="dt" sz="half" idx="10"/>
          </p:nvPr>
        </p:nvSpPr>
        <p:spPr/>
        <p:txBody>
          <a:bodyPr/>
          <a:lstStyle/>
          <a:p>
            <a:fld id="{7CAA38A2-5FA5-4CBE-A1C8-1C8D6D92AAD4}" type="datetimeFigureOut">
              <a:rPr lang="en-GB" smtClean="0"/>
              <a:t>12/01/2026</a:t>
            </a:fld>
            <a:endParaRPr lang="en-GB"/>
          </a:p>
        </p:txBody>
      </p:sp>
      <p:sp>
        <p:nvSpPr>
          <p:cNvPr id="5" name="Footer Placeholder 4">
            <a:extLst>
              <a:ext uri="{FF2B5EF4-FFF2-40B4-BE49-F238E27FC236}">
                <a16:creationId xmlns:a16="http://schemas.microsoft.com/office/drawing/2014/main" id="{2C8A45C7-299A-7CEC-EE47-38460A9A64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1C7EF6-967E-8923-502F-D298820E4AF2}"/>
              </a:ext>
            </a:extLst>
          </p:cNvPr>
          <p:cNvSpPr>
            <a:spLocks noGrp="1"/>
          </p:cNvSpPr>
          <p:nvPr>
            <p:ph type="sldNum" sz="quarter" idx="12"/>
          </p:nvPr>
        </p:nvSpPr>
        <p:spPr/>
        <p:txBody>
          <a:bodyPr/>
          <a:lstStyle/>
          <a:p>
            <a:fld id="{83FE72DC-159D-4CF7-9FFE-AE286F36B39E}" type="slidenum">
              <a:rPr lang="en-GB" smtClean="0"/>
              <a:t>‹#›</a:t>
            </a:fld>
            <a:endParaRPr lang="en-GB"/>
          </a:p>
        </p:txBody>
      </p:sp>
    </p:spTree>
    <p:extLst>
      <p:ext uri="{BB962C8B-B14F-4D97-AF65-F5344CB8AC3E}">
        <p14:creationId xmlns:p14="http://schemas.microsoft.com/office/powerpoint/2010/main" val="26230967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3BFC3-3C4E-A252-7603-9ED3547E570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F0EB01B-CA1A-FF7B-F932-710BA4CC193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256CF006-7800-2D4A-77D8-93CEA4A1470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74CE9117-B42A-129C-FC35-9EF1CE37CCF1}"/>
              </a:ext>
            </a:extLst>
          </p:cNvPr>
          <p:cNvSpPr>
            <a:spLocks noGrp="1"/>
          </p:cNvSpPr>
          <p:nvPr>
            <p:ph type="dt" sz="half" idx="10"/>
          </p:nvPr>
        </p:nvSpPr>
        <p:spPr/>
        <p:txBody>
          <a:bodyPr/>
          <a:lstStyle/>
          <a:p>
            <a:fld id="{7CAA38A2-5FA5-4CBE-A1C8-1C8D6D92AAD4}" type="datetimeFigureOut">
              <a:rPr lang="en-GB" smtClean="0"/>
              <a:t>12/01/2026</a:t>
            </a:fld>
            <a:endParaRPr lang="en-GB"/>
          </a:p>
        </p:txBody>
      </p:sp>
      <p:sp>
        <p:nvSpPr>
          <p:cNvPr id="6" name="Footer Placeholder 5">
            <a:extLst>
              <a:ext uri="{FF2B5EF4-FFF2-40B4-BE49-F238E27FC236}">
                <a16:creationId xmlns:a16="http://schemas.microsoft.com/office/drawing/2014/main" id="{7EA9BE81-D410-5F26-82B9-BD04AE7D850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5692D1-95E3-2D0A-B9DC-87CA34055FB7}"/>
              </a:ext>
            </a:extLst>
          </p:cNvPr>
          <p:cNvSpPr>
            <a:spLocks noGrp="1"/>
          </p:cNvSpPr>
          <p:nvPr>
            <p:ph type="sldNum" sz="quarter" idx="12"/>
          </p:nvPr>
        </p:nvSpPr>
        <p:spPr/>
        <p:txBody>
          <a:bodyPr/>
          <a:lstStyle/>
          <a:p>
            <a:fld id="{83FE72DC-159D-4CF7-9FFE-AE286F36B39E}" type="slidenum">
              <a:rPr lang="en-GB" smtClean="0"/>
              <a:t>‹#›</a:t>
            </a:fld>
            <a:endParaRPr lang="en-GB"/>
          </a:p>
        </p:txBody>
      </p:sp>
    </p:spTree>
    <p:extLst>
      <p:ext uri="{BB962C8B-B14F-4D97-AF65-F5344CB8AC3E}">
        <p14:creationId xmlns:p14="http://schemas.microsoft.com/office/powerpoint/2010/main" val="6133334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25086-F8E5-1C27-3FD6-FFA5EE189C35}"/>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EE589C93-98E4-AF7F-96F7-78058CD571B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330C878-F639-15DC-A6EF-F2A5D2EF23D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37B87529-2AEB-7C68-0FB0-1AF47DF110D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7A21133-FF75-0F5F-3CCC-189F0F28964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22C250DD-37CF-B09A-1B1B-0DDE38C29C40}"/>
              </a:ext>
            </a:extLst>
          </p:cNvPr>
          <p:cNvSpPr>
            <a:spLocks noGrp="1"/>
          </p:cNvSpPr>
          <p:nvPr>
            <p:ph type="dt" sz="half" idx="10"/>
          </p:nvPr>
        </p:nvSpPr>
        <p:spPr/>
        <p:txBody>
          <a:bodyPr/>
          <a:lstStyle/>
          <a:p>
            <a:fld id="{7CAA38A2-5FA5-4CBE-A1C8-1C8D6D92AAD4}" type="datetimeFigureOut">
              <a:rPr lang="en-GB" smtClean="0"/>
              <a:t>12/01/2026</a:t>
            </a:fld>
            <a:endParaRPr lang="en-GB"/>
          </a:p>
        </p:txBody>
      </p:sp>
      <p:sp>
        <p:nvSpPr>
          <p:cNvPr id="8" name="Footer Placeholder 7">
            <a:extLst>
              <a:ext uri="{FF2B5EF4-FFF2-40B4-BE49-F238E27FC236}">
                <a16:creationId xmlns:a16="http://schemas.microsoft.com/office/drawing/2014/main" id="{BF1F8570-701A-FF2F-4E3E-A6068BAE911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B56E4B0-07F3-E64D-6BC7-FD172C894C09}"/>
              </a:ext>
            </a:extLst>
          </p:cNvPr>
          <p:cNvSpPr>
            <a:spLocks noGrp="1"/>
          </p:cNvSpPr>
          <p:nvPr>
            <p:ph type="sldNum" sz="quarter" idx="12"/>
          </p:nvPr>
        </p:nvSpPr>
        <p:spPr/>
        <p:txBody>
          <a:bodyPr/>
          <a:lstStyle/>
          <a:p>
            <a:fld id="{83FE72DC-159D-4CF7-9FFE-AE286F36B39E}" type="slidenum">
              <a:rPr lang="en-GB" smtClean="0"/>
              <a:t>‹#›</a:t>
            </a:fld>
            <a:endParaRPr lang="en-GB"/>
          </a:p>
        </p:txBody>
      </p:sp>
    </p:spTree>
    <p:extLst>
      <p:ext uri="{BB962C8B-B14F-4D97-AF65-F5344CB8AC3E}">
        <p14:creationId xmlns:p14="http://schemas.microsoft.com/office/powerpoint/2010/main" val="17804629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72743-5B62-924E-E50A-FAE81CC90F67}"/>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CEA70038-EB66-C613-1C11-B6220C78E1EB}"/>
              </a:ext>
            </a:extLst>
          </p:cNvPr>
          <p:cNvSpPr>
            <a:spLocks noGrp="1"/>
          </p:cNvSpPr>
          <p:nvPr>
            <p:ph type="dt" sz="half" idx="10"/>
          </p:nvPr>
        </p:nvSpPr>
        <p:spPr/>
        <p:txBody>
          <a:bodyPr/>
          <a:lstStyle/>
          <a:p>
            <a:fld id="{7CAA38A2-5FA5-4CBE-A1C8-1C8D6D92AAD4}" type="datetimeFigureOut">
              <a:rPr lang="en-GB" smtClean="0"/>
              <a:t>12/01/2026</a:t>
            </a:fld>
            <a:endParaRPr lang="en-GB"/>
          </a:p>
        </p:txBody>
      </p:sp>
      <p:sp>
        <p:nvSpPr>
          <p:cNvPr id="4" name="Footer Placeholder 3">
            <a:extLst>
              <a:ext uri="{FF2B5EF4-FFF2-40B4-BE49-F238E27FC236}">
                <a16:creationId xmlns:a16="http://schemas.microsoft.com/office/drawing/2014/main" id="{C89F64E9-3671-A23A-288E-6ADE46CD2A9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7A17A3B-A3BA-30E8-B291-DBFD5B8BECEB}"/>
              </a:ext>
            </a:extLst>
          </p:cNvPr>
          <p:cNvSpPr>
            <a:spLocks noGrp="1"/>
          </p:cNvSpPr>
          <p:nvPr>
            <p:ph type="sldNum" sz="quarter" idx="12"/>
          </p:nvPr>
        </p:nvSpPr>
        <p:spPr/>
        <p:txBody>
          <a:bodyPr/>
          <a:lstStyle/>
          <a:p>
            <a:fld id="{83FE72DC-159D-4CF7-9FFE-AE286F36B39E}" type="slidenum">
              <a:rPr lang="en-GB" smtClean="0"/>
              <a:t>‹#›</a:t>
            </a:fld>
            <a:endParaRPr lang="en-GB"/>
          </a:p>
        </p:txBody>
      </p:sp>
    </p:spTree>
    <p:extLst>
      <p:ext uri="{BB962C8B-B14F-4D97-AF65-F5344CB8AC3E}">
        <p14:creationId xmlns:p14="http://schemas.microsoft.com/office/powerpoint/2010/main" val="14156675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6CDA63-AE59-C181-BBA1-F51C3EBD8FDD}"/>
              </a:ext>
            </a:extLst>
          </p:cNvPr>
          <p:cNvSpPr>
            <a:spLocks noGrp="1"/>
          </p:cNvSpPr>
          <p:nvPr>
            <p:ph type="dt" sz="half" idx="10"/>
          </p:nvPr>
        </p:nvSpPr>
        <p:spPr/>
        <p:txBody>
          <a:bodyPr/>
          <a:lstStyle/>
          <a:p>
            <a:fld id="{7CAA38A2-5FA5-4CBE-A1C8-1C8D6D92AAD4}" type="datetimeFigureOut">
              <a:rPr lang="en-GB" smtClean="0"/>
              <a:t>12/01/2026</a:t>
            </a:fld>
            <a:endParaRPr lang="en-GB"/>
          </a:p>
        </p:txBody>
      </p:sp>
      <p:sp>
        <p:nvSpPr>
          <p:cNvPr id="3" name="Footer Placeholder 2">
            <a:extLst>
              <a:ext uri="{FF2B5EF4-FFF2-40B4-BE49-F238E27FC236}">
                <a16:creationId xmlns:a16="http://schemas.microsoft.com/office/drawing/2014/main" id="{F77838A3-0CA3-A072-167C-0B15AB543E8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15EF0B8-C9FE-5F71-9D7B-657729138A4A}"/>
              </a:ext>
            </a:extLst>
          </p:cNvPr>
          <p:cNvSpPr>
            <a:spLocks noGrp="1"/>
          </p:cNvSpPr>
          <p:nvPr>
            <p:ph type="sldNum" sz="quarter" idx="12"/>
          </p:nvPr>
        </p:nvSpPr>
        <p:spPr/>
        <p:txBody>
          <a:bodyPr/>
          <a:lstStyle/>
          <a:p>
            <a:fld id="{83FE72DC-159D-4CF7-9FFE-AE286F36B39E}" type="slidenum">
              <a:rPr lang="en-GB" smtClean="0"/>
              <a:t>‹#›</a:t>
            </a:fld>
            <a:endParaRPr lang="en-GB"/>
          </a:p>
        </p:txBody>
      </p:sp>
    </p:spTree>
    <p:extLst>
      <p:ext uri="{BB962C8B-B14F-4D97-AF65-F5344CB8AC3E}">
        <p14:creationId xmlns:p14="http://schemas.microsoft.com/office/powerpoint/2010/main" val="12388972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F3F560-D1E1-71C1-AF78-2A4886549A1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04C73929-73BD-5C95-617D-852298ED030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F345D3B3-4636-2717-1E57-B236B16D6A3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4659CF5-C579-FAAB-6384-BF5B650D46A2}"/>
              </a:ext>
            </a:extLst>
          </p:cNvPr>
          <p:cNvSpPr>
            <a:spLocks noGrp="1"/>
          </p:cNvSpPr>
          <p:nvPr>
            <p:ph type="dt" sz="half" idx="10"/>
          </p:nvPr>
        </p:nvSpPr>
        <p:spPr/>
        <p:txBody>
          <a:bodyPr/>
          <a:lstStyle/>
          <a:p>
            <a:fld id="{7CAA38A2-5FA5-4CBE-A1C8-1C8D6D92AAD4}" type="datetimeFigureOut">
              <a:rPr lang="en-GB" smtClean="0"/>
              <a:t>12/01/2026</a:t>
            </a:fld>
            <a:endParaRPr lang="en-GB"/>
          </a:p>
        </p:txBody>
      </p:sp>
      <p:sp>
        <p:nvSpPr>
          <p:cNvPr id="6" name="Footer Placeholder 5">
            <a:extLst>
              <a:ext uri="{FF2B5EF4-FFF2-40B4-BE49-F238E27FC236}">
                <a16:creationId xmlns:a16="http://schemas.microsoft.com/office/drawing/2014/main" id="{1A66B488-3D2A-261D-D642-0906CC93B4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68F21C3-3F98-6C75-80FB-6D99F05E1C9A}"/>
              </a:ext>
            </a:extLst>
          </p:cNvPr>
          <p:cNvSpPr>
            <a:spLocks noGrp="1"/>
          </p:cNvSpPr>
          <p:nvPr>
            <p:ph type="sldNum" sz="quarter" idx="12"/>
          </p:nvPr>
        </p:nvSpPr>
        <p:spPr/>
        <p:txBody>
          <a:bodyPr/>
          <a:lstStyle/>
          <a:p>
            <a:fld id="{83FE72DC-159D-4CF7-9FFE-AE286F36B39E}" type="slidenum">
              <a:rPr lang="en-GB" smtClean="0"/>
              <a:t>‹#›</a:t>
            </a:fld>
            <a:endParaRPr lang="en-GB"/>
          </a:p>
        </p:txBody>
      </p:sp>
    </p:spTree>
    <p:extLst>
      <p:ext uri="{BB962C8B-B14F-4D97-AF65-F5344CB8AC3E}">
        <p14:creationId xmlns:p14="http://schemas.microsoft.com/office/powerpoint/2010/main" val="39544827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A7D3A9-E9DD-8FCA-B65A-F9A8EE2BD63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5958884-3523-BC17-3E77-A47837C1C66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C334720-899D-750F-6190-2804A400452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71291E0-B8C5-8A31-FD03-AA7FCBA0207E}"/>
              </a:ext>
            </a:extLst>
          </p:cNvPr>
          <p:cNvSpPr>
            <a:spLocks noGrp="1"/>
          </p:cNvSpPr>
          <p:nvPr>
            <p:ph type="dt" sz="half" idx="10"/>
          </p:nvPr>
        </p:nvSpPr>
        <p:spPr/>
        <p:txBody>
          <a:bodyPr/>
          <a:lstStyle/>
          <a:p>
            <a:fld id="{7CAA38A2-5FA5-4CBE-A1C8-1C8D6D92AAD4}" type="datetimeFigureOut">
              <a:rPr lang="en-GB" smtClean="0"/>
              <a:t>12/01/2026</a:t>
            </a:fld>
            <a:endParaRPr lang="en-GB"/>
          </a:p>
        </p:txBody>
      </p:sp>
      <p:sp>
        <p:nvSpPr>
          <p:cNvPr id="6" name="Footer Placeholder 5">
            <a:extLst>
              <a:ext uri="{FF2B5EF4-FFF2-40B4-BE49-F238E27FC236}">
                <a16:creationId xmlns:a16="http://schemas.microsoft.com/office/drawing/2014/main" id="{2172FA34-D7BD-BAB9-8DC3-9BB28074446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EBA437-431E-2814-FB5D-DF4A611E359D}"/>
              </a:ext>
            </a:extLst>
          </p:cNvPr>
          <p:cNvSpPr>
            <a:spLocks noGrp="1"/>
          </p:cNvSpPr>
          <p:nvPr>
            <p:ph type="sldNum" sz="quarter" idx="12"/>
          </p:nvPr>
        </p:nvSpPr>
        <p:spPr/>
        <p:txBody>
          <a:bodyPr/>
          <a:lstStyle/>
          <a:p>
            <a:fld id="{83FE72DC-159D-4CF7-9FFE-AE286F36B39E}" type="slidenum">
              <a:rPr lang="en-GB" smtClean="0"/>
              <a:t>‹#›</a:t>
            </a:fld>
            <a:endParaRPr lang="en-GB"/>
          </a:p>
        </p:txBody>
      </p:sp>
    </p:spTree>
    <p:extLst>
      <p:ext uri="{BB962C8B-B14F-4D97-AF65-F5344CB8AC3E}">
        <p14:creationId xmlns:p14="http://schemas.microsoft.com/office/powerpoint/2010/main" val="17052807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635EC-2F25-92CA-5E20-A7CC631DB071}"/>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B3861179-A4B2-9AD8-4AFA-D048DCDBC3F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E5A184A-D52D-1B92-6F14-BC6C965EA179}"/>
              </a:ext>
            </a:extLst>
          </p:cNvPr>
          <p:cNvSpPr>
            <a:spLocks noGrp="1"/>
          </p:cNvSpPr>
          <p:nvPr>
            <p:ph type="dt" sz="half" idx="10"/>
          </p:nvPr>
        </p:nvSpPr>
        <p:spPr/>
        <p:txBody>
          <a:bodyPr/>
          <a:lstStyle/>
          <a:p>
            <a:fld id="{7CAA38A2-5FA5-4CBE-A1C8-1C8D6D92AAD4}" type="datetimeFigureOut">
              <a:rPr lang="en-GB" smtClean="0"/>
              <a:t>12/01/2026</a:t>
            </a:fld>
            <a:endParaRPr lang="en-GB"/>
          </a:p>
        </p:txBody>
      </p:sp>
      <p:sp>
        <p:nvSpPr>
          <p:cNvPr id="5" name="Footer Placeholder 4">
            <a:extLst>
              <a:ext uri="{FF2B5EF4-FFF2-40B4-BE49-F238E27FC236}">
                <a16:creationId xmlns:a16="http://schemas.microsoft.com/office/drawing/2014/main" id="{94775B51-A971-41B7-DA0E-2972050D10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739399-7825-CDE4-C1A8-6049E0FA9D82}"/>
              </a:ext>
            </a:extLst>
          </p:cNvPr>
          <p:cNvSpPr>
            <a:spLocks noGrp="1"/>
          </p:cNvSpPr>
          <p:nvPr>
            <p:ph type="sldNum" sz="quarter" idx="12"/>
          </p:nvPr>
        </p:nvSpPr>
        <p:spPr/>
        <p:txBody>
          <a:bodyPr/>
          <a:lstStyle/>
          <a:p>
            <a:fld id="{83FE72DC-159D-4CF7-9FFE-AE286F36B39E}" type="slidenum">
              <a:rPr lang="en-GB" smtClean="0"/>
              <a:t>‹#›</a:t>
            </a:fld>
            <a:endParaRPr lang="en-GB"/>
          </a:p>
        </p:txBody>
      </p:sp>
    </p:spTree>
    <p:extLst>
      <p:ext uri="{BB962C8B-B14F-4D97-AF65-F5344CB8AC3E}">
        <p14:creationId xmlns:p14="http://schemas.microsoft.com/office/powerpoint/2010/main" val="10917168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DCE2BBB-B27E-3C37-D01E-E774D8E4E353}"/>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DEF8BE01-7E0A-2D6D-AC9B-26CF3603E2D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F65D6B5-6981-D218-6F68-3A46C186FFDE}"/>
              </a:ext>
            </a:extLst>
          </p:cNvPr>
          <p:cNvSpPr>
            <a:spLocks noGrp="1"/>
          </p:cNvSpPr>
          <p:nvPr>
            <p:ph type="dt" sz="half" idx="10"/>
          </p:nvPr>
        </p:nvSpPr>
        <p:spPr/>
        <p:txBody>
          <a:bodyPr/>
          <a:lstStyle/>
          <a:p>
            <a:fld id="{7CAA38A2-5FA5-4CBE-A1C8-1C8D6D92AAD4}" type="datetimeFigureOut">
              <a:rPr lang="en-GB" smtClean="0"/>
              <a:t>12/01/2026</a:t>
            </a:fld>
            <a:endParaRPr lang="en-GB"/>
          </a:p>
        </p:txBody>
      </p:sp>
      <p:sp>
        <p:nvSpPr>
          <p:cNvPr id="5" name="Footer Placeholder 4">
            <a:extLst>
              <a:ext uri="{FF2B5EF4-FFF2-40B4-BE49-F238E27FC236}">
                <a16:creationId xmlns:a16="http://schemas.microsoft.com/office/drawing/2014/main" id="{18EDC41E-757D-8539-9CED-376AA7B515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3AF616-D031-5FE4-443F-F28B1936818B}"/>
              </a:ext>
            </a:extLst>
          </p:cNvPr>
          <p:cNvSpPr>
            <a:spLocks noGrp="1"/>
          </p:cNvSpPr>
          <p:nvPr>
            <p:ph type="sldNum" sz="quarter" idx="12"/>
          </p:nvPr>
        </p:nvSpPr>
        <p:spPr/>
        <p:txBody>
          <a:bodyPr/>
          <a:lstStyle/>
          <a:p>
            <a:fld id="{83FE72DC-159D-4CF7-9FFE-AE286F36B39E}" type="slidenum">
              <a:rPr lang="en-GB" smtClean="0"/>
              <a:t>‹#›</a:t>
            </a:fld>
            <a:endParaRPr lang="en-GB"/>
          </a:p>
        </p:txBody>
      </p:sp>
    </p:spTree>
    <p:extLst>
      <p:ext uri="{BB962C8B-B14F-4D97-AF65-F5344CB8AC3E}">
        <p14:creationId xmlns:p14="http://schemas.microsoft.com/office/powerpoint/2010/main" val="35222574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 subtitle + picture">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EA2DA2D8-BB25-E131-004D-ACBE1B9EAF7E}"/>
              </a:ext>
              <a:ext uri="{C183D7F6-B498-43B3-948B-1728B52AA6E4}">
                <adec:decorative xmlns:adec="http://schemas.microsoft.com/office/drawing/2017/decorative" val="1"/>
              </a:ext>
            </a:extLst>
          </p:cNvPr>
          <p:cNvGrpSpPr/>
          <p:nvPr userDrawn="1"/>
        </p:nvGrpSpPr>
        <p:grpSpPr>
          <a:xfrm>
            <a:off x="11096450" y="13394"/>
            <a:ext cx="494218" cy="6814823"/>
            <a:chOff x="11096450" y="13394"/>
            <a:chExt cx="494218" cy="6814823"/>
          </a:xfrm>
          <a:solidFill>
            <a:schemeClr val="bg2">
              <a:lumMod val="90000"/>
            </a:schemeClr>
          </a:solidFill>
        </p:grpSpPr>
        <p:sp>
          <p:nvSpPr>
            <p:cNvPr id="14" name="Freeform 8">
              <a:extLst>
                <a:ext uri="{FF2B5EF4-FFF2-40B4-BE49-F238E27FC236}">
                  <a16:creationId xmlns:a16="http://schemas.microsoft.com/office/drawing/2014/main" id="{40F6BA14-F5B5-2F34-8C1B-9B8A33026836}"/>
                </a:ext>
              </a:extLst>
            </p:cNvPr>
            <p:cNvSpPr>
              <a:spLocks/>
            </p:cNvSpPr>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 name="Freeform 10">
              <a:extLst>
                <a:ext uri="{FF2B5EF4-FFF2-40B4-BE49-F238E27FC236}">
                  <a16:creationId xmlns:a16="http://schemas.microsoft.com/office/drawing/2014/main" id="{66D89AF7-5741-D08C-84C8-07B5B8606BB0}"/>
                </a:ext>
              </a:extLst>
            </p:cNvPr>
            <p:cNvSpPr>
              <a:spLocks/>
            </p:cNvSpPr>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 name="Freeform 15">
              <a:extLst>
                <a:ext uri="{FF2B5EF4-FFF2-40B4-BE49-F238E27FC236}">
                  <a16:creationId xmlns:a16="http://schemas.microsoft.com/office/drawing/2014/main" id="{2A8B4CF5-9293-003E-5144-EDEB56D54CA1}"/>
                </a:ext>
              </a:extLst>
            </p:cNvPr>
            <p:cNvSpPr>
              <a:spLocks/>
            </p:cNvSpPr>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 name="Freeform 18">
              <a:extLst>
                <a:ext uri="{FF2B5EF4-FFF2-40B4-BE49-F238E27FC236}">
                  <a16:creationId xmlns:a16="http://schemas.microsoft.com/office/drawing/2014/main" id="{C50D73B3-4A36-5890-16FF-AED8704C8931}"/>
                </a:ext>
              </a:extLst>
            </p:cNvPr>
            <p:cNvSpPr>
              <a:spLocks/>
            </p:cNvSpPr>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 name="Freeform 19">
              <a:extLst>
                <a:ext uri="{FF2B5EF4-FFF2-40B4-BE49-F238E27FC236}">
                  <a16:creationId xmlns:a16="http://schemas.microsoft.com/office/drawing/2014/main" id="{0AEC7F53-89AD-A485-EC6B-00A5706573CE}"/>
                </a:ext>
              </a:extLst>
            </p:cNvPr>
            <p:cNvSpPr>
              <a:spLocks/>
            </p:cNvSpPr>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 name="Freeform 20">
              <a:extLst>
                <a:ext uri="{FF2B5EF4-FFF2-40B4-BE49-F238E27FC236}">
                  <a16:creationId xmlns:a16="http://schemas.microsoft.com/office/drawing/2014/main" id="{D84C9D37-1170-4EB4-ED70-E05DAFA3BD21}"/>
                </a:ext>
              </a:extLst>
            </p:cNvPr>
            <p:cNvSpPr>
              <a:spLocks/>
            </p:cNvSpPr>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 name="Freeform 22">
              <a:extLst>
                <a:ext uri="{FF2B5EF4-FFF2-40B4-BE49-F238E27FC236}">
                  <a16:creationId xmlns:a16="http://schemas.microsoft.com/office/drawing/2014/main" id="{6AE4F683-1E70-DC80-93B2-549E8108C707}"/>
                </a:ext>
              </a:extLst>
            </p:cNvPr>
            <p:cNvSpPr>
              <a:spLocks/>
            </p:cNvSpPr>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 name="Freeform 23">
              <a:extLst>
                <a:ext uri="{FF2B5EF4-FFF2-40B4-BE49-F238E27FC236}">
                  <a16:creationId xmlns:a16="http://schemas.microsoft.com/office/drawing/2014/main" id="{FEC45CD3-F8FD-F421-290E-CF497760A1F1}"/>
                </a:ext>
              </a:extLst>
            </p:cNvPr>
            <p:cNvSpPr>
              <a:spLocks/>
            </p:cNvSpPr>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 name="Freeform 26">
              <a:extLst>
                <a:ext uri="{FF2B5EF4-FFF2-40B4-BE49-F238E27FC236}">
                  <a16:creationId xmlns:a16="http://schemas.microsoft.com/office/drawing/2014/main" id="{B50F7E45-BF10-E35E-1E16-062693274C15}"/>
                </a:ext>
              </a:extLst>
            </p:cNvPr>
            <p:cNvSpPr>
              <a:spLocks/>
            </p:cNvSpPr>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 name="Freeform 27">
              <a:extLst>
                <a:ext uri="{FF2B5EF4-FFF2-40B4-BE49-F238E27FC236}">
                  <a16:creationId xmlns:a16="http://schemas.microsoft.com/office/drawing/2014/main" id="{076EB8B3-67CF-E9BC-B22B-3270FB9D7C0C}"/>
                </a:ext>
              </a:extLst>
            </p:cNvPr>
            <p:cNvSpPr>
              <a:spLocks/>
            </p:cNvSpPr>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 name="Freeform 28">
              <a:extLst>
                <a:ext uri="{FF2B5EF4-FFF2-40B4-BE49-F238E27FC236}">
                  <a16:creationId xmlns:a16="http://schemas.microsoft.com/office/drawing/2014/main" id="{90C426C2-5F68-B02E-B3F5-2DB77586D929}"/>
                </a:ext>
              </a:extLst>
            </p:cNvPr>
            <p:cNvSpPr>
              <a:spLocks/>
            </p:cNvSpPr>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 name="Freeform 30">
              <a:extLst>
                <a:ext uri="{FF2B5EF4-FFF2-40B4-BE49-F238E27FC236}">
                  <a16:creationId xmlns:a16="http://schemas.microsoft.com/office/drawing/2014/main" id="{939D3E53-4321-B75A-2DD6-833855C453B7}"/>
                </a:ext>
              </a:extLst>
            </p:cNvPr>
            <p:cNvSpPr>
              <a:spLocks/>
            </p:cNvSpPr>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 name="Freeform 43">
              <a:extLst>
                <a:ext uri="{FF2B5EF4-FFF2-40B4-BE49-F238E27FC236}">
                  <a16:creationId xmlns:a16="http://schemas.microsoft.com/office/drawing/2014/main" id="{325CEE8F-C148-DE06-635A-6F66B8808451}"/>
                </a:ext>
              </a:extLst>
            </p:cNvPr>
            <p:cNvSpPr>
              <a:spLocks/>
            </p:cNvSpPr>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 name="Freeform 51">
              <a:extLst>
                <a:ext uri="{FF2B5EF4-FFF2-40B4-BE49-F238E27FC236}">
                  <a16:creationId xmlns:a16="http://schemas.microsoft.com/office/drawing/2014/main" id="{1697BD3F-3D2E-CF71-6056-AF93C19A382E}"/>
                </a:ext>
              </a:extLst>
            </p:cNvPr>
            <p:cNvSpPr>
              <a:spLocks/>
            </p:cNvSpPr>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 name="Freeform 52">
              <a:extLst>
                <a:ext uri="{FF2B5EF4-FFF2-40B4-BE49-F238E27FC236}">
                  <a16:creationId xmlns:a16="http://schemas.microsoft.com/office/drawing/2014/main" id="{4553FD95-9610-6795-5731-D25FBFB0EA1A}"/>
                </a:ext>
              </a:extLst>
            </p:cNvPr>
            <p:cNvSpPr>
              <a:spLocks/>
            </p:cNvSpPr>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 name="Freeform 53">
              <a:extLst>
                <a:ext uri="{FF2B5EF4-FFF2-40B4-BE49-F238E27FC236}">
                  <a16:creationId xmlns:a16="http://schemas.microsoft.com/office/drawing/2014/main" id="{823D4E7F-DAD2-49DA-C989-91B4C913C000}"/>
                </a:ext>
              </a:extLst>
            </p:cNvPr>
            <p:cNvSpPr>
              <a:spLocks/>
            </p:cNvSpPr>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 name="Freeform 54">
              <a:extLst>
                <a:ext uri="{FF2B5EF4-FFF2-40B4-BE49-F238E27FC236}">
                  <a16:creationId xmlns:a16="http://schemas.microsoft.com/office/drawing/2014/main" id="{D3743014-3D69-3447-A46C-3A6C658A4E07}"/>
                </a:ext>
              </a:extLst>
            </p:cNvPr>
            <p:cNvSpPr>
              <a:spLocks/>
            </p:cNvSpPr>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 name="Freeform 55">
              <a:extLst>
                <a:ext uri="{FF2B5EF4-FFF2-40B4-BE49-F238E27FC236}">
                  <a16:creationId xmlns:a16="http://schemas.microsoft.com/office/drawing/2014/main" id="{42B193DF-E868-146D-5656-ABB628E312E3}"/>
                </a:ext>
              </a:extLst>
            </p:cNvPr>
            <p:cNvSpPr>
              <a:spLocks/>
            </p:cNvSpPr>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 name="Freeform 56">
              <a:extLst>
                <a:ext uri="{FF2B5EF4-FFF2-40B4-BE49-F238E27FC236}">
                  <a16:creationId xmlns:a16="http://schemas.microsoft.com/office/drawing/2014/main" id="{F127E0DF-50A8-EDB7-2BC8-FB0CC062D3B4}"/>
                </a:ext>
              </a:extLst>
            </p:cNvPr>
            <p:cNvSpPr>
              <a:spLocks/>
            </p:cNvSpPr>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 name="Freeform 57">
              <a:extLst>
                <a:ext uri="{FF2B5EF4-FFF2-40B4-BE49-F238E27FC236}">
                  <a16:creationId xmlns:a16="http://schemas.microsoft.com/office/drawing/2014/main" id="{A0614DB5-3561-F276-D1ED-4F1AC8043F93}"/>
                </a:ext>
              </a:extLst>
            </p:cNvPr>
            <p:cNvSpPr>
              <a:spLocks/>
            </p:cNvSpPr>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 name="Freeform 59">
              <a:extLst>
                <a:ext uri="{FF2B5EF4-FFF2-40B4-BE49-F238E27FC236}">
                  <a16:creationId xmlns:a16="http://schemas.microsoft.com/office/drawing/2014/main" id="{224615FC-4B38-34C7-4960-EACC7E9EF5DF}"/>
                </a:ext>
              </a:extLst>
            </p:cNvPr>
            <p:cNvSpPr>
              <a:spLocks/>
            </p:cNvSpPr>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 name="Freeform 60">
              <a:extLst>
                <a:ext uri="{FF2B5EF4-FFF2-40B4-BE49-F238E27FC236}">
                  <a16:creationId xmlns:a16="http://schemas.microsoft.com/office/drawing/2014/main" id="{40182095-EA28-5F57-42F3-BEBC296E3343}"/>
                </a:ext>
              </a:extLst>
            </p:cNvPr>
            <p:cNvSpPr>
              <a:spLocks/>
            </p:cNvSpPr>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 name="Freeform 61">
              <a:extLst>
                <a:ext uri="{FF2B5EF4-FFF2-40B4-BE49-F238E27FC236}">
                  <a16:creationId xmlns:a16="http://schemas.microsoft.com/office/drawing/2014/main" id="{8EEC5226-271B-6F2F-08BA-BE08E9AC9EFD}"/>
                </a:ext>
              </a:extLst>
            </p:cNvPr>
            <p:cNvSpPr>
              <a:spLocks/>
            </p:cNvSpPr>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 name="Freeform 5">
              <a:extLst>
                <a:ext uri="{FF2B5EF4-FFF2-40B4-BE49-F238E27FC236}">
                  <a16:creationId xmlns:a16="http://schemas.microsoft.com/office/drawing/2014/main" id="{19CA9C2E-31DD-C211-A618-75DE4D59AA31}"/>
                </a:ext>
              </a:extLst>
            </p:cNvPr>
            <p:cNvSpPr>
              <a:spLocks/>
            </p:cNvSpPr>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 name="Freeform 6">
              <a:extLst>
                <a:ext uri="{FF2B5EF4-FFF2-40B4-BE49-F238E27FC236}">
                  <a16:creationId xmlns:a16="http://schemas.microsoft.com/office/drawing/2014/main" id="{21512E56-0F58-3ED0-D112-7E492470E845}"/>
                </a:ext>
              </a:extLst>
            </p:cNvPr>
            <p:cNvSpPr>
              <a:spLocks/>
            </p:cNvSpPr>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 name="Freeform 7">
              <a:extLst>
                <a:ext uri="{FF2B5EF4-FFF2-40B4-BE49-F238E27FC236}">
                  <a16:creationId xmlns:a16="http://schemas.microsoft.com/office/drawing/2014/main" id="{36694377-BD19-0E28-AAFB-B16A188E1265}"/>
                </a:ext>
              </a:extLst>
            </p:cNvPr>
            <p:cNvSpPr>
              <a:spLocks/>
            </p:cNvSpPr>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 name="Freeform 8">
              <a:extLst>
                <a:ext uri="{FF2B5EF4-FFF2-40B4-BE49-F238E27FC236}">
                  <a16:creationId xmlns:a16="http://schemas.microsoft.com/office/drawing/2014/main" id="{BF70F2ED-DBC0-14C6-8C93-D03C52F41859}"/>
                </a:ext>
              </a:extLst>
            </p:cNvPr>
            <p:cNvSpPr>
              <a:spLocks/>
            </p:cNvSpPr>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1" name="Freeform 9">
              <a:extLst>
                <a:ext uri="{FF2B5EF4-FFF2-40B4-BE49-F238E27FC236}">
                  <a16:creationId xmlns:a16="http://schemas.microsoft.com/office/drawing/2014/main" id="{EBEE308B-3692-5DFE-8288-B39B73C1B0C2}"/>
                </a:ext>
              </a:extLst>
            </p:cNvPr>
            <p:cNvSpPr>
              <a:spLocks/>
            </p:cNvSpPr>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2" name="Freeform 11">
              <a:extLst>
                <a:ext uri="{FF2B5EF4-FFF2-40B4-BE49-F238E27FC236}">
                  <a16:creationId xmlns:a16="http://schemas.microsoft.com/office/drawing/2014/main" id="{723322EC-E6E1-7BF2-5777-AFFB40EB38DC}"/>
                </a:ext>
              </a:extLst>
            </p:cNvPr>
            <p:cNvSpPr>
              <a:spLocks/>
            </p:cNvSpPr>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3" name="Freeform 12">
              <a:extLst>
                <a:ext uri="{FF2B5EF4-FFF2-40B4-BE49-F238E27FC236}">
                  <a16:creationId xmlns:a16="http://schemas.microsoft.com/office/drawing/2014/main" id="{36F64B84-3EF3-0336-E31D-1900D3F82A57}"/>
                </a:ext>
              </a:extLst>
            </p:cNvPr>
            <p:cNvSpPr>
              <a:spLocks/>
            </p:cNvSpPr>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 name="Freeform 13">
              <a:extLst>
                <a:ext uri="{FF2B5EF4-FFF2-40B4-BE49-F238E27FC236}">
                  <a16:creationId xmlns:a16="http://schemas.microsoft.com/office/drawing/2014/main" id="{E2D95DE9-755B-BED6-D9DD-3D489710BADA}"/>
                </a:ext>
              </a:extLst>
            </p:cNvPr>
            <p:cNvSpPr>
              <a:spLocks/>
            </p:cNvSpPr>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 name="Freeform 14">
              <a:extLst>
                <a:ext uri="{FF2B5EF4-FFF2-40B4-BE49-F238E27FC236}">
                  <a16:creationId xmlns:a16="http://schemas.microsoft.com/office/drawing/2014/main" id="{5B188953-81D8-F1D8-EAB1-B16EA465FE64}"/>
                </a:ext>
              </a:extLst>
            </p:cNvPr>
            <p:cNvSpPr>
              <a:spLocks/>
            </p:cNvSpPr>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 name="Freeform 16">
              <a:extLst>
                <a:ext uri="{FF2B5EF4-FFF2-40B4-BE49-F238E27FC236}">
                  <a16:creationId xmlns:a16="http://schemas.microsoft.com/office/drawing/2014/main" id="{E938D2A3-731D-14FA-5AC1-5A09FDFE5E64}"/>
                </a:ext>
              </a:extLst>
            </p:cNvPr>
            <p:cNvSpPr>
              <a:spLocks/>
            </p:cNvSpPr>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 name="Freeform 17">
              <a:extLst>
                <a:ext uri="{FF2B5EF4-FFF2-40B4-BE49-F238E27FC236}">
                  <a16:creationId xmlns:a16="http://schemas.microsoft.com/office/drawing/2014/main" id="{04868594-2E3C-8C17-DD06-B934D998A526}"/>
                </a:ext>
              </a:extLst>
            </p:cNvPr>
            <p:cNvSpPr>
              <a:spLocks/>
            </p:cNvSpPr>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 name="Freeform 21">
              <a:extLst>
                <a:ext uri="{FF2B5EF4-FFF2-40B4-BE49-F238E27FC236}">
                  <a16:creationId xmlns:a16="http://schemas.microsoft.com/office/drawing/2014/main" id="{8F391B06-6BF4-F09A-5029-827CC1AADE8A}"/>
                </a:ext>
              </a:extLst>
            </p:cNvPr>
            <p:cNvSpPr>
              <a:spLocks/>
            </p:cNvSpPr>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 name="Freeform 25">
              <a:extLst>
                <a:ext uri="{FF2B5EF4-FFF2-40B4-BE49-F238E27FC236}">
                  <a16:creationId xmlns:a16="http://schemas.microsoft.com/office/drawing/2014/main" id="{EAE0753A-8C6C-0084-996F-F422326ABF6C}"/>
                </a:ext>
              </a:extLst>
            </p:cNvPr>
            <p:cNvSpPr>
              <a:spLocks/>
            </p:cNvSpPr>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0" name="Freeform 29">
              <a:extLst>
                <a:ext uri="{FF2B5EF4-FFF2-40B4-BE49-F238E27FC236}">
                  <a16:creationId xmlns:a16="http://schemas.microsoft.com/office/drawing/2014/main" id="{8A72E333-4D07-9E6C-3364-20E6BF0093F9}"/>
                </a:ext>
              </a:extLst>
            </p:cNvPr>
            <p:cNvSpPr>
              <a:spLocks/>
            </p:cNvSpPr>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1" name="Freeform 31">
              <a:extLst>
                <a:ext uri="{FF2B5EF4-FFF2-40B4-BE49-F238E27FC236}">
                  <a16:creationId xmlns:a16="http://schemas.microsoft.com/office/drawing/2014/main" id="{764DCE3C-AC09-C5AA-A59F-AE7C060C1B1B}"/>
                </a:ext>
              </a:extLst>
            </p:cNvPr>
            <p:cNvSpPr>
              <a:spLocks/>
            </p:cNvSpPr>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2" name="Freeform 32">
              <a:extLst>
                <a:ext uri="{FF2B5EF4-FFF2-40B4-BE49-F238E27FC236}">
                  <a16:creationId xmlns:a16="http://schemas.microsoft.com/office/drawing/2014/main" id="{6D40AE31-768A-4165-1541-77EFE8934275}"/>
                </a:ext>
              </a:extLst>
            </p:cNvPr>
            <p:cNvSpPr>
              <a:spLocks/>
            </p:cNvSpPr>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3" name="Freeform 33">
              <a:extLst>
                <a:ext uri="{FF2B5EF4-FFF2-40B4-BE49-F238E27FC236}">
                  <a16:creationId xmlns:a16="http://schemas.microsoft.com/office/drawing/2014/main" id="{5A1DFF50-D38F-452D-335A-7BF11BCF4E35}"/>
                </a:ext>
              </a:extLst>
            </p:cNvPr>
            <p:cNvSpPr>
              <a:spLocks/>
            </p:cNvSpPr>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4" name="Freeform 34">
              <a:extLst>
                <a:ext uri="{FF2B5EF4-FFF2-40B4-BE49-F238E27FC236}">
                  <a16:creationId xmlns:a16="http://schemas.microsoft.com/office/drawing/2014/main" id="{28C71A38-CB27-194C-3BDB-8BEEA6343E12}"/>
                </a:ext>
              </a:extLst>
            </p:cNvPr>
            <p:cNvSpPr>
              <a:spLocks/>
            </p:cNvSpPr>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5" name="Freeform 35">
              <a:extLst>
                <a:ext uri="{FF2B5EF4-FFF2-40B4-BE49-F238E27FC236}">
                  <a16:creationId xmlns:a16="http://schemas.microsoft.com/office/drawing/2014/main" id="{CA22F211-AD8D-4D67-5D7D-A15A931B1C1B}"/>
                </a:ext>
              </a:extLst>
            </p:cNvPr>
            <p:cNvSpPr>
              <a:spLocks/>
            </p:cNvSpPr>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6" name="Freeform 36">
              <a:extLst>
                <a:ext uri="{FF2B5EF4-FFF2-40B4-BE49-F238E27FC236}">
                  <a16:creationId xmlns:a16="http://schemas.microsoft.com/office/drawing/2014/main" id="{DA993201-E092-6CD3-16C5-9DC6E97E8B90}"/>
                </a:ext>
              </a:extLst>
            </p:cNvPr>
            <p:cNvSpPr>
              <a:spLocks/>
            </p:cNvSpPr>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7" name="Freeform 37">
              <a:extLst>
                <a:ext uri="{FF2B5EF4-FFF2-40B4-BE49-F238E27FC236}">
                  <a16:creationId xmlns:a16="http://schemas.microsoft.com/office/drawing/2014/main" id="{E8FEB319-1A2F-C2FB-8DB0-EB8AAECD4094}"/>
                </a:ext>
              </a:extLst>
            </p:cNvPr>
            <p:cNvSpPr>
              <a:spLocks/>
            </p:cNvSpPr>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8" name="Freeform 38">
              <a:extLst>
                <a:ext uri="{FF2B5EF4-FFF2-40B4-BE49-F238E27FC236}">
                  <a16:creationId xmlns:a16="http://schemas.microsoft.com/office/drawing/2014/main" id="{E6733EDD-D8E3-F8ED-28F0-470C91443084}"/>
                </a:ext>
              </a:extLst>
            </p:cNvPr>
            <p:cNvSpPr>
              <a:spLocks/>
            </p:cNvSpPr>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9" name="Freeform 39">
              <a:extLst>
                <a:ext uri="{FF2B5EF4-FFF2-40B4-BE49-F238E27FC236}">
                  <a16:creationId xmlns:a16="http://schemas.microsoft.com/office/drawing/2014/main" id="{00651CA7-D575-19AD-8BE6-D2AFC892438E}"/>
                </a:ext>
              </a:extLst>
            </p:cNvPr>
            <p:cNvSpPr>
              <a:spLocks/>
            </p:cNvSpPr>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0" name="Freeform 40">
              <a:extLst>
                <a:ext uri="{FF2B5EF4-FFF2-40B4-BE49-F238E27FC236}">
                  <a16:creationId xmlns:a16="http://schemas.microsoft.com/office/drawing/2014/main" id="{24CEB6EF-9F97-9FF6-BADB-368DF2EFC449}"/>
                </a:ext>
              </a:extLst>
            </p:cNvPr>
            <p:cNvSpPr>
              <a:spLocks/>
            </p:cNvSpPr>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1" name="Freeform 41">
              <a:extLst>
                <a:ext uri="{FF2B5EF4-FFF2-40B4-BE49-F238E27FC236}">
                  <a16:creationId xmlns:a16="http://schemas.microsoft.com/office/drawing/2014/main" id="{6BA13401-5E20-1A49-FA13-6B35B9FB2514}"/>
                </a:ext>
              </a:extLst>
            </p:cNvPr>
            <p:cNvSpPr>
              <a:spLocks/>
            </p:cNvSpPr>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2" name="Freeform 42">
              <a:extLst>
                <a:ext uri="{FF2B5EF4-FFF2-40B4-BE49-F238E27FC236}">
                  <a16:creationId xmlns:a16="http://schemas.microsoft.com/office/drawing/2014/main" id="{60F36D79-6E7B-8D83-CC57-17A40BB74089}"/>
                </a:ext>
              </a:extLst>
            </p:cNvPr>
            <p:cNvSpPr>
              <a:spLocks/>
            </p:cNvSpPr>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3" name="Freeform 44">
              <a:extLst>
                <a:ext uri="{FF2B5EF4-FFF2-40B4-BE49-F238E27FC236}">
                  <a16:creationId xmlns:a16="http://schemas.microsoft.com/office/drawing/2014/main" id="{6443D0D1-1A86-1A64-CDC3-B54F7364C154}"/>
                </a:ext>
              </a:extLst>
            </p:cNvPr>
            <p:cNvSpPr>
              <a:spLocks/>
            </p:cNvSpPr>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4" name="Freeform 45">
              <a:extLst>
                <a:ext uri="{FF2B5EF4-FFF2-40B4-BE49-F238E27FC236}">
                  <a16:creationId xmlns:a16="http://schemas.microsoft.com/office/drawing/2014/main" id="{21074F2E-8AA1-99B0-4672-A80D4E365A06}"/>
                </a:ext>
              </a:extLst>
            </p:cNvPr>
            <p:cNvSpPr>
              <a:spLocks/>
            </p:cNvSpPr>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5" name="Freeform 46">
              <a:extLst>
                <a:ext uri="{FF2B5EF4-FFF2-40B4-BE49-F238E27FC236}">
                  <a16:creationId xmlns:a16="http://schemas.microsoft.com/office/drawing/2014/main" id="{C18E176E-E7FA-F80E-312B-A3975B22F93B}"/>
                </a:ext>
              </a:extLst>
            </p:cNvPr>
            <p:cNvSpPr>
              <a:spLocks/>
            </p:cNvSpPr>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6" name="Freeform 47">
              <a:extLst>
                <a:ext uri="{FF2B5EF4-FFF2-40B4-BE49-F238E27FC236}">
                  <a16:creationId xmlns:a16="http://schemas.microsoft.com/office/drawing/2014/main" id="{8FA78FFC-1FF3-9F36-08EE-574B9EB062F0}"/>
                </a:ext>
              </a:extLst>
            </p:cNvPr>
            <p:cNvSpPr>
              <a:spLocks/>
            </p:cNvSpPr>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7" name="Freeform 48">
              <a:extLst>
                <a:ext uri="{FF2B5EF4-FFF2-40B4-BE49-F238E27FC236}">
                  <a16:creationId xmlns:a16="http://schemas.microsoft.com/office/drawing/2014/main" id="{6B1572ED-28DA-4E71-13F7-88E5F3B65F56}"/>
                </a:ext>
              </a:extLst>
            </p:cNvPr>
            <p:cNvSpPr>
              <a:spLocks/>
            </p:cNvSpPr>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8" name="Freeform 49">
              <a:extLst>
                <a:ext uri="{FF2B5EF4-FFF2-40B4-BE49-F238E27FC236}">
                  <a16:creationId xmlns:a16="http://schemas.microsoft.com/office/drawing/2014/main" id="{ABA1E5A1-C5D3-9380-9F31-44BD200EC2C1}"/>
                </a:ext>
              </a:extLst>
            </p:cNvPr>
            <p:cNvSpPr>
              <a:spLocks/>
            </p:cNvSpPr>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9" name="Freeform 8">
              <a:extLst>
                <a:ext uri="{FF2B5EF4-FFF2-40B4-BE49-F238E27FC236}">
                  <a16:creationId xmlns:a16="http://schemas.microsoft.com/office/drawing/2014/main" id="{6F73BEA8-80FF-F02C-391B-D56508E3DCF7}"/>
                </a:ext>
              </a:extLst>
            </p:cNvPr>
            <p:cNvSpPr>
              <a:spLocks/>
            </p:cNvSpPr>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0" name="Freeform 106">
              <a:extLst>
                <a:ext uri="{FF2B5EF4-FFF2-40B4-BE49-F238E27FC236}">
                  <a16:creationId xmlns:a16="http://schemas.microsoft.com/office/drawing/2014/main" id="{DF39E377-C1C9-5119-972F-16E737331147}"/>
                </a:ext>
              </a:extLst>
            </p:cNvPr>
            <p:cNvSpPr>
              <a:spLocks/>
            </p:cNvSpPr>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p:nvSpPr>
          <p:cNvPr id="8" name="Rectangle 7">
            <a:extLst>
              <a:ext uri="{FF2B5EF4-FFF2-40B4-BE49-F238E27FC236}">
                <a16:creationId xmlns:a16="http://schemas.microsoft.com/office/drawing/2014/main" id="{476AC089-DD2C-5DFB-C1F1-2F6A05F9C842}"/>
              </a:ext>
              <a:ext uri="{C183D7F6-B498-43B3-948B-1728B52AA6E4}">
                <adec:decorative xmlns:adec="http://schemas.microsoft.com/office/drawing/2017/decorative" val="1"/>
              </a:ext>
            </a:extLst>
          </p:cNvPr>
          <p:cNvSpPr/>
          <p:nvPr userDrawn="1"/>
        </p:nvSpPr>
        <p:spPr>
          <a:xfrm>
            <a:off x="5464091" y="896112"/>
            <a:ext cx="6724202" cy="5065776"/>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772C41-A024-2F33-1F04-21E003FA7291}"/>
              </a:ext>
            </a:extLst>
          </p:cNvPr>
          <p:cNvSpPr>
            <a:spLocks noGrp="1"/>
          </p:cNvSpPr>
          <p:nvPr>
            <p:ph type="ctrTitle"/>
          </p:nvPr>
        </p:nvSpPr>
        <p:spPr>
          <a:xfrm>
            <a:off x="5747894" y="1084993"/>
            <a:ext cx="5064754" cy="2352356"/>
          </a:xfrm>
        </p:spPr>
        <p:txBody>
          <a:bodyPr anchor="ctr">
            <a:noAutofit/>
          </a:bodyPr>
          <a:lstStyle>
            <a:lvl1pPr algn="ctr">
              <a:defRPr sz="4000"/>
            </a:lvl1pPr>
          </a:lstStyle>
          <a:p>
            <a:r>
              <a:rPr lang="en-GB"/>
              <a:t>Click to edit Master title style</a:t>
            </a:r>
            <a:endParaRPr lang="en-US"/>
          </a:p>
        </p:txBody>
      </p:sp>
      <p:sp>
        <p:nvSpPr>
          <p:cNvPr id="7" name="Picture Placeholder 7">
            <a:extLst>
              <a:ext uri="{FF2B5EF4-FFF2-40B4-BE49-F238E27FC236}">
                <a16:creationId xmlns:a16="http://schemas.microsoft.com/office/drawing/2014/main" id="{AA872EE9-FDFB-95A7-3547-DCAA0B51FE21}"/>
              </a:ext>
            </a:extLst>
          </p:cNvPr>
          <p:cNvSpPr>
            <a:spLocks noGrp="1"/>
          </p:cNvSpPr>
          <p:nvPr>
            <p:ph type="pic" sz="quarter" idx="13"/>
          </p:nvPr>
        </p:nvSpPr>
        <p:spPr>
          <a:xfrm>
            <a:off x="1069846" y="896112"/>
            <a:ext cx="4394245" cy="5065776"/>
          </a:xfrm>
        </p:spPr>
        <p:txBody>
          <a:bodyPr/>
          <a:lstStyle>
            <a:lvl1pPr marL="0" indent="0" algn="ctr">
              <a:buNone/>
              <a:defRPr/>
            </a:lvl1pPr>
          </a:lstStyle>
          <a:p>
            <a:r>
              <a:rPr lang="en-GB"/>
              <a:t>Click icon to add picture</a:t>
            </a:r>
            <a:endParaRPr lang="en-US"/>
          </a:p>
        </p:txBody>
      </p:sp>
      <p:sp>
        <p:nvSpPr>
          <p:cNvPr id="12" name="Content Placeholder 2">
            <a:extLst>
              <a:ext uri="{FF2B5EF4-FFF2-40B4-BE49-F238E27FC236}">
                <a16:creationId xmlns:a16="http://schemas.microsoft.com/office/drawing/2014/main" id="{A45082B6-8A15-D00B-45F6-C5C1803E4559}"/>
              </a:ext>
            </a:extLst>
          </p:cNvPr>
          <p:cNvSpPr>
            <a:spLocks noGrp="1"/>
          </p:cNvSpPr>
          <p:nvPr>
            <p:ph idx="1" hasCustomPrompt="1"/>
          </p:nvPr>
        </p:nvSpPr>
        <p:spPr>
          <a:xfrm>
            <a:off x="6361643" y="3445698"/>
            <a:ext cx="3837256" cy="2472818"/>
          </a:xfrm>
        </p:spPr>
        <p:txBody>
          <a:bodyPr anchor="t">
            <a:noAutofit/>
          </a:bodyPr>
          <a:lstStyle>
            <a:lvl1pPr marL="0" indent="0" algn="ctr">
              <a:lnSpc>
                <a:spcPct val="100000"/>
              </a:lnSpc>
              <a:spcBef>
                <a:spcPts val="1000"/>
              </a:spcBef>
              <a:buNone/>
              <a:defRPr sz="2400"/>
            </a:lvl1pPr>
            <a:lvl2pPr marL="228600" indent="0" algn="ctr">
              <a:lnSpc>
                <a:spcPct val="100000"/>
              </a:lnSpc>
              <a:spcBef>
                <a:spcPts val="1000"/>
              </a:spcBef>
              <a:buFont typeface="Arial" panose="020B0604020202020204" pitchFamily="34" charset="0"/>
              <a:buNone/>
              <a:defRPr sz="2000"/>
            </a:lvl2pPr>
            <a:lvl3pPr marL="262890" indent="0" algn="ctr">
              <a:lnSpc>
                <a:spcPct val="100000"/>
              </a:lnSpc>
              <a:spcBef>
                <a:spcPts val="1000"/>
              </a:spcBef>
              <a:buNone/>
              <a:defRPr sz="1800"/>
            </a:lvl3pPr>
            <a:lvl4pPr marL="548640" indent="0" algn="ctr">
              <a:lnSpc>
                <a:spcPct val="100000"/>
              </a:lnSpc>
              <a:spcBef>
                <a:spcPts val="1000"/>
              </a:spcBef>
              <a:buFont typeface="Arial" panose="020B0604020202020204" pitchFamily="34" charset="0"/>
              <a:buNone/>
              <a:defRPr sz="1600"/>
            </a:lvl4pPr>
            <a:lvl5pPr marL="548640" indent="0" algn="ctr">
              <a:lnSpc>
                <a:spcPct val="100000"/>
              </a:lnSpc>
              <a:spcBef>
                <a:spcPts val="1000"/>
              </a:spcBef>
              <a:buNone/>
              <a:defRPr sz="16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957D599-49CF-19FE-6D86-C5EDB765F413}"/>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C0070940-5919-2C95-2278-32E50BF14DD1}"/>
              </a:ext>
            </a:extLst>
          </p:cNvPr>
          <p:cNvSpPr>
            <a:spLocks noGrp="1"/>
          </p:cNvSpPr>
          <p:nvPr>
            <p:ph type="dt" sz="half" idx="10"/>
          </p:nvPr>
        </p:nvSpPr>
        <p:spPr/>
        <p:txBody>
          <a:bodyPr/>
          <a:lstStyle/>
          <a:p>
            <a:r>
              <a:rPr lang="en-US"/>
              <a:t>20XX</a:t>
            </a:r>
          </a:p>
        </p:txBody>
      </p:sp>
      <p:sp>
        <p:nvSpPr>
          <p:cNvPr id="6" name="Slide Number Placeholder 5">
            <a:extLst>
              <a:ext uri="{FF2B5EF4-FFF2-40B4-BE49-F238E27FC236}">
                <a16:creationId xmlns:a16="http://schemas.microsoft.com/office/drawing/2014/main" id="{28931DF1-1C8D-86B9-BFDD-098FFC00FDC2}"/>
              </a:ext>
            </a:extLst>
          </p:cNvPr>
          <p:cNvSpPr>
            <a:spLocks noGrp="1"/>
          </p:cNvSpPr>
          <p:nvPr>
            <p:ph type="sldNum" sz="quarter" idx="12"/>
          </p:nvPr>
        </p:nvSpPr>
        <p:spPr/>
        <p:txBody>
          <a:bodyPr/>
          <a:lstStyle/>
          <a:p>
            <a:fld id="{CBD12358-51D2-46B3-9BDE-DF29528B9454}" type="slidenum">
              <a:rPr lang="en-US" smtClean="0"/>
              <a:t>‹#›</a:t>
            </a:fld>
            <a:endParaRPr lang="en-US"/>
          </a:p>
        </p:txBody>
      </p:sp>
    </p:spTree>
    <p:extLst>
      <p:ext uri="{BB962C8B-B14F-4D97-AF65-F5344CB8AC3E}">
        <p14:creationId xmlns:p14="http://schemas.microsoft.com/office/powerpoint/2010/main" val="4007645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 subtitle + picture">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EA2DA2D8-BB25-E131-004D-ACBE1B9EAF7E}"/>
              </a:ext>
              <a:ext uri="{C183D7F6-B498-43B3-948B-1728B52AA6E4}">
                <adec:decorative xmlns:adec="http://schemas.microsoft.com/office/drawing/2017/decorative" val="1"/>
              </a:ext>
            </a:extLst>
          </p:cNvPr>
          <p:cNvGrpSpPr/>
          <p:nvPr userDrawn="1"/>
        </p:nvGrpSpPr>
        <p:grpSpPr>
          <a:xfrm>
            <a:off x="11096450" y="13394"/>
            <a:ext cx="494218" cy="6814823"/>
            <a:chOff x="11096450" y="13394"/>
            <a:chExt cx="494218" cy="6814823"/>
          </a:xfrm>
          <a:solidFill>
            <a:schemeClr val="bg2">
              <a:lumMod val="90000"/>
            </a:schemeClr>
          </a:solidFill>
        </p:grpSpPr>
        <p:sp>
          <p:nvSpPr>
            <p:cNvPr id="14" name="Freeform 8">
              <a:extLst>
                <a:ext uri="{FF2B5EF4-FFF2-40B4-BE49-F238E27FC236}">
                  <a16:creationId xmlns:a16="http://schemas.microsoft.com/office/drawing/2014/main" id="{40F6BA14-F5B5-2F34-8C1B-9B8A33026836}"/>
                </a:ext>
              </a:extLst>
            </p:cNvPr>
            <p:cNvSpPr>
              <a:spLocks/>
            </p:cNvSpPr>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 name="Freeform 10">
              <a:extLst>
                <a:ext uri="{FF2B5EF4-FFF2-40B4-BE49-F238E27FC236}">
                  <a16:creationId xmlns:a16="http://schemas.microsoft.com/office/drawing/2014/main" id="{66D89AF7-5741-D08C-84C8-07B5B8606BB0}"/>
                </a:ext>
              </a:extLst>
            </p:cNvPr>
            <p:cNvSpPr>
              <a:spLocks/>
            </p:cNvSpPr>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 name="Freeform 15">
              <a:extLst>
                <a:ext uri="{FF2B5EF4-FFF2-40B4-BE49-F238E27FC236}">
                  <a16:creationId xmlns:a16="http://schemas.microsoft.com/office/drawing/2014/main" id="{2A8B4CF5-9293-003E-5144-EDEB56D54CA1}"/>
                </a:ext>
              </a:extLst>
            </p:cNvPr>
            <p:cNvSpPr>
              <a:spLocks/>
            </p:cNvSpPr>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 name="Freeform 18">
              <a:extLst>
                <a:ext uri="{FF2B5EF4-FFF2-40B4-BE49-F238E27FC236}">
                  <a16:creationId xmlns:a16="http://schemas.microsoft.com/office/drawing/2014/main" id="{C50D73B3-4A36-5890-16FF-AED8704C8931}"/>
                </a:ext>
              </a:extLst>
            </p:cNvPr>
            <p:cNvSpPr>
              <a:spLocks/>
            </p:cNvSpPr>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 name="Freeform 19">
              <a:extLst>
                <a:ext uri="{FF2B5EF4-FFF2-40B4-BE49-F238E27FC236}">
                  <a16:creationId xmlns:a16="http://schemas.microsoft.com/office/drawing/2014/main" id="{0AEC7F53-89AD-A485-EC6B-00A5706573CE}"/>
                </a:ext>
              </a:extLst>
            </p:cNvPr>
            <p:cNvSpPr>
              <a:spLocks/>
            </p:cNvSpPr>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 name="Freeform 20">
              <a:extLst>
                <a:ext uri="{FF2B5EF4-FFF2-40B4-BE49-F238E27FC236}">
                  <a16:creationId xmlns:a16="http://schemas.microsoft.com/office/drawing/2014/main" id="{D84C9D37-1170-4EB4-ED70-E05DAFA3BD21}"/>
                </a:ext>
              </a:extLst>
            </p:cNvPr>
            <p:cNvSpPr>
              <a:spLocks/>
            </p:cNvSpPr>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 name="Freeform 22">
              <a:extLst>
                <a:ext uri="{FF2B5EF4-FFF2-40B4-BE49-F238E27FC236}">
                  <a16:creationId xmlns:a16="http://schemas.microsoft.com/office/drawing/2014/main" id="{6AE4F683-1E70-DC80-93B2-549E8108C707}"/>
                </a:ext>
              </a:extLst>
            </p:cNvPr>
            <p:cNvSpPr>
              <a:spLocks/>
            </p:cNvSpPr>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 name="Freeform 23">
              <a:extLst>
                <a:ext uri="{FF2B5EF4-FFF2-40B4-BE49-F238E27FC236}">
                  <a16:creationId xmlns:a16="http://schemas.microsoft.com/office/drawing/2014/main" id="{FEC45CD3-F8FD-F421-290E-CF497760A1F1}"/>
                </a:ext>
              </a:extLst>
            </p:cNvPr>
            <p:cNvSpPr>
              <a:spLocks/>
            </p:cNvSpPr>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 name="Freeform 26">
              <a:extLst>
                <a:ext uri="{FF2B5EF4-FFF2-40B4-BE49-F238E27FC236}">
                  <a16:creationId xmlns:a16="http://schemas.microsoft.com/office/drawing/2014/main" id="{B50F7E45-BF10-E35E-1E16-062693274C15}"/>
                </a:ext>
              </a:extLst>
            </p:cNvPr>
            <p:cNvSpPr>
              <a:spLocks/>
            </p:cNvSpPr>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 name="Freeform 27">
              <a:extLst>
                <a:ext uri="{FF2B5EF4-FFF2-40B4-BE49-F238E27FC236}">
                  <a16:creationId xmlns:a16="http://schemas.microsoft.com/office/drawing/2014/main" id="{076EB8B3-67CF-E9BC-B22B-3270FB9D7C0C}"/>
                </a:ext>
              </a:extLst>
            </p:cNvPr>
            <p:cNvSpPr>
              <a:spLocks/>
            </p:cNvSpPr>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 name="Freeform 28">
              <a:extLst>
                <a:ext uri="{FF2B5EF4-FFF2-40B4-BE49-F238E27FC236}">
                  <a16:creationId xmlns:a16="http://schemas.microsoft.com/office/drawing/2014/main" id="{90C426C2-5F68-B02E-B3F5-2DB77586D929}"/>
                </a:ext>
              </a:extLst>
            </p:cNvPr>
            <p:cNvSpPr>
              <a:spLocks/>
            </p:cNvSpPr>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 name="Freeform 30">
              <a:extLst>
                <a:ext uri="{FF2B5EF4-FFF2-40B4-BE49-F238E27FC236}">
                  <a16:creationId xmlns:a16="http://schemas.microsoft.com/office/drawing/2014/main" id="{939D3E53-4321-B75A-2DD6-833855C453B7}"/>
                </a:ext>
              </a:extLst>
            </p:cNvPr>
            <p:cNvSpPr>
              <a:spLocks/>
            </p:cNvSpPr>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 name="Freeform 43">
              <a:extLst>
                <a:ext uri="{FF2B5EF4-FFF2-40B4-BE49-F238E27FC236}">
                  <a16:creationId xmlns:a16="http://schemas.microsoft.com/office/drawing/2014/main" id="{325CEE8F-C148-DE06-635A-6F66B8808451}"/>
                </a:ext>
              </a:extLst>
            </p:cNvPr>
            <p:cNvSpPr>
              <a:spLocks/>
            </p:cNvSpPr>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 name="Freeform 51">
              <a:extLst>
                <a:ext uri="{FF2B5EF4-FFF2-40B4-BE49-F238E27FC236}">
                  <a16:creationId xmlns:a16="http://schemas.microsoft.com/office/drawing/2014/main" id="{1697BD3F-3D2E-CF71-6056-AF93C19A382E}"/>
                </a:ext>
              </a:extLst>
            </p:cNvPr>
            <p:cNvSpPr>
              <a:spLocks/>
            </p:cNvSpPr>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 name="Freeform 52">
              <a:extLst>
                <a:ext uri="{FF2B5EF4-FFF2-40B4-BE49-F238E27FC236}">
                  <a16:creationId xmlns:a16="http://schemas.microsoft.com/office/drawing/2014/main" id="{4553FD95-9610-6795-5731-D25FBFB0EA1A}"/>
                </a:ext>
              </a:extLst>
            </p:cNvPr>
            <p:cNvSpPr>
              <a:spLocks/>
            </p:cNvSpPr>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 name="Freeform 53">
              <a:extLst>
                <a:ext uri="{FF2B5EF4-FFF2-40B4-BE49-F238E27FC236}">
                  <a16:creationId xmlns:a16="http://schemas.microsoft.com/office/drawing/2014/main" id="{823D4E7F-DAD2-49DA-C989-91B4C913C000}"/>
                </a:ext>
              </a:extLst>
            </p:cNvPr>
            <p:cNvSpPr>
              <a:spLocks/>
            </p:cNvSpPr>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 name="Freeform 54">
              <a:extLst>
                <a:ext uri="{FF2B5EF4-FFF2-40B4-BE49-F238E27FC236}">
                  <a16:creationId xmlns:a16="http://schemas.microsoft.com/office/drawing/2014/main" id="{D3743014-3D69-3447-A46C-3A6C658A4E07}"/>
                </a:ext>
              </a:extLst>
            </p:cNvPr>
            <p:cNvSpPr>
              <a:spLocks/>
            </p:cNvSpPr>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 name="Freeform 55">
              <a:extLst>
                <a:ext uri="{FF2B5EF4-FFF2-40B4-BE49-F238E27FC236}">
                  <a16:creationId xmlns:a16="http://schemas.microsoft.com/office/drawing/2014/main" id="{42B193DF-E868-146D-5656-ABB628E312E3}"/>
                </a:ext>
              </a:extLst>
            </p:cNvPr>
            <p:cNvSpPr>
              <a:spLocks/>
            </p:cNvSpPr>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 name="Freeform 56">
              <a:extLst>
                <a:ext uri="{FF2B5EF4-FFF2-40B4-BE49-F238E27FC236}">
                  <a16:creationId xmlns:a16="http://schemas.microsoft.com/office/drawing/2014/main" id="{F127E0DF-50A8-EDB7-2BC8-FB0CC062D3B4}"/>
                </a:ext>
              </a:extLst>
            </p:cNvPr>
            <p:cNvSpPr>
              <a:spLocks/>
            </p:cNvSpPr>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 name="Freeform 57">
              <a:extLst>
                <a:ext uri="{FF2B5EF4-FFF2-40B4-BE49-F238E27FC236}">
                  <a16:creationId xmlns:a16="http://schemas.microsoft.com/office/drawing/2014/main" id="{A0614DB5-3561-F276-D1ED-4F1AC8043F93}"/>
                </a:ext>
              </a:extLst>
            </p:cNvPr>
            <p:cNvSpPr>
              <a:spLocks/>
            </p:cNvSpPr>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 name="Freeform 59">
              <a:extLst>
                <a:ext uri="{FF2B5EF4-FFF2-40B4-BE49-F238E27FC236}">
                  <a16:creationId xmlns:a16="http://schemas.microsoft.com/office/drawing/2014/main" id="{224615FC-4B38-34C7-4960-EACC7E9EF5DF}"/>
                </a:ext>
              </a:extLst>
            </p:cNvPr>
            <p:cNvSpPr>
              <a:spLocks/>
            </p:cNvSpPr>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 name="Freeform 60">
              <a:extLst>
                <a:ext uri="{FF2B5EF4-FFF2-40B4-BE49-F238E27FC236}">
                  <a16:creationId xmlns:a16="http://schemas.microsoft.com/office/drawing/2014/main" id="{40182095-EA28-5F57-42F3-BEBC296E3343}"/>
                </a:ext>
              </a:extLst>
            </p:cNvPr>
            <p:cNvSpPr>
              <a:spLocks/>
            </p:cNvSpPr>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 name="Freeform 61">
              <a:extLst>
                <a:ext uri="{FF2B5EF4-FFF2-40B4-BE49-F238E27FC236}">
                  <a16:creationId xmlns:a16="http://schemas.microsoft.com/office/drawing/2014/main" id="{8EEC5226-271B-6F2F-08BA-BE08E9AC9EFD}"/>
                </a:ext>
              </a:extLst>
            </p:cNvPr>
            <p:cNvSpPr>
              <a:spLocks/>
            </p:cNvSpPr>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 name="Freeform 5">
              <a:extLst>
                <a:ext uri="{FF2B5EF4-FFF2-40B4-BE49-F238E27FC236}">
                  <a16:creationId xmlns:a16="http://schemas.microsoft.com/office/drawing/2014/main" id="{19CA9C2E-31DD-C211-A618-75DE4D59AA31}"/>
                </a:ext>
              </a:extLst>
            </p:cNvPr>
            <p:cNvSpPr>
              <a:spLocks/>
            </p:cNvSpPr>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 name="Freeform 6">
              <a:extLst>
                <a:ext uri="{FF2B5EF4-FFF2-40B4-BE49-F238E27FC236}">
                  <a16:creationId xmlns:a16="http://schemas.microsoft.com/office/drawing/2014/main" id="{21512E56-0F58-3ED0-D112-7E492470E845}"/>
                </a:ext>
              </a:extLst>
            </p:cNvPr>
            <p:cNvSpPr>
              <a:spLocks/>
            </p:cNvSpPr>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 name="Freeform 7">
              <a:extLst>
                <a:ext uri="{FF2B5EF4-FFF2-40B4-BE49-F238E27FC236}">
                  <a16:creationId xmlns:a16="http://schemas.microsoft.com/office/drawing/2014/main" id="{36694377-BD19-0E28-AAFB-B16A188E1265}"/>
                </a:ext>
              </a:extLst>
            </p:cNvPr>
            <p:cNvSpPr>
              <a:spLocks/>
            </p:cNvSpPr>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 name="Freeform 8">
              <a:extLst>
                <a:ext uri="{FF2B5EF4-FFF2-40B4-BE49-F238E27FC236}">
                  <a16:creationId xmlns:a16="http://schemas.microsoft.com/office/drawing/2014/main" id="{BF70F2ED-DBC0-14C6-8C93-D03C52F41859}"/>
                </a:ext>
              </a:extLst>
            </p:cNvPr>
            <p:cNvSpPr>
              <a:spLocks/>
            </p:cNvSpPr>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1" name="Freeform 9">
              <a:extLst>
                <a:ext uri="{FF2B5EF4-FFF2-40B4-BE49-F238E27FC236}">
                  <a16:creationId xmlns:a16="http://schemas.microsoft.com/office/drawing/2014/main" id="{EBEE308B-3692-5DFE-8288-B39B73C1B0C2}"/>
                </a:ext>
              </a:extLst>
            </p:cNvPr>
            <p:cNvSpPr>
              <a:spLocks/>
            </p:cNvSpPr>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2" name="Freeform 11">
              <a:extLst>
                <a:ext uri="{FF2B5EF4-FFF2-40B4-BE49-F238E27FC236}">
                  <a16:creationId xmlns:a16="http://schemas.microsoft.com/office/drawing/2014/main" id="{723322EC-E6E1-7BF2-5777-AFFB40EB38DC}"/>
                </a:ext>
              </a:extLst>
            </p:cNvPr>
            <p:cNvSpPr>
              <a:spLocks/>
            </p:cNvSpPr>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3" name="Freeform 12">
              <a:extLst>
                <a:ext uri="{FF2B5EF4-FFF2-40B4-BE49-F238E27FC236}">
                  <a16:creationId xmlns:a16="http://schemas.microsoft.com/office/drawing/2014/main" id="{36F64B84-3EF3-0336-E31D-1900D3F82A57}"/>
                </a:ext>
              </a:extLst>
            </p:cNvPr>
            <p:cNvSpPr>
              <a:spLocks/>
            </p:cNvSpPr>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 name="Freeform 13">
              <a:extLst>
                <a:ext uri="{FF2B5EF4-FFF2-40B4-BE49-F238E27FC236}">
                  <a16:creationId xmlns:a16="http://schemas.microsoft.com/office/drawing/2014/main" id="{E2D95DE9-755B-BED6-D9DD-3D489710BADA}"/>
                </a:ext>
              </a:extLst>
            </p:cNvPr>
            <p:cNvSpPr>
              <a:spLocks/>
            </p:cNvSpPr>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 name="Freeform 14">
              <a:extLst>
                <a:ext uri="{FF2B5EF4-FFF2-40B4-BE49-F238E27FC236}">
                  <a16:creationId xmlns:a16="http://schemas.microsoft.com/office/drawing/2014/main" id="{5B188953-81D8-F1D8-EAB1-B16EA465FE64}"/>
                </a:ext>
              </a:extLst>
            </p:cNvPr>
            <p:cNvSpPr>
              <a:spLocks/>
            </p:cNvSpPr>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 name="Freeform 16">
              <a:extLst>
                <a:ext uri="{FF2B5EF4-FFF2-40B4-BE49-F238E27FC236}">
                  <a16:creationId xmlns:a16="http://schemas.microsoft.com/office/drawing/2014/main" id="{E938D2A3-731D-14FA-5AC1-5A09FDFE5E64}"/>
                </a:ext>
              </a:extLst>
            </p:cNvPr>
            <p:cNvSpPr>
              <a:spLocks/>
            </p:cNvSpPr>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 name="Freeform 17">
              <a:extLst>
                <a:ext uri="{FF2B5EF4-FFF2-40B4-BE49-F238E27FC236}">
                  <a16:creationId xmlns:a16="http://schemas.microsoft.com/office/drawing/2014/main" id="{04868594-2E3C-8C17-DD06-B934D998A526}"/>
                </a:ext>
              </a:extLst>
            </p:cNvPr>
            <p:cNvSpPr>
              <a:spLocks/>
            </p:cNvSpPr>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 name="Freeform 21">
              <a:extLst>
                <a:ext uri="{FF2B5EF4-FFF2-40B4-BE49-F238E27FC236}">
                  <a16:creationId xmlns:a16="http://schemas.microsoft.com/office/drawing/2014/main" id="{8F391B06-6BF4-F09A-5029-827CC1AADE8A}"/>
                </a:ext>
              </a:extLst>
            </p:cNvPr>
            <p:cNvSpPr>
              <a:spLocks/>
            </p:cNvSpPr>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 name="Freeform 25">
              <a:extLst>
                <a:ext uri="{FF2B5EF4-FFF2-40B4-BE49-F238E27FC236}">
                  <a16:creationId xmlns:a16="http://schemas.microsoft.com/office/drawing/2014/main" id="{EAE0753A-8C6C-0084-996F-F422326ABF6C}"/>
                </a:ext>
              </a:extLst>
            </p:cNvPr>
            <p:cNvSpPr>
              <a:spLocks/>
            </p:cNvSpPr>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0" name="Freeform 29">
              <a:extLst>
                <a:ext uri="{FF2B5EF4-FFF2-40B4-BE49-F238E27FC236}">
                  <a16:creationId xmlns:a16="http://schemas.microsoft.com/office/drawing/2014/main" id="{8A72E333-4D07-9E6C-3364-20E6BF0093F9}"/>
                </a:ext>
              </a:extLst>
            </p:cNvPr>
            <p:cNvSpPr>
              <a:spLocks/>
            </p:cNvSpPr>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1" name="Freeform 31">
              <a:extLst>
                <a:ext uri="{FF2B5EF4-FFF2-40B4-BE49-F238E27FC236}">
                  <a16:creationId xmlns:a16="http://schemas.microsoft.com/office/drawing/2014/main" id="{764DCE3C-AC09-C5AA-A59F-AE7C060C1B1B}"/>
                </a:ext>
              </a:extLst>
            </p:cNvPr>
            <p:cNvSpPr>
              <a:spLocks/>
            </p:cNvSpPr>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2" name="Freeform 32">
              <a:extLst>
                <a:ext uri="{FF2B5EF4-FFF2-40B4-BE49-F238E27FC236}">
                  <a16:creationId xmlns:a16="http://schemas.microsoft.com/office/drawing/2014/main" id="{6D40AE31-768A-4165-1541-77EFE8934275}"/>
                </a:ext>
              </a:extLst>
            </p:cNvPr>
            <p:cNvSpPr>
              <a:spLocks/>
            </p:cNvSpPr>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3" name="Freeform 33">
              <a:extLst>
                <a:ext uri="{FF2B5EF4-FFF2-40B4-BE49-F238E27FC236}">
                  <a16:creationId xmlns:a16="http://schemas.microsoft.com/office/drawing/2014/main" id="{5A1DFF50-D38F-452D-335A-7BF11BCF4E35}"/>
                </a:ext>
              </a:extLst>
            </p:cNvPr>
            <p:cNvSpPr>
              <a:spLocks/>
            </p:cNvSpPr>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4" name="Freeform 34">
              <a:extLst>
                <a:ext uri="{FF2B5EF4-FFF2-40B4-BE49-F238E27FC236}">
                  <a16:creationId xmlns:a16="http://schemas.microsoft.com/office/drawing/2014/main" id="{28C71A38-CB27-194C-3BDB-8BEEA6343E12}"/>
                </a:ext>
              </a:extLst>
            </p:cNvPr>
            <p:cNvSpPr>
              <a:spLocks/>
            </p:cNvSpPr>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5" name="Freeform 35">
              <a:extLst>
                <a:ext uri="{FF2B5EF4-FFF2-40B4-BE49-F238E27FC236}">
                  <a16:creationId xmlns:a16="http://schemas.microsoft.com/office/drawing/2014/main" id="{CA22F211-AD8D-4D67-5D7D-A15A931B1C1B}"/>
                </a:ext>
              </a:extLst>
            </p:cNvPr>
            <p:cNvSpPr>
              <a:spLocks/>
            </p:cNvSpPr>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6" name="Freeform 36">
              <a:extLst>
                <a:ext uri="{FF2B5EF4-FFF2-40B4-BE49-F238E27FC236}">
                  <a16:creationId xmlns:a16="http://schemas.microsoft.com/office/drawing/2014/main" id="{DA993201-E092-6CD3-16C5-9DC6E97E8B90}"/>
                </a:ext>
              </a:extLst>
            </p:cNvPr>
            <p:cNvSpPr>
              <a:spLocks/>
            </p:cNvSpPr>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7" name="Freeform 37">
              <a:extLst>
                <a:ext uri="{FF2B5EF4-FFF2-40B4-BE49-F238E27FC236}">
                  <a16:creationId xmlns:a16="http://schemas.microsoft.com/office/drawing/2014/main" id="{E8FEB319-1A2F-C2FB-8DB0-EB8AAECD4094}"/>
                </a:ext>
              </a:extLst>
            </p:cNvPr>
            <p:cNvSpPr>
              <a:spLocks/>
            </p:cNvSpPr>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8" name="Freeform 38">
              <a:extLst>
                <a:ext uri="{FF2B5EF4-FFF2-40B4-BE49-F238E27FC236}">
                  <a16:creationId xmlns:a16="http://schemas.microsoft.com/office/drawing/2014/main" id="{E6733EDD-D8E3-F8ED-28F0-470C91443084}"/>
                </a:ext>
              </a:extLst>
            </p:cNvPr>
            <p:cNvSpPr>
              <a:spLocks/>
            </p:cNvSpPr>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9" name="Freeform 39">
              <a:extLst>
                <a:ext uri="{FF2B5EF4-FFF2-40B4-BE49-F238E27FC236}">
                  <a16:creationId xmlns:a16="http://schemas.microsoft.com/office/drawing/2014/main" id="{00651CA7-D575-19AD-8BE6-D2AFC892438E}"/>
                </a:ext>
              </a:extLst>
            </p:cNvPr>
            <p:cNvSpPr>
              <a:spLocks/>
            </p:cNvSpPr>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0" name="Freeform 40">
              <a:extLst>
                <a:ext uri="{FF2B5EF4-FFF2-40B4-BE49-F238E27FC236}">
                  <a16:creationId xmlns:a16="http://schemas.microsoft.com/office/drawing/2014/main" id="{24CEB6EF-9F97-9FF6-BADB-368DF2EFC449}"/>
                </a:ext>
              </a:extLst>
            </p:cNvPr>
            <p:cNvSpPr>
              <a:spLocks/>
            </p:cNvSpPr>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1" name="Freeform 41">
              <a:extLst>
                <a:ext uri="{FF2B5EF4-FFF2-40B4-BE49-F238E27FC236}">
                  <a16:creationId xmlns:a16="http://schemas.microsoft.com/office/drawing/2014/main" id="{6BA13401-5E20-1A49-FA13-6B35B9FB2514}"/>
                </a:ext>
              </a:extLst>
            </p:cNvPr>
            <p:cNvSpPr>
              <a:spLocks/>
            </p:cNvSpPr>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2" name="Freeform 42">
              <a:extLst>
                <a:ext uri="{FF2B5EF4-FFF2-40B4-BE49-F238E27FC236}">
                  <a16:creationId xmlns:a16="http://schemas.microsoft.com/office/drawing/2014/main" id="{60F36D79-6E7B-8D83-CC57-17A40BB74089}"/>
                </a:ext>
              </a:extLst>
            </p:cNvPr>
            <p:cNvSpPr>
              <a:spLocks/>
            </p:cNvSpPr>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3" name="Freeform 44">
              <a:extLst>
                <a:ext uri="{FF2B5EF4-FFF2-40B4-BE49-F238E27FC236}">
                  <a16:creationId xmlns:a16="http://schemas.microsoft.com/office/drawing/2014/main" id="{6443D0D1-1A86-1A64-CDC3-B54F7364C154}"/>
                </a:ext>
              </a:extLst>
            </p:cNvPr>
            <p:cNvSpPr>
              <a:spLocks/>
            </p:cNvSpPr>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4" name="Freeform 45">
              <a:extLst>
                <a:ext uri="{FF2B5EF4-FFF2-40B4-BE49-F238E27FC236}">
                  <a16:creationId xmlns:a16="http://schemas.microsoft.com/office/drawing/2014/main" id="{21074F2E-8AA1-99B0-4672-A80D4E365A06}"/>
                </a:ext>
              </a:extLst>
            </p:cNvPr>
            <p:cNvSpPr>
              <a:spLocks/>
            </p:cNvSpPr>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5" name="Freeform 46">
              <a:extLst>
                <a:ext uri="{FF2B5EF4-FFF2-40B4-BE49-F238E27FC236}">
                  <a16:creationId xmlns:a16="http://schemas.microsoft.com/office/drawing/2014/main" id="{C18E176E-E7FA-F80E-312B-A3975B22F93B}"/>
                </a:ext>
              </a:extLst>
            </p:cNvPr>
            <p:cNvSpPr>
              <a:spLocks/>
            </p:cNvSpPr>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6" name="Freeform 47">
              <a:extLst>
                <a:ext uri="{FF2B5EF4-FFF2-40B4-BE49-F238E27FC236}">
                  <a16:creationId xmlns:a16="http://schemas.microsoft.com/office/drawing/2014/main" id="{8FA78FFC-1FF3-9F36-08EE-574B9EB062F0}"/>
                </a:ext>
              </a:extLst>
            </p:cNvPr>
            <p:cNvSpPr>
              <a:spLocks/>
            </p:cNvSpPr>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7" name="Freeform 48">
              <a:extLst>
                <a:ext uri="{FF2B5EF4-FFF2-40B4-BE49-F238E27FC236}">
                  <a16:creationId xmlns:a16="http://schemas.microsoft.com/office/drawing/2014/main" id="{6B1572ED-28DA-4E71-13F7-88E5F3B65F56}"/>
                </a:ext>
              </a:extLst>
            </p:cNvPr>
            <p:cNvSpPr>
              <a:spLocks/>
            </p:cNvSpPr>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8" name="Freeform 49">
              <a:extLst>
                <a:ext uri="{FF2B5EF4-FFF2-40B4-BE49-F238E27FC236}">
                  <a16:creationId xmlns:a16="http://schemas.microsoft.com/office/drawing/2014/main" id="{ABA1E5A1-C5D3-9380-9F31-44BD200EC2C1}"/>
                </a:ext>
              </a:extLst>
            </p:cNvPr>
            <p:cNvSpPr>
              <a:spLocks/>
            </p:cNvSpPr>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9" name="Freeform 8">
              <a:extLst>
                <a:ext uri="{FF2B5EF4-FFF2-40B4-BE49-F238E27FC236}">
                  <a16:creationId xmlns:a16="http://schemas.microsoft.com/office/drawing/2014/main" id="{6F73BEA8-80FF-F02C-391B-D56508E3DCF7}"/>
                </a:ext>
              </a:extLst>
            </p:cNvPr>
            <p:cNvSpPr>
              <a:spLocks/>
            </p:cNvSpPr>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0" name="Freeform 106">
              <a:extLst>
                <a:ext uri="{FF2B5EF4-FFF2-40B4-BE49-F238E27FC236}">
                  <a16:creationId xmlns:a16="http://schemas.microsoft.com/office/drawing/2014/main" id="{DF39E377-C1C9-5119-972F-16E737331147}"/>
                </a:ext>
              </a:extLst>
            </p:cNvPr>
            <p:cNvSpPr>
              <a:spLocks/>
            </p:cNvSpPr>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p:nvSpPr>
          <p:cNvPr id="8" name="Rectangle 7">
            <a:extLst>
              <a:ext uri="{FF2B5EF4-FFF2-40B4-BE49-F238E27FC236}">
                <a16:creationId xmlns:a16="http://schemas.microsoft.com/office/drawing/2014/main" id="{476AC089-DD2C-5DFB-C1F1-2F6A05F9C842}"/>
              </a:ext>
              <a:ext uri="{C183D7F6-B498-43B3-948B-1728B52AA6E4}">
                <adec:decorative xmlns:adec="http://schemas.microsoft.com/office/drawing/2017/decorative" val="1"/>
              </a:ext>
            </a:extLst>
          </p:cNvPr>
          <p:cNvSpPr/>
          <p:nvPr userDrawn="1"/>
        </p:nvSpPr>
        <p:spPr>
          <a:xfrm>
            <a:off x="5464091" y="896112"/>
            <a:ext cx="6724202" cy="5065776"/>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772C41-A024-2F33-1F04-21E003FA7291}"/>
              </a:ext>
            </a:extLst>
          </p:cNvPr>
          <p:cNvSpPr>
            <a:spLocks noGrp="1"/>
          </p:cNvSpPr>
          <p:nvPr>
            <p:ph type="ctrTitle"/>
          </p:nvPr>
        </p:nvSpPr>
        <p:spPr>
          <a:xfrm>
            <a:off x="5747894" y="1084993"/>
            <a:ext cx="5064754" cy="2352356"/>
          </a:xfrm>
        </p:spPr>
        <p:txBody>
          <a:bodyPr anchor="ctr">
            <a:noAutofit/>
          </a:bodyPr>
          <a:lstStyle>
            <a:lvl1pPr algn="ctr">
              <a:defRPr sz="4000"/>
            </a:lvl1pPr>
          </a:lstStyle>
          <a:p>
            <a:r>
              <a:rPr lang="en-GB"/>
              <a:t>Click to edit Master title style</a:t>
            </a:r>
            <a:endParaRPr lang="en-US"/>
          </a:p>
        </p:txBody>
      </p:sp>
      <p:sp>
        <p:nvSpPr>
          <p:cNvPr id="7" name="Picture Placeholder 7">
            <a:extLst>
              <a:ext uri="{FF2B5EF4-FFF2-40B4-BE49-F238E27FC236}">
                <a16:creationId xmlns:a16="http://schemas.microsoft.com/office/drawing/2014/main" id="{AA872EE9-FDFB-95A7-3547-DCAA0B51FE21}"/>
              </a:ext>
            </a:extLst>
          </p:cNvPr>
          <p:cNvSpPr>
            <a:spLocks noGrp="1"/>
          </p:cNvSpPr>
          <p:nvPr>
            <p:ph type="pic" sz="quarter" idx="13"/>
          </p:nvPr>
        </p:nvSpPr>
        <p:spPr>
          <a:xfrm>
            <a:off x="1069846" y="896112"/>
            <a:ext cx="4394245" cy="5065776"/>
          </a:xfrm>
        </p:spPr>
        <p:txBody>
          <a:bodyPr/>
          <a:lstStyle>
            <a:lvl1pPr marL="0" indent="0" algn="ctr">
              <a:buNone/>
              <a:defRPr/>
            </a:lvl1pPr>
          </a:lstStyle>
          <a:p>
            <a:r>
              <a:rPr lang="en-GB"/>
              <a:t>Click icon to add picture</a:t>
            </a:r>
            <a:endParaRPr lang="en-US"/>
          </a:p>
        </p:txBody>
      </p:sp>
      <p:sp>
        <p:nvSpPr>
          <p:cNvPr id="12" name="Content Placeholder 2">
            <a:extLst>
              <a:ext uri="{FF2B5EF4-FFF2-40B4-BE49-F238E27FC236}">
                <a16:creationId xmlns:a16="http://schemas.microsoft.com/office/drawing/2014/main" id="{A45082B6-8A15-D00B-45F6-C5C1803E4559}"/>
              </a:ext>
            </a:extLst>
          </p:cNvPr>
          <p:cNvSpPr>
            <a:spLocks noGrp="1"/>
          </p:cNvSpPr>
          <p:nvPr>
            <p:ph idx="1" hasCustomPrompt="1"/>
          </p:nvPr>
        </p:nvSpPr>
        <p:spPr>
          <a:xfrm>
            <a:off x="6361643" y="3445698"/>
            <a:ext cx="3837256" cy="2472818"/>
          </a:xfrm>
        </p:spPr>
        <p:txBody>
          <a:bodyPr anchor="t">
            <a:noAutofit/>
          </a:bodyPr>
          <a:lstStyle>
            <a:lvl1pPr marL="0" indent="0" algn="ctr">
              <a:lnSpc>
                <a:spcPct val="100000"/>
              </a:lnSpc>
              <a:spcBef>
                <a:spcPts val="1000"/>
              </a:spcBef>
              <a:buNone/>
              <a:defRPr sz="2400"/>
            </a:lvl1pPr>
            <a:lvl2pPr marL="228600" indent="0" algn="ctr">
              <a:lnSpc>
                <a:spcPct val="100000"/>
              </a:lnSpc>
              <a:spcBef>
                <a:spcPts val="1000"/>
              </a:spcBef>
              <a:buFont typeface="Arial" panose="020B0604020202020204" pitchFamily="34" charset="0"/>
              <a:buNone/>
              <a:defRPr sz="2000"/>
            </a:lvl2pPr>
            <a:lvl3pPr marL="262890" indent="0" algn="ctr">
              <a:lnSpc>
                <a:spcPct val="100000"/>
              </a:lnSpc>
              <a:spcBef>
                <a:spcPts val="1000"/>
              </a:spcBef>
              <a:buNone/>
              <a:defRPr sz="1800"/>
            </a:lvl3pPr>
            <a:lvl4pPr marL="548640" indent="0" algn="ctr">
              <a:lnSpc>
                <a:spcPct val="100000"/>
              </a:lnSpc>
              <a:spcBef>
                <a:spcPts val="1000"/>
              </a:spcBef>
              <a:buFont typeface="Arial" panose="020B0604020202020204" pitchFamily="34" charset="0"/>
              <a:buNone/>
              <a:defRPr sz="1600"/>
            </a:lvl4pPr>
            <a:lvl5pPr marL="548640" indent="0" algn="ctr">
              <a:lnSpc>
                <a:spcPct val="100000"/>
              </a:lnSpc>
              <a:spcBef>
                <a:spcPts val="1000"/>
              </a:spcBef>
              <a:buNone/>
              <a:defRPr sz="16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957D599-49CF-19FE-6D86-C5EDB765F413}"/>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C0070940-5919-2C95-2278-32E50BF14DD1}"/>
              </a:ext>
            </a:extLst>
          </p:cNvPr>
          <p:cNvSpPr>
            <a:spLocks noGrp="1"/>
          </p:cNvSpPr>
          <p:nvPr>
            <p:ph type="dt" sz="half" idx="10"/>
          </p:nvPr>
        </p:nvSpPr>
        <p:spPr/>
        <p:txBody>
          <a:bodyPr/>
          <a:lstStyle/>
          <a:p>
            <a:r>
              <a:rPr lang="en-US"/>
              <a:t>20XX</a:t>
            </a:r>
          </a:p>
        </p:txBody>
      </p:sp>
      <p:sp>
        <p:nvSpPr>
          <p:cNvPr id="6" name="Slide Number Placeholder 5">
            <a:extLst>
              <a:ext uri="{FF2B5EF4-FFF2-40B4-BE49-F238E27FC236}">
                <a16:creationId xmlns:a16="http://schemas.microsoft.com/office/drawing/2014/main" id="{28931DF1-1C8D-86B9-BFDD-098FFC00FDC2}"/>
              </a:ext>
            </a:extLst>
          </p:cNvPr>
          <p:cNvSpPr>
            <a:spLocks noGrp="1"/>
          </p:cNvSpPr>
          <p:nvPr>
            <p:ph type="sldNum" sz="quarter" idx="12"/>
          </p:nvPr>
        </p:nvSpPr>
        <p:spPr/>
        <p:txBody>
          <a:bodyPr/>
          <a:lstStyle/>
          <a:p>
            <a:fld id="{CBD12358-51D2-46B3-9BDE-DF29528B9454}" type="slidenum">
              <a:rPr lang="en-US" smtClean="0"/>
              <a:t>‹#›</a:t>
            </a:fld>
            <a:endParaRPr lang="en-US"/>
          </a:p>
        </p:txBody>
      </p:sp>
    </p:spTree>
    <p:extLst>
      <p:ext uri="{BB962C8B-B14F-4D97-AF65-F5344CB8AC3E}">
        <p14:creationId xmlns:p14="http://schemas.microsoft.com/office/powerpoint/2010/main" val="4007645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Content + picture ">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735DAE3-0E24-0A0A-A809-7253765BCEEF}"/>
              </a:ext>
              <a:ext uri="{C183D7F6-B498-43B3-948B-1728B52AA6E4}">
                <adec:decorative xmlns:adec="http://schemas.microsoft.com/office/drawing/2017/decorative" val="1"/>
              </a:ext>
            </a:extLst>
          </p:cNvPr>
          <p:cNvSpPr/>
          <p:nvPr userDrawn="1"/>
        </p:nvSpPr>
        <p:spPr>
          <a:xfrm>
            <a:off x="0" y="869271"/>
            <a:ext cx="12192000" cy="511648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0903B4B-F1A6-94A7-078A-B4C68C246F88}"/>
              </a:ext>
              <a:ext uri="{C183D7F6-B498-43B3-948B-1728B52AA6E4}">
                <adec:decorative xmlns:adec="http://schemas.microsoft.com/office/drawing/2017/decorative" val="1"/>
              </a:ext>
            </a:extLst>
          </p:cNvPr>
          <p:cNvGrpSpPr/>
          <p:nvPr userDrawn="1"/>
        </p:nvGrpSpPr>
        <p:grpSpPr>
          <a:xfrm>
            <a:off x="10105189" y="-13857"/>
            <a:ext cx="1554888" cy="6859377"/>
            <a:chOff x="10105189" y="-13857"/>
            <a:chExt cx="1554888" cy="6859377"/>
          </a:xfrm>
        </p:grpSpPr>
        <p:sp>
          <p:nvSpPr>
            <p:cNvPr id="11" name="Freeform 43">
              <a:extLst>
                <a:ext uri="{FF2B5EF4-FFF2-40B4-BE49-F238E27FC236}">
                  <a16:creationId xmlns:a16="http://schemas.microsoft.com/office/drawing/2014/main" id="{AC98AFCA-7C91-7B19-CB80-F83504443295}"/>
                </a:ext>
              </a:extLst>
            </p:cNvPr>
            <p:cNvSpPr>
              <a:spLocks/>
            </p:cNvSpPr>
            <p:nvPr/>
          </p:nvSpPr>
          <p:spPr bwMode="auto">
            <a:xfrm rot="5400000">
              <a:off x="11484646" y="6343529"/>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51">
              <a:extLst>
                <a:ext uri="{FF2B5EF4-FFF2-40B4-BE49-F238E27FC236}">
                  <a16:creationId xmlns:a16="http://schemas.microsoft.com/office/drawing/2014/main" id="{CB407C79-96ED-0BC2-46BF-3F886B79750A}"/>
                </a:ext>
              </a:extLst>
            </p:cNvPr>
            <p:cNvSpPr>
              <a:spLocks/>
            </p:cNvSpPr>
            <p:nvPr/>
          </p:nvSpPr>
          <p:spPr bwMode="auto">
            <a:xfrm rot="5400000">
              <a:off x="11457615" y="6497945"/>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52">
              <a:extLst>
                <a:ext uri="{FF2B5EF4-FFF2-40B4-BE49-F238E27FC236}">
                  <a16:creationId xmlns:a16="http://schemas.microsoft.com/office/drawing/2014/main" id="{2462403D-89DE-67CB-A647-2BCD9B1F5216}"/>
                </a:ext>
              </a:extLst>
            </p:cNvPr>
            <p:cNvSpPr>
              <a:spLocks/>
            </p:cNvSpPr>
            <p:nvPr/>
          </p:nvSpPr>
          <p:spPr bwMode="auto">
            <a:xfrm rot="5400000">
              <a:off x="11454620" y="5945466"/>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53">
              <a:extLst>
                <a:ext uri="{FF2B5EF4-FFF2-40B4-BE49-F238E27FC236}">
                  <a16:creationId xmlns:a16="http://schemas.microsoft.com/office/drawing/2014/main" id="{997116C1-F796-5F41-F35A-ADD7DC16E8DF}"/>
                </a:ext>
              </a:extLst>
            </p:cNvPr>
            <p:cNvSpPr>
              <a:spLocks/>
            </p:cNvSpPr>
            <p:nvPr/>
          </p:nvSpPr>
          <p:spPr bwMode="auto">
            <a:xfrm rot="5400000">
              <a:off x="11556696" y="670403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54">
              <a:extLst>
                <a:ext uri="{FF2B5EF4-FFF2-40B4-BE49-F238E27FC236}">
                  <a16:creationId xmlns:a16="http://schemas.microsoft.com/office/drawing/2014/main" id="{71E7F9A0-168C-6426-C30D-3D623F4D1430}"/>
                </a:ext>
              </a:extLst>
            </p:cNvPr>
            <p:cNvSpPr>
              <a:spLocks/>
            </p:cNvSpPr>
            <p:nvPr/>
          </p:nvSpPr>
          <p:spPr bwMode="auto">
            <a:xfrm rot="5400000">
              <a:off x="11431548" y="6097142"/>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78">
              <a:extLst>
                <a:ext uri="{FF2B5EF4-FFF2-40B4-BE49-F238E27FC236}">
                  <a16:creationId xmlns:a16="http://schemas.microsoft.com/office/drawing/2014/main" id="{6B4A3BAC-E54A-A3B6-487A-5702AC78CD6E}"/>
                </a:ext>
              </a:extLst>
            </p:cNvPr>
            <p:cNvSpPr>
              <a:spLocks/>
            </p:cNvSpPr>
            <p:nvPr/>
          </p:nvSpPr>
          <p:spPr bwMode="auto">
            <a:xfrm rot="5400000">
              <a:off x="11191926" y="6203957"/>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79">
              <a:extLst>
                <a:ext uri="{FF2B5EF4-FFF2-40B4-BE49-F238E27FC236}">
                  <a16:creationId xmlns:a16="http://schemas.microsoft.com/office/drawing/2014/main" id="{7D2925F7-1816-0796-537B-B852C1D39A2F}"/>
                </a:ext>
              </a:extLst>
            </p:cNvPr>
            <p:cNvSpPr>
              <a:spLocks/>
            </p:cNvSpPr>
            <p:nvPr/>
          </p:nvSpPr>
          <p:spPr bwMode="auto">
            <a:xfrm rot="5400000">
              <a:off x="11204298" y="6435002"/>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80">
              <a:extLst>
                <a:ext uri="{FF2B5EF4-FFF2-40B4-BE49-F238E27FC236}">
                  <a16:creationId xmlns:a16="http://schemas.microsoft.com/office/drawing/2014/main" id="{48ACB1E9-30D8-1021-C382-249D939F38A3}"/>
                </a:ext>
              </a:extLst>
            </p:cNvPr>
            <p:cNvSpPr>
              <a:spLocks/>
            </p:cNvSpPr>
            <p:nvPr/>
          </p:nvSpPr>
          <p:spPr bwMode="auto">
            <a:xfrm rot="5400000">
              <a:off x="11198957" y="6672797"/>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84">
              <a:extLst>
                <a:ext uri="{FF2B5EF4-FFF2-40B4-BE49-F238E27FC236}">
                  <a16:creationId xmlns:a16="http://schemas.microsoft.com/office/drawing/2014/main" id="{85C35004-429A-4A73-0645-9E554094035C}"/>
                </a:ext>
              </a:extLst>
            </p:cNvPr>
            <p:cNvSpPr>
              <a:spLocks/>
            </p:cNvSpPr>
            <p:nvPr/>
          </p:nvSpPr>
          <p:spPr bwMode="auto">
            <a:xfrm rot="5400000">
              <a:off x="11173416" y="5999371"/>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106">
              <a:extLst>
                <a:ext uri="{FF2B5EF4-FFF2-40B4-BE49-F238E27FC236}">
                  <a16:creationId xmlns:a16="http://schemas.microsoft.com/office/drawing/2014/main" id="{9ACC5F1B-742F-8016-2904-34B43E0AAF25}"/>
                </a:ext>
              </a:extLst>
            </p:cNvPr>
            <p:cNvSpPr>
              <a:spLocks/>
            </p:cNvSpPr>
            <p:nvPr/>
          </p:nvSpPr>
          <p:spPr bwMode="auto">
            <a:xfrm rot="5400000">
              <a:off x="10919084" y="613174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108">
              <a:extLst>
                <a:ext uri="{FF2B5EF4-FFF2-40B4-BE49-F238E27FC236}">
                  <a16:creationId xmlns:a16="http://schemas.microsoft.com/office/drawing/2014/main" id="{B2BDA3AD-3D6E-8507-FFED-D3C2ECD16D14}"/>
                </a:ext>
              </a:extLst>
            </p:cNvPr>
            <p:cNvSpPr>
              <a:spLocks/>
            </p:cNvSpPr>
            <p:nvPr/>
          </p:nvSpPr>
          <p:spPr bwMode="auto">
            <a:xfrm rot="5400000">
              <a:off x="10916755" y="6681825"/>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112">
              <a:extLst>
                <a:ext uri="{FF2B5EF4-FFF2-40B4-BE49-F238E27FC236}">
                  <a16:creationId xmlns:a16="http://schemas.microsoft.com/office/drawing/2014/main" id="{420B721A-01AB-EA84-32C3-29E13F3A8269}"/>
                </a:ext>
              </a:extLst>
            </p:cNvPr>
            <p:cNvSpPr>
              <a:spLocks/>
            </p:cNvSpPr>
            <p:nvPr/>
          </p:nvSpPr>
          <p:spPr bwMode="auto">
            <a:xfrm rot="5400000">
              <a:off x="10907510" y="6392991"/>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130">
              <a:extLst>
                <a:ext uri="{FF2B5EF4-FFF2-40B4-BE49-F238E27FC236}">
                  <a16:creationId xmlns:a16="http://schemas.microsoft.com/office/drawing/2014/main" id="{DB8DCF08-DF2E-9211-37CE-C6A335A50DA5}"/>
                </a:ext>
              </a:extLst>
            </p:cNvPr>
            <p:cNvSpPr>
              <a:spLocks/>
            </p:cNvSpPr>
            <p:nvPr/>
          </p:nvSpPr>
          <p:spPr bwMode="auto">
            <a:xfrm rot="5400000">
              <a:off x="10651885" y="6069097"/>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131">
              <a:extLst>
                <a:ext uri="{FF2B5EF4-FFF2-40B4-BE49-F238E27FC236}">
                  <a16:creationId xmlns:a16="http://schemas.microsoft.com/office/drawing/2014/main" id="{4C9BE349-ECC5-C8F9-A180-88327C426A86}"/>
                </a:ext>
              </a:extLst>
            </p:cNvPr>
            <p:cNvSpPr>
              <a:spLocks/>
            </p:cNvSpPr>
            <p:nvPr/>
          </p:nvSpPr>
          <p:spPr bwMode="auto">
            <a:xfrm rot="5400000">
              <a:off x="10665559" y="6540784"/>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135">
              <a:extLst>
                <a:ext uri="{FF2B5EF4-FFF2-40B4-BE49-F238E27FC236}">
                  <a16:creationId xmlns:a16="http://schemas.microsoft.com/office/drawing/2014/main" id="{C2584340-9504-3A74-8DE7-DAB89AF9D355}"/>
                </a:ext>
              </a:extLst>
            </p:cNvPr>
            <p:cNvSpPr>
              <a:spLocks/>
            </p:cNvSpPr>
            <p:nvPr/>
          </p:nvSpPr>
          <p:spPr bwMode="auto">
            <a:xfrm rot="5400000">
              <a:off x="10652898" y="6311126"/>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141">
              <a:extLst>
                <a:ext uri="{FF2B5EF4-FFF2-40B4-BE49-F238E27FC236}">
                  <a16:creationId xmlns:a16="http://schemas.microsoft.com/office/drawing/2014/main" id="{ACB31481-346C-7D4E-2B9E-2BB08261F3B4}"/>
                </a:ext>
              </a:extLst>
            </p:cNvPr>
            <p:cNvSpPr>
              <a:spLocks/>
            </p:cNvSpPr>
            <p:nvPr/>
          </p:nvSpPr>
          <p:spPr bwMode="auto">
            <a:xfrm rot="5400000">
              <a:off x="10626608" y="6667071"/>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15">
              <a:extLst>
                <a:ext uri="{FF2B5EF4-FFF2-40B4-BE49-F238E27FC236}">
                  <a16:creationId xmlns:a16="http://schemas.microsoft.com/office/drawing/2014/main" id="{9A7A6595-5BA0-C1DC-5336-02D992CADF91}"/>
                </a:ext>
              </a:extLst>
            </p:cNvPr>
            <p:cNvSpPr>
              <a:spLocks/>
            </p:cNvSpPr>
            <p:nvPr/>
          </p:nvSpPr>
          <p:spPr bwMode="auto">
            <a:xfrm rot="5400000">
              <a:off x="10462341" y="6394037"/>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18">
              <a:extLst>
                <a:ext uri="{FF2B5EF4-FFF2-40B4-BE49-F238E27FC236}">
                  <a16:creationId xmlns:a16="http://schemas.microsoft.com/office/drawing/2014/main" id="{AC191D5F-6C04-342D-5436-CBFEF0684940}"/>
                </a:ext>
              </a:extLst>
            </p:cNvPr>
            <p:cNvSpPr>
              <a:spLocks/>
            </p:cNvSpPr>
            <p:nvPr/>
          </p:nvSpPr>
          <p:spPr bwMode="auto">
            <a:xfrm rot="5400000">
              <a:off x="10441934" y="6124863"/>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23">
              <a:extLst>
                <a:ext uri="{FF2B5EF4-FFF2-40B4-BE49-F238E27FC236}">
                  <a16:creationId xmlns:a16="http://schemas.microsoft.com/office/drawing/2014/main" id="{5A48FF74-766E-1D48-BE27-37C5A45DA0F1}"/>
                </a:ext>
              </a:extLst>
            </p:cNvPr>
            <p:cNvSpPr>
              <a:spLocks/>
            </p:cNvSpPr>
            <p:nvPr/>
          </p:nvSpPr>
          <p:spPr bwMode="auto">
            <a:xfrm rot="5400000">
              <a:off x="10423462" y="6639005"/>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43">
              <a:extLst>
                <a:ext uri="{FF2B5EF4-FFF2-40B4-BE49-F238E27FC236}">
                  <a16:creationId xmlns:a16="http://schemas.microsoft.com/office/drawing/2014/main" id="{EC2C900A-ECB1-058A-4CF7-E309C3608ADA}"/>
                </a:ext>
              </a:extLst>
            </p:cNvPr>
            <p:cNvSpPr>
              <a:spLocks/>
            </p:cNvSpPr>
            <p:nvPr/>
          </p:nvSpPr>
          <p:spPr bwMode="auto">
            <a:xfrm rot="5400000">
              <a:off x="10177488" y="6588213"/>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51">
              <a:extLst>
                <a:ext uri="{FF2B5EF4-FFF2-40B4-BE49-F238E27FC236}">
                  <a16:creationId xmlns:a16="http://schemas.microsoft.com/office/drawing/2014/main" id="{9B333AF5-0804-0D5E-DC7F-49E62B28E3FA}"/>
                </a:ext>
              </a:extLst>
            </p:cNvPr>
            <p:cNvSpPr>
              <a:spLocks/>
            </p:cNvSpPr>
            <p:nvPr/>
          </p:nvSpPr>
          <p:spPr bwMode="auto">
            <a:xfrm rot="5400000">
              <a:off x="10150457" y="6742629"/>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52">
              <a:extLst>
                <a:ext uri="{FF2B5EF4-FFF2-40B4-BE49-F238E27FC236}">
                  <a16:creationId xmlns:a16="http://schemas.microsoft.com/office/drawing/2014/main" id="{C8BCCE8A-08C8-0951-210F-F1E3004DBF3B}"/>
                </a:ext>
              </a:extLst>
            </p:cNvPr>
            <p:cNvSpPr>
              <a:spLocks/>
            </p:cNvSpPr>
            <p:nvPr/>
          </p:nvSpPr>
          <p:spPr bwMode="auto">
            <a:xfrm rot="5400000">
              <a:off x="10147462" y="6178198"/>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54">
              <a:extLst>
                <a:ext uri="{FF2B5EF4-FFF2-40B4-BE49-F238E27FC236}">
                  <a16:creationId xmlns:a16="http://schemas.microsoft.com/office/drawing/2014/main" id="{0447D30B-CDC3-A4A4-19A0-4203E4E79B80}"/>
                </a:ext>
              </a:extLst>
            </p:cNvPr>
            <p:cNvSpPr>
              <a:spLocks/>
            </p:cNvSpPr>
            <p:nvPr/>
          </p:nvSpPr>
          <p:spPr bwMode="auto">
            <a:xfrm rot="5400000">
              <a:off x="10124390" y="6341826"/>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59">
              <a:extLst>
                <a:ext uri="{FF2B5EF4-FFF2-40B4-BE49-F238E27FC236}">
                  <a16:creationId xmlns:a16="http://schemas.microsoft.com/office/drawing/2014/main" id="{E1CEE16B-E9B2-FC7B-9DE4-D846EF2BF7C4}"/>
                </a:ext>
              </a:extLst>
            </p:cNvPr>
            <p:cNvSpPr>
              <a:spLocks/>
            </p:cNvSpPr>
            <p:nvPr/>
          </p:nvSpPr>
          <p:spPr bwMode="auto">
            <a:xfrm rot="5400000">
              <a:off x="10175095" y="5993860"/>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43">
              <a:extLst>
                <a:ext uri="{FF2B5EF4-FFF2-40B4-BE49-F238E27FC236}">
                  <a16:creationId xmlns:a16="http://schemas.microsoft.com/office/drawing/2014/main" id="{5F1288FF-642E-5CAD-945F-1DADD069BB22}"/>
                </a:ext>
              </a:extLst>
            </p:cNvPr>
            <p:cNvSpPr>
              <a:spLocks/>
            </p:cNvSpPr>
            <p:nvPr/>
          </p:nvSpPr>
          <p:spPr bwMode="auto">
            <a:xfrm rot="5400000">
              <a:off x="11497414" y="470376"/>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51">
              <a:extLst>
                <a:ext uri="{FF2B5EF4-FFF2-40B4-BE49-F238E27FC236}">
                  <a16:creationId xmlns:a16="http://schemas.microsoft.com/office/drawing/2014/main" id="{6694FBEA-0303-B7AF-2759-3036553F0B00}"/>
                </a:ext>
              </a:extLst>
            </p:cNvPr>
            <p:cNvSpPr>
              <a:spLocks/>
            </p:cNvSpPr>
            <p:nvPr/>
          </p:nvSpPr>
          <p:spPr bwMode="auto">
            <a:xfrm rot="5400000">
              <a:off x="11503840" y="667329"/>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52">
              <a:extLst>
                <a:ext uri="{FF2B5EF4-FFF2-40B4-BE49-F238E27FC236}">
                  <a16:creationId xmlns:a16="http://schemas.microsoft.com/office/drawing/2014/main" id="{03D1DD93-B546-2562-E146-1E9BC0B9658F}"/>
                </a:ext>
              </a:extLst>
            </p:cNvPr>
            <p:cNvSpPr>
              <a:spLocks/>
            </p:cNvSpPr>
            <p:nvPr/>
          </p:nvSpPr>
          <p:spPr bwMode="auto">
            <a:xfrm rot="5400000">
              <a:off x="11467388" y="60361"/>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53">
              <a:extLst>
                <a:ext uri="{FF2B5EF4-FFF2-40B4-BE49-F238E27FC236}">
                  <a16:creationId xmlns:a16="http://schemas.microsoft.com/office/drawing/2014/main" id="{6AF8539D-3307-9A46-AE40-91D4184624DB}"/>
                </a:ext>
              </a:extLst>
            </p:cNvPr>
            <p:cNvSpPr>
              <a:spLocks/>
            </p:cNvSpPr>
            <p:nvPr/>
          </p:nvSpPr>
          <p:spPr bwMode="auto">
            <a:xfrm rot="5400000">
              <a:off x="11458469" y="863565"/>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54">
              <a:extLst>
                <a:ext uri="{FF2B5EF4-FFF2-40B4-BE49-F238E27FC236}">
                  <a16:creationId xmlns:a16="http://schemas.microsoft.com/office/drawing/2014/main" id="{9FDCABBD-3038-BAE5-2FC0-551D2A8E2085}"/>
                </a:ext>
              </a:extLst>
            </p:cNvPr>
            <p:cNvSpPr>
              <a:spLocks/>
            </p:cNvSpPr>
            <p:nvPr/>
          </p:nvSpPr>
          <p:spPr bwMode="auto">
            <a:xfrm rot="5400000">
              <a:off x="11444316" y="223989"/>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78">
              <a:extLst>
                <a:ext uri="{FF2B5EF4-FFF2-40B4-BE49-F238E27FC236}">
                  <a16:creationId xmlns:a16="http://schemas.microsoft.com/office/drawing/2014/main" id="{574CD38C-2BE8-C7A6-2C4C-CD9C08B4DDFB}"/>
                </a:ext>
              </a:extLst>
            </p:cNvPr>
            <p:cNvSpPr>
              <a:spLocks/>
            </p:cNvSpPr>
            <p:nvPr/>
          </p:nvSpPr>
          <p:spPr bwMode="auto">
            <a:xfrm rot="5400000">
              <a:off x="11178114" y="330804"/>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79">
              <a:extLst>
                <a:ext uri="{FF2B5EF4-FFF2-40B4-BE49-F238E27FC236}">
                  <a16:creationId xmlns:a16="http://schemas.microsoft.com/office/drawing/2014/main" id="{2023FBCB-E9D7-79A1-BDDA-F5113E189AF6}"/>
                </a:ext>
              </a:extLst>
            </p:cNvPr>
            <p:cNvSpPr>
              <a:spLocks/>
            </p:cNvSpPr>
            <p:nvPr/>
          </p:nvSpPr>
          <p:spPr bwMode="auto">
            <a:xfrm rot="5400000">
              <a:off x="11190486" y="561849"/>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80">
              <a:extLst>
                <a:ext uri="{FF2B5EF4-FFF2-40B4-BE49-F238E27FC236}">
                  <a16:creationId xmlns:a16="http://schemas.microsoft.com/office/drawing/2014/main" id="{34590977-8506-92F9-ED59-F986B61CC343}"/>
                </a:ext>
              </a:extLst>
            </p:cNvPr>
            <p:cNvSpPr>
              <a:spLocks/>
            </p:cNvSpPr>
            <p:nvPr/>
          </p:nvSpPr>
          <p:spPr bwMode="auto">
            <a:xfrm rot="5400000">
              <a:off x="11185145" y="721953"/>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84">
              <a:extLst>
                <a:ext uri="{FF2B5EF4-FFF2-40B4-BE49-F238E27FC236}">
                  <a16:creationId xmlns:a16="http://schemas.microsoft.com/office/drawing/2014/main" id="{79FEECE8-DEB8-08F4-8101-D3E62696D131}"/>
                </a:ext>
              </a:extLst>
            </p:cNvPr>
            <p:cNvSpPr>
              <a:spLocks/>
            </p:cNvSpPr>
            <p:nvPr/>
          </p:nvSpPr>
          <p:spPr bwMode="auto">
            <a:xfrm rot="5400000">
              <a:off x="11159604" y="126218"/>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106">
              <a:extLst>
                <a:ext uri="{FF2B5EF4-FFF2-40B4-BE49-F238E27FC236}">
                  <a16:creationId xmlns:a16="http://schemas.microsoft.com/office/drawing/2014/main" id="{D3DDE981-C209-EA51-C6FB-3A73D49DDE83}"/>
                </a:ext>
              </a:extLst>
            </p:cNvPr>
            <p:cNvSpPr>
              <a:spLocks/>
            </p:cNvSpPr>
            <p:nvPr/>
          </p:nvSpPr>
          <p:spPr bwMode="auto">
            <a:xfrm rot="5400000">
              <a:off x="10905272" y="240659"/>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108">
              <a:extLst>
                <a:ext uri="{FF2B5EF4-FFF2-40B4-BE49-F238E27FC236}">
                  <a16:creationId xmlns:a16="http://schemas.microsoft.com/office/drawing/2014/main" id="{86D1D9D1-2683-EF0A-DD8C-B670E7D7BE7C}"/>
                </a:ext>
              </a:extLst>
            </p:cNvPr>
            <p:cNvSpPr>
              <a:spLocks/>
            </p:cNvSpPr>
            <p:nvPr/>
          </p:nvSpPr>
          <p:spPr bwMode="auto">
            <a:xfrm rot="5400000">
              <a:off x="10902943" y="808672"/>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110">
              <a:extLst>
                <a:ext uri="{FF2B5EF4-FFF2-40B4-BE49-F238E27FC236}">
                  <a16:creationId xmlns:a16="http://schemas.microsoft.com/office/drawing/2014/main" id="{0A6607D4-5BC5-9DE5-14BC-0CA5F64158EC}"/>
                </a:ext>
              </a:extLst>
            </p:cNvPr>
            <p:cNvSpPr>
              <a:spLocks/>
            </p:cNvSpPr>
            <p:nvPr/>
          </p:nvSpPr>
          <p:spPr bwMode="auto">
            <a:xfrm rot="5400000">
              <a:off x="10882996" y="-7175"/>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112">
              <a:extLst>
                <a:ext uri="{FF2B5EF4-FFF2-40B4-BE49-F238E27FC236}">
                  <a16:creationId xmlns:a16="http://schemas.microsoft.com/office/drawing/2014/main" id="{3E4F1E44-D528-0977-318B-FA999140A053}"/>
                </a:ext>
              </a:extLst>
            </p:cNvPr>
            <p:cNvSpPr>
              <a:spLocks/>
            </p:cNvSpPr>
            <p:nvPr/>
          </p:nvSpPr>
          <p:spPr bwMode="auto">
            <a:xfrm rot="5400000">
              <a:off x="10893698" y="519838"/>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130">
              <a:extLst>
                <a:ext uri="{FF2B5EF4-FFF2-40B4-BE49-F238E27FC236}">
                  <a16:creationId xmlns:a16="http://schemas.microsoft.com/office/drawing/2014/main" id="{2B8A12D4-E8DF-3963-622D-0A5314FC2D9B}"/>
                </a:ext>
              </a:extLst>
            </p:cNvPr>
            <p:cNvSpPr>
              <a:spLocks/>
            </p:cNvSpPr>
            <p:nvPr/>
          </p:nvSpPr>
          <p:spPr bwMode="auto">
            <a:xfrm rot="5400000">
              <a:off x="10637929" y="112644"/>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131">
              <a:extLst>
                <a:ext uri="{FF2B5EF4-FFF2-40B4-BE49-F238E27FC236}">
                  <a16:creationId xmlns:a16="http://schemas.microsoft.com/office/drawing/2014/main" id="{CE32AB4C-8495-DC06-6FBE-99D5102E1C1D}"/>
                </a:ext>
              </a:extLst>
            </p:cNvPr>
            <p:cNvSpPr>
              <a:spLocks/>
            </p:cNvSpPr>
            <p:nvPr/>
          </p:nvSpPr>
          <p:spPr bwMode="auto">
            <a:xfrm rot="5400000">
              <a:off x="10651747" y="667631"/>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0" name="Freeform 135">
              <a:extLst>
                <a:ext uri="{FF2B5EF4-FFF2-40B4-BE49-F238E27FC236}">
                  <a16:creationId xmlns:a16="http://schemas.microsoft.com/office/drawing/2014/main" id="{FC06C8A4-44E2-FCC8-982E-CA47575E721E}"/>
                </a:ext>
              </a:extLst>
            </p:cNvPr>
            <p:cNvSpPr>
              <a:spLocks/>
            </p:cNvSpPr>
            <p:nvPr/>
          </p:nvSpPr>
          <p:spPr bwMode="auto">
            <a:xfrm rot="5400000">
              <a:off x="10639086" y="437973"/>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1" name="Freeform 141">
              <a:extLst>
                <a:ext uri="{FF2B5EF4-FFF2-40B4-BE49-F238E27FC236}">
                  <a16:creationId xmlns:a16="http://schemas.microsoft.com/office/drawing/2014/main" id="{9FC51A95-1451-D91A-33C2-69EDF465D857}"/>
                </a:ext>
              </a:extLst>
            </p:cNvPr>
            <p:cNvSpPr>
              <a:spLocks/>
            </p:cNvSpPr>
            <p:nvPr/>
          </p:nvSpPr>
          <p:spPr bwMode="auto">
            <a:xfrm rot="5400000">
              <a:off x="10587436" y="840570"/>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2" name="Freeform 10">
              <a:extLst>
                <a:ext uri="{FF2B5EF4-FFF2-40B4-BE49-F238E27FC236}">
                  <a16:creationId xmlns:a16="http://schemas.microsoft.com/office/drawing/2014/main" id="{EC10FEDF-5C0F-8E0F-A223-71045552FB9F}"/>
                </a:ext>
              </a:extLst>
            </p:cNvPr>
            <p:cNvSpPr>
              <a:spLocks/>
            </p:cNvSpPr>
            <p:nvPr/>
          </p:nvSpPr>
          <p:spPr bwMode="auto">
            <a:xfrm rot="5400000">
              <a:off x="10424494" y="51581"/>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3" name="Freeform 15">
              <a:extLst>
                <a:ext uri="{FF2B5EF4-FFF2-40B4-BE49-F238E27FC236}">
                  <a16:creationId xmlns:a16="http://schemas.microsoft.com/office/drawing/2014/main" id="{85F94D8E-5F9B-8C01-8A09-2B12B61207D7}"/>
                </a:ext>
              </a:extLst>
            </p:cNvPr>
            <p:cNvSpPr>
              <a:spLocks/>
            </p:cNvSpPr>
            <p:nvPr/>
          </p:nvSpPr>
          <p:spPr bwMode="auto">
            <a:xfrm rot="5400000">
              <a:off x="10428424" y="565778"/>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4" name="Freeform 18">
              <a:extLst>
                <a:ext uri="{FF2B5EF4-FFF2-40B4-BE49-F238E27FC236}">
                  <a16:creationId xmlns:a16="http://schemas.microsoft.com/office/drawing/2014/main" id="{8081BAA2-81DE-18DC-ACD8-68C366FD1E81}"/>
                </a:ext>
              </a:extLst>
            </p:cNvPr>
            <p:cNvSpPr>
              <a:spLocks/>
            </p:cNvSpPr>
            <p:nvPr/>
          </p:nvSpPr>
          <p:spPr bwMode="auto">
            <a:xfrm rot="5400000">
              <a:off x="10431838" y="309035"/>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5" name="Freeform 22">
              <a:extLst>
                <a:ext uri="{FF2B5EF4-FFF2-40B4-BE49-F238E27FC236}">
                  <a16:creationId xmlns:a16="http://schemas.microsoft.com/office/drawing/2014/main" id="{54C829E6-8192-9A22-C0F4-ABB0EEBA1E22}"/>
                </a:ext>
              </a:extLst>
            </p:cNvPr>
            <p:cNvSpPr>
              <a:spLocks/>
            </p:cNvSpPr>
            <p:nvPr/>
          </p:nvSpPr>
          <p:spPr bwMode="auto">
            <a:xfrm rot="5400000">
              <a:off x="11163668" y="855426"/>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23">
              <a:extLst>
                <a:ext uri="{FF2B5EF4-FFF2-40B4-BE49-F238E27FC236}">
                  <a16:creationId xmlns:a16="http://schemas.microsoft.com/office/drawing/2014/main" id="{5469357B-00F6-6DEE-B1DA-3CC6A6C93415}"/>
                </a:ext>
              </a:extLst>
            </p:cNvPr>
            <p:cNvSpPr>
              <a:spLocks/>
            </p:cNvSpPr>
            <p:nvPr/>
          </p:nvSpPr>
          <p:spPr bwMode="auto">
            <a:xfrm rot="5400000">
              <a:off x="10389545" y="810746"/>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7" name="Freeform 30">
              <a:extLst>
                <a:ext uri="{FF2B5EF4-FFF2-40B4-BE49-F238E27FC236}">
                  <a16:creationId xmlns:a16="http://schemas.microsoft.com/office/drawing/2014/main" id="{00D2E361-A546-79DE-7792-E9CC2E138B56}"/>
                </a:ext>
              </a:extLst>
            </p:cNvPr>
            <p:cNvSpPr>
              <a:spLocks/>
            </p:cNvSpPr>
            <p:nvPr/>
          </p:nvSpPr>
          <p:spPr bwMode="auto">
            <a:xfrm rot="5400000">
              <a:off x="10429579" y="1052065"/>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43">
              <a:extLst>
                <a:ext uri="{FF2B5EF4-FFF2-40B4-BE49-F238E27FC236}">
                  <a16:creationId xmlns:a16="http://schemas.microsoft.com/office/drawing/2014/main" id="{44A97E25-2EF9-F7C9-8FA6-8DEC12AB6033}"/>
                </a:ext>
              </a:extLst>
            </p:cNvPr>
            <p:cNvSpPr>
              <a:spLocks/>
            </p:cNvSpPr>
            <p:nvPr/>
          </p:nvSpPr>
          <p:spPr bwMode="auto">
            <a:xfrm rot="5400000">
              <a:off x="10143571" y="75995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9" name="Freeform 51">
              <a:extLst>
                <a:ext uri="{FF2B5EF4-FFF2-40B4-BE49-F238E27FC236}">
                  <a16:creationId xmlns:a16="http://schemas.microsoft.com/office/drawing/2014/main" id="{F63B6B5D-7799-E33D-309E-DB26C44F40E4}"/>
                </a:ext>
              </a:extLst>
            </p:cNvPr>
            <p:cNvSpPr>
              <a:spLocks/>
            </p:cNvSpPr>
            <p:nvPr/>
          </p:nvSpPr>
          <p:spPr bwMode="auto">
            <a:xfrm rot="5400000">
              <a:off x="10116540" y="91437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52">
              <a:extLst>
                <a:ext uri="{FF2B5EF4-FFF2-40B4-BE49-F238E27FC236}">
                  <a16:creationId xmlns:a16="http://schemas.microsoft.com/office/drawing/2014/main" id="{032A3A46-63F7-56B9-F11F-72C7BF7AE645}"/>
                </a:ext>
              </a:extLst>
            </p:cNvPr>
            <p:cNvSpPr>
              <a:spLocks/>
            </p:cNvSpPr>
            <p:nvPr/>
          </p:nvSpPr>
          <p:spPr bwMode="auto">
            <a:xfrm rot="5400000">
              <a:off x="10113545" y="34993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1" name="Freeform 54">
              <a:extLst>
                <a:ext uri="{FF2B5EF4-FFF2-40B4-BE49-F238E27FC236}">
                  <a16:creationId xmlns:a16="http://schemas.microsoft.com/office/drawing/2014/main" id="{7E7331E6-754B-7B85-A4B8-69AF5658AF29}"/>
                </a:ext>
              </a:extLst>
            </p:cNvPr>
            <p:cNvSpPr>
              <a:spLocks/>
            </p:cNvSpPr>
            <p:nvPr/>
          </p:nvSpPr>
          <p:spPr bwMode="auto">
            <a:xfrm rot="5400000">
              <a:off x="10090473" y="51356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2" name="Freeform 59">
              <a:extLst>
                <a:ext uri="{FF2B5EF4-FFF2-40B4-BE49-F238E27FC236}">
                  <a16:creationId xmlns:a16="http://schemas.microsoft.com/office/drawing/2014/main" id="{843B4187-D6A1-25B4-C80D-ED0FBC6CD4AB}"/>
                </a:ext>
              </a:extLst>
            </p:cNvPr>
            <p:cNvSpPr>
              <a:spLocks/>
            </p:cNvSpPr>
            <p:nvPr/>
          </p:nvSpPr>
          <p:spPr bwMode="auto">
            <a:xfrm rot="5400000">
              <a:off x="10094459" y="118508"/>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0C40C44A-93E6-6C58-5E88-AFDC594EC27A}"/>
              </a:ext>
            </a:extLst>
          </p:cNvPr>
          <p:cNvSpPr>
            <a:spLocks noGrp="1"/>
          </p:cNvSpPr>
          <p:nvPr>
            <p:ph type="title" hasCustomPrompt="1"/>
          </p:nvPr>
        </p:nvSpPr>
        <p:spPr>
          <a:xfrm>
            <a:off x="4531432" y="1003156"/>
            <a:ext cx="6603272" cy="1572356"/>
          </a:xfrm>
        </p:spPr>
        <p:txBody>
          <a:bodyPr anchor="ctr" anchorCtr="0">
            <a:noAutofit/>
          </a:bodyPr>
          <a:lstStyle>
            <a:lvl1pPr>
              <a:defRPr/>
            </a:lvl1pPr>
          </a:lstStyle>
          <a:p>
            <a:r>
              <a:rPr lang="en-US"/>
              <a:t>Click to add title</a:t>
            </a:r>
          </a:p>
        </p:txBody>
      </p:sp>
      <p:sp>
        <p:nvSpPr>
          <p:cNvPr id="8" name="Picture Placeholder 7">
            <a:extLst>
              <a:ext uri="{FF2B5EF4-FFF2-40B4-BE49-F238E27FC236}">
                <a16:creationId xmlns:a16="http://schemas.microsoft.com/office/drawing/2014/main" id="{BC013AD6-0EF3-2B25-DDBD-2DF706123AEE}"/>
              </a:ext>
            </a:extLst>
          </p:cNvPr>
          <p:cNvSpPr>
            <a:spLocks noGrp="1"/>
          </p:cNvSpPr>
          <p:nvPr>
            <p:ph type="pic" sz="quarter" idx="13"/>
          </p:nvPr>
        </p:nvSpPr>
        <p:spPr>
          <a:xfrm>
            <a:off x="-6825" y="-5838"/>
            <a:ext cx="3700058" cy="6863837"/>
          </a:xfrm>
        </p:spPr>
        <p:txBody>
          <a:bodyPr/>
          <a:lstStyle>
            <a:lvl1pPr marL="0" indent="0" algn="ctr">
              <a:buNone/>
              <a:defRPr/>
            </a:lvl1pPr>
          </a:lstStyle>
          <a:p>
            <a:r>
              <a:rPr lang="en-GB"/>
              <a:t>Click icon to add picture</a:t>
            </a:r>
            <a:endParaRPr lang="en-US"/>
          </a:p>
        </p:txBody>
      </p:sp>
      <p:sp>
        <p:nvSpPr>
          <p:cNvPr id="3" name="Content Placeholder 2">
            <a:extLst>
              <a:ext uri="{FF2B5EF4-FFF2-40B4-BE49-F238E27FC236}">
                <a16:creationId xmlns:a16="http://schemas.microsoft.com/office/drawing/2014/main" id="{0C813049-5F46-053E-6279-8183259649A6}"/>
              </a:ext>
            </a:extLst>
          </p:cNvPr>
          <p:cNvSpPr>
            <a:spLocks noGrp="1"/>
          </p:cNvSpPr>
          <p:nvPr>
            <p:ph sz="half" idx="1" hasCustomPrompt="1"/>
          </p:nvPr>
        </p:nvSpPr>
        <p:spPr>
          <a:xfrm>
            <a:off x="4520512" y="2884095"/>
            <a:ext cx="6603272" cy="2803135"/>
          </a:xfrm>
        </p:spPr>
        <p:txBody>
          <a:bodyPr>
            <a:normAutofit/>
          </a:bodyPr>
          <a:lstStyle>
            <a:lvl1pPr marL="0" indent="0">
              <a:spcAft>
                <a:spcPts val="1000"/>
              </a:spcAft>
              <a:buNone/>
              <a:defRPr sz="1800"/>
            </a:lvl1pPr>
            <a:lvl2pPr>
              <a:spcAft>
                <a:spcPts val="1000"/>
              </a:spcAft>
              <a:defRPr sz="1600"/>
            </a:lvl2pPr>
            <a:lvl3pPr>
              <a:spcAft>
                <a:spcPts val="1000"/>
              </a:spcAft>
              <a:defRPr sz="1400"/>
            </a:lvl3pPr>
            <a:lvl4pPr>
              <a:spcAft>
                <a:spcPts val="1000"/>
              </a:spcAft>
              <a:defRPr sz="1200"/>
            </a:lvl4pPr>
            <a:lvl5pPr>
              <a:spcAft>
                <a:spcPts val="1000"/>
              </a:spcAft>
              <a:defRPr sz="12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a:p>
        </p:txBody>
      </p:sp>
    </p:spTree>
    <p:extLst>
      <p:ext uri="{BB962C8B-B14F-4D97-AF65-F5344CB8AC3E}">
        <p14:creationId xmlns:p14="http://schemas.microsoft.com/office/powerpoint/2010/main" val="7768370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FC21A8A-D098-902E-7171-0D31877B51A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CD835FE5-60A5-4F5D-C296-C49968C4573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065B837-D58B-9F6F-69DC-71CE6269C08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CAA38A2-5FA5-4CBE-A1C8-1C8D6D92AAD4}" type="datetimeFigureOut">
              <a:rPr lang="en-GB" smtClean="0"/>
              <a:t>12/01/2026</a:t>
            </a:fld>
            <a:endParaRPr lang="en-GB"/>
          </a:p>
        </p:txBody>
      </p:sp>
      <p:sp>
        <p:nvSpPr>
          <p:cNvPr id="5" name="Footer Placeholder 4">
            <a:extLst>
              <a:ext uri="{FF2B5EF4-FFF2-40B4-BE49-F238E27FC236}">
                <a16:creationId xmlns:a16="http://schemas.microsoft.com/office/drawing/2014/main" id="{453FC93F-75F2-D431-3D92-FBF7AA7DB12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AC2AC69-5DDC-8A27-9E6B-B6D80009E98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3FE72DC-159D-4CF7-9FFE-AE286F36B39E}" type="slidenum">
              <a:rPr lang="en-GB" smtClean="0"/>
              <a:t>‹#›</a:t>
            </a:fld>
            <a:endParaRPr lang="en-GB"/>
          </a:p>
        </p:txBody>
      </p:sp>
    </p:spTree>
    <p:extLst>
      <p:ext uri="{BB962C8B-B14F-4D97-AF65-F5344CB8AC3E}">
        <p14:creationId xmlns:p14="http://schemas.microsoft.com/office/powerpoint/2010/main" val="7214820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commons.wikimedia.org/wiki/File:Another_Airplane!_(4676723312).jpg" TargetMode="External"/><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8" Type="http://schemas.openxmlformats.org/officeDocument/2006/relationships/hyperlink" Target="https://www.geograph.org.uk/photo/2103266" TargetMode="External"/><Relationship Id="rId3" Type="http://schemas.openxmlformats.org/officeDocument/2006/relationships/diagramLayout" Target="../diagrams/layout1.xml"/><Relationship Id="rId7" Type="http://schemas.openxmlformats.org/officeDocument/2006/relationships/image" Target="../media/image2.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hyperlink" Target="https://www.flickr.com/photos/holiday-extras/436433361"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dulwlpaper.blogspot.com/2013/10/plane-images.html" TargetMode="External"/><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tfw.wales/info-for/passengers/accessible-travel/station-accessibility" TargetMode="External"/><Relationship Id="rId2" Type="http://schemas.openxmlformats.org/officeDocument/2006/relationships/hyperlink" Target="https://www.gov.wales/" TargetMode="External"/><Relationship Id="rId1" Type="http://schemas.openxmlformats.org/officeDocument/2006/relationships/slideLayout" Target="../slideLayouts/slideLayout2.xml"/><Relationship Id="rId6" Type="http://schemas.openxmlformats.org/officeDocument/2006/relationships/hyperlink" Target="https://www.simplypsychology.org/maslow.html" TargetMode="External"/><Relationship Id="rId5" Type="http://schemas.openxmlformats.org/officeDocument/2006/relationships/hyperlink" Target="https://www.wales247.co.uk/cardiff-airport-sees-more-travellers-choosing-to-fly-local?utm_source=chatgpt.com" TargetMode="External"/><Relationship Id="rId4" Type="http://schemas.openxmlformats.org/officeDocument/2006/relationships/hyperlink" Target="https://www.wales247.co.uk/author/rhysgregory"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bbc.co.uk/bitesize/guides/z2nnqty/revision/2" TargetMode="External"/><Relationship Id="rId2" Type="http://schemas.openxmlformats.org/officeDocument/2006/relationships/hyperlink" Target="https://www.gov.wales/air-transport-2023-html" TargetMode="External"/><Relationship Id="rId1" Type="http://schemas.openxmlformats.org/officeDocument/2006/relationships/slideLayout" Target="../slideLayouts/slideLayout2.xml"/><Relationship Id="rId6" Type="http://schemas.openxmlformats.org/officeDocument/2006/relationships/hyperlink" Target="https://www.walesonline.co.uk/news/wales-news/important-service-cardiff-airport-been-29697239" TargetMode="External"/><Relationship Id="rId5" Type="http://schemas.openxmlformats.org/officeDocument/2006/relationships/hyperlink" Target="https://www.simplypsychology.org/maslow.html" TargetMode="External"/><Relationship Id="rId4" Type="http://schemas.openxmlformats.org/officeDocument/2006/relationships/hyperlink" Target="https://www.bbc.co.uk/news/uk-wales-politics-68294274.amp"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doi.org/10.1007/s41685-025-00399-1" TargetMode="External"/><Relationship Id="rId2" Type="http://schemas.openxmlformats.org/officeDocument/2006/relationships/hyperlink" Target="http://www.gov.wales/air-transport-2023-html.%20Accessed%207%20Jan.%202026" TargetMode="External"/><Relationship Id="rId1" Type="http://schemas.openxmlformats.org/officeDocument/2006/relationships/slideLayout" Target="../slideLayouts/slideLayout2.xml"/><Relationship Id="rId6" Type="http://schemas.openxmlformats.org/officeDocument/2006/relationships/hyperlink" Target="http://www.gov.wales/written-statement-cardiff-wales-airport-long-term-strategy" TargetMode="External"/><Relationship Id="rId5" Type="http://schemas.openxmlformats.org/officeDocument/2006/relationships/hyperlink" Target="http://www.tui.co.uk/press/tui-boosts-capacity-at-cardiff-airport-for-summer-26-with-new-routes-and-flights/" TargetMode="External"/><Relationship Id="rId4" Type="http://schemas.openxmlformats.org/officeDocument/2006/relationships/hyperlink" Target="http://www.ajot.com/news/strong-summer-drives-passenger-growth-at-cardiff-airport" TargetMode="External"/></Relationships>
</file>

<file path=ppt/slides/_rels/slide2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12.xml"/><Relationship Id="rId4" Type="http://schemas.microsoft.com/office/2007/relationships/hdphoto" Target="../media/hdphoto1.wdp"/></Relationships>
</file>

<file path=ppt/slides/_rels/slide2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8" Type="http://schemas.openxmlformats.org/officeDocument/2006/relationships/hyperlink" Target="https://www.internationalairportreview.com/news/80623/cardiff-airport-unveils-draft-masterplan-for-development/" TargetMode="External"/><Relationship Id="rId3" Type="http://schemas.openxmlformats.org/officeDocument/2006/relationships/hyperlink" Target="https://www.bbc.co.uk/bitesize/guides/z2nnqty/revision/2" TargetMode="External"/><Relationship Id="rId7" Type="http://schemas.openxmlformats.org/officeDocument/2006/relationships/hyperlink" Target="https://www.routesonline.com/airports/2398/cardiff-airport/about/" TargetMode="External"/><Relationship Id="rId2" Type="http://schemas.openxmlformats.org/officeDocument/2006/relationships/notesSlide" Target="../notesSlides/notesSlide2.xml"/><Relationship Id="rId1" Type="http://schemas.openxmlformats.org/officeDocument/2006/relationships/slideLayout" Target="../slideLayouts/slideLayout14.xml"/><Relationship Id="rId6" Type="http://schemas.openxmlformats.org/officeDocument/2006/relationships/hyperlink" Target="https://www.bbc.co.uk/news/articles/c70rlxn4d19o" TargetMode="External"/><Relationship Id="rId11" Type="http://schemas.openxmlformats.org/officeDocument/2006/relationships/hyperlink" Target="https://www.gov.wales/cardiff-airport-our-role" TargetMode="External"/><Relationship Id="rId5" Type="http://schemas.openxmlformats.org/officeDocument/2006/relationships/hyperlink" Target="https://www.bbc.co.uk/news/uk-wales-politics-68294274" TargetMode="External"/><Relationship Id="rId10" Type="http://schemas.openxmlformats.org/officeDocument/2006/relationships/hyperlink" Target="https://www.gov.wales/air-transport-2023-html" TargetMode="External"/><Relationship Id="rId4" Type="http://schemas.openxmlformats.org/officeDocument/2006/relationships/hyperlink" Target="https://www.bbc.co.uk/news/uk-wales-64224834" TargetMode="External"/><Relationship Id="rId9" Type="http://schemas.openxmlformats.org/officeDocument/2006/relationships/hyperlink" Target="https://www.gov.wales/sites/default/files/publications/2017-11/devolution-of-air-passenger-duty-to-wales-review-of-bristol-international-airports-concerns.pdf" TargetMode="External"/></Relationships>
</file>

<file path=ppt/slides/_rels/slide2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8.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8" Type="http://schemas.openxmlformats.org/officeDocument/2006/relationships/hyperlink" Target="https://dalevince.com/knowledge/airport-expansions-an-economic-and-environmental-disaster/" TargetMode="External"/><Relationship Id="rId3" Type="http://schemas.openxmlformats.org/officeDocument/2006/relationships/hyperlink" Target="https://dwfgroup.com/en/news-and-insights/insights/2025/7/public-funding-package-to-be-challenged-under-the-subsidy-control-act" TargetMode="External"/><Relationship Id="rId7" Type="http://schemas.openxmlformats.org/officeDocument/2006/relationships/hyperlink" Target="https://hannahritchie.substack.com/p/aviation-climate-part-one" TargetMode="External"/><Relationship Id="rId2" Type="http://schemas.openxmlformats.org/officeDocument/2006/relationships/hyperlink" Target="https://cardiff-airport.com/westjet/" TargetMode="External"/><Relationship Id="rId1" Type="http://schemas.openxmlformats.org/officeDocument/2006/relationships/slideLayout" Target="../slideLayouts/slideLayout2.xml"/><Relationship Id="rId6" Type="http://schemas.openxmlformats.org/officeDocument/2006/relationships/hyperlink" Target="https://www.simplypsychology.org/maslow.html" TargetMode="External"/><Relationship Id="rId5" Type="http://schemas.openxmlformats.org/officeDocument/2006/relationships/hyperlink" Target="https://www.gov.wales/written-statement-update-welsh-government-investment-package-cardiff-airport" TargetMode="External"/><Relationship Id="rId4" Type="http://schemas.openxmlformats.org/officeDocument/2006/relationships/hyperlink" Target="https://www.eurocontrol.int/sites/default/files/2023-08/eurocontrol-think-paper-21-long-haul-decarb.pdf" TargetMode="Externa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lane flying in the sky&#10;&#10;AI-generated content may be incorrect.">
            <a:extLst>
              <a:ext uri="{FF2B5EF4-FFF2-40B4-BE49-F238E27FC236}">
                <a16:creationId xmlns:a16="http://schemas.microsoft.com/office/drawing/2014/main" id="{8D237F9F-1EEE-CC0D-83F7-A0BDDC359C1E}"/>
              </a:ext>
            </a:extLst>
          </p:cNvPr>
          <p:cNvPicPr>
            <a:picLocks noChangeAspect="1"/>
          </p:cNvPicPr>
          <p:nvPr/>
        </p:nvPicPr>
        <p:blipFill>
          <a:blip r:embed="rId2">
            <a:alphaModFix amt="50000"/>
            <a:extLst>
              <a:ext uri="{837473B0-CC2E-450A-ABE3-18F120FF3D39}">
                <a1611:picAttrSrcUrl xmlns:a1611="http://schemas.microsoft.com/office/drawing/2016/11/main" r:id="rId3"/>
              </a:ext>
            </a:extLst>
          </a:blip>
          <a:srcRect/>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DE21451D-1317-ADC0-A989-6A0410D5F73D}"/>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a:solidFill>
                  <a:srgbClr val="FFFFFF"/>
                </a:solidFill>
              </a:rPr>
              <a:t>To what extend is Cardiff Airport being </a:t>
            </a:r>
            <a:r>
              <a:rPr lang="en-US" sz="6000" err="1">
                <a:solidFill>
                  <a:srgbClr val="FFFFFF"/>
                </a:solidFill>
              </a:rPr>
              <a:t>utilised</a:t>
            </a:r>
            <a:r>
              <a:rPr lang="en-US" sz="6000">
                <a:solidFill>
                  <a:srgbClr val="FFFFFF"/>
                </a:solidFill>
              </a:rPr>
              <a:t>?</a:t>
            </a:r>
            <a:endParaRPr lang="en-US"/>
          </a:p>
        </p:txBody>
      </p:sp>
    </p:spTree>
    <p:extLst>
      <p:ext uri="{BB962C8B-B14F-4D97-AF65-F5344CB8AC3E}">
        <p14:creationId xmlns:p14="http://schemas.microsoft.com/office/powerpoint/2010/main" val="194922359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9C591-A11F-B061-BC7D-64910D9B916B}"/>
              </a:ext>
            </a:extLst>
          </p:cNvPr>
          <p:cNvSpPr>
            <a:spLocks noGrp="1"/>
          </p:cNvSpPr>
          <p:nvPr>
            <p:ph type="title"/>
          </p:nvPr>
        </p:nvSpPr>
        <p:spPr/>
        <p:txBody>
          <a:bodyPr/>
          <a:lstStyle/>
          <a:p>
            <a:r>
              <a:rPr lang="en-US"/>
              <a:t>Overall introduction</a:t>
            </a:r>
          </a:p>
        </p:txBody>
      </p:sp>
      <p:graphicFrame>
        <p:nvGraphicFramePr>
          <p:cNvPr id="14" name="Content Placeholder 2">
            <a:extLst>
              <a:ext uri="{FF2B5EF4-FFF2-40B4-BE49-F238E27FC236}">
                <a16:creationId xmlns:a16="http://schemas.microsoft.com/office/drawing/2014/main" id="{69A00210-3936-DAB3-283F-E033B417D7E4}"/>
              </a:ext>
            </a:extLst>
          </p:cNvPr>
          <p:cNvGraphicFramePr>
            <a:graphicFrameLocks noGrp="1"/>
          </p:cNvGraphicFramePr>
          <p:nvPr>
            <p:ph idx="1"/>
            <p:extLst>
              <p:ext uri="{D42A27DB-BD31-4B8C-83A1-F6EECF244321}">
                <p14:modId xmlns:p14="http://schemas.microsoft.com/office/powerpoint/2010/main" val="383446616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6" descr="A large building with a large sign&#10;&#10;AI-generated content may be incorrect.">
            <a:extLst>
              <a:ext uri="{FF2B5EF4-FFF2-40B4-BE49-F238E27FC236}">
                <a16:creationId xmlns:a16="http://schemas.microsoft.com/office/drawing/2014/main" id="{51930696-07D1-CF58-B557-2CA3A2E56B68}"/>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4470400" y="2653352"/>
            <a:ext cx="3251200" cy="2438400"/>
          </a:xfrm>
          <a:prstGeom prst="rect">
            <a:avLst/>
          </a:prstGeom>
        </p:spPr>
      </p:pic>
    </p:spTree>
    <p:extLst>
      <p:ext uri="{BB962C8B-B14F-4D97-AF65-F5344CB8AC3E}">
        <p14:creationId xmlns:p14="http://schemas.microsoft.com/office/powerpoint/2010/main" val="35504723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05C1B-7330-8B20-BEA1-2BEADCF5D500}"/>
              </a:ext>
            </a:extLst>
          </p:cNvPr>
          <p:cNvSpPr>
            <a:spLocks noGrp="1"/>
          </p:cNvSpPr>
          <p:nvPr>
            <p:ph type="title"/>
          </p:nvPr>
        </p:nvSpPr>
        <p:spPr>
          <a:xfrm>
            <a:off x="876693" y="741391"/>
            <a:ext cx="4355265" cy="1616203"/>
          </a:xfrm>
        </p:spPr>
        <p:txBody>
          <a:bodyPr anchor="b">
            <a:normAutofit/>
          </a:bodyPr>
          <a:lstStyle/>
          <a:p>
            <a:r>
              <a:rPr lang="en-US" sz="3000"/>
              <a:t>To what extend is Cardiff Airport being </a:t>
            </a:r>
            <a:r>
              <a:rPr lang="en-US" sz="3000" err="1"/>
              <a:t>utilised</a:t>
            </a:r>
            <a:r>
              <a:rPr lang="en-US" sz="3000"/>
              <a:t> when it comes to accessibility?</a:t>
            </a:r>
          </a:p>
        </p:txBody>
      </p:sp>
      <p:sp>
        <p:nvSpPr>
          <p:cNvPr id="3" name="Content Placeholder 2">
            <a:extLst>
              <a:ext uri="{FF2B5EF4-FFF2-40B4-BE49-F238E27FC236}">
                <a16:creationId xmlns:a16="http://schemas.microsoft.com/office/drawing/2014/main" id="{9CBD2665-6FB0-4F98-7C41-F0FA6147AFEA}"/>
              </a:ext>
            </a:extLst>
          </p:cNvPr>
          <p:cNvSpPr>
            <a:spLocks noGrp="1"/>
          </p:cNvSpPr>
          <p:nvPr>
            <p:ph idx="1"/>
          </p:nvPr>
        </p:nvSpPr>
        <p:spPr>
          <a:xfrm>
            <a:off x="876692" y="2533476"/>
            <a:ext cx="4355265" cy="3447832"/>
          </a:xfrm>
        </p:spPr>
        <p:txBody>
          <a:bodyPr vert="horz" lIns="91440" tIns="45720" rIns="91440" bIns="45720" rtlCol="0" anchor="t">
            <a:normAutofit/>
          </a:bodyPr>
          <a:lstStyle/>
          <a:p>
            <a:r>
              <a:rPr lang="en-US" sz="2000"/>
              <a:t>Accessibility is a key strength of Cardiff Airport, as it improves access to air travel for people across Wales. </a:t>
            </a:r>
          </a:p>
          <a:p>
            <a:r>
              <a:rPr lang="en-US" sz="2000"/>
              <a:t>Supports tourism growth and regional connectivity.  </a:t>
            </a:r>
          </a:p>
          <a:p>
            <a:pPr marL="0" indent="0">
              <a:buNone/>
            </a:pPr>
            <a:endParaRPr lang="en-US" sz="2000"/>
          </a:p>
          <a:p>
            <a:pPr marL="0" indent="0">
              <a:buNone/>
            </a:pPr>
            <a:endParaRPr lang="en-US" sz="2000"/>
          </a:p>
          <a:p>
            <a:pPr marL="0" indent="0">
              <a:buNone/>
            </a:pPr>
            <a:r>
              <a:rPr lang="en-US" sz="2000"/>
              <a:t>Lowri Morris </a:t>
            </a:r>
          </a:p>
          <a:p>
            <a:pPr marL="0" indent="0">
              <a:buNone/>
            </a:pPr>
            <a:endParaRPr lang="en-US" sz="2000"/>
          </a:p>
          <a:p>
            <a:pPr marL="0" indent="0">
              <a:buNone/>
            </a:pPr>
            <a:endParaRPr lang="en-US" sz="2000"/>
          </a:p>
        </p:txBody>
      </p:sp>
      <p:pic>
        <p:nvPicPr>
          <p:cNvPr id="7" name="Picture 6">
            <a:extLst>
              <a:ext uri="{FF2B5EF4-FFF2-40B4-BE49-F238E27FC236}">
                <a16:creationId xmlns:a16="http://schemas.microsoft.com/office/drawing/2014/main" id="{DC45AB43-C9DC-C272-D9B3-E4C61C9CCDFD}"/>
              </a:ext>
            </a:extLst>
          </p:cNvPr>
          <p:cNvPicPr>
            <a:picLocks noChangeAspect="1"/>
          </p:cNvPicPr>
          <p:nvPr/>
        </p:nvPicPr>
        <p:blipFill>
          <a:blip r:embed="rId2">
            <a:extLst>
              <a:ext uri="{837473B0-CC2E-450A-ABE3-18F120FF3D39}">
                <a1611:picAttrSrcUrl xmlns:a1611="http://schemas.microsoft.com/office/drawing/2016/11/main" r:id="rId3"/>
              </a:ext>
            </a:extLst>
          </a:blip>
          <a:srcRect l="24711" r="8623"/>
          <a:stretch>
            <a:fillRect/>
          </a:stretch>
        </p:blipFill>
        <p:spPr>
          <a:xfrm>
            <a:off x="6096000" y="10"/>
            <a:ext cx="6095999" cy="6857990"/>
          </a:xfrm>
          <a:prstGeom prst="rect">
            <a:avLst/>
          </a:prstGeom>
        </p:spPr>
      </p:pic>
      <p:sp>
        <p:nvSpPr>
          <p:cNvPr id="12" name="Rectangle 11">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69424" y="3028872"/>
            <a:ext cx="1559464" cy="6106313"/>
          </a:xfrm>
          <a:prstGeom prst="rect">
            <a:avLst/>
          </a:prstGeom>
          <a:gradFill>
            <a:gsLst>
              <a:gs pos="0">
                <a:schemeClr val="accent5">
                  <a:alpha val="77000"/>
                </a:schemeClr>
              </a:gs>
              <a:gs pos="57000">
                <a:schemeClr val="accent5">
                  <a:lumMod val="60000"/>
                  <a:lumOff val="40000"/>
                  <a:alpha val="0"/>
                </a:schemeClr>
              </a:gs>
            </a:gsLst>
            <a:lin ang="11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C3A50E9-9119-7BC3-083B-2D84CCC78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15441" y="-3760"/>
            <a:ext cx="2176557" cy="6857999"/>
          </a:xfrm>
          <a:prstGeom prst="rect">
            <a:avLst/>
          </a:prstGeom>
          <a:gradFill flip="none" rotWithShape="1">
            <a:gsLst>
              <a:gs pos="0">
                <a:schemeClr val="accent2"/>
              </a:gs>
              <a:gs pos="40000">
                <a:schemeClr val="accent2">
                  <a:alpha val="0"/>
                </a:schemeClr>
              </a:gs>
            </a:gsLst>
            <a:lin ang="11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096000" y="5502302"/>
            <a:ext cx="6106314" cy="1359456"/>
          </a:xfrm>
          <a:prstGeom prst="rect">
            <a:avLst/>
          </a:prstGeom>
          <a:gradFill flip="none" rotWithShape="1">
            <a:gsLst>
              <a:gs pos="0">
                <a:schemeClr val="accent2">
                  <a:alpha val="89000"/>
                </a:schemeClr>
              </a:gs>
              <a:gs pos="38000">
                <a:schemeClr val="accent5">
                  <a:lumMod val="60000"/>
                  <a:lumOff val="40000"/>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26892" y="2939627"/>
            <a:ext cx="3162908" cy="3914612"/>
          </a:xfrm>
          <a:prstGeom prst="rect">
            <a:avLst/>
          </a:prstGeom>
          <a:gradFill flip="none" rotWithShape="1">
            <a:gsLst>
              <a:gs pos="0">
                <a:schemeClr val="accent5">
                  <a:lumMod val="60000"/>
                  <a:lumOff val="40000"/>
                </a:schemeClr>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5" name="TextBox 4">
            <a:extLst>
              <a:ext uri="{FF2B5EF4-FFF2-40B4-BE49-F238E27FC236}">
                <a16:creationId xmlns:a16="http://schemas.microsoft.com/office/drawing/2014/main" id="{02651730-0415-23AA-D28D-72C1194E33A4}"/>
              </a:ext>
            </a:extLst>
          </p:cNvPr>
          <p:cNvSpPr txBox="1"/>
          <p:nvPr/>
        </p:nvSpPr>
        <p:spPr>
          <a:xfrm>
            <a:off x="6096000" y="6172201"/>
            <a:ext cx="6095999" cy="685799"/>
          </a:xfrm>
          <a:prstGeom prst="rect">
            <a:avLst/>
          </a:prstGeom>
          <a:solidFill>
            <a:srgbClr val="000000">
              <a:alpha val="50000"/>
            </a:srgbClr>
          </a:solidFill>
          <a:ln>
            <a:noFill/>
          </a:ln>
        </p:spPr>
        <p:txBody>
          <a:bodyPr wrap="square" lIns="91440" tIns="45720" rIns="91440" bIns="45720" anchor="t">
            <a:noAutofit/>
          </a:bodyPr>
          <a:lstStyle/>
          <a:p>
            <a:pPr algn="ctr">
              <a:spcAft>
                <a:spcPts val="600"/>
              </a:spcAft>
            </a:pPr>
            <a:endParaRPr lang="en-US" sz="1300">
              <a:solidFill>
                <a:srgbClr val="FFFFFF"/>
              </a:solidFill>
            </a:endParaRPr>
          </a:p>
        </p:txBody>
      </p:sp>
    </p:spTree>
    <p:extLst>
      <p:ext uri="{BB962C8B-B14F-4D97-AF65-F5344CB8AC3E}">
        <p14:creationId xmlns:p14="http://schemas.microsoft.com/office/powerpoint/2010/main" val="1730881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DEA23C-62B4-0598-AFD0-EC2AB77C5EBE}"/>
              </a:ext>
            </a:extLst>
          </p:cNvPr>
          <p:cNvSpPr>
            <a:spLocks noGrp="1"/>
          </p:cNvSpPr>
          <p:nvPr>
            <p:ph type="title"/>
          </p:nvPr>
        </p:nvSpPr>
        <p:spPr>
          <a:xfrm>
            <a:off x="7320466" y="609600"/>
            <a:ext cx="4140014" cy="1330839"/>
          </a:xfrm>
        </p:spPr>
        <p:txBody>
          <a:bodyPr>
            <a:normAutofit/>
          </a:bodyPr>
          <a:lstStyle/>
          <a:p>
            <a:r>
              <a:rPr lang="en-US" sz="3400"/>
              <a:t>Making Cardiff Airport more accessible</a:t>
            </a:r>
          </a:p>
        </p:txBody>
      </p:sp>
      <p:pic>
        <p:nvPicPr>
          <p:cNvPr id="4" name="Content Placeholder 3" descr="Free Images : horizon, wing, sky, flying, airplane, plane, vehicle ...">
            <a:extLst>
              <a:ext uri="{FF2B5EF4-FFF2-40B4-BE49-F238E27FC236}">
                <a16:creationId xmlns:a16="http://schemas.microsoft.com/office/drawing/2014/main" id="{19AAD233-5F88-B3AB-B971-18F1C5A135CD}"/>
              </a:ext>
            </a:extLst>
          </p:cNvPr>
          <p:cNvPicPr>
            <a:picLocks noChangeAspect="1"/>
          </p:cNvPicPr>
          <p:nvPr/>
        </p:nvPicPr>
        <p:blipFill>
          <a:blip r:embed="rId2"/>
          <a:srcRect l="11572" r="21002" b="2"/>
          <a:stretch>
            <a:fillRect/>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8" name="Content Placeholder 7">
            <a:extLst>
              <a:ext uri="{FF2B5EF4-FFF2-40B4-BE49-F238E27FC236}">
                <a16:creationId xmlns:a16="http://schemas.microsoft.com/office/drawing/2014/main" id="{37CCB1D6-AA38-34BF-662A-988168AD4F0D}"/>
              </a:ext>
            </a:extLst>
          </p:cNvPr>
          <p:cNvSpPr>
            <a:spLocks noGrp="1"/>
          </p:cNvSpPr>
          <p:nvPr>
            <p:ph idx="1"/>
          </p:nvPr>
        </p:nvSpPr>
        <p:spPr>
          <a:xfrm>
            <a:off x="7320465" y="2194102"/>
            <a:ext cx="4140013" cy="3908586"/>
          </a:xfrm>
        </p:spPr>
        <p:txBody>
          <a:bodyPr vert="horz" lIns="91440" tIns="45720" rIns="91440" bIns="45720" rtlCol="0" anchor="t">
            <a:normAutofit fontScale="92500" lnSpcReduction="10000"/>
          </a:bodyPr>
          <a:lstStyle/>
          <a:p>
            <a:pPr>
              <a:buFont typeface="Calibri" panose="020B0604020202020204" pitchFamily="34" charset="0"/>
              <a:buChar char="-"/>
            </a:pPr>
            <a:r>
              <a:rPr lang="en-US" sz="1600"/>
              <a:t>'Enables passengers in Wales to fly closer from home and supports tourism and economic growth across the country' (gov.wales.uk, 2024).</a:t>
            </a:r>
          </a:p>
          <a:p>
            <a:pPr>
              <a:buFont typeface="Calibri" panose="020B0604020202020204" pitchFamily="34" charset="0"/>
              <a:buChar char="-"/>
            </a:pPr>
            <a:r>
              <a:rPr lang="en-US" sz="1600"/>
              <a:t>'Public Transport links to Cardiff Airport, public transport has been improved through new integrated rail - and – bus ticket partnership, allowing passengers to travel from Cardiff Central to the airport or bus on a single ticket, making the journey simple and more accessible for travelers' (Transport for Wales, 2023).</a:t>
            </a:r>
          </a:p>
          <a:p>
            <a:pPr>
              <a:buFont typeface="Calibri" panose="020B0604020202020204" pitchFamily="34" charset="0"/>
              <a:buChar char="-"/>
            </a:pPr>
            <a:r>
              <a:rPr lang="en-US" sz="1600"/>
              <a:t> 'Cardiff Airport has been partnered with the Guide Dogs Charity to train staff and improve support for passengers' (Wales 247, Rhys Gregory, 2022).</a:t>
            </a:r>
          </a:p>
          <a:p>
            <a:pPr marL="0" indent="0">
              <a:buNone/>
            </a:pPr>
            <a:endParaRPr lang="en-US" sz="1600"/>
          </a:p>
          <a:p>
            <a:pPr marL="0" indent="0">
              <a:buNone/>
            </a:pPr>
            <a:r>
              <a:rPr lang="en-US" sz="1600"/>
              <a:t>Lowri Morris</a:t>
            </a:r>
            <a:endParaRPr lang="en-US"/>
          </a:p>
        </p:txBody>
      </p:sp>
    </p:spTree>
    <p:extLst>
      <p:ext uri="{BB962C8B-B14F-4D97-AF65-F5344CB8AC3E}">
        <p14:creationId xmlns:p14="http://schemas.microsoft.com/office/powerpoint/2010/main" val="37742075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52A926-EA99-2BE1-0914-F25B7F294F65}"/>
              </a:ext>
            </a:extLst>
          </p:cNvPr>
          <p:cNvSpPr>
            <a:spLocks noGrp="1"/>
          </p:cNvSpPr>
          <p:nvPr>
            <p:ph type="title"/>
          </p:nvPr>
        </p:nvSpPr>
        <p:spPr>
          <a:xfrm>
            <a:off x="572493" y="238539"/>
            <a:ext cx="11018520" cy="1434415"/>
          </a:xfrm>
        </p:spPr>
        <p:txBody>
          <a:bodyPr anchor="b">
            <a:normAutofit/>
          </a:bodyPr>
          <a:lstStyle/>
          <a:p>
            <a:r>
              <a:rPr lang="en-US" sz="5400"/>
              <a:t> Maslow Hierarchy Theory</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EDA2166-1221-AAD3-53AF-53CF3AEDF3C3}"/>
              </a:ext>
            </a:extLst>
          </p:cNvPr>
          <p:cNvSpPr>
            <a:spLocks noGrp="1"/>
          </p:cNvSpPr>
          <p:nvPr>
            <p:ph idx="1"/>
          </p:nvPr>
        </p:nvSpPr>
        <p:spPr>
          <a:xfrm>
            <a:off x="572493" y="2071316"/>
            <a:ext cx="6713552" cy="4119172"/>
          </a:xfrm>
        </p:spPr>
        <p:txBody>
          <a:bodyPr vert="horz" lIns="91440" tIns="45720" rIns="91440" bIns="45720" rtlCol="0" anchor="t">
            <a:normAutofit lnSpcReduction="10000"/>
          </a:bodyPr>
          <a:lstStyle/>
          <a:p>
            <a:r>
              <a:rPr lang="en-US" sz="2000"/>
              <a:t>Maslow's Pyramid highlights safety needs, Cardiff Airport's accessibility help meets those needs in real life. </a:t>
            </a:r>
          </a:p>
          <a:p>
            <a:r>
              <a:rPr lang="en-US" sz="2000"/>
              <a:t>Cardiff airport supports these needs through trained staff and accessible facilities. </a:t>
            </a:r>
          </a:p>
          <a:p>
            <a:r>
              <a:rPr lang="en-US" sz="2000"/>
              <a:t>Accessibility not only enhances comfort but also tourism growth and regional connectivity.</a:t>
            </a:r>
          </a:p>
          <a:p>
            <a:r>
              <a:rPr lang="en-US" sz="2000"/>
              <a:t>In 2025, around 928,000 people travelled through Cardiff Airport – a 5.3% increase compared with the previous year.</a:t>
            </a:r>
          </a:p>
          <a:p>
            <a:pPr marL="0" indent="0">
              <a:buNone/>
            </a:pPr>
            <a:r>
              <a:rPr lang="en-US" sz="2000"/>
              <a:t>Gregory, R.(2025)  Cardiff Airport sees more travelers choosing to fly local, Wales247, 23 October. </a:t>
            </a:r>
          </a:p>
          <a:p>
            <a:pPr marL="0" indent="0">
              <a:buNone/>
            </a:pPr>
            <a:endParaRPr lang="en-US" sz="2000"/>
          </a:p>
          <a:p>
            <a:pPr marL="0" indent="0">
              <a:buNone/>
            </a:pPr>
            <a:r>
              <a:rPr lang="en-US" sz="2000"/>
              <a:t>Lowri Morris</a:t>
            </a:r>
          </a:p>
        </p:txBody>
      </p:sp>
      <p:pic>
        <p:nvPicPr>
          <p:cNvPr id="4" name="Picture 3" descr="Maslow's Hierarchy of Needs">
            <a:extLst>
              <a:ext uri="{FF2B5EF4-FFF2-40B4-BE49-F238E27FC236}">
                <a16:creationId xmlns:a16="http://schemas.microsoft.com/office/drawing/2014/main" id="{84897233-DE6A-4533-D99E-919F40F1C4F3}"/>
              </a:ext>
            </a:extLst>
          </p:cNvPr>
          <p:cNvPicPr>
            <a:picLocks noChangeAspect="1"/>
          </p:cNvPicPr>
          <p:nvPr/>
        </p:nvPicPr>
        <p:blipFill>
          <a:blip r:embed="rId2"/>
          <a:srcRect l="1893" r="1899" b="-3"/>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28234951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783F8C-32B7-1791-9D6D-CCD960D2FD0E}"/>
              </a:ext>
            </a:extLst>
          </p:cNvPr>
          <p:cNvSpPr>
            <a:spLocks noGrp="1"/>
          </p:cNvSpPr>
          <p:nvPr>
            <p:ph type="title"/>
          </p:nvPr>
        </p:nvSpPr>
        <p:spPr>
          <a:xfrm>
            <a:off x="761803" y="350196"/>
            <a:ext cx="4646904" cy="1624520"/>
          </a:xfrm>
        </p:spPr>
        <p:txBody>
          <a:bodyPr anchor="ctr">
            <a:normAutofit/>
          </a:bodyPr>
          <a:lstStyle/>
          <a:p>
            <a:r>
              <a:rPr lang="en-US" sz="4000"/>
              <a:t>Conclusion </a:t>
            </a:r>
          </a:p>
        </p:txBody>
      </p:sp>
      <p:sp>
        <p:nvSpPr>
          <p:cNvPr id="3" name="Content Placeholder 2">
            <a:extLst>
              <a:ext uri="{FF2B5EF4-FFF2-40B4-BE49-F238E27FC236}">
                <a16:creationId xmlns:a16="http://schemas.microsoft.com/office/drawing/2014/main" id="{E2F3F2C7-3ADD-53B5-D9B2-F4A57724A9FB}"/>
              </a:ext>
            </a:extLst>
          </p:cNvPr>
          <p:cNvSpPr>
            <a:spLocks noGrp="1"/>
          </p:cNvSpPr>
          <p:nvPr>
            <p:ph idx="1"/>
          </p:nvPr>
        </p:nvSpPr>
        <p:spPr>
          <a:xfrm>
            <a:off x="761802" y="2595350"/>
            <a:ext cx="4646905" cy="3760999"/>
          </a:xfrm>
        </p:spPr>
        <p:txBody>
          <a:bodyPr vert="horz" lIns="91440" tIns="45720" rIns="91440" bIns="45720" rtlCol="0" anchor="ctr">
            <a:normAutofit fontScale="92500" lnSpcReduction="10000"/>
          </a:bodyPr>
          <a:lstStyle/>
          <a:p>
            <a:r>
              <a:rPr lang="en-US" sz="1900"/>
              <a:t>Cardiff Airport is increasingly utilized to improve accessibility for the people in Wales and travelers.</a:t>
            </a:r>
          </a:p>
          <a:p>
            <a:r>
              <a:rPr lang="en-US" sz="1900"/>
              <a:t>Improved transport links and facilities. </a:t>
            </a:r>
          </a:p>
          <a:p>
            <a:r>
              <a:rPr lang="en-US" sz="1900"/>
              <a:t>The growth in tourism portrays Cardiff airports positive impact on the Welsh Economy. </a:t>
            </a:r>
          </a:p>
          <a:p>
            <a:r>
              <a:rPr lang="en-US" sz="1900"/>
              <a:t>Cardiff Airport reflects Maslow's Pyramid of needs which supports higher and basic needs such as independence, safety and security and social connection. </a:t>
            </a:r>
          </a:p>
          <a:p>
            <a:endParaRPr lang="en-US" sz="1900"/>
          </a:p>
          <a:p>
            <a:pPr marL="0" indent="0">
              <a:buNone/>
            </a:pPr>
            <a:r>
              <a:rPr lang="en-US" sz="1900"/>
              <a:t>Lowri Morris</a:t>
            </a:r>
          </a:p>
        </p:txBody>
      </p:sp>
      <p:pic>
        <p:nvPicPr>
          <p:cNvPr id="4" name="Picture 3" descr="A white airplane flying over water&#10;&#10;AI-generated content may be incorrect.">
            <a:extLst>
              <a:ext uri="{FF2B5EF4-FFF2-40B4-BE49-F238E27FC236}">
                <a16:creationId xmlns:a16="http://schemas.microsoft.com/office/drawing/2014/main" id="{7081F81A-9B04-6105-4678-E2339AF8B5A6}"/>
              </a:ext>
            </a:extLst>
          </p:cNvPr>
          <p:cNvPicPr>
            <a:picLocks noChangeAspect="1"/>
          </p:cNvPicPr>
          <p:nvPr/>
        </p:nvPicPr>
        <p:blipFill>
          <a:blip r:embed="rId2">
            <a:extLst>
              <a:ext uri="{837473B0-CC2E-450A-ABE3-18F120FF3D39}">
                <a1611:picAttrSrcUrl xmlns:a1611="http://schemas.microsoft.com/office/drawing/2016/11/main" r:id="rId3"/>
              </a:ext>
            </a:extLst>
          </a:blip>
          <a:srcRect l="27870" r="14510" b="1"/>
          <a:stretch>
            <a:fillRect/>
          </a:stretch>
        </p:blipFill>
        <p:spPr>
          <a:xfrm>
            <a:off x="6096000" y="1"/>
            <a:ext cx="6102825" cy="6858000"/>
          </a:xfrm>
          <a:prstGeom prst="rect">
            <a:avLst/>
          </a:prstGeom>
        </p:spPr>
      </p:pic>
    </p:spTree>
    <p:extLst>
      <p:ext uri="{BB962C8B-B14F-4D97-AF65-F5344CB8AC3E}">
        <p14:creationId xmlns:p14="http://schemas.microsoft.com/office/powerpoint/2010/main" val="27599600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57578-06CF-1F38-E609-CBC8C1CB0F2C}"/>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3F8C2A2D-7647-15F8-DEED-6DD00A230D65}"/>
              </a:ext>
            </a:extLst>
          </p:cNvPr>
          <p:cNvSpPr>
            <a:spLocks noGrp="1"/>
          </p:cNvSpPr>
          <p:nvPr>
            <p:ph idx="1"/>
          </p:nvPr>
        </p:nvSpPr>
        <p:spPr/>
        <p:txBody>
          <a:bodyPr vert="horz" lIns="91440" tIns="45720" rIns="91440" bIns="45720" rtlCol="0" anchor="t">
            <a:normAutofit/>
          </a:bodyPr>
          <a:lstStyle/>
          <a:p>
            <a:r>
              <a:rPr lang="en-US" sz="1800"/>
              <a:t>'Cardiff Airport, Our role', </a:t>
            </a:r>
            <a:r>
              <a:rPr lang="en-US" sz="1800">
                <a:ea typeface="+mn-lt"/>
                <a:cs typeface="+mn-lt"/>
                <a:hlinkClick r:id="rId2"/>
              </a:rPr>
              <a:t>https://www.gov.wales/</a:t>
            </a:r>
            <a:r>
              <a:rPr lang="en-US" sz="1800">
                <a:ea typeface="+mn-lt"/>
                <a:cs typeface="+mn-lt"/>
              </a:rPr>
              <a:t> </a:t>
            </a:r>
            <a:endParaRPr lang="en-US" sz="1600"/>
          </a:p>
          <a:p>
            <a:r>
              <a:rPr lang="en-US" sz="1800"/>
              <a:t>Transport for Wales, 2023. </a:t>
            </a:r>
            <a:r>
              <a:rPr lang="en-US" sz="1800">
                <a:ea typeface="+mn-lt"/>
                <a:cs typeface="+mn-lt"/>
                <a:hlinkClick r:id="rId3"/>
              </a:rPr>
              <a:t>https://tfw.wales/info-for/passengers/accessible-travel/station-accessibility</a:t>
            </a:r>
            <a:r>
              <a:rPr lang="en-US" sz="1800">
                <a:ea typeface="+mn-lt"/>
                <a:cs typeface="+mn-lt"/>
              </a:rPr>
              <a:t> </a:t>
            </a:r>
            <a:endParaRPr lang="en-US" sz="1600"/>
          </a:p>
          <a:p>
            <a:r>
              <a:rPr lang="en-US" sz="1800"/>
              <a:t>Wales247, Rhys Gregory, 2022. </a:t>
            </a:r>
            <a:r>
              <a:rPr lang="en-US" sz="1800">
                <a:ea typeface="+mn-lt"/>
                <a:cs typeface="+mn-lt"/>
                <a:hlinkClick r:id="rId4"/>
              </a:rPr>
              <a:t>https://www.wales247.co.uk/author/rhysgregory</a:t>
            </a:r>
            <a:r>
              <a:rPr lang="en-US" sz="1800">
                <a:ea typeface="+mn-lt"/>
                <a:cs typeface="+mn-lt"/>
              </a:rPr>
              <a:t> </a:t>
            </a:r>
            <a:endParaRPr lang="en-US" sz="1600"/>
          </a:p>
          <a:p>
            <a:r>
              <a:rPr lang="en-US" sz="1800"/>
              <a:t>Gregory, R.(2025)  Cardiff Airport sees more travelers choosing to fly local, Wales247, 23 October. </a:t>
            </a:r>
            <a:r>
              <a:rPr lang="en-US" sz="1800">
                <a:ea typeface="+mn-lt"/>
                <a:cs typeface="+mn-lt"/>
                <a:hlinkClick r:id="rId5"/>
              </a:rPr>
              <a:t>https://www.wales247.co.uk/cardiff-airport-sees-more-travellers-choosing-to-fly-local?utm_source=chatgpt.com</a:t>
            </a:r>
            <a:r>
              <a:rPr lang="en-US" sz="1800">
                <a:ea typeface="+mn-lt"/>
                <a:cs typeface="+mn-lt"/>
              </a:rPr>
              <a:t> </a:t>
            </a:r>
            <a:endParaRPr lang="en-US" sz="1600"/>
          </a:p>
          <a:p>
            <a:r>
              <a:rPr lang="en-US" sz="1800"/>
              <a:t>Maslow's Hierarchy of Needs', Saul McLeod, PhD, (January 8, 2026). </a:t>
            </a:r>
            <a:r>
              <a:rPr lang="en-US" sz="1800">
                <a:ea typeface="+mn-lt"/>
                <a:cs typeface="+mn-lt"/>
                <a:hlinkClick r:id="rId6"/>
              </a:rPr>
              <a:t>https://www.simplypsychology.org/maslow.html</a:t>
            </a:r>
            <a:r>
              <a:rPr lang="en-US" sz="1800">
                <a:ea typeface="+mn-lt"/>
                <a:cs typeface="+mn-lt"/>
              </a:rPr>
              <a:t> </a:t>
            </a:r>
            <a:endParaRPr lang="en-US"/>
          </a:p>
          <a:p>
            <a:pPr marL="0" indent="0">
              <a:buNone/>
            </a:pPr>
            <a:endParaRPr lang="en-US" sz="1800"/>
          </a:p>
          <a:p>
            <a:pPr marL="0" indent="0">
              <a:buNone/>
            </a:pPr>
            <a:endParaRPr lang="en-US" sz="1800"/>
          </a:p>
          <a:p>
            <a:pPr marL="0" indent="0">
              <a:buNone/>
            </a:pPr>
            <a:r>
              <a:rPr lang="en-US" sz="1800"/>
              <a:t>Lowri Morris</a:t>
            </a:r>
          </a:p>
          <a:p>
            <a:endParaRPr lang="en-US" sz="1800"/>
          </a:p>
          <a:p>
            <a:endParaRPr lang="en-US"/>
          </a:p>
          <a:p>
            <a:endParaRPr lang="en-US"/>
          </a:p>
          <a:p>
            <a:endParaRPr lang="en-US"/>
          </a:p>
        </p:txBody>
      </p:sp>
    </p:spTree>
    <p:extLst>
      <p:ext uri="{BB962C8B-B14F-4D97-AF65-F5344CB8AC3E}">
        <p14:creationId xmlns:p14="http://schemas.microsoft.com/office/powerpoint/2010/main" val="6163340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7C2FA4-1C3E-E0DB-6DF5-02E520005270}"/>
              </a:ext>
            </a:extLst>
          </p:cNvPr>
          <p:cNvSpPr>
            <a:spLocks noGrp="1"/>
          </p:cNvSpPr>
          <p:nvPr>
            <p:ph type="title"/>
          </p:nvPr>
        </p:nvSpPr>
        <p:spPr>
          <a:xfrm>
            <a:off x="640080" y="325369"/>
            <a:ext cx="4368602" cy="1956841"/>
          </a:xfrm>
        </p:spPr>
        <p:txBody>
          <a:bodyPr anchor="b">
            <a:normAutofit/>
          </a:bodyPr>
          <a:lstStyle/>
          <a:p>
            <a:r>
              <a:rPr lang="en-US" sz="3000" b="1"/>
              <a:t>How is Cardiff Airport being utilized when it comes to accessibility? </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C6E6613-41D1-8F49-F250-0EB157642B08}"/>
              </a:ext>
            </a:extLst>
          </p:cNvPr>
          <p:cNvSpPr>
            <a:spLocks noGrp="1"/>
          </p:cNvSpPr>
          <p:nvPr>
            <p:ph idx="1"/>
          </p:nvPr>
        </p:nvSpPr>
        <p:spPr>
          <a:xfrm>
            <a:off x="640080" y="2872899"/>
            <a:ext cx="4243589" cy="3320668"/>
          </a:xfrm>
        </p:spPr>
        <p:txBody>
          <a:bodyPr vert="horz" lIns="91440" tIns="45720" rIns="91440" bIns="45720" rtlCol="0">
            <a:normAutofit/>
          </a:bodyPr>
          <a:lstStyle/>
          <a:p>
            <a:pPr>
              <a:buFont typeface="Calibri" panose="020B0604020202020204" pitchFamily="34" charset="0"/>
              <a:buChar char="-"/>
            </a:pPr>
            <a:r>
              <a:rPr lang="en-US" sz="2200"/>
              <a:t>The weaknesses and limitations of how Cardiff Airport is struggling to meet accessibility expectations and why it is impacting its growth.  </a:t>
            </a:r>
          </a:p>
        </p:txBody>
      </p:sp>
      <p:pic>
        <p:nvPicPr>
          <p:cNvPr id="4" name="Picture 3">
            <a:extLst>
              <a:ext uri="{FF2B5EF4-FFF2-40B4-BE49-F238E27FC236}">
                <a16:creationId xmlns:a16="http://schemas.microsoft.com/office/drawing/2014/main" id="{B3B3C16B-1E51-47B6-34E1-D0B282A2D444}"/>
              </a:ext>
            </a:extLst>
          </p:cNvPr>
          <p:cNvPicPr>
            <a:picLocks noChangeAspect="1"/>
          </p:cNvPicPr>
          <p:nvPr/>
        </p:nvPicPr>
        <p:blipFill>
          <a:blip r:embed="rId2"/>
          <a:srcRect l="12114" r="21936"/>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57B39E37-0D74-2EDA-BD26-0E9B154AD207}"/>
              </a:ext>
            </a:extLst>
          </p:cNvPr>
          <p:cNvSpPr txBox="1"/>
          <p:nvPr/>
        </p:nvSpPr>
        <p:spPr>
          <a:xfrm>
            <a:off x="-5514" y="6423064"/>
            <a:ext cx="90763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Book Antiqua"/>
              </a:rPr>
              <a:t>Jessica </a:t>
            </a:r>
          </a:p>
        </p:txBody>
      </p:sp>
    </p:spTree>
    <p:extLst>
      <p:ext uri="{BB962C8B-B14F-4D97-AF65-F5344CB8AC3E}">
        <p14:creationId xmlns:p14="http://schemas.microsoft.com/office/powerpoint/2010/main" val="29048276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0C0DCE-9ED5-7925-768F-3F8C1AFCF8FA}"/>
              </a:ext>
            </a:extLst>
          </p:cNvPr>
          <p:cNvSpPr>
            <a:spLocks noGrp="1"/>
          </p:cNvSpPr>
          <p:nvPr>
            <p:ph type="title"/>
          </p:nvPr>
        </p:nvSpPr>
        <p:spPr>
          <a:xfrm>
            <a:off x="572493" y="238539"/>
            <a:ext cx="11018520" cy="1434415"/>
          </a:xfrm>
        </p:spPr>
        <p:txBody>
          <a:bodyPr anchor="b">
            <a:normAutofit/>
          </a:bodyPr>
          <a:lstStyle/>
          <a:p>
            <a:r>
              <a:rPr lang="en-US" sz="4600" b="1"/>
              <a:t>Current Accessibility Report of Cardiff Airport. </a:t>
            </a:r>
          </a:p>
        </p:txBody>
      </p:sp>
      <p:sp>
        <p:nvSpPr>
          <p:cNvPr id="1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5CB7EA6-5D8B-B6D2-6981-81318A6E9CBA}"/>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1500"/>
              <a:t>Cardiff Airport is showing steps to improve accessibility, by implementing a closer train station, shuttle buses and tickets for use on multiple transport links, but the lack of direct transport is still inconvenient for travelers. </a:t>
            </a:r>
          </a:p>
          <a:p>
            <a:r>
              <a:rPr lang="en-US" sz="1500"/>
              <a:t>Socially, this causes an impact on travelers without a car who are more likely to use other airports such as Bristol. Bristol Airport reported passenger traffic of 9.5 million whereas Cardiff's passenger traffic was only 1.6 million, as of 2019.</a:t>
            </a:r>
          </a:p>
          <a:p>
            <a:r>
              <a:rPr lang="en-US" sz="1500"/>
              <a:t>For passengers with disabilities, the media reports that help in the airport is available but limited, making those walk a distance, wait for assistance and have trouble accessing facilities. </a:t>
            </a:r>
          </a:p>
          <a:p>
            <a:r>
              <a:rPr lang="en-US" sz="1500"/>
              <a:t>A report by the CAA found that Cardiff Airport is among the worst for assistance services, directly making those who may struggle have a different experience as those without. Cardiff Airport needs to create shorter walking routes, more accessible facilities to improve travelers experience and better their reputation creating more passenger flow. </a:t>
            </a:r>
          </a:p>
          <a:p>
            <a:endParaRPr lang="en-US" sz="1500"/>
          </a:p>
          <a:p>
            <a:endParaRPr lang="en-US" sz="1500"/>
          </a:p>
          <a:p>
            <a:endParaRPr lang="en-US" sz="1500"/>
          </a:p>
        </p:txBody>
      </p:sp>
      <p:pic>
        <p:nvPicPr>
          <p:cNvPr id="5" name="Picture 4" descr="Cardiff Airport faces major financial losses: concerns over the airport's  future rise - InterCardiff">
            <a:extLst>
              <a:ext uri="{FF2B5EF4-FFF2-40B4-BE49-F238E27FC236}">
                <a16:creationId xmlns:a16="http://schemas.microsoft.com/office/drawing/2014/main" id="{DF874728-4AA9-AEA5-064A-76AE767B49D9}"/>
              </a:ext>
            </a:extLst>
          </p:cNvPr>
          <p:cNvPicPr>
            <a:picLocks noChangeAspect="1"/>
          </p:cNvPicPr>
          <p:nvPr/>
        </p:nvPicPr>
        <p:blipFill>
          <a:blip r:embed="rId2"/>
          <a:srcRect t="363" r="4" b="4"/>
          <a:stretch>
            <a:fillRect/>
          </a:stretch>
        </p:blipFill>
        <p:spPr>
          <a:xfrm>
            <a:off x="7675658" y="2093976"/>
            <a:ext cx="3941064" cy="4096512"/>
          </a:xfrm>
          <a:prstGeom prst="rect">
            <a:avLst/>
          </a:prstGeom>
        </p:spPr>
      </p:pic>
      <p:sp>
        <p:nvSpPr>
          <p:cNvPr id="4" name="TextBox 3">
            <a:extLst>
              <a:ext uri="{FF2B5EF4-FFF2-40B4-BE49-F238E27FC236}">
                <a16:creationId xmlns:a16="http://schemas.microsoft.com/office/drawing/2014/main" id="{CA3EE580-FA45-1DA1-C2D9-2E2D162265F0}"/>
              </a:ext>
            </a:extLst>
          </p:cNvPr>
          <p:cNvSpPr txBox="1"/>
          <p:nvPr/>
        </p:nvSpPr>
        <p:spPr>
          <a:xfrm>
            <a:off x="54121" y="6425994"/>
            <a:ext cx="103828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Book Antiqua"/>
              </a:rPr>
              <a:t>Jessica </a:t>
            </a:r>
            <a:endParaRPr lang="en-US">
              <a:latin typeface="Book Antiqua"/>
            </a:endParaRPr>
          </a:p>
          <a:p>
            <a:pPr algn="l"/>
            <a:endParaRPr lang="en-US"/>
          </a:p>
        </p:txBody>
      </p:sp>
    </p:spTree>
    <p:extLst>
      <p:ext uri="{BB962C8B-B14F-4D97-AF65-F5344CB8AC3E}">
        <p14:creationId xmlns:p14="http://schemas.microsoft.com/office/powerpoint/2010/main" val="1604898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6E85C4-754B-0E39-5A34-17D4B7B17735}"/>
              </a:ext>
            </a:extLst>
          </p:cNvPr>
          <p:cNvSpPr>
            <a:spLocks noGrp="1"/>
          </p:cNvSpPr>
          <p:nvPr>
            <p:ph type="title"/>
          </p:nvPr>
        </p:nvSpPr>
        <p:spPr>
          <a:xfrm>
            <a:off x="572493" y="238539"/>
            <a:ext cx="11018520" cy="1434415"/>
          </a:xfrm>
        </p:spPr>
        <p:txBody>
          <a:bodyPr anchor="b">
            <a:normAutofit/>
          </a:bodyPr>
          <a:lstStyle/>
          <a:p>
            <a:r>
              <a:rPr lang="en-US" sz="4600" b="1"/>
              <a:t>How does Cardiff Airports low accessibility impact its income?</a:t>
            </a:r>
          </a:p>
        </p:txBody>
      </p:sp>
      <p:sp>
        <p:nvSpPr>
          <p:cNvPr id="1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E21E8E48-E1BC-A329-87C6-0D782C3B054A}"/>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1700"/>
              <a:t>Cardiff Airports low accessibility directly correlates with its income as passengers find it easier to access other airports. In 2023, 837,000 passengers used the Airport, a decrease of 2.4% from 2022, and around half the passengers from 2019.</a:t>
            </a:r>
          </a:p>
          <a:p>
            <a:r>
              <a:rPr lang="en-US" sz="1700"/>
              <a:t>A strain on the ease of getting to the airport directly puts pressure on passenger numbers and revenue.</a:t>
            </a:r>
          </a:p>
          <a:p>
            <a:r>
              <a:rPr lang="en-US" sz="1700"/>
              <a:t>Cardiff Airport lost £4.5  million from 2022-2023, according to accounts.</a:t>
            </a:r>
          </a:p>
          <a:p>
            <a:r>
              <a:rPr lang="en-US" sz="1700"/>
              <a:t>Whilst the airport is actively trying to improve by making more use of its runway and land, these issues still do not </a:t>
            </a:r>
            <a:r>
              <a:rPr lang="en-US" sz="1700" err="1"/>
              <a:t>helo</a:t>
            </a:r>
            <a:r>
              <a:rPr lang="en-US" sz="1700"/>
              <a:t> </a:t>
            </a:r>
            <a:r>
              <a:rPr lang="en-US" sz="1700" err="1"/>
              <a:t>iys</a:t>
            </a:r>
            <a:r>
              <a:rPr lang="en-US" sz="1700"/>
              <a:t> main issue. If the airport has better direct transport links, it will show an increase in customers and revenue from shops, flights, parking and restaurants.</a:t>
            </a:r>
          </a:p>
          <a:p>
            <a:r>
              <a:rPr lang="en-US" sz="1700"/>
              <a:t>As well as an increase in airlines wanting to work with the airport which prefer high passenger numbers. </a:t>
            </a:r>
          </a:p>
          <a:p>
            <a:pPr marL="0" indent="0">
              <a:buNone/>
            </a:pPr>
            <a:endParaRPr lang="en-US" sz="1700"/>
          </a:p>
        </p:txBody>
      </p:sp>
      <p:pic>
        <p:nvPicPr>
          <p:cNvPr id="7" name="Picture 6">
            <a:extLst>
              <a:ext uri="{FF2B5EF4-FFF2-40B4-BE49-F238E27FC236}">
                <a16:creationId xmlns:a16="http://schemas.microsoft.com/office/drawing/2014/main" id="{45BB7F0D-E81C-F2A3-D335-5EF8F6B76A98}"/>
              </a:ext>
            </a:extLst>
          </p:cNvPr>
          <p:cNvPicPr>
            <a:picLocks noChangeAspect="1"/>
          </p:cNvPicPr>
          <p:nvPr/>
        </p:nvPicPr>
        <p:blipFill>
          <a:blip r:embed="rId2"/>
          <a:srcRect l="9808"/>
          <a:stretch>
            <a:fillRect/>
          </a:stretch>
        </p:blipFill>
        <p:spPr>
          <a:xfrm>
            <a:off x="7675658" y="2093976"/>
            <a:ext cx="3941064" cy="4096512"/>
          </a:xfrm>
          <a:prstGeom prst="rect">
            <a:avLst/>
          </a:prstGeom>
        </p:spPr>
      </p:pic>
      <p:sp>
        <p:nvSpPr>
          <p:cNvPr id="3" name="TextBox 2">
            <a:extLst>
              <a:ext uri="{FF2B5EF4-FFF2-40B4-BE49-F238E27FC236}">
                <a16:creationId xmlns:a16="http://schemas.microsoft.com/office/drawing/2014/main" id="{F83CB599-2C93-9F3D-48AF-0F370F8FD3C0}"/>
              </a:ext>
            </a:extLst>
          </p:cNvPr>
          <p:cNvSpPr txBox="1"/>
          <p:nvPr/>
        </p:nvSpPr>
        <p:spPr>
          <a:xfrm>
            <a:off x="84103" y="6413823"/>
            <a:ext cx="96716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Book Antiqua"/>
              </a:rPr>
              <a:t>Jessica </a:t>
            </a:r>
            <a:endParaRPr lang="en-US">
              <a:latin typeface="Book Antiqua"/>
            </a:endParaRPr>
          </a:p>
          <a:p>
            <a:pPr algn="l"/>
            <a:endParaRPr lang="en-US"/>
          </a:p>
        </p:txBody>
      </p:sp>
    </p:spTree>
    <p:extLst>
      <p:ext uri="{BB962C8B-B14F-4D97-AF65-F5344CB8AC3E}">
        <p14:creationId xmlns:p14="http://schemas.microsoft.com/office/powerpoint/2010/main" val="22245913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959D1B-7E5D-6D9C-95BA-550D8E01A81C}"/>
              </a:ext>
            </a:extLst>
          </p:cNvPr>
          <p:cNvSpPr>
            <a:spLocks noGrp="1"/>
          </p:cNvSpPr>
          <p:nvPr>
            <p:ph type="title"/>
          </p:nvPr>
        </p:nvSpPr>
        <p:spPr>
          <a:xfrm>
            <a:off x="572493" y="238539"/>
            <a:ext cx="11018520" cy="1434415"/>
          </a:xfrm>
        </p:spPr>
        <p:txBody>
          <a:bodyPr anchor="b">
            <a:normAutofit/>
          </a:bodyPr>
          <a:lstStyle/>
          <a:p>
            <a:r>
              <a:rPr lang="en-US" sz="5400" b="1"/>
              <a:t>Theories.</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5D8320E-2381-AF43-2E1C-2C8AE1E05934}"/>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1900"/>
              <a:t>Maslow's hierarchy needs highlights why Cardiff Airports accessibility is a problem and why passengers needs are to be met to support the airports growth.</a:t>
            </a:r>
          </a:p>
          <a:p>
            <a:r>
              <a:rPr lang="en-US" sz="1900"/>
              <a:t>Passengers need safety and comfort, including being able to reach the airport easily, park safely and access the terminal easily,</a:t>
            </a:r>
          </a:p>
          <a:p>
            <a:r>
              <a:rPr lang="en-US" sz="1900"/>
              <a:t>Maslow's theory suggest that if these needs are not met , people are less likely to enjoy their stress free travel experience, this making it difficult for them to progress to high levels on Maslow's chart such as convenience.</a:t>
            </a:r>
          </a:p>
          <a:p>
            <a:r>
              <a:rPr lang="en-US" sz="1900">
                <a:highlight>
                  <a:srgbClr val="FFFFFF"/>
                </a:highlight>
              </a:rPr>
              <a:t>“When a deficit need has been “more or less” satisfied, it will go away, and our activities become habitually directed toward meeting the next set of needs we have yet to satisfy.” </a:t>
            </a:r>
            <a:endParaRPr lang="en-US" sz="1900"/>
          </a:p>
          <a:p>
            <a:endParaRPr lang="en-US" sz="1900"/>
          </a:p>
        </p:txBody>
      </p:sp>
      <p:pic>
        <p:nvPicPr>
          <p:cNvPr id="4" name="Picture 3">
            <a:extLst>
              <a:ext uri="{FF2B5EF4-FFF2-40B4-BE49-F238E27FC236}">
                <a16:creationId xmlns:a16="http://schemas.microsoft.com/office/drawing/2014/main" id="{1586EA0E-A3AB-D60D-C41F-BBCF3AECDF97}"/>
              </a:ext>
            </a:extLst>
          </p:cNvPr>
          <p:cNvPicPr>
            <a:picLocks noChangeAspect="1"/>
          </p:cNvPicPr>
          <p:nvPr/>
        </p:nvPicPr>
        <p:blipFill>
          <a:blip r:embed="rId2"/>
          <a:srcRect l="19358" r="13056" b="-2"/>
          <a:stretch>
            <a:fillRect/>
          </a:stretch>
        </p:blipFill>
        <p:spPr>
          <a:xfrm>
            <a:off x="7675658" y="2093976"/>
            <a:ext cx="3941064" cy="4096512"/>
          </a:xfrm>
          <a:prstGeom prst="rect">
            <a:avLst/>
          </a:prstGeom>
        </p:spPr>
      </p:pic>
      <p:sp>
        <p:nvSpPr>
          <p:cNvPr id="5" name="TextBox 4">
            <a:extLst>
              <a:ext uri="{FF2B5EF4-FFF2-40B4-BE49-F238E27FC236}">
                <a16:creationId xmlns:a16="http://schemas.microsoft.com/office/drawing/2014/main" id="{13B6A15B-8F05-BFCA-EB92-8A141EACD36E}"/>
              </a:ext>
            </a:extLst>
          </p:cNvPr>
          <p:cNvSpPr txBox="1"/>
          <p:nvPr/>
        </p:nvSpPr>
        <p:spPr>
          <a:xfrm>
            <a:off x="-2161" y="6398674"/>
            <a:ext cx="92449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Book Antiqua"/>
              </a:rPr>
              <a:t>Jessica </a:t>
            </a:r>
            <a:endParaRPr lang="en-US">
              <a:latin typeface="Book Antiqua"/>
            </a:endParaRPr>
          </a:p>
          <a:p>
            <a:pPr algn="l"/>
            <a:endParaRPr lang="en-US"/>
          </a:p>
        </p:txBody>
      </p:sp>
    </p:spTree>
    <p:extLst>
      <p:ext uri="{BB962C8B-B14F-4D97-AF65-F5344CB8AC3E}">
        <p14:creationId xmlns:p14="http://schemas.microsoft.com/office/powerpoint/2010/main" val="25879988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C45146-8DFF-437D-ECD7-0D35779F3D86}"/>
              </a:ext>
            </a:extLst>
          </p:cNvPr>
          <p:cNvSpPr>
            <a:spLocks noGrp="1"/>
          </p:cNvSpPr>
          <p:nvPr>
            <p:ph type="title"/>
          </p:nvPr>
        </p:nvSpPr>
        <p:spPr>
          <a:xfrm>
            <a:off x="630936" y="639520"/>
            <a:ext cx="3429000" cy="1719072"/>
          </a:xfrm>
        </p:spPr>
        <p:txBody>
          <a:bodyPr anchor="b">
            <a:normAutofit/>
          </a:bodyPr>
          <a:lstStyle/>
          <a:p>
            <a:r>
              <a:rPr lang="en-US" sz="5400" b="1"/>
              <a:t>Theories.</a:t>
            </a:r>
          </a:p>
        </p:txBody>
      </p:sp>
      <p:sp>
        <p:nvSpPr>
          <p:cNvPr id="1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7D85875-A644-9332-0A98-549C7F0B5375}"/>
              </a:ext>
            </a:extLst>
          </p:cNvPr>
          <p:cNvSpPr>
            <a:spLocks noGrp="1"/>
          </p:cNvSpPr>
          <p:nvPr>
            <p:ph idx="1"/>
          </p:nvPr>
        </p:nvSpPr>
        <p:spPr>
          <a:xfrm>
            <a:off x="630936" y="2807208"/>
            <a:ext cx="3429000" cy="3410712"/>
          </a:xfrm>
        </p:spPr>
        <p:txBody>
          <a:bodyPr vert="horz" lIns="91440" tIns="45720" rIns="91440" bIns="45720" rtlCol="0" anchor="t">
            <a:normAutofit fontScale="92500" lnSpcReduction="20000"/>
          </a:bodyPr>
          <a:lstStyle/>
          <a:p>
            <a:r>
              <a:rPr lang="en-US" sz="2200"/>
              <a:t>Butlers TALC shows Cardiff airport to be in the development stages, trying to increase passenger numbers and improve services.</a:t>
            </a:r>
          </a:p>
          <a:p>
            <a:r>
              <a:rPr lang="en-US" sz="2200"/>
              <a:t>Airport is struggling to move onto other stages like consolidation to become more established.</a:t>
            </a:r>
          </a:p>
          <a:p>
            <a:r>
              <a:rPr lang="en-US" sz="2200"/>
              <a:t>If accessibility isn't improved. It risks stagnation. </a:t>
            </a:r>
          </a:p>
        </p:txBody>
      </p:sp>
      <p:pic>
        <p:nvPicPr>
          <p:cNvPr id="4" name="Picture 3">
            <a:extLst>
              <a:ext uri="{FF2B5EF4-FFF2-40B4-BE49-F238E27FC236}">
                <a16:creationId xmlns:a16="http://schemas.microsoft.com/office/drawing/2014/main" id="{3797A972-41C9-DBF0-C07F-2B2102107AC9}"/>
              </a:ext>
            </a:extLst>
          </p:cNvPr>
          <p:cNvPicPr>
            <a:picLocks noChangeAspect="1"/>
          </p:cNvPicPr>
          <p:nvPr/>
        </p:nvPicPr>
        <p:blipFill>
          <a:blip r:embed="rId2"/>
          <a:stretch>
            <a:fillRect/>
          </a:stretch>
        </p:blipFill>
        <p:spPr>
          <a:xfrm>
            <a:off x="4654296" y="1487329"/>
            <a:ext cx="6903720" cy="3883342"/>
          </a:xfrm>
          <a:prstGeom prst="rect">
            <a:avLst/>
          </a:prstGeom>
        </p:spPr>
      </p:pic>
      <p:sp>
        <p:nvSpPr>
          <p:cNvPr id="5" name="TextBox 4">
            <a:extLst>
              <a:ext uri="{FF2B5EF4-FFF2-40B4-BE49-F238E27FC236}">
                <a16:creationId xmlns:a16="http://schemas.microsoft.com/office/drawing/2014/main" id="{F1354F51-547B-512C-C73F-92C87370E304}"/>
              </a:ext>
            </a:extLst>
          </p:cNvPr>
          <p:cNvSpPr txBox="1"/>
          <p:nvPr/>
        </p:nvSpPr>
        <p:spPr>
          <a:xfrm>
            <a:off x="142230" y="6342398"/>
            <a:ext cx="99561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Book Antiqua"/>
              </a:rPr>
              <a:t>Jessica </a:t>
            </a:r>
            <a:endParaRPr lang="en-US">
              <a:latin typeface="Book Antiqua"/>
            </a:endParaRPr>
          </a:p>
          <a:p>
            <a:pPr algn="l"/>
            <a:endParaRPr lang="en-US"/>
          </a:p>
        </p:txBody>
      </p:sp>
    </p:spTree>
    <p:extLst>
      <p:ext uri="{BB962C8B-B14F-4D97-AF65-F5344CB8AC3E}">
        <p14:creationId xmlns:p14="http://schemas.microsoft.com/office/powerpoint/2010/main" val="35461017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D7C410-1C68-3833-99B1-9D2C666DA725}"/>
              </a:ext>
            </a:extLst>
          </p:cNvPr>
          <p:cNvSpPr>
            <a:spLocks noGrp="1"/>
          </p:cNvSpPr>
          <p:nvPr>
            <p:ph type="title"/>
          </p:nvPr>
        </p:nvSpPr>
        <p:spPr>
          <a:xfrm>
            <a:off x="761800" y="762001"/>
            <a:ext cx="5334197" cy="1708242"/>
          </a:xfrm>
        </p:spPr>
        <p:txBody>
          <a:bodyPr anchor="ctr">
            <a:normAutofit/>
          </a:bodyPr>
          <a:lstStyle/>
          <a:p>
            <a:r>
              <a:rPr lang="en-US" sz="3700" b="1"/>
              <a:t>Conclusion and future improvements for the airports growth.</a:t>
            </a:r>
          </a:p>
        </p:txBody>
      </p:sp>
      <p:sp>
        <p:nvSpPr>
          <p:cNvPr id="3" name="Content Placeholder 2">
            <a:extLst>
              <a:ext uri="{FF2B5EF4-FFF2-40B4-BE49-F238E27FC236}">
                <a16:creationId xmlns:a16="http://schemas.microsoft.com/office/drawing/2014/main" id="{1D722DE0-0868-B3D5-8E4D-27F7B83DE715}"/>
              </a:ext>
            </a:extLst>
          </p:cNvPr>
          <p:cNvSpPr>
            <a:spLocks noGrp="1"/>
          </p:cNvSpPr>
          <p:nvPr>
            <p:ph idx="1"/>
          </p:nvPr>
        </p:nvSpPr>
        <p:spPr>
          <a:xfrm>
            <a:off x="761800" y="2470244"/>
            <a:ext cx="5334197" cy="3769835"/>
          </a:xfrm>
        </p:spPr>
        <p:txBody>
          <a:bodyPr vert="horz" lIns="91440" tIns="45720" rIns="91440" bIns="45720" rtlCol="0" anchor="ctr">
            <a:normAutofit/>
          </a:bodyPr>
          <a:lstStyle/>
          <a:p>
            <a:r>
              <a:rPr lang="en-US" sz="1600"/>
              <a:t>To conclude the findings, the challenges Cardiff airport faces in accessibility that affects its social, economic and strategic progress like poor transport links, internal facilities, and reliance on travel by car makes it difficult for travelers to access the airport.</a:t>
            </a:r>
          </a:p>
          <a:p>
            <a:r>
              <a:rPr lang="en-US" sz="1600"/>
              <a:t>Using the theories, it is clear travel needs aren't being met resulting in low return rate.</a:t>
            </a:r>
          </a:p>
          <a:p>
            <a:r>
              <a:rPr lang="en-US" sz="1600"/>
              <a:t>The airport must improve on direct bus and train links, expand parking spaces and drop off zones.</a:t>
            </a:r>
          </a:p>
          <a:p>
            <a:r>
              <a:rPr lang="en-US" sz="1600"/>
              <a:t>Think of disabled travelers needs introduce automated assistance, clearer and shorter walking routes.</a:t>
            </a:r>
          </a:p>
          <a:p>
            <a:r>
              <a:rPr lang="en-US" sz="1600"/>
              <a:t>These will help Cardiff Airport to grow and benefit in revenue. </a:t>
            </a:r>
          </a:p>
        </p:txBody>
      </p:sp>
      <p:pic>
        <p:nvPicPr>
          <p:cNvPr id="5" name="Picture 4" descr="Plane on tarmac">
            <a:extLst>
              <a:ext uri="{FF2B5EF4-FFF2-40B4-BE49-F238E27FC236}">
                <a16:creationId xmlns:a16="http://schemas.microsoft.com/office/drawing/2014/main" id="{E98BA1AB-D510-BAF4-6937-09B7E6195674}"/>
              </a:ext>
            </a:extLst>
          </p:cNvPr>
          <p:cNvPicPr>
            <a:picLocks noChangeAspect="1"/>
          </p:cNvPicPr>
          <p:nvPr/>
        </p:nvPicPr>
        <p:blipFill>
          <a:blip r:embed="rId2"/>
          <a:srcRect l="36351" r="11889" b="-3"/>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
        <p:nvSpPr>
          <p:cNvPr id="4" name="TextBox 3">
            <a:extLst>
              <a:ext uri="{FF2B5EF4-FFF2-40B4-BE49-F238E27FC236}">
                <a16:creationId xmlns:a16="http://schemas.microsoft.com/office/drawing/2014/main" id="{1F938266-1718-43C3-C248-648DC4A437AA}"/>
              </a:ext>
            </a:extLst>
          </p:cNvPr>
          <p:cNvSpPr txBox="1"/>
          <p:nvPr/>
        </p:nvSpPr>
        <p:spPr>
          <a:xfrm>
            <a:off x="126155" y="6341936"/>
            <a:ext cx="93872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Book Antiqua"/>
              </a:rPr>
              <a:t>Jessica </a:t>
            </a:r>
            <a:endParaRPr lang="en-US">
              <a:latin typeface="Book Antiqua"/>
            </a:endParaRPr>
          </a:p>
          <a:p>
            <a:pPr algn="l"/>
            <a:endParaRPr lang="en-US"/>
          </a:p>
        </p:txBody>
      </p:sp>
    </p:spTree>
    <p:extLst>
      <p:ext uri="{BB962C8B-B14F-4D97-AF65-F5344CB8AC3E}">
        <p14:creationId xmlns:p14="http://schemas.microsoft.com/office/powerpoint/2010/main" val="15907590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B0844-C5A9-4341-1530-5D37D0BC3284}"/>
              </a:ext>
            </a:extLst>
          </p:cNvPr>
          <p:cNvSpPr>
            <a:spLocks noGrp="1"/>
          </p:cNvSpPr>
          <p:nvPr>
            <p:ph type="title"/>
          </p:nvPr>
        </p:nvSpPr>
        <p:spPr/>
        <p:txBody>
          <a:bodyPr/>
          <a:lstStyle/>
          <a:p>
            <a:r>
              <a:rPr lang="en-US" b="1"/>
              <a:t>References.</a:t>
            </a:r>
          </a:p>
        </p:txBody>
      </p:sp>
      <p:sp>
        <p:nvSpPr>
          <p:cNvPr id="3" name="Content Placeholder 2">
            <a:extLst>
              <a:ext uri="{FF2B5EF4-FFF2-40B4-BE49-F238E27FC236}">
                <a16:creationId xmlns:a16="http://schemas.microsoft.com/office/drawing/2014/main" id="{2D04347C-4AB2-B4A5-AE6C-DABE69CC5232}"/>
              </a:ext>
            </a:extLst>
          </p:cNvPr>
          <p:cNvSpPr>
            <a:spLocks noGrp="1"/>
          </p:cNvSpPr>
          <p:nvPr>
            <p:ph idx="1"/>
          </p:nvPr>
        </p:nvSpPr>
        <p:spPr>
          <a:xfrm>
            <a:off x="542499" y="1473058"/>
            <a:ext cx="10515600" cy="4351338"/>
          </a:xfrm>
        </p:spPr>
        <p:txBody>
          <a:bodyPr vert="horz" lIns="91440" tIns="45720" rIns="91440" bIns="45720" rtlCol="0" anchor="t">
            <a:noAutofit/>
          </a:bodyPr>
          <a:lstStyle/>
          <a:p>
            <a:r>
              <a:rPr lang="en-GB" sz="1400">
                <a:highlight>
                  <a:srgbClr val="FFFFFF"/>
                </a:highlight>
              </a:rPr>
              <a:t>Agathe, Dora. “Cardiff Airport Urged to Improve Accessibility Services - Cardiff360.” Cardiff360, 13 Aug. 2024, cardiff360.co.uk/news/cardiff/cardiff-airport-urged-to-improve-accessibility-services/. Accessed 9 Jan. 2026.</a:t>
            </a:r>
          </a:p>
          <a:p>
            <a:r>
              <a:rPr lang="en-GB" sz="1400">
                <a:highlight>
                  <a:srgbClr val="FFFFFF"/>
                </a:highlight>
              </a:rPr>
              <a:t>“Air Transport: 2023 [HTML] | GOV.WALES.” GOV.WALES, 30 May 2024, </a:t>
            </a:r>
            <a:r>
              <a:rPr lang="en-GB" sz="1400" u="sng">
                <a:highlight>
                  <a:srgbClr val="FFFFFF"/>
                </a:highlight>
                <a:hlinkClick r:id="rId2"/>
              </a:rPr>
              <a:t>www.gov.wales/air-transport-2023-html</a:t>
            </a:r>
            <a:r>
              <a:rPr lang="en-GB" sz="1400">
                <a:highlight>
                  <a:srgbClr val="FFFFFF"/>
                </a:highlight>
              </a:rPr>
              <a:t>.</a:t>
            </a:r>
          </a:p>
          <a:p>
            <a:r>
              <a:rPr lang="en-GB" sz="1400">
                <a:highlight>
                  <a:srgbClr val="FFFFFF"/>
                </a:highlight>
              </a:rPr>
              <a:t>BBC. “Changing Patterns of Tourism - Eduqas - Revision 2 - GCSE Geography - BBC Bitesize.” BBC Bitesize, 2020, </a:t>
            </a:r>
            <a:r>
              <a:rPr lang="en-GB" sz="1400" u="sng">
                <a:highlight>
                  <a:srgbClr val="FFFFFF"/>
                </a:highlight>
                <a:hlinkClick r:id="rId3"/>
              </a:rPr>
              <a:t>www.bbc.co.uk/bitesize/guides/z2nnqty/revision/2</a:t>
            </a:r>
            <a:r>
              <a:rPr lang="en-GB" sz="1400">
                <a:highlight>
                  <a:srgbClr val="FFFFFF"/>
                </a:highlight>
              </a:rPr>
              <a:t>.</a:t>
            </a:r>
          </a:p>
          <a:p>
            <a:r>
              <a:rPr lang="en-GB" sz="1400">
                <a:highlight>
                  <a:srgbClr val="FFFFFF"/>
                </a:highlight>
              </a:rPr>
              <a:t>“Bristol Airport vs. Cardiff Airport - What’s the Difference? | This vs. That.” This vs. That, 2019, thisvsthat.io/bristol-airport-vs-cardiff-airport. Accessed 9 Jan. 2026.</a:t>
            </a:r>
          </a:p>
          <a:p>
            <a:r>
              <a:rPr lang="en-GB" sz="1400">
                <a:highlight>
                  <a:srgbClr val="FFFFFF"/>
                </a:highlight>
              </a:rPr>
              <a:t>“Cardiff Airport Continuing to Make Losses - BBC News.” BBC News, </a:t>
            </a:r>
            <a:r>
              <a:rPr lang="en-GB" sz="1400" u="sng">
                <a:highlight>
                  <a:srgbClr val="FFFFFF"/>
                </a:highlight>
                <a:hlinkClick r:id="rId4"/>
              </a:rPr>
              <a:t>www.bbc.co.uk/news/uk-wales-politics-68294274.amp</a:t>
            </a:r>
            <a:r>
              <a:rPr lang="en-GB" sz="1400">
                <a:highlight>
                  <a:srgbClr val="FFFFFF"/>
                </a:highlight>
              </a:rPr>
              <a:t>.</a:t>
            </a:r>
          </a:p>
          <a:p>
            <a:r>
              <a:rPr lang="en-GB" sz="1400">
                <a:highlight>
                  <a:srgbClr val="FFFFFF"/>
                </a:highlight>
              </a:rPr>
              <a:t>McLeod, Saul. “Maslow’s Hierarchy of Needs.” Simply Psychology, 3 Aug. 2025, </a:t>
            </a:r>
            <a:r>
              <a:rPr lang="en-GB" sz="1400" u="sng">
                <a:highlight>
                  <a:srgbClr val="FFFFFF"/>
                </a:highlight>
                <a:hlinkClick r:id="rId5"/>
              </a:rPr>
              <a:t>www.simplypsychology.org/maslow.html</a:t>
            </a:r>
            <a:r>
              <a:rPr lang="en-GB" sz="1400">
                <a:highlight>
                  <a:srgbClr val="FFFFFF"/>
                </a:highlight>
              </a:rPr>
              <a:t>.</a:t>
            </a:r>
          </a:p>
          <a:p>
            <a:r>
              <a:rPr lang="en-GB" sz="1400">
                <a:highlight>
                  <a:srgbClr val="FFFFFF"/>
                </a:highlight>
              </a:rPr>
              <a:t>Mitra, Disha. “Cardiff Airport Faces Major Financial Losses: Concerns over the Airport’s Future Rise - InterCardiff.” InterCardiff, 22 Feb. 2024, cardiffjournalism.co.uk/intercardiff/global-city/cardiff-airport-faces-major-financial-losses-could-the-city-lose-its-airport.</a:t>
            </a:r>
          </a:p>
          <a:p>
            <a:r>
              <a:rPr lang="en-GB" sz="1400">
                <a:highlight>
                  <a:srgbClr val="FFFFFF"/>
                </a:highlight>
              </a:rPr>
              <a:t>The SAGE International Encyclopedia of Travel and Tourism Butler’s Tourism Area Life Cycle and Its Expansion to the Creative Economy. 2017.</a:t>
            </a:r>
          </a:p>
          <a:p>
            <a:r>
              <a:rPr lang="en-GB" sz="1400">
                <a:highlight>
                  <a:srgbClr val="FFFFFF"/>
                </a:highlight>
              </a:rPr>
              <a:t>Wightwick, Abbie. “The “Important” Service Cardiff Airport Has Been Told It Needs to Improve.” Wales Online, 7 Aug. 2024, </a:t>
            </a:r>
            <a:r>
              <a:rPr lang="en-GB" sz="1400" u="sng">
                <a:highlight>
                  <a:srgbClr val="FFFFFF"/>
                </a:highlight>
                <a:hlinkClick r:id="rId6"/>
              </a:rPr>
              <a:t>www.walesonline.co.uk/news/wales-news/important-service-cardiff-airport-been-29697239</a:t>
            </a:r>
            <a:r>
              <a:rPr lang="en-GB" sz="1400">
                <a:highlight>
                  <a:srgbClr val="FFFFFF"/>
                </a:highlight>
              </a:rPr>
              <a:t>. Accessed 9 Jan. 2026.</a:t>
            </a:r>
          </a:p>
          <a:p>
            <a:r>
              <a:rPr lang="en-GB" sz="1400">
                <a:highlight>
                  <a:srgbClr val="FFFFFF"/>
                </a:highlight>
              </a:rPr>
              <a:t>Winmill, Jade. “Cardiff Airport Guide 2025.” The Travel Mum, 2 June 2025, thetravelmum.com/cardiff-airport-guide/. Accessed 9 Jan. 2026.</a:t>
            </a:r>
          </a:p>
        </p:txBody>
      </p:sp>
      <p:sp>
        <p:nvSpPr>
          <p:cNvPr id="4" name="TextBox 3">
            <a:extLst>
              <a:ext uri="{FF2B5EF4-FFF2-40B4-BE49-F238E27FC236}">
                <a16:creationId xmlns:a16="http://schemas.microsoft.com/office/drawing/2014/main" id="{B6AFA197-5AD9-940F-7581-F132E75D4F32}"/>
              </a:ext>
            </a:extLst>
          </p:cNvPr>
          <p:cNvSpPr txBox="1"/>
          <p:nvPr/>
        </p:nvSpPr>
        <p:spPr>
          <a:xfrm>
            <a:off x="184282" y="6356468"/>
            <a:ext cx="98139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Book Antiqua"/>
              </a:rPr>
              <a:t>Jessica </a:t>
            </a:r>
            <a:endParaRPr lang="en-US">
              <a:latin typeface="Book Antiqua"/>
            </a:endParaRPr>
          </a:p>
          <a:p>
            <a:pPr algn="l"/>
            <a:endParaRPr lang="en-US"/>
          </a:p>
        </p:txBody>
      </p:sp>
    </p:spTree>
    <p:extLst>
      <p:ext uri="{BB962C8B-B14F-4D97-AF65-F5344CB8AC3E}">
        <p14:creationId xmlns:p14="http://schemas.microsoft.com/office/powerpoint/2010/main" val="4452070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6914A05A-22E5-5298-A36E-2EF238E5B3AE}"/>
              </a:ext>
            </a:extLst>
          </p:cNvPr>
          <p:cNvPicPr>
            <a:picLocks noChangeAspect="1"/>
          </p:cNvPicPr>
          <p:nvPr/>
        </p:nvPicPr>
        <p:blipFill>
          <a:blip r:embed="rId2"/>
          <a:srcRect l="13629" r="2830" b="1"/>
          <a:stretch>
            <a:fillRect/>
          </a:stretch>
        </p:blipFill>
        <p:spPr>
          <a:xfrm>
            <a:off x="3508219" y="10"/>
            <a:ext cx="8683782" cy="6857990"/>
          </a:xfrm>
          <a:prstGeom prst="rect">
            <a:avLst/>
          </a:prstGeom>
        </p:spPr>
      </p:pic>
      <p:sp>
        <p:nvSpPr>
          <p:cNvPr id="15" name="Rectangle 1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100C97-663A-26A4-BCBC-F0AF5E33801A}"/>
              </a:ext>
            </a:extLst>
          </p:cNvPr>
          <p:cNvSpPr>
            <a:spLocks noGrp="1"/>
          </p:cNvSpPr>
          <p:nvPr>
            <p:ph type="title"/>
          </p:nvPr>
        </p:nvSpPr>
        <p:spPr>
          <a:xfrm>
            <a:off x="146615" y="267145"/>
            <a:ext cx="5159722" cy="1899912"/>
          </a:xfrm>
        </p:spPr>
        <p:txBody>
          <a:bodyPr vert="horz" lIns="91440" tIns="45720" rIns="91440" bIns="45720" rtlCol="0" anchor="ctr">
            <a:normAutofit/>
          </a:bodyPr>
          <a:lstStyle/>
          <a:p>
            <a:pPr algn="ctr"/>
            <a:r>
              <a:rPr lang="en-US" sz="3700" b="1">
                <a:latin typeface="Arial Rounded MT Bold"/>
              </a:rPr>
              <a:t>How Cardiff </a:t>
            </a:r>
            <a:r>
              <a:rPr lang="en-GB" sz="3700" b="1">
                <a:latin typeface="Arial Rounded MT Bold"/>
              </a:rPr>
              <a:t>Airport</a:t>
            </a:r>
            <a:r>
              <a:rPr lang="en-US" sz="3700" b="1">
                <a:latin typeface="Arial Rounded MT Bold"/>
              </a:rPr>
              <a:t> is being utilized for short haul flights?</a:t>
            </a:r>
          </a:p>
        </p:txBody>
      </p:sp>
      <p:sp>
        <p:nvSpPr>
          <p:cNvPr id="4" name="TextBox 3">
            <a:extLst>
              <a:ext uri="{FF2B5EF4-FFF2-40B4-BE49-F238E27FC236}">
                <a16:creationId xmlns:a16="http://schemas.microsoft.com/office/drawing/2014/main" id="{A318FE28-7B51-C255-39FB-46C7154734C1}"/>
              </a:ext>
            </a:extLst>
          </p:cNvPr>
          <p:cNvSpPr txBox="1"/>
          <p:nvPr/>
        </p:nvSpPr>
        <p:spPr>
          <a:xfrm>
            <a:off x="291219" y="2434192"/>
            <a:ext cx="4786014" cy="1504627"/>
          </a:xfrm>
          <a:prstGeom prst="rect">
            <a:avLst/>
          </a:prstGeom>
        </p:spPr>
        <p:txBody>
          <a:bodyPr vert="horz" lIns="91440" tIns="45720" rIns="91440" bIns="45720" rtlCol="0" anchor="t">
            <a:normAutofit fontScale="92500"/>
          </a:bodyPr>
          <a:lstStyle/>
          <a:p>
            <a:pPr marL="114300" indent="-342900">
              <a:lnSpc>
                <a:spcPct val="90000"/>
              </a:lnSpc>
              <a:spcAft>
                <a:spcPts val="600"/>
              </a:spcAft>
              <a:buFont typeface="Wingdings" pitchFamily="2" charset="2"/>
              <a:buChar char="§"/>
            </a:pPr>
            <a:r>
              <a:rPr lang="en-US" sz="2000">
                <a:latin typeface="Arial"/>
                <a:cs typeface="Arial"/>
              </a:rPr>
              <a:t> Arguing the FOR strengths</a:t>
            </a:r>
            <a:r>
              <a:rPr lang="en-GB" sz="2000">
                <a:latin typeface="Arial"/>
                <a:cs typeface="Arial"/>
              </a:rPr>
              <a:t> of </a:t>
            </a:r>
            <a:r>
              <a:rPr lang="en-US" sz="2000">
                <a:latin typeface="Arial"/>
                <a:cs typeface="Arial"/>
              </a:rPr>
              <a:t>short haul flights being used in Cardiff Airport. </a:t>
            </a:r>
            <a:endParaRPr lang="en-GB" sz="2000">
              <a:latin typeface="Arial" panose="020B0604020202020204" pitchFamily="34" charset="0"/>
              <a:cs typeface="Arial" panose="020B0604020202020204" pitchFamily="34" charset="0"/>
            </a:endParaRPr>
          </a:p>
          <a:p>
            <a:pPr marL="114300" indent="-342900">
              <a:lnSpc>
                <a:spcPct val="90000"/>
              </a:lnSpc>
              <a:spcAft>
                <a:spcPts val="600"/>
              </a:spcAft>
              <a:buFont typeface="Wingdings" pitchFamily="2" charset="2"/>
              <a:buChar char="§"/>
            </a:pPr>
            <a:r>
              <a:rPr lang="en-US" sz="2000">
                <a:latin typeface="Arial"/>
                <a:cs typeface="Arial"/>
              </a:rPr>
              <a:t>Topics outlined- tourism demand, positive impacts on regional areas and theories to back the debate.</a:t>
            </a:r>
            <a:endParaRPr lang="en-GB" sz="2000">
              <a:latin typeface="Arial"/>
              <a:cs typeface="Arial"/>
            </a:endParaRPr>
          </a:p>
        </p:txBody>
      </p:sp>
      <p:sp>
        <p:nvSpPr>
          <p:cNvPr id="9" name="TextBox 8">
            <a:extLst>
              <a:ext uri="{FF2B5EF4-FFF2-40B4-BE49-F238E27FC236}">
                <a16:creationId xmlns:a16="http://schemas.microsoft.com/office/drawing/2014/main" id="{714A00EB-7747-58A5-D927-85E8FB7C0FB8}"/>
              </a:ext>
            </a:extLst>
          </p:cNvPr>
          <p:cNvSpPr txBox="1"/>
          <p:nvPr/>
        </p:nvSpPr>
        <p:spPr>
          <a:xfrm>
            <a:off x="5184115" y="2518372"/>
            <a:ext cx="1828800" cy="1828800"/>
          </a:xfrm>
          <a:prstGeom prst="rect">
            <a:avLst/>
          </a:prstGeom>
          <a:noFill/>
        </p:spPr>
        <p:txBody>
          <a:bodyPr wrap="square" rtlCol="0">
            <a:spAutoFit/>
          </a:bodyPr>
          <a:lstStyle/>
          <a:p>
            <a:pPr algn="l"/>
            <a:endParaRPr lang="en-US"/>
          </a:p>
        </p:txBody>
      </p:sp>
      <p:sp>
        <p:nvSpPr>
          <p:cNvPr id="10" name="TextBox 9">
            <a:extLst>
              <a:ext uri="{FF2B5EF4-FFF2-40B4-BE49-F238E27FC236}">
                <a16:creationId xmlns:a16="http://schemas.microsoft.com/office/drawing/2014/main" id="{D2675FD0-A21E-26AA-08AB-D539B21FEED3}"/>
              </a:ext>
            </a:extLst>
          </p:cNvPr>
          <p:cNvSpPr txBox="1"/>
          <p:nvPr/>
        </p:nvSpPr>
        <p:spPr>
          <a:xfrm flipH="1">
            <a:off x="382376" y="4160470"/>
            <a:ext cx="4131400" cy="2154436"/>
          </a:xfrm>
          <a:prstGeom prst="rect">
            <a:avLst/>
          </a:prstGeom>
          <a:noFill/>
        </p:spPr>
        <p:txBody>
          <a:bodyPr wrap="square" rtlCol="0">
            <a:spAutoFit/>
          </a:bodyPr>
          <a:lstStyle/>
          <a:p>
            <a:pPr algn="ctr"/>
            <a:r>
              <a:rPr lang="en-GB" sz="2900" b="1">
                <a:latin typeface="Arial" panose="020B0604020202020204" pitchFamily="34" charset="0"/>
                <a:cs typeface="Arial" panose="020B0604020202020204" pitchFamily="34" charset="0"/>
              </a:rPr>
              <a:t>“</a:t>
            </a:r>
            <a:r>
              <a:rPr lang="en-US" sz="2900" b="1">
                <a:latin typeface="Arial" panose="020B0604020202020204" pitchFamily="34" charset="0"/>
                <a:cs typeface="Arial" panose="020B0604020202020204" pitchFamily="34" charset="0"/>
              </a:rPr>
              <a:t>This isn’t a weakness but a strong strength you should lean towards!</a:t>
            </a:r>
            <a:r>
              <a:rPr lang="en-GB" sz="2900" b="1">
                <a:latin typeface="Arial" panose="020B0604020202020204" pitchFamily="34" charset="0"/>
                <a:cs typeface="Arial" panose="020B0604020202020204" pitchFamily="34" charset="0"/>
              </a:rPr>
              <a:t>”</a:t>
            </a:r>
            <a:endParaRPr lang="en-US" sz="2900" b="1">
              <a:latin typeface="Arial" panose="020B0604020202020204" pitchFamily="34" charset="0"/>
              <a:cs typeface="Arial" panose="020B0604020202020204" pitchFamily="34" charset="0"/>
            </a:endParaRPr>
          </a:p>
          <a:p>
            <a:pPr algn="l"/>
            <a:endParaRPr lang="en-US"/>
          </a:p>
        </p:txBody>
      </p:sp>
      <p:sp>
        <p:nvSpPr>
          <p:cNvPr id="3" name="TextBox 2">
            <a:extLst>
              <a:ext uri="{FF2B5EF4-FFF2-40B4-BE49-F238E27FC236}">
                <a16:creationId xmlns:a16="http://schemas.microsoft.com/office/drawing/2014/main" id="{A26848FD-4170-4256-86B8-A1856C7D2A1B}"/>
              </a:ext>
            </a:extLst>
          </p:cNvPr>
          <p:cNvSpPr txBox="1"/>
          <p:nvPr/>
        </p:nvSpPr>
        <p:spPr>
          <a:xfrm>
            <a:off x="5184553" y="2526414"/>
            <a:ext cx="1828800" cy="1828800"/>
          </a:xfrm>
          <a:prstGeom prst="rect">
            <a:avLst/>
          </a:prstGeom>
          <a:noFill/>
        </p:spPr>
        <p:txBody>
          <a:bodyPr wrap="square" rtlCol="0">
            <a:spAutoFit/>
          </a:bodyPr>
          <a:lstStyle/>
          <a:p>
            <a:pPr algn="l"/>
            <a:endParaRPr lang="en-US"/>
          </a:p>
        </p:txBody>
      </p:sp>
      <p:sp>
        <p:nvSpPr>
          <p:cNvPr id="5" name="TextBox 4">
            <a:extLst>
              <a:ext uri="{FF2B5EF4-FFF2-40B4-BE49-F238E27FC236}">
                <a16:creationId xmlns:a16="http://schemas.microsoft.com/office/drawing/2014/main" id="{0A6746FD-B6BA-23DD-95E2-25DC02E45CAF}"/>
              </a:ext>
            </a:extLst>
          </p:cNvPr>
          <p:cNvSpPr txBox="1"/>
          <p:nvPr/>
        </p:nvSpPr>
        <p:spPr>
          <a:xfrm>
            <a:off x="107841" y="6479660"/>
            <a:ext cx="4131400" cy="369332"/>
          </a:xfrm>
          <a:prstGeom prst="rect">
            <a:avLst/>
          </a:prstGeom>
          <a:noFill/>
        </p:spPr>
        <p:txBody>
          <a:bodyPr wrap="square" rtlCol="0">
            <a:spAutoFit/>
          </a:bodyPr>
          <a:lstStyle/>
          <a:p>
            <a:pPr algn="l"/>
            <a:r>
              <a:rPr lang="en-GB" b="1" i="1"/>
              <a:t>Leoni</a:t>
            </a:r>
          </a:p>
        </p:txBody>
      </p:sp>
    </p:spTree>
    <p:extLst>
      <p:ext uri="{BB962C8B-B14F-4D97-AF65-F5344CB8AC3E}">
        <p14:creationId xmlns:p14="http://schemas.microsoft.com/office/powerpoint/2010/main" val="23402755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45C6FF08-FFE3-5C8B-7264-D6CC393CF328}"/>
              </a:ext>
            </a:extLst>
          </p:cNvPr>
          <p:cNvPicPr>
            <a:picLocks noChangeAspect="1"/>
          </p:cNvPicPr>
          <p:nvPr/>
        </p:nvPicPr>
        <p:blipFill>
          <a:blip r:embed="rId2"/>
          <a:srcRect l="5884" r="-1" b="-1"/>
          <a:stretch>
            <a:fillRect/>
          </a:stretch>
        </p:blipFill>
        <p:spPr>
          <a:xfrm>
            <a:off x="-3047" y="0"/>
            <a:ext cx="9669642" cy="6857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67F5C5-459A-F0C4-57D6-32816B0A89CF}"/>
              </a:ext>
            </a:extLst>
          </p:cNvPr>
          <p:cNvSpPr>
            <a:spLocks noGrp="1"/>
          </p:cNvSpPr>
          <p:nvPr>
            <p:ph type="title"/>
          </p:nvPr>
        </p:nvSpPr>
        <p:spPr>
          <a:xfrm>
            <a:off x="784100" y="-10"/>
            <a:ext cx="11404851" cy="907017"/>
          </a:xfrm>
        </p:spPr>
        <p:txBody>
          <a:bodyPr>
            <a:normAutofit fontScale="90000"/>
          </a:bodyPr>
          <a:lstStyle/>
          <a:p>
            <a:r>
              <a:rPr lang="en-GB" sz="3700" b="1">
                <a:latin typeface="Arial" panose="020B0604020202020204" pitchFamily="34" charset="0"/>
                <a:cs typeface="Arial" panose="020B0604020202020204" pitchFamily="34" charset="0"/>
              </a:rPr>
              <a:t>Current up-to date performances of Cardiff Airport</a:t>
            </a:r>
            <a:endParaRPr lang="en-US" sz="3700"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4D5DEE6-E78C-CA81-F841-646C4A777228}"/>
              </a:ext>
            </a:extLst>
          </p:cNvPr>
          <p:cNvSpPr>
            <a:spLocks noGrp="1"/>
          </p:cNvSpPr>
          <p:nvPr>
            <p:ph idx="1"/>
          </p:nvPr>
        </p:nvSpPr>
        <p:spPr>
          <a:xfrm>
            <a:off x="6094475" y="646331"/>
            <a:ext cx="6216179" cy="5269956"/>
          </a:xfrm>
        </p:spPr>
        <p:txBody>
          <a:bodyPr vert="horz" lIns="91440" tIns="45720" rIns="91440" bIns="45720" rtlCol="0" anchor="t">
            <a:noAutofit/>
          </a:bodyPr>
          <a:lstStyle/>
          <a:p>
            <a:pPr>
              <a:buFont typeface="Wingdings" pitchFamily="2" charset="2"/>
              <a:buChar char="§"/>
            </a:pPr>
            <a:r>
              <a:rPr lang="en-GB" sz="1700" b="1"/>
              <a:t>“Cardiff Airport is the only major domestic and international airport in Wales”</a:t>
            </a:r>
          </a:p>
          <a:p>
            <a:pPr>
              <a:buFontTx/>
              <a:buChar char="-"/>
            </a:pPr>
            <a:r>
              <a:rPr lang="en-GB" sz="1700"/>
              <a:t>They gain major competitions with other major airports (Heathrow/ Gatwick)</a:t>
            </a:r>
          </a:p>
          <a:p>
            <a:pPr>
              <a:buFontTx/>
              <a:buChar char="-"/>
            </a:pPr>
            <a:r>
              <a:rPr lang="en-GB" sz="1700"/>
              <a:t>They are the most important factor in Wales travel sector</a:t>
            </a:r>
          </a:p>
          <a:p>
            <a:pPr>
              <a:buFont typeface="Wingdings" pitchFamily="2" charset="2"/>
              <a:buChar char="§"/>
            </a:pPr>
            <a:r>
              <a:rPr lang="en-GB" sz="1700"/>
              <a:t>“</a:t>
            </a:r>
            <a:r>
              <a:rPr lang="en-GB" sz="1700" b="1"/>
              <a:t>TUI has announced a further major expansion at Cardiff Airport with new routes added to its flying programme.” </a:t>
            </a:r>
          </a:p>
          <a:p>
            <a:pPr>
              <a:buFontTx/>
              <a:buChar char="-"/>
            </a:pPr>
            <a:r>
              <a:rPr lang="en-GB" sz="1700"/>
              <a:t>Boosts the local economy, many new jobs </a:t>
            </a:r>
          </a:p>
          <a:p>
            <a:pPr>
              <a:buFontTx/>
              <a:buChar char="-"/>
            </a:pPr>
            <a:r>
              <a:rPr lang="en-GB" sz="1700"/>
              <a:t>More choices of travel destinations for travellers</a:t>
            </a:r>
          </a:p>
          <a:p>
            <a:pPr>
              <a:buFont typeface="Wingdings" pitchFamily="2" charset="2"/>
              <a:buChar char="§"/>
            </a:pPr>
            <a:r>
              <a:rPr lang="en-GB" sz="1700" b="1"/>
              <a:t>£200 million + in Gross Value Added (GVA)</a:t>
            </a:r>
          </a:p>
          <a:p>
            <a:pPr>
              <a:buFontTx/>
              <a:buChar char="-"/>
            </a:pPr>
            <a:r>
              <a:rPr lang="en-GB" sz="1700"/>
              <a:t>Thriving strength for the industry</a:t>
            </a:r>
          </a:p>
          <a:p>
            <a:pPr>
              <a:buFontTx/>
              <a:buChar char="-"/>
            </a:pPr>
            <a:r>
              <a:rPr lang="en-GB" sz="1700"/>
              <a:t>Show how many travellers are using the airport to a gateway of growth</a:t>
            </a:r>
          </a:p>
          <a:p>
            <a:pPr>
              <a:buFont typeface="Wingdings" pitchFamily="2" charset="2"/>
              <a:buChar char="§"/>
            </a:pPr>
            <a:r>
              <a:rPr lang="en-GB" sz="1700" b="1"/>
              <a:t>“End of September 2025, 928,000 passengers </a:t>
            </a:r>
            <a:r>
              <a:rPr lang="en-GB" sz="1700" b="1" err="1"/>
              <a:t>traveled</a:t>
            </a:r>
            <a:r>
              <a:rPr lang="en-GB" sz="1700" b="1"/>
              <a:t> through the airport, a 5.3% increase on the previous year”</a:t>
            </a:r>
          </a:p>
          <a:p>
            <a:pPr>
              <a:buFontTx/>
              <a:buChar char="-"/>
            </a:pPr>
            <a:r>
              <a:rPr lang="en-GB" sz="1700"/>
              <a:t>Far from a weakness</a:t>
            </a:r>
          </a:p>
          <a:p>
            <a:pPr>
              <a:buFontTx/>
              <a:buChar char="-"/>
            </a:pPr>
            <a:r>
              <a:rPr lang="en-GB" sz="1700"/>
              <a:t>When regional airports are struggling, ongoing growth flights are at a high demand</a:t>
            </a:r>
          </a:p>
          <a:p>
            <a:pPr>
              <a:buFontTx/>
              <a:buChar char="-"/>
            </a:pPr>
            <a:r>
              <a:rPr lang="en-GB" sz="1700"/>
              <a:t>More opportunities for airlines to join the airport</a:t>
            </a:r>
          </a:p>
        </p:txBody>
      </p:sp>
      <p:sp>
        <p:nvSpPr>
          <p:cNvPr id="7" name="TextBox 6">
            <a:extLst>
              <a:ext uri="{FF2B5EF4-FFF2-40B4-BE49-F238E27FC236}">
                <a16:creationId xmlns:a16="http://schemas.microsoft.com/office/drawing/2014/main" id="{52B80C52-706D-B22C-2C92-1F1FE8F5695E}"/>
              </a:ext>
            </a:extLst>
          </p:cNvPr>
          <p:cNvSpPr txBox="1"/>
          <p:nvPr/>
        </p:nvSpPr>
        <p:spPr>
          <a:xfrm>
            <a:off x="490606" y="6063973"/>
            <a:ext cx="5603869" cy="646331"/>
          </a:xfrm>
          <a:prstGeom prst="rect">
            <a:avLst/>
          </a:prstGeom>
          <a:noFill/>
        </p:spPr>
        <p:txBody>
          <a:bodyPr wrap="square" rtlCol="0">
            <a:spAutoFit/>
          </a:bodyPr>
          <a:lstStyle/>
          <a:p>
            <a:pPr algn="ctr"/>
            <a:r>
              <a:rPr lang="en-GB" b="1"/>
              <a:t>This gives off demand led growth airport rather than an underuse airport!</a:t>
            </a:r>
            <a:endParaRPr lang="en-US" b="1"/>
          </a:p>
        </p:txBody>
      </p:sp>
      <p:sp>
        <p:nvSpPr>
          <p:cNvPr id="4" name="TextBox 3">
            <a:extLst>
              <a:ext uri="{FF2B5EF4-FFF2-40B4-BE49-F238E27FC236}">
                <a16:creationId xmlns:a16="http://schemas.microsoft.com/office/drawing/2014/main" id="{C247CEE1-61F2-2EB5-A812-4213CB6B364E}"/>
              </a:ext>
            </a:extLst>
          </p:cNvPr>
          <p:cNvSpPr txBox="1"/>
          <p:nvPr/>
        </p:nvSpPr>
        <p:spPr>
          <a:xfrm>
            <a:off x="5246451" y="2517302"/>
            <a:ext cx="1828800" cy="1828800"/>
          </a:xfrm>
          <a:prstGeom prst="rect">
            <a:avLst/>
          </a:prstGeom>
          <a:noFill/>
        </p:spPr>
        <p:txBody>
          <a:bodyPr wrap="square" rtlCol="0">
            <a:spAutoFit/>
          </a:bodyPr>
          <a:lstStyle/>
          <a:p>
            <a:pPr algn="l"/>
            <a:endParaRPr lang="en-US"/>
          </a:p>
        </p:txBody>
      </p:sp>
      <p:sp>
        <p:nvSpPr>
          <p:cNvPr id="8" name="TextBox 7">
            <a:extLst>
              <a:ext uri="{FF2B5EF4-FFF2-40B4-BE49-F238E27FC236}">
                <a16:creationId xmlns:a16="http://schemas.microsoft.com/office/drawing/2014/main" id="{076A196B-D7DF-845D-609A-D1664E377AA6}"/>
              </a:ext>
            </a:extLst>
          </p:cNvPr>
          <p:cNvSpPr txBox="1"/>
          <p:nvPr/>
        </p:nvSpPr>
        <p:spPr>
          <a:xfrm>
            <a:off x="-6093" y="6488668"/>
            <a:ext cx="1828800" cy="369332"/>
          </a:xfrm>
          <a:prstGeom prst="rect">
            <a:avLst/>
          </a:prstGeom>
          <a:noFill/>
        </p:spPr>
        <p:txBody>
          <a:bodyPr wrap="square" rtlCol="0">
            <a:spAutoFit/>
          </a:bodyPr>
          <a:lstStyle/>
          <a:p>
            <a:pPr algn="l"/>
            <a:r>
              <a:rPr lang="en-GB" b="1"/>
              <a:t>Leoni</a:t>
            </a:r>
            <a:endParaRPr lang="en-US" b="1"/>
          </a:p>
        </p:txBody>
      </p:sp>
    </p:spTree>
    <p:extLst>
      <p:ext uri="{BB962C8B-B14F-4D97-AF65-F5344CB8AC3E}">
        <p14:creationId xmlns:p14="http://schemas.microsoft.com/office/powerpoint/2010/main" val="28225765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235A2-E8BC-7D19-EAD5-6270F3FF12D9}"/>
              </a:ext>
            </a:extLst>
          </p:cNvPr>
          <p:cNvSpPr>
            <a:spLocks noGrp="1"/>
          </p:cNvSpPr>
          <p:nvPr>
            <p:ph type="title"/>
          </p:nvPr>
        </p:nvSpPr>
        <p:spPr>
          <a:xfrm>
            <a:off x="2117002" y="25149"/>
            <a:ext cx="6303978" cy="512530"/>
          </a:xfrm>
        </p:spPr>
        <p:txBody>
          <a:bodyPr>
            <a:normAutofit/>
          </a:bodyPr>
          <a:lstStyle/>
          <a:p>
            <a:r>
              <a:rPr lang="en-GB" sz="2900" b="1">
                <a:latin typeface="Arial" panose="020B0604020202020204" pitchFamily="34" charset="0"/>
                <a:cs typeface="Arial" panose="020B0604020202020204" pitchFamily="34" charset="0"/>
              </a:rPr>
              <a:t>Theories to conclude to my debate</a:t>
            </a:r>
            <a:endParaRPr lang="en-US" sz="2900" b="1">
              <a:latin typeface="Arial" panose="020B0604020202020204" pitchFamily="34" charset="0"/>
              <a:cs typeface="Arial" panose="020B0604020202020204" pitchFamily="34" charset="0"/>
            </a:endParaRPr>
          </a:p>
        </p:txBody>
      </p:sp>
      <p:graphicFrame>
        <p:nvGraphicFramePr>
          <p:cNvPr id="4" name="Table 3">
            <a:extLst>
              <a:ext uri="{FF2B5EF4-FFF2-40B4-BE49-F238E27FC236}">
                <a16:creationId xmlns:a16="http://schemas.microsoft.com/office/drawing/2014/main" id="{91072876-5B79-9224-D391-40EF2816BA4D}"/>
              </a:ext>
            </a:extLst>
          </p:cNvPr>
          <p:cNvGraphicFramePr>
            <a:graphicFrameLocks noGrp="1"/>
          </p:cNvGraphicFramePr>
          <p:nvPr>
            <p:extLst>
              <p:ext uri="{D42A27DB-BD31-4B8C-83A1-F6EECF244321}">
                <p14:modId xmlns:p14="http://schemas.microsoft.com/office/powerpoint/2010/main" val="2141473272"/>
              </p:ext>
            </p:extLst>
          </p:nvPr>
        </p:nvGraphicFramePr>
        <p:xfrm>
          <a:off x="0" y="490397"/>
          <a:ext cx="8941554" cy="6461760"/>
        </p:xfrm>
        <a:graphic>
          <a:graphicData uri="http://schemas.openxmlformats.org/drawingml/2006/table">
            <a:tbl>
              <a:tblPr firstRow="1" bandRow="1">
                <a:tableStyleId>{5940675A-B579-460E-94D1-54222C63F5DA}</a:tableStyleId>
              </a:tblPr>
              <a:tblGrid>
                <a:gridCol w="2980518">
                  <a:extLst>
                    <a:ext uri="{9D8B030D-6E8A-4147-A177-3AD203B41FA5}">
                      <a16:colId xmlns:a16="http://schemas.microsoft.com/office/drawing/2014/main" val="2964430219"/>
                    </a:ext>
                  </a:extLst>
                </a:gridCol>
                <a:gridCol w="2980518">
                  <a:extLst>
                    <a:ext uri="{9D8B030D-6E8A-4147-A177-3AD203B41FA5}">
                      <a16:colId xmlns:a16="http://schemas.microsoft.com/office/drawing/2014/main" val="2280242597"/>
                    </a:ext>
                  </a:extLst>
                </a:gridCol>
                <a:gridCol w="2980518">
                  <a:extLst>
                    <a:ext uri="{9D8B030D-6E8A-4147-A177-3AD203B41FA5}">
                      <a16:colId xmlns:a16="http://schemas.microsoft.com/office/drawing/2014/main" val="2577793698"/>
                    </a:ext>
                  </a:extLst>
                </a:gridCol>
              </a:tblGrid>
              <a:tr h="1687426">
                <a:tc>
                  <a:txBody>
                    <a:bodyPr/>
                    <a:lstStyle/>
                    <a:p>
                      <a:r>
                        <a:rPr lang="en-GB" b="1">
                          <a:latin typeface="Arial"/>
                          <a:cs typeface="Arial"/>
                        </a:rPr>
                        <a:t>Maslow's Law</a:t>
                      </a:r>
                      <a:endParaRPr lang="en-US">
                        <a:latin typeface="Arial"/>
                        <a:cs typeface="Arial"/>
                      </a:endParaRPr>
                    </a:p>
                  </a:txBody>
                  <a:tcPr/>
                </a:tc>
                <a:tc>
                  <a:txBody>
                    <a:bodyPr/>
                    <a:lstStyle/>
                    <a:p>
                      <a:r>
                        <a:rPr lang="en-GB" b="1"/>
                        <a:t>Plog’s Law</a:t>
                      </a:r>
                      <a:endParaRPr lang="en-US" b="1"/>
                    </a:p>
                  </a:txBody>
                  <a:tcPr/>
                </a:tc>
                <a:tc>
                  <a:txBody>
                    <a:bodyPr/>
                    <a:lstStyle/>
                    <a:p>
                      <a:r>
                        <a:rPr lang="en-GB" b="1"/>
                        <a:t>Doxey </a:t>
                      </a:r>
                      <a:r>
                        <a:rPr lang="en-GB" b="1" err="1"/>
                        <a:t>Irridex</a:t>
                      </a:r>
                      <a:r>
                        <a:rPr lang="en-GB" b="1"/>
                        <a:t> “community attitudes, adaptive capacity and competitive performances are central to sustainable tourism development</a:t>
                      </a:r>
                      <a:endParaRPr lang="en-US" b="1"/>
                    </a:p>
                  </a:txBody>
                  <a:tcPr/>
                </a:tc>
                <a:extLst>
                  <a:ext uri="{0D108BD9-81ED-4DB2-BD59-A6C34878D82A}">
                    <a16:rowId xmlns:a16="http://schemas.microsoft.com/office/drawing/2014/main" val="3472571896"/>
                  </a:ext>
                </a:extLst>
              </a:tr>
              <a:tr h="4588616">
                <a:tc>
                  <a:txBody>
                    <a:bodyPr/>
                    <a:lstStyle/>
                    <a:p>
                      <a:pPr marL="285750" indent="-285750" algn="l">
                        <a:buFontTx/>
                        <a:buChar char="-"/>
                      </a:pPr>
                      <a:r>
                        <a:rPr lang="en-GB" sz="1600">
                          <a:latin typeface="Arial"/>
                          <a:cs typeface="Arial"/>
                        </a:rPr>
                        <a:t>Maslow Hierarchy of needs strongly supports focusing on short-haul flights at Cardiff Airport</a:t>
                      </a:r>
                    </a:p>
                    <a:p>
                      <a:pPr marL="285750" indent="-285750" algn="l">
                        <a:buFontTx/>
                        <a:buChar char="-"/>
                      </a:pPr>
                      <a:r>
                        <a:rPr lang="en-GB" sz="1600">
                          <a:latin typeface="Arial"/>
                          <a:cs typeface="Arial"/>
                        </a:rPr>
                        <a:t>Short haul flights aligns with the lower and mid-level needs in the model</a:t>
                      </a:r>
                    </a:p>
                    <a:p>
                      <a:pPr marL="285750" indent="-285750" algn="l">
                        <a:buFontTx/>
                        <a:buChar char="-"/>
                      </a:pPr>
                      <a:r>
                        <a:rPr lang="en-GB" sz="1600">
                          <a:latin typeface="Arial"/>
                          <a:cs typeface="Arial"/>
                        </a:rPr>
                        <a:t>Tourists prioritise- safety, affordability and convenience as their number one priority to gong abroad</a:t>
                      </a:r>
                    </a:p>
                    <a:p>
                      <a:pPr marL="285750" indent="-285750" algn="l">
                        <a:buFontTx/>
                        <a:buChar char="-"/>
                      </a:pPr>
                      <a:r>
                        <a:rPr lang="en-GB" sz="1600">
                          <a:latin typeface="Arial"/>
                          <a:cs typeface="Arial"/>
                        </a:rPr>
                        <a:t>These factors are before the higher-level travel motivations, making short-haul flights more well-known</a:t>
                      </a:r>
                      <a:endParaRPr lang="en-US" sz="1600">
                        <a:latin typeface="Arial"/>
                        <a:cs typeface="Arial"/>
                      </a:endParaRPr>
                    </a:p>
                  </a:txBody>
                  <a:tcPr/>
                </a:tc>
                <a:tc>
                  <a:txBody>
                    <a:bodyPr/>
                    <a:lstStyle/>
                    <a:p>
                      <a:pPr marL="285750" indent="-285750" algn="l">
                        <a:buFontTx/>
                        <a:buChar char="-"/>
                      </a:pPr>
                      <a:r>
                        <a:rPr lang="en-GB" sz="1600">
                          <a:latin typeface="Arial"/>
                          <a:cs typeface="Arial"/>
                        </a:rPr>
                        <a:t>Plog’s further supports Cardiff airport short-haul routes</a:t>
                      </a:r>
                    </a:p>
                    <a:p>
                      <a:pPr marL="285750" indent="-285750" algn="l">
                        <a:buFontTx/>
                        <a:buChar char="-"/>
                      </a:pPr>
                      <a:r>
                        <a:rPr lang="en-GB" sz="1600">
                          <a:latin typeface="Arial"/>
                          <a:cs typeface="Arial"/>
                        </a:rPr>
                        <a:t>Cardiff airport mainly likes to attract mid- centric travellers </a:t>
                      </a:r>
                    </a:p>
                    <a:p>
                      <a:pPr marL="285750" indent="-285750" algn="l">
                        <a:buFontTx/>
                        <a:buChar char="-"/>
                      </a:pPr>
                      <a:r>
                        <a:rPr lang="en-GB" sz="1600">
                          <a:latin typeface="Arial"/>
                          <a:cs typeface="Arial"/>
                        </a:rPr>
                        <a:t>Mid centric like to go for flights which are: lower- cost travel and good-value destinations</a:t>
                      </a:r>
                    </a:p>
                    <a:p>
                      <a:pPr marL="285750" indent="-285750" algn="l">
                        <a:buFontTx/>
                        <a:buChar char="-"/>
                      </a:pPr>
                      <a:r>
                        <a:rPr lang="en-GB" sz="1600">
                          <a:latin typeface="Arial"/>
                          <a:cs typeface="Arial"/>
                        </a:rPr>
                        <a:t>They are more likely to go for short-haul flights rather than long- haul</a:t>
                      </a:r>
                      <a:endParaRPr lang="en-US" sz="1600">
                        <a:latin typeface="Arial"/>
                        <a:cs typeface="Arial"/>
                      </a:endParaRPr>
                    </a:p>
                  </a:txBody>
                  <a:tcPr/>
                </a:tc>
                <a:tc>
                  <a:txBody>
                    <a:bodyPr/>
                    <a:lstStyle/>
                    <a:p>
                      <a:pPr marL="285750" indent="-285750" algn="l">
                        <a:buFontTx/>
                        <a:buChar char="-"/>
                      </a:pPr>
                      <a:r>
                        <a:rPr lang="en-GB" sz="1600">
                          <a:latin typeface="Arial"/>
                          <a:cs typeface="Arial"/>
                        </a:rPr>
                        <a:t>The given quote highlights positive community perceptions of tourism development</a:t>
                      </a:r>
                    </a:p>
                    <a:p>
                      <a:pPr marL="285750" indent="-285750" algn="l">
                        <a:buFontTx/>
                        <a:buChar char="-"/>
                      </a:pPr>
                      <a:r>
                        <a:rPr lang="en-GB" sz="1600">
                          <a:latin typeface="Arial"/>
                          <a:cs typeface="Arial"/>
                        </a:rPr>
                        <a:t>It reflects Doxey’s </a:t>
                      </a:r>
                      <a:r>
                        <a:rPr lang="en-GB" sz="1600" err="1">
                          <a:latin typeface="Arial"/>
                          <a:cs typeface="Arial"/>
                        </a:rPr>
                        <a:t>Irridex</a:t>
                      </a:r>
                      <a:r>
                        <a:rPr lang="en-GB" sz="1600">
                          <a:latin typeface="Arial"/>
                          <a:cs typeface="Arial"/>
                        </a:rPr>
                        <a:t> at the Euphoria stage</a:t>
                      </a:r>
                    </a:p>
                    <a:p>
                      <a:pPr marL="285750" indent="-285750" algn="l">
                        <a:buFontTx/>
                        <a:buChar char="-"/>
                      </a:pPr>
                      <a:r>
                        <a:rPr lang="en-GB" sz="1600">
                          <a:latin typeface="Arial"/>
                          <a:cs typeface="Arial"/>
                        </a:rPr>
                        <a:t>Local residents view tourism positively</a:t>
                      </a:r>
                    </a:p>
                    <a:p>
                      <a:pPr marL="285750" indent="-285750" algn="l">
                        <a:buFontTx/>
                        <a:buChar char="-"/>
                      </a:pPr>
                      <a:r>
                        <a:rPr lang="en-GB" sz="1600">
                          <a:latin typeface="Arial"/>
                          <a:cs typeface="Arial"/>
                        </a:rPr>
                        <a:t>Tourism is seen well-managed</a:t>
                      </a:r>
                    </a:p>
                    <a:p>
                      <a:pPr marL="285750" indent="-285750" algn="l">
                        <a:buFontTx/>
                        <a:buChar char="-"/>
                      </a:pPr>
                      <a:r>
                        <a:rPr lang="en-GB" sz="1600">
                          <a:latin typeface="Arial"/>
                          <a:cs typeface="Arial"/>
                        </a:rPr>
                        <a:t>Having positive local attitudes towards tourism allows them to: grow without causing social issues and enhance visitor experiences</a:t>
                      </a:r>
                    </a:p>
                    <a:p>
                      <a:pPr marL="285750" indent="-285750" algn="l">
                        <a:buFontTx/>
                        <a:buChar char="-"/>
                      </a:pPr>
                      <a:r>
                        <a:rPr lang="en-GB" sz="1600">
                          <a:latin typeface="Arial"/>
                          <a:cs typeface="Arial"/>
                        </a:rPr>
                        <a:t>A strong foundation for sustainable tourism development</a:t>
                      </a:r>
                      <a:endParaRPr lang="en-US" sz="1600">
                        <a:latin typeface="Arial"/>
                        <a:cs typeface="Arial"/>
                      </a:endParaRPr>
                    </a:p>
                  </a:txBody>
                  <a:tcPr/>
                </a:tc>
                <a:extLst>
                  <a:ext uri="{0D108BD9-81ED-4DB2-BD59-A6C34878D82A}">
                    <a16:rowId xmlns:a16="http://schemas.microsoft.com/office/drawing/2014/main" val="3903729522"/>
                  </a:ext>
                </a:extLst>
              </a:tr>
            </a:tbl>
          </a:graphicData>
        </a:graphic>
      </p:graphicFrame>
      <p:pic>
        <p:nvPicPr>
          <p:cNvPr id="12" name="Picture 11">
            <a:extLst>
              <a:ext uri="{FF2B5EF4-FFF2-40B4-BE49-F238E27FC236}">
                <a16:creationId xmlns:a16="http://schemas.microsoft.com/office/drawing/2014/main" id="{0A8BEF12-F751-E440-D5E7-1B4B4DA9D232}"/>
              </a:ext>
            </a:extLst>
          </p:cNvPr>
          <p:cNvPicPr>
            <a:picLocks noChangeAspect="1"/>
          </p:cNvPicPr>
          <p:nvPr/>
        </p:nvPicPr>
        <p:blipFill>
          <a:blip r:embed="rId2"/>
          <a:srcRect t="10306" b="6608"/>
          <a:stretch>
            <a:fillRect/>
          </a:stretch>
        </p:blipFill>
        <p:spPr>
          <a:xfrm>
            <a:off x="8420980" y="4395646"/>
            <a:ext cx="3603781" cy="2462354"/>
          </a:xfrm>
          <a:prstGeom prst="rect">
            <a:avLst/>
          </a:prstGeom>
        </p:spPr>
      </p:pic>
      <p:pic>
        <p:nvPicPr>
          <p:cNvPr id="15" name="Picture 14">
            <a:extLst>
              <a:ext uri="{FF2B5EF4-FFF2-40B4-BE49-F238E27FC236}">
                <a16:creationId xmlns:a16="http://schemas.microsoft.com/office/drawing/2014/main" id="{E9DEA5F2-7E96-DF3A-6288-F6E87533798A}"/>
              </a:ext>
            </a:extLst>
          </p:cNvPr>
          <p:cNvPicPr>
            <a:picLocks noChangeAspect="1"/>
          </p:cNvPicPr>
          <p:nvPr/>
        </p:nvPicPr>
        <p:blipFill>
          <a:blip r:embed="rId3"/>
          <a:stretch>
            <a:fillRect/>
          </a:stretch>
        </p:blipFill>
        <p:spPr>
          <a:xfrm>
            <a:off x="9210642" y="2141496"/>
            <a:ext cx="2814119" cy="2462354"/>
          </a:xfrm>
          <a:prstGeom prst="rect">
            <a:avLst/>
          </a:prstGeom>
        </p:spPr>
      </p:pic>
      <p:pic>
        <p:nvPicPr>
          <p:cNvPr id="116" name="Picture 115">
            <a:extLst>
              <a:ext uri="{FF2B5EF4-FFF2-40B4-BE49-F238E27FC236}">
                <a16:creationId xmlns:a16="http://schemas.microsoft.com/office/drawing/2014/main" id="{B3E425B1-7A25-6725-B27D-0E4F516E8DE4}"/>
              </a:ext>
            </a:extLst>
          </p:cNvPr>
          <p:cNvPicPr>
            <a:picLocks noChangeAspect="1"/>
          </p:cNvPicPr>
          <p:nvPr/>
        </p:nvPicPr>
        <p:blipFill>
          <a:blip r:embed="rId4">
            <a:extLst>
              <a:ext uri="{28A0092B-C50C-407E-A947-70E740481C1C}">
                <a14:useLocalDpi xmlns:a14="http://schemas.microsoft.com/office/drawing/2010/main" val="0"/>
              </a:ext>
            </a:extLst>
          </a:blip>
          <a:srcRect l="5776" t="3836" r="3221" b="21745"/>
          <a:stretch>
            <a:fillRect/>
          </a:stretch>
        </p:blipFill>
        <p:spPr>
          <a:xfrm>
            <a:off x="8941553" y="0"/>
            <a:ext cx="3250447" cy="1877637"/>
          </a:xfrm>
          <a:prstGeom prst="rect">
            <a:avLst/>
          </a:prstGeom>
        </p:spPr>
      </p:pic>
      <p:sp>
        <p:nvSpPr>
          <p:cNvPr id="3" name="TextBox 2">
            <a:extLst>
              <a:ext uri="{FF2B5EF4-FFF2-40B4-BE49-F238E27FC236}">
                <a16:creationId xmlns:a16="http://schemas.microsoft.com/office/drawing/2014/main" id="{C66DFE57-DFDD-D2AD-ED9D-1B7EB2D7CD79}"/>
              </a:ext>
            </a:extLst>
          </p:cNvPr>
          <p:cNvSpPr txBox="1"/>
          <p:nvPr/>
        </p:nvSpPr>
        <p:spPr>
          <a:xfrm>
            <a:off x="0" y="6480691"/>
            <a:ext cx="1828800" cy="369332"/>
          </a:xfrm>
          <a:prstGeom prst="rect">
            <a:avLst/>
          </a:prstGeom>
          <a:noFill/>
        </p:spPr>
        <p:txBody>
          <a:bodyPr wrap="square" rtlCol="0">
            <a:spAutoFit/>
          </a:bodyPr>
          <a:lstStyle/>
          <a:p>
            <a:pPr algn="l"/>
            <a:r>
              <a:rPr lang="en-GB" b="1" i="1"/>
              <a:t>Leoni</a:t>
            </a:r>
            <a:endParaRPr lang="en-US" b="1" i="1"/>
          </a:p>
        </p:txBody>
      </p:sp>
    </p:spTree>
    <p:extLst>
      <p:ext uri="{BB962C8B-B14F-4D97-AF65-F5344CB8AC3E}">
        <p14:creationId xmlns:p14="http://schemas.microsoft.com/office/powerpoint/2010/main" val="5947043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85C025BA-CF51-FE98-1A36-F61F461698D2}"/>
              </a:ext>
            </a:extLst>
          </p:cNvPr>
          <p:cNvPicPr>
            <a:picLocks noChangeAspect="1"/>
          </p:cNvPicPr>
          <p:nvPr/>
        </p:nvPicPr>
        <p:blipFill>
          <a:blip r:embed="rId2">
            <a:extLst>
              <a:ext uri="{28A0092B-C50C-407E-A947-70E740481C1C}">
                <a14:useLocalDpi xmlns:a14="http://schemas.microsoft.com/office/drawing/2010/main" val="0"/>
              </a:ext>
            </a:extLst>
          </a:blip>
          <a:srcRect l="17113" r="3998"/>
          <a:stretch>
            <a:fillRect/>
          </a:stretch>
        </p:blipFill>
        <p:spPr>
          <a:xfrm>
            <a:off x="-1" y="-2"/>
            <a:ext cx="5410198" cy="6858002"/>
          </a:xfrm>
          <a:prstGeom prst="rect">
            <a:avLst/>
          </a:prstGeom>
        </p:spPr>
      </p:pic>
      <p:sp useBgFill="1">
        <p:nvSpPr>
          <p:cNvPr id="24" name="Rectangle 23">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7B9242-9D84-50D4-44F3-8C70E61C2B12}"/>
              </a:ext>
            </a:extLst>
          </p:cNvPr>
          <p:cNvSpPr>
            <a:spLocks noGrp="1"/>
          </p:cNvSpPr>
          <p:nvPr>
            <p:ph type="title"/>
          </p:nvPr>
        </p:nvSpPr>
        <p:spPr>
          <a:xfrm>
            <a:off x="6096000" y="738922"/>
            <a:ext cx="5893099" cy="808154"/>
          </a:xfrm>
        </p:spPr>
        <p:txBody>
          <a:bodyPr vert="horz" lIns="91440" tIns="45720" rIns="91440" bIns="45720" rtlCol="0" anchor="ctr">
            <a:normAutofit/>
          </a:bodyPr>
          <a:lstStyle/>
          <a:p>
            <a:r>
              <a:rPr lang="en-GB" sz="4000" b="1"/>
              <a:t>Summary of my decision</a:t>
            </a:r>
            <a:endParaRPr lang="en-US" sz="4000" b="1"/>
          </a:p>
        </p:txBody>
      </p:sp>
      <p:sp>
        <p:nvSpPr>
          <p:cNvPr id="5" name="TextBox 4">
            <a:extLst>
              <a:ext uri="{FF2B5EF4-FFF2-40B4-BE49-F238E27FC236}">
                <a16:creationId xmlns:a16="http://schemas.microsoft.com/office/drawing/2014/main" id="{A018C78B-FBF4-025D-D4F0-4DDB9A867C37}"/>
              </a:ext>
            </a:extLst>
          </p:cNvPr>
          <p:cNvSpPr txBox="1"/>
          <p:nvPr/>
        </p:nvSpPr>
        <p:spPr>
          <a:xfrm>
            <a:off x="6478253" y="2416269"/>
            <a:ext cx="5247340" cy="3496878"/>
          </a:xfrm>
          <a:prstGeom prst="rect">
            <a:avLst/>
          </a:prstGeom>
        </p:spPr>
        <p:txBody>
          <a:bodyPr vert="horz" lIns="91440" tIns="45720" rIns="91440" bIns="45720" rtlCol="0" anchor="ctr">
            <a:normAutofit/>
          </a:bodyPr>
          <a:lstStyle/>
          <a:p>
            <a:pPr marL="285750" indent="-228600">
              <a:lnSpc>
                <a:spcPct val="90000"/>
              </a:lnSpc>
              <a:spcAft>
                <a:spcPts val="600"/>
              </a:spcAft>
              <a:buFont typeface="Arial" panose="020B0604020202020204" pitchFamily="34" charset="0"/>
              <a:buChar char="•"/>
            </a:pPr>
            <a:r>
              <a:rPr lang="en-US"/>
              <a:t>The evidence shown across the previous slides demonstrates that Cardiff Airport is being utilized effectively </a:t>
            </a:r>
          </a:p>
          <a:p>
            <a:pPr marL="285750" indent="-228600">
              <a:lnSpc>
                <a:spcPct val="90000"/>
              </a:lnSpc>
              <a:spcAft>
                <a:spcPts val="600"/>
              </a:spcAft>
              <a:buFont typeface="Arial" panose="020B0604020202020204" pitchFamily="34" charset="0"/>
              <a:buChar char="•"/>
            </a:pPr>
            <a:r>
              <a:rPr lang="en-US"/>
              <a:t>A strong focus on short- haul flights allows Cardiff airport to maximize its potential</a:t>
            </a:r>
          </a:p>
          <a:p>
            <a:pPr marL="285750" indent="-228600">
              <a:lnSpc>
                <a:spcPct val="90000"/>
              </a:lnSpc>
              <a:spcAft>
                <a:spcPts val="600"/>
              </a:spcAft>
              <a:buFont typeface="Arial" panose="020B0604020202020204" pitchFamily="34" charset="0"/>
              <a:buChar char="•"/>
            </a:pPr>
            <a:r>
              <a:rPr lang="en-US"/>
              <a:t>Smaller airports can compete with larger aviation hubs in the long run</a:t>
            </a:r>
          </a:p>
          <a:p>
            <a:pPr marL="285750" indent="-228600">
              <a:lnSpc>
                <a:spcPct val="90000"/>
              </a:lnSpc>
              <a:spcAft>
                <a:spcPts val="600"/>
              </a:spcAft>
              <a:buFont typeface="Arial" panose="020B0604020202020204" pitchFamily="34" charset="0"/>
              <a:buChar char="•"/>
            </a:pPr>
            <a:r>
              <a:rPr lang="en-US"/>
              <a:t>Their strategy supports the needs of Wales economically and socially</a:t>
            </a:r>
          </a:p>
        </p:txBody>
      </p:sp>
      <p:sp>
        <p:nvSpPr>
          <p:cNvPr id="14" name="TextBox 13">
            <a:extLst>
              <a:ext uri="{FF2B5EF4-FFF2-40B4-BE49-F238E27FC236}">
                <a16:creationId xmlns:a16="http://schemas.microsoft.com/office/drawing/2014/main" id="{2186A37F-3FA7-DC28-4F4B-EAD03FC958B7}"/>
              </a:ext>
            </a:extLst>
          </p:cNvPr>
          <p:cNvSpPr txBox="1"/>
          <p:nvPr/>
        </p:nvSpPr>
        <p:spPr>
          <a:xfrm>
            <a:off x="6478253" y="1478947"/>
            <a:ext cx="5128592" cy="646331"/>
          </a:xfrm>
          <a:prstGeom prst="rect">
            <a:avLst/>
          </a:prstGeom>
          <a:noFill/>
        </p:spPr>
        <p:txBody>
          <a:bodyPr wrap="square" rtlCol="0">
            <a:spAutoFit/>
          </a:bodyPr>
          <a:lstStyle/>
          <a:p>
            <a:pPr algn="ctr"/>
            <a:r>
              <a:rPr lang="en-US" sz="1800" b="1"/>
              <a:t>Short haul flights will always be aligned with the demand</a:t>
            </a:r>
            <a:endParaRPr lang="en-US"/>
          </a:p>
        </p:txBody>
      </p:sp>
      <p:sp>
        <p:nvSpPr>
          <p:cNvPr id="3" name="TextBox 2">
            <a:extLst>
              <a:ext uri="{FF2B5EF4-FFF2-40B4-BE49-F238E27FC236}">
                <a16:creationId xmlns:a16="http://schemas.microsoft.com/office/drawing/2014/main" id="{D636C5C2-6454-605E-827A-4916698167C5}"/>
              </a:ext>
            </a:extLst>
          </p:cNvPr>
          <p:cNvSpPr txBox="1"/>
          <p:nvPr/>
        </p:nvSpPr>
        <p:spPr>
          <a:xfrm>
            <a:off x="11277599" y="6488668"/>
            <a:ext cx="1828800" cy="369332"/>
          </a:xfrm>
          <a:prstGeom prst="rect">
            <a:avLst/>
          </a:prstGeom>
          <a:noFill/>
        </p:spPr>
        <p:txBody>
          <a:bodyPr wrap="square" rtlCol="0">
            <a:spAutoFit/>
          </a:bodyPr>
          <a:lstStyle/>
          <a:p>
            <a:pPr algn="l"/>
            <a:r>
              <a:rPr lang="en-GB" b="1" i="1"/>
              <a:t>Leoni</a:t>
            </a:r>
            <a:endParaRPr lang="en-US" b="1" i="1"/>
          </a:p>
        </p:txBody>
      </p:sp>
    </p:spTree>
    <p:extLst>
      <p:ext uri="{BB962C8B-B14F-4D97-AF65-F5344CB8AC3E}">
        <p14:creationId xmlns:p14="http://schemas.microsoft.com/office/powerpoint/2010/main" val="29711189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D4FFE-C2D4-C5D4-9E7E-13BC6C9C9C2B}"/>
              </a:ext>
            </a:extLst>
          </p:cNvPr>
          <p:cNvSpPr>
            <a:spLocks noGrp="1"/>
          </p:cNvSpPr>
          <p:nvPr>
            <p:ph type="title"/>
          </p:nvPr>
        </p:nvSpPr>
        <p:spPr>
          <a:xfrm>
            <a:off x="297507" y="276633"/>
            <a:ext cx="3512493" cy="593348"/>
          </a:xfrm>
        </p:spPr>
        <p:txBody>
          <a:bodyPr>
            <a:normAutofit/>
          </a:bodyPr>
          <a:lstStyle/>
          <a:p>
            <a:r>
              <a:rPr lang="en-GB" sz="3600" b="1">
                <a:latin typeface="Arial" panose="020B0604020202020204" pitchFamily="34" charset="0"/>
                <a:cs typeface="Arial" panose="020B0604020202020204" pitchFamily="34" charset="0"/>
              </a:rPr>
              <a:t>References</a:t>
            </a:r>
            <a:endParaRPr lang="en-US" sz="3600" b="1">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98DA5B8-281D-0ED6-3618-7E41D8002945}"/>
              </a:ext>
            </a:extLst>
          </p:cNvPr>
          <p:cNvSpPr txBox="1"/>
          <p:nvPr/>
        </p:nvSpPr>
        <p:spPr>
          <a:xfrm>
            <a:off x="0" y="869981"/>
            <a:ext cx="11542415" cy="5355312"/>
          </a:xfrm>
          <a:prstGeom prst="rect">
            <a:avLst/>
          </a:prstGeom>
          <a:noFill/>
        </p:spPr>
        <p:txBody>
          <a:bodyPr wrap="square" rtlCol="0">
            <a:spAutoFit/>
          </a:bodyPr>
          <a:lstStyle/>
          <a:p>
            <a:r>
              <a:rPr lang="en-GB" b="1">
                <a:solidFill>
                  <a:srgbClr val="000000"/>
                </a:solidFill>
                <a:latin typeface="Times New Roman" panose="02020603050405020304" pitchFamily="18" charset="0"/>
              </a:rPr>
              <a:t> </a:t>
            </a:r>
            <a:r>
              <a:rPr lang="en-GB" sz="1800" b="0" i="0">
                <a:solidFill>
                  <a:srgbClr val="000000"/>
                </a:solidFill>
                <a:effectLst/>
                <a:latin typeface="Times New Roman" panose="02020603050405020304" pitchFamily="18" charset="0"/>
              </a:rPr>
              <a:t>“Air Transport: 2023 [HTML] | GOV.WALES.” </a:t>
            </a:r>
            <a:r>
              <a:rPr lang="en-GB" sz="1800" b="0" i="1">
                <a:solidFill>
                  <a:srgbClr val="000000"/>
                </a:solidFill>
                <a:effectLst/>
                <a:latin typeface="Times New Roman" panose="02020603050405020304" pitchFamily="18" charset="0"/>
              </a:rPr>
              <a:t>GOV.WALES</a:t>
            </a:r>
            <a:r>
              <a:rPr lang="en-GB" sz="1800" b="0" i="0">
                <a:solidFill>
                  <a:srgbClr val="000000"/>
                </a:solidFill>
                <a:effectLst/>
                <a:latin typeface="Times New Roman" panose="02020603050405020304" pitchFamily="18" charset="0"/>
              </a:rPr>
              <a:t>, 30 May 2024, </a:t>
            </a:r>
            <a:r>
              <a:rPr lang="en-GB" sz="1800" b="0" i="0">
                <a:solidFill>
                  <a:srgbClr val="000000"/>
                </a:solidFill>
                <a:effectLst/>
                <a:latin typeface="Times New Roman" panose="02020603050405020304" pitchFamily="18" charset="0"/>
                <a:hlinkClick r:id="rId2"/>
              </a:rPr>
              <a:t>www.gov.wales/air-transport-2023-html. Accessed 7 Jan 2026</a:t>
            </a:r>
            <a:endParaRPr lang="en-GB" sz="1800" b="0" i="0">
              <a:solidFill>
                <a:srgbClr val="000000"/>
              </a:solidFill>
              <a:effectLst/>
              <a:latin typeface="Times New Roman" panose="02020603050405020304" pitchFamily="18" charset="0"/>
            </a:endParaRPr>
          </a:p>
          <a:p>
            <a:endParaRPr lang="en-GB" sz="1800" b="0" i="0">
              <a:solidFill>
                <a:srgbClr val="000000"/>
              </a:solidFill>
              <a:effectLst/>
              <a:latin typeface="Times New Roman" panose="02020603050405020304" pitchFamily="18" charset="0"/>
            </a:endParaRPr>
          </a:p>
          <a:p>
            <a:r>
              <a:rPr lang="en-GB" sz="1800" b="0" i="0">
                <a:solidFill>
                  <a:srgbClr val="000000"/>
                </a:solidFill>
                <a:effectLst/>
                <a:latin typeface="Times New Roman" panose="02020603050405020304" pitchFamily="18" charset="0"/>
              </a:rPr>
              <a:t>Koko, Wayan, et al. “Community Attitudes, Adaptive Capacity, and Competitive Performance in Sustainable Tourism Development in a Small Town.” </a:t>
            </a:r>
            <a:r>
              <a:rPr lang="en-GB" sz="1800" b="0" i="1">
                <a:solidFill>
                  <a:srgbClr val="000000"/>
                </a:solidFill>
                <a:effectLst/>
                <a:latin typeface="Times New Roman" panose="02020603050405020304" pitchFamily="18" charset="0"/>
              </a:rPr>
              <a:t>Asia-Pacific Journal of Regional Science</a:t>
            </a:r>
            <a:r>
              <a:rPr lang="en-GB" sz="1800" b="0" i="0">
                <a:solidFill>
                  <a:srgbClr val="000000"/>
                </a:solidFill>
                <a:effectLst/>
                <a:latin typeface="Times New Roman" panose="02020603050405020304" pitchFamily="18" charset="0"/>
              </a:rPr>
              <a:t>, 7 Oct 2026</a:t>
            </a:r>
          </a:p>
          <a:p>
            <a:r>
              <a:rPr lang="en-GB" sz="1800" b="0" i="0">
                <a:solidFill>
                  <a:srgbClr val="000000"/>
                </a:solidFill>
                <a:effectLst/>
                <a:latin typeface="Times New Roman" panose="02020603050405020304" pitchFamily="18" charset="0"/>
              </a:rPr>
              <a:t> www.researchgate.net/publication/396303993_Community_attitudes_adaptive_capacity_and_competitive_performance_in_sustainable_tourism_development_in_a_small_town, </a:t>
            </a:r>
            <a:r>
              <a:rPr lang="en-GB" sz="1800" b="0" i="0">
                <a:solidFill>
                  <a:srgbClr val="000000"/>
                </a:solidFill>
                <a:effectLst/>
                <a:latin typeface="Times New Roman" panose="02020603050405020304" pitchFamily="18" charset="0"/>
                <a:hlinkClick r:id="rId3"/>
              </a:rPr>
              <a:t>https://doi.org/10.1007/s41685-025-00399-1</a:t>
            </a:r>
            <a:r>
              <a:rPr lang="en-GB">
                <a:solidFill>
                  <a:srgbClr val="000000"/>
                </a:solidFill>
                <a:latin typeface="Times New Roman" panose="02020603050405020304" pitchFamily="18" charset="0"/>
              </a:rPr>
              <a:t>.</a:t>
            </a:r>
            <a:r>
              <a:rPr lang="en-GB" sz="1800" b="0" i="0">
                <a:solidFill>
                  <a:srgbClr val="000000"/>
                </a:solidFill>
                <a:effectLst/>
                <a:latin typeface="Times New Roman" panose="02020603050405020304" pitchFamily="18" charset="0"/>
              </a:rPr>
              <a:t> Accessed 6 Jan. 2026</a:t>
            </a:r>
          </a:p>
          <a:p>
            <a:endParaRPr lang="en-GB" sz="1800" b="0" i="0">
              <a:solidFill>
                <a:srgbClr val="000000"/>
              </a:solidFill>
              <a:effectLst/>
              <a:latin typeface="Times New Roman" panose="02020603050405020304" pitchFamily="18" charset="0"/>
            </a:endParaRPr>
          </a:p>
          <a:p>
            <a:r>
              <a:rPr lang="en-GB" sz="1800" b="0" i="0">
                <a:solidFill>
                  <a:srgbClr val="000000"/>
                </a:solidFill>
                <a:effectLst/>
                <a:latin typeface="Times New Roman" panose="02020603050405020304" pitchFamily="18" charset="0"/>
              </a:rPr>
              <a:t>“Strong Summer Drives Passenger Growth at Cardiff Airport.” </a:t>
            </a:r>
            <a:r>
              <a:rPr lang="en-GB" sz="1800" b="0" i="1">
                <a:solidFill>
                  <a:srgbClr val="000000"/>
                </a:solidFill>
                <a:effectLst/>
                <a:latin typeface="Times New Roman" panose="02020603050405020304" pitchFamily="18" charset="0"/>
              </a:rPr>
              <a:t>Ajot.com</a:t>
            </a:r>
            <a:r>
              <a:rPr lang="en-GB" sz="1800" b="0" i="0">
                <a:solidFill>
                  <a:srgbClr val="000000"/>
                </a:solidFill>
                <a:effectLst/>
                <a:latin typeface="Times New Roman" panose="02020603050405020304" pitchFamily="18" charset="0"/>
              </a:rPr>
              <a:t>, 21 Oct. 2025, </a:t>
            </a:r>
            <a:r>
              <a:rPr lang="en-GB" sz="1800" b="0" i="0">
                <a:solidFill>
                  <a:srgbClr val="000000"/>
                </a:solidFill>
                <a:effectLst/>
                <a:latin typeface="Times New Roman" panose="02020603050405020304" pitchFamily="18" charset="0"/>
                <a:hlinkClick r:id="rId4"/>
              </a:rPr>
              <a:t>www.ajot.com/news/strong-summer-drives-passenger-growth-at-cardiff-airport</a:t>
            </a:r>
            <a:r>
              <a:rPr lang="en-GB" sz="1800" b="0" i="0">
                <a:solidFill>
                  <a:srgbClr val="000000"/>
                </a:solidFill>
                <a:effectLst/>
                <a:latin typeface="Times New Roman" panose="02020603050405020304" pitchFamily="18" charset="0"/>
              </a:rPr>
              <a:t>. Accessed 4 Jan. 2026</a:t>
            </a:r>
          </a:p>
          <a:p>
            <a:endParaRPr lang="en-GB" sz="1800" b="0" i="0">
              <a:solidFill>
                <a:srgbClr val="000000"/>
              </a:solidFill>
              <a:effectLst/>
              <a:latin typeface="Times New Roman" panose="02020603050405020304" pitchFamily="18" charset="0"/>
            </a:endParaRPr>
          </a:p>
          <a:p>
            <a:r>
              <a:rPr lang="en-GB" sz="1800" b="0" i="0">
                <a:solidFill>
                  <a:srgbClr val="000000"/>
                </a:solidFill>
                <a:effectLst/>
                <a:latin typeface="Times New Roman" panose="02020603050405020304" pitchFamily="18" charset="0"/>
              </a:rPr>
              <a:t>Team, PR. “TUI Boosts Capacity at Cardiff Airport for Summer 26 with New Routes and Flights | TUI UK Media Centre.” </a:t>
            </a:r>
            <a:r>
              <a:rPr lang="en-GB" sz="1800" b="0" i="1">
                <a:solidFill>
                  <a:srgbClr val="000000"/>
                </a:solidFill>
                <a:effectLst/>
                <a:latin typeface="Times New Roman" panose="02020603050405020304" pitchFamily="18" charset="0"/>
              </a:rPr>
              <a:t>TUI UK Newsroom</a:t>
            </a:r>
            <a:r>
              <a:rPr lang="en-GB" sz="1800" b="0" i="0">
                <a:solidFill>
                  <a:srgbClr val="000000"/>
                </a:solidFill>
                <a:effectLst/>
                <a:latin typeface="Times New Roman" panose="02020603050405020304" pitchFamily="18" charset="0"/>
              </a:rPr>
              <a:t>, May 2025, </a:t>
            </a:r>
            <a:r>
              <a:rPr lang="en-GB" sz="1800" b="0" i="0">
                <a:solidFill>
                  <a:srgbClr val="000000"/>
                </a:solidFill>
                <a:effectLst/>
                <a:latin typeface="Times New Roman" panose="02020603050405020304" pitchFamily="18" charset="0"/>
                <a:hlinkClick r:id="rId5"/>
              </a:rPr>
              <a:t>www.tui.co.uk/press/tui-boosts-capacity-at-cardiff-airport-for-summer-26-with-new-routes-and-flights/</a:t>
            </a:r>
            <a:r>
              <a:rPr lang="en-GB" sz="1800" b="0" i="0">
                <a:solidFill>
                  <a:srgbClr val="000000"/>
                </a:solidFill>
                <a:effectLst/>
                <a:latin typeface="Times New Roman" panose="02020603050405020304" pitchFamily="18" charset="0"/>
              </a:rPr>
              <a:t> Accessed 10 Jan. 2026</a:t>
            </a:r>
          </a:p>
          <a:p>
            <a:endParaRPr lang="en-GB" sz="1800" b="0" i="0">
              <a:solidFill>
                <a:srgbClr val="000000"/>
              </a:solidFill>
              <a:effectLst/>
              <a:latin typeface="Times New Roman" panose="02020603050405020304" pitchFamily="18" charset="0"/>
            </a:endParaRPr>
          </a:p>
          <a:p>
            <a:r>
              <a:rPr lang="en-GB" sz="1800" b="0" i="0">
                <a:solidFill>
                  <a:srgbClr val="000000"/>
                </a:solidFill>
                <a:effectLst/>
                <a:latin typeface="Times New Roman" panose="02020603050405020304" pitchFamily="18" charset="0"/>
              </a:rPr>
              <a:t>“Written Statement: Cardiff Wales Airport – Long Term Strategy (22 July 2024) | GOV.WALES.” </a:t>
            </a:r>
            <a:r>
              <a:rPr lang="en-GB" sz="1800" b="0" i="1">
                <a:solidFill>
                  <a:srgbClr val="000000"/>
                </a:solidFill>
                <a:effectLst/>
                <a:latin typeface="Times New Roman" panose="02020603050405020304" pitchFamily="18" charset="0"/>
              </a:rPr>
              <a:t>GOV.WALES</a:t>
            </a:r>
            <a:r>
              <a:rPr lang="en-GB" sz="1800" b="0" i="0">
                <a:solidFill>
                  <a:srgbClr val="000000"/>
                </a:solidFill>
                <a:effectLst/>
                <a:latin typeface="Times New Roman" panose="02020603050405020304" pitchFamily="18" charset="0"/>
              </a:rPr>
              <a:t>, 22 July 2024, </a:t>
            </a:r>
            <a:r>
              <a:rPr lang="en-GB" sz="1800" b="0" i="0">
                <a:solidFill>
                  <a:srgbClr val="000000"/>
                </a:solidFill>
                <a:effectLst/>
                <a:latin typeface="Times New Roman" panose="02020603050405020304" pitchFamily="18" charset="0"/>
                <a:hlinkClick r:id="rId6"/>
              </a:rPr>
              <a:t>www.gov.wales/written-statement-cardiff-wales-airport-long-term-strategy</a:t>
            </a:r>
            <a:r>
              <a:rPr lang="en-GB" sz="1800" b="0" i="0">
                <a:solidFill>
                  <a:srgbClr val="000000"/>
                </a:solidFill>
                <a:effectLst/>
                <a:latin typeface="Times New Roman" panose="02020603050405020304" pitchFamily="18" charset="0"/>
              </a:rPr>
              <a:t> Accessed 4 Jan. 2026</a:t>
            </a:r>
          </a:p>
          <a:p>
            <a:pPr algn="l"/>
            <a:r>
              <a:rPr lang="en-GB">
                <a:effectLst/>
              </a:rPr>
              <a:t> </a:t>
            </a:r>
            <a:endParaRPr lang="en-US"/>
          </a:p>
        </p:txBody>
      </p:sp>
      <p:sp>
        <p:nvSpPr>
          <p:cNvPr id="3" name="TextBox 2">
            <a:extLst>
              <a:ext uri="{FF2B5EF4-FFF2-40B4-BE49-F238E27FC236}">
                <a16:creationId xmlns:a16="http://schemas.microsoft.com/office/drawing/2014/main" id="{0A045491-B175-3AE4-4B5E-2114F0EFC8CF}"/>
              </a:ext>
            </a:extLst>
          </p:cNvPr>
          <p:cNvSpPr txBox="1"/>
          <p:nvPr/>
        </p:nvSpPr>
        <p:spPr>
          <a:xfrm>
            <a:off x="0" y="6488668"/>
            <a:ext cx="1828800" cy="369332"/>
          </a:xfrm>
          <a:prstGeom prst="rect">
            <a:avLst/>
          </a:prstGeom>
          <a:noFill/>
        </p:spPr>
        <p:txBody>
          <a:bodyPr wrap="square" rtlCol="0">
            <a:spAutoFit/>
          </a:bodyPr>
          <a:lstStyle/>
          <a:p>
            <a:pPr algn="l"/>
            <a:r>
              <a:rPr lang="en-GB" b="1" i="1"/>
              <a:t>Leoni</a:t>
            </a:r>
            <a:endParaRPr lang="en-US" b="1" i="1"/>
          </a:p>
        </p:txBody>
      </p:sp>
    </p:spTree>
    <p:extLst>
      <p:ext uri="{BB962C8B-B14F-4D97-AF65-F5344CB8AC3E}">
        <p14:creationId xmlns:p14="http://schemas.microsoft.com/office/powerpoint/2010/main" val="17194070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B3DBEA-5951-3543-5A0F-8A89CDB0C75E}"/>
              </a:ext>
            </a:extLst>
          </p:cNvPr>
          <p:cNvSpPr>
            <a:spLocks noGrp="1"/>
          </p:cNvSpPr>
          <p:nvPr>
            <p:ph type="title"/>
          </p:nvPr>
        </p:nvSpPr>
        <p:spPr>
          <a:xfrm>
            <a:off x="761803" y="350196"/>
            <a:ext cx="4646904" cy="1624520"/>
          </a:xfrm>
        </p:spPr>
        <p:txBody>
          <a:bodyPr anchor="ctr">
            <a:normAutofit/>
          </a:bodyPr>
          <a:lstStyle/>
          <a:p>
            <a:r>
              <a:rPr lang="en-GB" sz="4000"/>
              <a:t>Intro-Jo</a:t>
            </a:r>
          </a:p>
        </p:txBody>
      </p:sp>
      <p:sp>
        <p:nvSpPr>
          <p:cNvPr id="3" name="Content Placeholder 2">
            <a:extLst>
              <a:ext uri="{FF2B5EF4-FFF2-40B4-BE49-F238E27FC236}">
                <a16:creationId xmlns:a16="http://schemas.microsoft.com/office/drawing/2014/main" id="{17EA3586-7A73-F408-DAF7-0E045A9C1F88}"/>
              </a:ext>
            </a:extLst>
          </p:cNvPr>
          <p:cNvSpPr>
            <a:spLocks noGrp="1"/>
          </p:cNvSpPr>
          <p:nvPr>
            <p:ph idx="1"/>
          </p:nvPr>
        </p:nvSpPr>
        <p:spPr>
          <a:xfrm>
            <a:off x="761802" y="2743200"/>
            <a:ext cx="4646905" cy="3613149"/>
          </a:xfrm>
        </p:spPr>
        <p:txBody>
          <a:bodyPr anchor="ctr">
            <a:normAutofit/>
          </a:bodyPr>
          <a:lstStyle/>
          <a:p>
            <a:r>
              <a:rPr lang="en-GB" sz="2000"/>
              <a:t>Cardiff Airport has the potential to be a major hub for tourists. I will be arguing that despite the potential it has it is failing to operate to its full potential due to growing losses, limited routes and passenger numbers and competition from nearby airports showing that it is being under-utilised.</a:t>
            </a:r>
          </a:p>
        </p:txBody>
      </p:sp>
      <p:sp>
        <p:nvSpPr>
          <p:cNvPr id="4" name="Date Placeholder 3">
            <a:extLst>
              <a:ext uri="{FF2B5EF4-FFF2-40B4-BE49-F238E27FC236}">
                <a16:creationId xmlns:a16="http://schemas.microsoft.com/office/drawing/2014/main" id="{9D294221-A3CD-A788-42EA-4DF23C1E166B}"/>
              </a:ext>
            </a:extLst>
          </p:cNvPr>
          <p:cNvSpPr>
            <a:spLocks noGrp="1"/>
          </p:cNvSpPr>
          <p:nvPr>
            <p:ph type="dt" sz="half" idx="10"/>
          </p:nvPr>
        </p:nvSpPr>
        <p:spPr>
          <a:xfrm>
            <a:off x="761802" y="6356350"/>
            <a:ext cx="2819598" cy="365125"/>
          </a:xfrm>
        </p:spPr>
        <p:txBody>
          <a:bodyPr>
            <a:normAutofit/>
          </a:bodyPr>
          <a:lstStyle/>
          <a:p>
            <a:pPr>
              <a:spcAft>
                <a:spcPts val="600"/>
              </a:spcAft>
            </a:pPr>
            <a:r>
              <a:rPr lang="en-US">
                <a:solidFill>
                  <a:schemeClr val="tx1"/>
                </a:solidFill>
              </a:rPr>
              <a:t>20XX</a:t>
            </a:r>
          </a:p>
        </p:txBody>
      </p:sp>
      <p:pic>
        <p:nvPicPr>
          <p:cNvPr id="6" name="Picture 5" descr="Aeroplane jet engine on wing, in flight">
            <a:extLst>
              <a:ext uri="{FF2B5EF4-FFF2-40B4-BE49-F238E27FC236}">
                <a16:creationId xmlns:a16="http://schemas.microsoft.com/office/drawing/2014/main" id="{543DA936-4B77-FDB1-63C8-AF12E3F59261}"/>
              </a:ext>
            </a:extLst>
          </p:cNvPr>
          <p:cNvPicPr>
            <a:picLocks noChangeAspect="1"/>
          </p:cNvPicPr>
          <p:nvPr/>
        </p:nvPicPr>
        <p:blipFill>
          <a:blip r:embed="rId2">
            <a:extLst>
              <a:ext uri="{28A0092B-C50C-407E-A947-70E740481C1C}">
                <a14:useLocalDpi xmlns:a14="http://schemas.microsoft.com/office/drawing/2010/main" val="0"/>
              </a:ext>
            </a:extLst>
          </a:blip>
          <a:srcRect l="40601" r="-2" b="-2"/>
          <a:stretch>
            <a:fillRect/>
          </a:stretch>
        </p:blipFill>
        <p:spPr>
          <a:xfrm>
            <a:off x="6096000" y="1"/>
            <a:ext cx="6102825" cy="6858000"/>
          </a:xfrm>
          <a:prstGeom prst="rect">
            <a:avLst/>
          </a:prstGeom>
        </p:spPr>
      </p:pic>
    </p:spTree>
    <p:extLst>
      <p:ext uri="{BB962C8B-B14F-4D97-AF65-F5344CB8AC3E}">
        <p14:creationId xmlns:p14="http://schemas.microsoft.com/office/powerpoint/2010/main" val="41742729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6DD4E-0453-C744-DFCF-86EAD6283F25}"/>
              </a:ext>
            </a:extLst>
          </p:cNvPr>
          <p:cNvSpPr>
            <a:spLocks noGrp="1"/>
          </p:cNvSpPr>
          <p:nvPr>
            <p:ph type="ctrTitle"/>
          </p:nvPr>
        </p:nvSpPr>
        <p:spPr>
          <a:xfrm>
            <a:off x="6386284" y="484632"/>
            <a:ext cx="4741963" cy="1971964"/>
          </a:xfrm>
        </p:spPr>
        <p:txBody>
          <a:bodyPr vert="horz" lIns="91440" tIns="45720" rIns="91440" bIns="45720" rtlCol="0" anchor="ctr">
            <a:normAutofit/>
          </a:bodyPr>
          <a:lstStyle/>
          <a:p>
            <a:pPr algn="l"/>
            <a:r>
              <a:rPr lang="en-US" sz="4800"/>
              <a:t>Financial implications-Jo</a:t>
            </a:r>
          </a:p>
        </p:txBody>
      </p:sp>
      <p:pic>
        <p:nvPicPr>
          <p:cNvPr id="7" name="Picture 6" descr="A white airplane with a few stacks of coins&#10;&#10;AI-generated content may be incorrect.">
            <a:extLst>
              <a:ext uri="{FF2B5EF4-FFF2-40B4-BE49-F238E27FC236}">
                <a16:creationId xmlns:a16="http://schemas.microsoft.com/office/drawing/2014/main" id="{F617C2AF-45BA-BC03-5316-91339EFED4E5}"/>
              </a:ext>
            </a:extLst>
          </p:cNvPr>
          <p:cNvPicPr>
            <a:picLocks noChangeAspect="1"/>
          </p:cNvPicPr>
          <p:nvPr/>
        </p:nvPicPr>
        <p:blipFill>
          <a:blip r:embed="rId2"/>
          <a:srcRect l="20039" r="20630" b="-1"/>
          <a:stretch>
            <a:fillRect/>
          </a:stretch>
        </p:blipFill>
        <p:spPr>
          <a:xfrm>
            <a:off x="1" y="2"/>
            <a:ext cx="6095695" cy="6857997"/>
          </a:xfrm>
          <a:custGeom>
            <a:avLst/>
            <a:gdLst/>
            <a:ahLst/>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p:spPr>
      </p:pic>
      <p:sp>
        <p:nvSpPr>
          <p:cNvPr id="4" name="Content Placeholder 3">
            <a:extLst>
              <a:ext uri="{FF2B5EF4-FFF2-40B4-BE49-F238E27FC236}">
                <a16:creationId xmlns:a16="http://schemas.microsoft.com/office/drawing/2014/main" id="{9263F029-4D22-26B3-B844-2DC3CF5C53CC}"/>
              </a:ext>
            </a:extLst>
          </p:cNvPr>
          <p:cNvSpPr>
            <a:spLocks noGrp="1"/>
          </p:cNvSpPr>
          <p:nvPr>
            <p:ph idx="1"/>
          </p:nvPr>
        </p:nvSpPr>
        <p:spPr>
          <a:xfrm>
            <a:off x="6386286" y="2456596"/>
            <a:ext cx="4741962" cy="3715603"/>
          </a:xfrm>
        </p:spPr>
        <p:txBody>
          <a:bodyPr vert="horz" lIns="91440" tIns="45720" rIns="91440" bIns="45720" rtlCol="0">
            <a:normAutofit/>
          </a:bodyPr>
          <a:lstStyle/>
          <a:p>
            <a:pPr indent="-182880" algn="l">
              <a:lnSpc>
                <a:spcPct val="90000"/>
              </a:lnSpc>
              <a:buFont typeface="Wingdings" pitchFamily="2" charset="2"/>
              <a:buChar char="§"/>
            </a:pPr>
            <a:r>
              <a:rPr lang="en-GB" sz="2000">
                <a:latin typeface="Calibri" panose="020F0502020204030204" pitchFamily="34" charset="0"/>
                <a:ea typeface="Calibri" panose="020F0502020204030204" pitchFamily="34" charset="0"/>
                <a:cs typeface="Calibri" panose="020F0502020204030204" pitchFamily="34" charset="0"/>
              </a:rPr>
              <a:t>Since 2013, the Welsh Government has invested a total of £181 million in Cardiff Airport (Deans, 2025).</a:t>
            </a:r>
          </a:p>
          <a:p>
            <a:pPr indent="-182880" algn="l">
              <a:lnSpc>
                <a:spcPct val="90000"/>
              </a:lnSpc>
              <a:buFont typeface="Wingdings" pitchFamily="2" charset="2"/>
              <a:buChar char="§"/>
            </a:pPr>
            <a:r>
              <a:rPr lang="en-GB" sz="2000">
                <a:latin typeface="Calibri" panose="020F0502020204030204" pitchFamily="34" charset="0"/>
                <a:ea typeface="Calibri" panose="020F0502020204030204" pitchFamily="34" charset="0"/>
                <a:cs typeface="Calibri" panose="020F0502020204030204" pitchFamily="34" charset="0"/>
              </a:rPr>
              <a:t>Wizz Air reported growing losses of £381m in the first quarter of 2022 financial year  (BBC, 2023).</a:t>
            </a:r>
          </a:p>
          <a:p>
            <a:pPr indent="-182880" algn="l">
              <a:lnSpc>
                <a:spcPct val="90000"/>
              </a:lnSpc>
              <a:buFont typeface="Wingdings" pitchFamily="2" charset="2"/>
              <a:buChar char="§"/>
            </a:pPr>
            <a:r>
              <a:rPr lang="en-GB" sz="2000">
                <a:latin typeface="Calibri" panose="020F0502020204030204" pitchFamily="34" charset="0"/>
                <a:ea typeface="Calibri" panose="020F0502020204030204" pitchFamily="34" charset="0"/>
                <a:cs typeface="Calibri" panose="020F0502020204030204" pitchFamily="34" charset="0"/>
              </a:rPr>
              <a:t>Loganair has also pulled out of Cardiff airport in the beginning of 2026 due to operational reasons (Morgan, 2025).</a:t>
            </a:r>
          </a:p>
          <a:p>
            <a:pPr indent="-182880" algn="l">
              <a:lnSpc>
                <a:spcPct val="90000"/>
              </a:lnSpc>
              <a:buFont typeface="Wingdings" pitchFamily="2" charset="2"/>
              <a:buChar char="§"/>
            </a:pPr>
            <a:endParaRPr lang="en-US"/>
          </a:p>
        </p:txBody>
      </p:sp>
      <p:sp>
        <p:nvSpPr>
          <p:cNvPr id="5" name="Date Placeholder 4">
            <a:extLst>
              <a:ext uri="{FF2B5EF4-FFF2-40B4-BE49-F238E27FC236}">
                <a16:creationId xmlns:a16="http://schemas.microsoft.com/office/drawing/2014/main" id="{AC67C7B0-EB82-0C9C-B8FE-E7F1B3608EB9}"/>
              </a:ext>
            </a:extLst>
          </p:cNvPr>
          <p:cNvSpPr>
            <a:spLocks noGrp="1"/>
          </p:cNvSpPr>
          <p:nvPr>
            <p:ph type="dt" sz="half" idx="10"/>
          </p:nvPr>
        </p:nvSpPr>
        <p:spPr>
          <a:xfrm>
            <a:off x="823396" y="6272784"/>
            <a:ext cx="3273552" cy="365125"/>
          </a:xfrm>
        </p:spPr>
        <p:txBody>
          <a:bodyPr vert="horz" lIns="91440" tIns="45720" rIns="91440" bIns="45720" rtlCol="0" anchor="ctr">
            <a:normAutofit/>
          </a:bodyPr>
          <a:lstStyle/>
          <a:p>
            <a:pPr algn="l">
              <a:spcAft>
                <a:spcPts val="600"/>
              </a:spcAft>
            </a:pPr>
            <a:r>
              <a:rPr lang="en-US">
                <a:solidFill>
                  <a:srgbClr val="FFFFFF"/>
                </a:solidFill>
              </a:rPr>
              <a:t>20XX</a:t>
            </a:r>
          </a:p>
        </p:txBody>
      </p:sp>
      <p:pic>
        <p:nvPicPr>
          <p:cNvPr id="10" name="Picture 9" descr="A pink and blue airplane taking off&#10;&#10;AI-generated content may be incorrect.">
            <a:extLst>
              <a:ext uri="{FF2B5EF4-FFF2-40B4-BE49-F238E27FC236}">
                <a16:creationId xmlns:a16="http://schemas.microsoft.com/office/drawing/2014/main" id="{378635FF-F180-EECB-13B9-F3626C032681}"/>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9961" b="89844" l="9505" r="99870">
                        <a14:foregroundMark x1="9701" y1="28027" x2="9642" y2="37820"/>
                        <a14:foregroundMark x1="11881" y1="39886" x2="12565" y2="40137"/>
                        <a14:foregroundMark x1="88997" y1="60645" x2="97331" y2="60840"/>
                        <a14:foregroundMark x1="97005" y1="53027" x2="99870" y2="52832"/>
                        <a14:backgroundMark x1="24870" y1="20508" x2="27279" y2="23438"/>
                        <a14:backgroundMark x1="9440" y1="38086" x2="11393" y2="40527"/>
                        <a14:backgroundMark x1="55859" y1="38770" x2="68945" y2="47461"/>
                        <a14:backgroundMark x1="68164" y1="46777" x2="70378" y2="47949"/>
                      </a14:backgroundRemoval>
                    </a14:imgEffect>
                    <a14:imgEffect>
                      <a14:brightnessContrast contrast="-40000"/>
                    </a14:imgEffect>
                  </a14:imgLayer>
                </a14:imgProps>
              </a:ext>
            </a:extLst>
          </a:blip>
          <a:stretch>
            <a:fillRect/>
          </a:stretch>
        </p:blipFill>
        <p:spPr>
          <a:xfrm rot="21439409">
            <a:off x="40488" y="4625778"/>
            <a:ext cx="4639266" cy="3092844"/>
          </a:xfrm>
          <a:prstGeom prst="rect">
            <a:avLst/>
          </a:prstGeom>
        </p:spPr>
      </p:pic>
    </p:spTree>
    <p:extLst>
      <p:ext uri="{BB962C8B-B14F-4D97-AF65-F5344CB8AC3E}">
        <p14:creationId xmlns:p14="http://schemas.microsoft.com/office/powerpoint/2010/main" val="19509204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map of the world with points and lines&#10;&#10;AI-generated content may be incorrect.">
            <a:extLst>
              <a:ext uri="{FF2B5EF4-FFF2-40B4-BE49-F238E27FC236}">
                <a16:creationId xmlns:a16="http://schemas.microsoft.com/office/drawing/2014/main" id="{C5B8B846-B318-5756-C0D2-1724D116BBE6}"/>
              </a:ext>
            </a:extLst>
          </p:cNvPr>
          <p:cNvPicPr>
            <a:picLocks noChangeAspect="1"/>
          </p:cNvPicPr>
          <p:nvPr/>
        </p:nvPicPr>
        <p:blipFill>
          <a:blip r:embed="rId2">
            <a:extLst>
              <a:ext uri="{28A0092B-C50C-407E-A947-70E740481C1C}">
                <a14:useLocalDpi xmlns:a14="http://schemas.microsoft.com/office/drawing/2010/main" val="0"/>
              </a:ext>
            </a:extLst>
          </a:blip>
          <a:srcRect t="17319" r="1" b="1"/>
          <a:stretch>
            <a:fillRect/>
          </a:stretch>
        </p:blipFill>
        <p:spPr>
          <a:xfrm>
            <a:off x="3344" y="3509433"/>
            <a:ext cx="4475150" cy="3348566"/>
          </a:xfrm>
          <a:prstGeom prst="rect">
            <a:avLst/>
          </a:prstGeom>
        </p:spPr>
      </p:pic>
      <p:pic>
        <p:nvPicPr>
          <p:cNvPr id="5" name="Picture 4" descr="A map of the world with points&#10;&#10;AI-generated content may be incorrect.">
            <a:extLst>
              <a:ext uri="{FF2B5EF4-FFF2-40B4-BE49-F238E27FC236}">
                <a16:creationId xmlns:a16="http://schemas.microsoft.com/office/drawing/2014/main" id="{88AA5DA7-77F7-DE21-6E3E-4ACDE0E48215}"/>
              </a:ext>
            </a:extLst>
          </p:cNvPr>
          <p:cNvPicPr>
            <a:picLocks noChangeAspect="1"/>
          </p:cNvPicPr>
          <p:nvPr/>
        </p:nvPicPr>
        <p:blipFill>
          <a:blip r:embed="rId3" cstate="print">
            <a:extLst>
              <a:ext uri="{28A0092B-C50C-407E-A947-70E740481C1C}">
                <a14:useLocalDpi xmlns:a14="http://schemas.microsoft.com/office/drawing/2010/main" val="0"/>
              </a:ext>
            </a:extLst>
          </a:blip>
          <a:srcRect l="40194"/>
          <a:stretch>
            <a:fillRect/>
          </a:stretch>
        </p:blipFill>
        <p:spPr>
          <a:xfrm>
            <a:off x="14901" y="80442"/>
            <a:ext cx="4475150" cy="3348557"/>
          </a:xfrm>
          <a:prstGeom prst="rect">
            <a:avLst/>
          </a:prstGeom>
        </p:spPr>
      </p:pic>
      <p:sp>
        <p:nvSpPr>
          <p:cNvPr id="3" name="Rectangle 1">
            <a:extLst>
              <a:ext uri="{FF2B5EF4-FFF2-40B4-BE49-F238E27FC236}">
                <a16:creationId xmlns:a16="http://schemas.microsoft.com/office/drawing/2014/main" id="{A938C545-C4D6-11C9-D1F9-360762C57C8A}"/>
              </a:ext>
            </a:extLst>
          </p:cNvPr>
          <p:cNvSpPr>
            <a:spLocks noChangeArrowheads="1"/>
          </p:cNvSpPr>
          <p:nvPr/>
        </p:nvSpPr>
        <p:spPr bwMode="auto">
          <a:xfrm>
            <a:off x="4756413" y="1584778"/>
            <a:ext cx="6730276" cy="393111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p>
            <a:pPr marL="0" marR="0" lvl="0" indent="-182880" defTabSz="914400" fontAlgn="base">
              <a:lnSpc>
                <a:spcPct val="90000"/>
              </a:lnSpc>
              <a:spcBef>
                <a:spcPct val="0"/>
              </a:spcBef>
              <a:spcAft>
                <a:spcPts val="600"/>
              </a:spcAft>
              <a:buClr>
                <a:schemeClr val="accent1">
                  <a:lumMod val="75000"/>
                </a:schemeClr>
              </a:buClr>
              <a:buSzPct val="85000"/>
              <a:buFont typeface="Wingdings" pitchFamily="2" charset="2"/>
              <a:buChar char="§"/>
              <a:tabLst/>
            </a:pPr>
            <a:r>
              <a:rPr kumimoji="0" lang="en-US" altLang="en-US" sz="2000" b="0" i="0" u="none" strike="noStrike" cap="none" normalizeH="0" baseline="0">
                <a:ln>
                  <a:noFill/>
                </a:ln>
                <a:effectLst/>
              </a:rPr>
              <a:t>(</a:t>
            </a:r>
            <a:r>
              <a:rPr kumimoji="0" lang="en-US" altLang="en-US" sz="2000" b="0" i="0" u="none" strike="noStrike" cap="none" normalizeH="0" baseline="0" err="1">
                <a:ln>
                  <a:noFill/>
                </a:ln>
                <a:effectLst/>
              </a:rPr>
              <a:t>FlightConnections</a:t>
            </a:r>
            <a:r>
              <a:rPr kumimoji="0" lang="en-US" altLang="en-US" sz="2000" b="0" i="0" u="none" strike="noStrike" cap="none" normalizeH="0" baseline="0">
                <a:ln>
                  <a:noFill/>
                </a:ln>
                <a:effectLst/>
              </a:rPr>
              <a:t>, 2018</a:t>
            </a:r>
            <a:r>
              <a:rPr lang="en-US" altLang="en-US" sz="2000"/>
              <a:t>)</a:t>
            </a:r>
          </a:p>
          <a:p>
            <a:pPr marR="0" lvl="0" indent="-182880" defTabSz="914400" fontAlgn="base">
              <a:lnSpc>
                <a:spcPct val="90000"/>
              </a:lnSpc>
              <a:spcBef>
                <a:spcPct val="0"/>
              </a:spcBef>
              <a:spcAft>
                <a:spcPts val="600"/>
              </a:spcAft>
              <a:buClr>
                <a:schemeClr val="accent1">
                  <a:lumMod val="75000"/>
                </a:schemeClr>
              </a:buClr>
              <a:buSzPct val="85000"/>
              <a:buFont typeface="Wingdings" pitchFamily="2" charset="2"/>
              <a:buChar char="§"/>
              <a:tabLst/>
            </a:pPr>
            <a:endParaRPr kumimoji="0" lang="en-US" altLang="en-US" sz="2000" b="0" i="0" u="none" strike="noStrike" cap="none" normalizeH="0" baseline="0">
              <a:ln>
                <a:noFill/>
              </a:ln>
              <a:effectLst/>
            </a:endParaRPr>
          </a:p>
          <a:p>
            <a:pPr marR="0" lvl="0" indent="-182880" defTabSz="914400" fontAlgn="base">
              <a:lnSpc>
                <a:spcPct val="90000"/>
              </a:lnSpc>
              <a:spcBef>
                <a:spcPct val="0"/>
              </a:spcBef>
              <a:spcAft>
                <a:spcPts val="600"/>
              </a:spcAft>
              <a:buClr>
                <a:schemeClr val="accent1">
                  <a:lumMod val="75000"/>
                </a:schemeClr>
              </a:buClr>
              <a:buSzPct val="85000"/>
              <a:buFont typeface="Wingdings" pitchFamily="2" charset="2"/>
              <a:buChar char="§"/>
              <a:tabLst/>
            </a:pPr>
            <a:r>
              <a:rPr lang="en-US" altLang="en-US" sz="2000"/>
              <a:t>Two pictures showing non-stop flights from Cardiff and Bristol Airport.</a:t>
            </a:r>
          </a:p>
          <a:p>
            <a:pPr indent="-182880" defTabSz="914400" fontAlgn="base">
              <a:lnSpc>
                <a:spcPct val="90000"/>
              </a:lnSpc>
              <a:spcBef>
                <a:spcPct val="0"/>
              </a:spcBef>
              <a:spcAft>
                <a:spcPts val="600"/>
              </a:spcAft>
              <a:buClr>
                <a:schemeClr val="accent1">
                  <a:lumMod val="75000"/>
                </a:schemeClr>
              </a:buClr>
              <a:buSzPct val="85000"/>
              <a:buFont typeface="Wingdings" pitchFamily="2" charset="2"/>
              <a:buChar char="§"/>
            </a:pPr>
            <a:endParaRPr lang="en-GB" sz="2000"/>
          </a:p>
          <a:p>
            <a:pPr indent="-182880" defTabSz="914400" fontAlgn="base">
              <a:lnSpc>
                <a:spcPct val="90000"/>
              </a:lnSpc>
              <a:spcBef>
                <a:spcPct val="0"/>
              </a:spcBef>
              <a:spcAft>
                <a:spcPts val="600"/>
              </a:spcAft>
              <a:buClr>
                <a:schemeClr val="accent1">
                  <a:lumMod val="75000"/>
                </a:schemeClr>
              </a:buClr>
              <a:buSzPct val="85000"/>
              <a:buFont typeface="Wingdings" pitchFamily="2" charset="2"/>
              <a:buChar char="§"/>
            </a:pPr>
            <a:r>
              <a:rPr lang="en-GB" sz="2000"/>
              <a:t>Cardiff airport has around 38 direct routes and about 30-40 destinations and 2 domestic flights.</a:t>
            </a:r>
          </a:p>
          <a:p>
            <a:pPr indent="-182880" defTabSz="914400" fontAlgn="base">
              <a:lnSpc>
                <a:spcPct val="90000"/>
              </a:lnSpc>
              <a:spcBef>
                <a:spcPct val="0"/>
              </a:spcBef>
              <a:spcAft>
                <a:spcPts val="600"/>
              </a:spcAft>
              <a:buClr>
                <a:schemeClr val="accent1">
                  <a:lumMod val="75000"/>
                </a:schemeClr>
              </a:buClr>
              <a:buSzPct val="85000"/>
              <a:buFont typeface="Wingdings" pitchFamily="2" charset="2"/>
              <a:buChar char="§"/>
            </a:pPr>
            <a:endParaRPr lang="en-GB" sz="2000"/>
          </a:p>
          <a:p>
            <a:pPr indent="-182880" defTabSz="914400" fontAlgn="base">
              <a:lnSpc>
                <a:spcPct val="90000"/>
              </a:lnSpc>
              <a:spcBef>
                <a:spcPct val="0"/>
              </a:spcBef>
              <a:spcAft>
                <a:spcPts val="600"/>
              </a:spcAft>
              <a:buClr>
                <a:schemeClr val="accent1">
                  <a:lumMod val="75000"/>
                </a:schemeClr>
              </a:buClr>
              <a:buSzPct val="85000"/>
              <a:buFont typeface="Wingdings" pitchFamily="2" charset="2"/>
              <a:buChar char="§"/>
            </a:pPr>
            <a:r>
              <a:rPr lang="en-GB" sz="2000"/>
              <a:t>Bristol has 11-12 airlines but around 120 non-stop destinations across 33 countries and 8 domestic flights.</a:t>
            </a:r>
            <a:endParaRPr lang="en-US" sz="2000"/>
          </a:p>
          <a:p>
            <a:pPr indent="-182880" defTabSz="914400" fontAlgn="base">
              <a:lnSpc>
                <a:spcPct val="90000"/>
              </a:lnSpc>
              <a:spcBef>
                <a:spcPct val="0"/>
              </a:spcBef>
              <a:spcAft>
                <a:spcPts val="600"/>
              </a:spcAft>
              <a:buClr>
                <a:schemeClr val="accent1">
                  <a:lumMod val="75000"/>
                </a:schemeClr>
              </a:buClr>
              <a:buSzPct val="85000"/>
              <a:buFont typeface="Wingdings" pitchFamily="2" charset="2"/>
              <a:buChar char="§"/>
            </a:pPr>
            <a:endParaRPr lang="en-GB"/>
          </a:p>
          <a:p>
            <a:pPr marR="0" lvl="0" indent="-182880" defTabSz="914400" fontAlgn="base">
              <a:lnSpc>
                <a:spcPct val="90000"/>
              </a:lnSpc>
              <a:spcBef>
                <a:spcPct val="0"/>
              </a:spcBef>
              <a:spcAft>
                <a:spcPts val="600"/>
              </a:spcAft>
              <a:buClr>
                <a:schemeClr val="accent1">
                  <a:lumMod val="75000"/>
                </a:schemeClr>
              </a:buClr>
              <a:buSzPct val="85000"/>
              <a:buFont typeface="Wingdings" pitchFamily="2" charset="2"/>
              <a:buChar char="§"/>
              <a:tabLst/>
            </a:pPr>
            <a:endParaRPr kumimoji="0" lang="en-US" altLang="en-US" b="0" i="0" u="none" strike="noStrike" cap="none" normalizeH="0" baseline="0">
              <a:ln>
                <a:noFill/>
              </a:ln>
              <a:effectLst/>
            </a:endParaRPr>
          </a:p>
        </p:txBody>
      </p:sp>
      <p:sp>
        <p:nvSpPr>
          <p:cNvPr id="2" name="Date Placeholder 1">
            <a:extLst>
              <a:ext uri="{FF2B5EF4-FFF2-40B4-BE49-F238E27FC236}">
                <a16:creationId xmlns:a16="http://schemas.microsoft.com/office/drawing/2014/main" id="{3043B620-C657-E823-34EA-344EEB9743E7}"/>
              </a:ext>
            </a:extLst>
          </p:cNvPr>
          <p:cNvSpPr>
            <a:spLocks noGrp="1"/>
          </p:cNvSpPr>
          <p:nvPr>
            <p:ph type="dt" sz="half" idx="10"/>
          </p:nvPr>
        </p:nvSpPr>
        <p:spPr>
          <a:xfrm>
            <a:off x="442762" y="6272784"/>
            <a:ext cx="3874233" cy="365125"/>
          </a:xfrm>
          <a:effectLst/>
        </p:spPr>
        <p:txBody>
          <a:bodyPr vert="horz" lIns="91440" tIns="45720" rIns="91440" bIns="45720" rtlCol="0" anchor="ctr">
            <a:normAutofit/>
          </a:bodyPr>
          <a:lstStyle/>
          <a:p>
            <a:pPr algn="l" defTabSz="914400">
              <a:spcAft>
                <a:spcPts val="600"/>
              </a:spcAft>
            </a:pPr>
            <a:r>
              <a:rPr lang="en-US">
                <a:solidFill>
                  <a:srgbClr val="FFFFFF"/>
                </a:solidFill>
              </a:rPr>
              <a:t>20XX</a:t>
            </a:r>
          </a:p>
        </p:txBody>
      </p:sp>
      <p:sp>
        <p:nvSpPr>
          <p:cNvPr id="15" name="TextBox 14">
            <a:extLst>
              <a:ext uri="{FF2B5EF4-FFF2-40B4-BE49-F238E27FC236}">
                <a16:creationId xmlns:a16="http://schemas.microsoft.com/office/drawing/2014/main" id="{218B6A2E-5230-85D8-AD8C-7285C35B3063}"/>
              </a:ext>
            </a:extLst>
          </p:cNvPr>
          <p:cNvSpPr txBox="1"/>
          <p:nvPr/>
        </p:nvSpPr>
        <p:spPr>
          <a:xfrm>
            <a:off x="1445662" y="3244333"/>
            <a:ext cx="1613627" cy="369332"/>
          </a:xfrm>
          <a:prstGeom prst="rect">
            <a:avLst/>
          </a:prstGeom>
          <a:noFill/>
        </p:spPr>
        <p:txBody>
          <a:bodyPr wrap="square">
            <a:spAutoFit/>
          </a:bodyPr>
          <a:lstStyle/>
          <a:p>
            <a:r>
              <a:rPr lang="en-US"/>
              <a:t>Flight Routes</a:t>
            </a:r>
            <a:endParaRPr lang="en-GB"/>
          </a:p>
        </p:txBody>
      </p:sp>
      <p:sp>
        <p:nvSpPr>
          <p:cNvPr id="7" name="Title 1">
            <a:extLst>
              <a:ext uri="{FF2B5EF4-FFF2-40B4-BE49-F238E27FC236}">
                <a16:creationId xmlns:a16="http://schemas.microsoft.com/office/drawing/2014/main" id="{54115660-4335-747C-252E-475EC8BE0B72}"/>
              </a:ext>
            </a:extLst>
          </p:cNvPr>
          <p:cNvSpPr txBox="1">
            <a:spLocks/>
          </p:cNvSpPr>
          <p:nvPr/>
        </p:nvSpPr>
        <p:spPr>
          <a:xfrm>
            <a:off x="4753535" y="103632"/>
            <a:ext cx="5299586" cy="1609344"/>
          </a:xfrm>
          <a:prstGeom prst="rect">
            <a:avLst/>
          </a:prstGeom>
          <a:ln>
            <a:noFill/>
          </a:ln>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a:t>Flights- Jo</a:t>
            </a:r>
          </a:p>
        </p:txBody>
      </p:sp>
    </p:spTree>
    <p:extLst>
      <p:ext uri="{BB962C8B-B14F-4D97-AF65-F5344CB8AC3E}">
        <p14:creationId xmlns:p14="http://schemas.microsoft.com/office/powerpoint/2010/main" val="14092970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8A15DE-D135-0710-9984-A0A55E960CB0}"/>
              </a:ext>
            </a:extLst>
          </p:cNvPr>
          <p:cNvSpPr>
            <a:spLocks noGrp="1"/>
          </p:cNvSpPr>
          <p:nvPr>
            <p:ph type="title"/>
          </p:nvPr>
        </p:nvSpPr>
        <p:spPr>
          <a:xfrm>
            <a:off x="6400800" y="484632"/>
            <a:ext cx="5299586" cy="1609344"/>
          </a:xfrm>
          <a:ln>
            <a:noFill/>
          </a:ln>
        </p:spPr>
        <p:txBody>
          <a:bodyPr vert="horz" lIns="91440" tIns="45720" rIns="91440" bIns="45720" rtlCol="0" anchor="ctr">
            <a:normAutofit/>
          </a:bodyPr>
          <a:lstStyle/>
          <a:p>
            <a:r>
              <a:rPr lang="en-US" sz="4000"/>
              <a:t>Passengers- Jo</a:t>
            </a:r>
          </a:p>
        </p:txBody>
      </p:sp>
      <p:pic>
        <p:nvPicPr>
          <p:cNvPr id="4" name="Picture 3" descr="A graph of numbers and a number of passengers&#10;&#10;AI-generated content may be incorrect.">
            <a:extLst>
              <a:ext uri="{FF2B5EF4-FFF2-40B4-BE49-F238E27FC236}">
                <a16:creationId xmlns:a16="http://schemas.microsoft.com/office/drawing/2014/main" id="{E4D6871C-5562-60E4-E757-2A64EAAF0D4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42597" y="793710"/>
            <a:ext cx="5112461" cy="5270578"/>
          </a:xfrm>
          <a:prstGeom prst="rect">
            <a:avLst/>
          </a:prstGeom>
        </p:spPr>
      </p:pic>
      <p:sp>
        <p:nvSpPr>
          <p:cNvPr id="3" name="Content Placeholder 2">
            <a:extLst>
              <a:ext uri="{FF2B5EF4-FFF2-40B4-BE49-F238E27FC236}">
                <a16:creationId xmlns:a16="http://schemas.microsoft.com/office/drawing/2014/main" id="{ECC8AA23-D8D0-93BE-5C5F-103A750B0D2F}"/>
              </a:ext>
            </a:extLst>
          </p:cNvPr>
          <p:cNvSpPr>
            <a:spLocks noGrp="1"/>
          </p:cNvSpPr>
          <p:nvPr>
            <p:ph sz="half" idx="1"/>
          </p:nvPr>
        </p:nvSpPr>
        <p:spPr>
          <a:xfrm>
            <a:off x="6400799" y="2121408"/>
            <a:ext cx="5299585" cy="4050792"/>
          </a:xfrm>
        </p:spPr>
        <p:txBody>
          <a:bodyPr vert="horz" lIns="91440" tIns="45720" rIns="91440" bIns="45720" rtlCol="0">
            <a:normAutofit/>
          </a:bodyPr>
          <a:lstStyle/>
          <a:p>
            <a:pPr marL="285750" indent="-285750">
              <a:buFont typeface="Wingdings" panose="05000000000000000000" pitchFamily="2" charset="2"/>
              <a:buChar char="§"/>
            </a:pPr>
            <a:r>
              <a:rPr lang="en-GB">
                <a:latin typeface="Calibri" panose="020F0502020204030204" pitchFamily="34" charset="0"/>
                <a:ea typeface="Calibri" panose="020F0502020204030204" pitchFamily="34" charset="0"/>
                <a:cs typeface="Calibri" panose="020F0502020204030204" pitchFamily="34" charset="0"/>
              </a:rPr>
              <a:t>Description of Figure 2: A bar chart showing the number of air passengers at Cardiff airport by type of destination in 2022 and 2023. In 2023, 91.7% of passengers flew to international destinations (Welsh Government, 2024a)</a:t>
            </a:r>
          </a:p>
          <a:p>
            <a:pPr marL="285750" indent="-285750">
              <a:buFont typeface="Wingdings" panose="05000000000000000000" pitchFamily="2" charset="2"/>
              <a:buChar char="§"/>
            </a:pPr>
            <a:r>
              <a:rPr lang="en-GB">
                <a:latin typeface="Calibri" panose="020F0502020204030204" pitchFamily="34" charset="0"/>
                <a:ea typeface="Calibri" panose="020F0502020204030204" pitchFamily="34" charset="0"/>
                <a:cs typeface="Calibri" panose="020F0502020204030204" pitchFamily="34" charset="0"/>
              </a:rPr>
              <a:t>International passengers decreased by 6.4% compared to the previous year and remained lower than pre-pandemic levels (45.7% fewer than 2019). (Welsh Government, 2024a)</a:t>
            </a:r>
          </a:p>
          <a:p>
            <a:pPr marL="285750" indent="-285750">
              <a:buFont typeface="Wingdings" panose="05000000000000000000" pitchFamily="2" charset="2"/>
              <a:buChar char="§"/>
            </a:pPr>
            <a:r>
              <a:rPr lang="en-GB">
                <a:latin typeface="Calibri" panose="020F0502020204030204" pitchFamily="34" charset="0"/>
                <a:ea typeface="Calibri" panose="020F0502020204030204" pitchFamily="34" charset="0"/>
                <a:cs typeface="Calibri" panose="020F0502020204030204" pitchFamily="34" charset="0"/>
              </a:rPr>
              <a:t>There were 16,000 flights in and out of Cardiff International airport in 2023, a 15.6% decrease compared to 2022, and around half of the number in 2019. (Welsh Government, 2024a)</a:t>
            </a:r>
          </a:p>
          <a:p>
            <a:endParaRPr lang="en-GB">
              <a:latin typeface="Calibri" panose="020F0502020204030204" pitchFamily="34" charset="0"/>
              <a:ea typeface="Calibri" panose="020F0502020204030204" pitchFamily="34" charset="0"/>
              <a:cs typeface="Calibri" panose="020F0502020204030204" pitchFamily="34" charset="0"/>
            </a:endParaRPr>
          </a:p>
          <a:p>
            <a:endParaRPr lang="en-GB"/>
          </a:p>
        </p:txBody>
      </p:sp>
    </p:spTree>
    <p:extLst>
      <p:ext uri="{BB962C8B-B14F-4D97-AF65-F5344CB8AC3E}">
        <p14:creationId xmlns:p14="http://schemas.microsoft.com/office/powerpoint/2010/main" val="10652805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81787B-0F3D-6F42-89E5-24062B3662D0}"/>
              </a:ext>
            </a:extLst>
          </p:cNvPr>
          <p:cNvSpPr>
            <a:spLocks noGrp="1"/>
          </p:cNvSpPr>
          <p:nvPr>
            <p:ph type="title"/>
          </p:nvPr>
        </p:nvSpPr>
        <p:spPr>
          <a:xfrm>
            <a:off x="379778" y="0"/>
            <a:ext cx="5299586" cy="1609344"/>
          </a:xfrm>
          <a:ln>
            <a:noFill/>
          </a:ln>
        </p:spPr>
        <p:txBody>
          <a:bodyPr>
            <a:normAutofit/>
          </a:bodyPr>
          <a:lstStyle/>
          <a:p>
            <a:r>
              <a:rPr lang="en-GB" sz="4000"/>
              <a:t>TALC’s tourism lifecycle model- Jo</a:t>
            </a:r>
          </a:p>
        </p:txBody>
      </p:sp>
      <p:sp>
        <p:nvSpPr>
          <p:cNvPr id="3" name="Content Placeholder 2">
            <a:extLst>
              <a:ext uri="{FF2B5EF4-FFF2-40B4-BE49-F238E27FC236}">
                <a16:creationId xmlns:a16="http://schemas.microsoft.com/office/drawing/2014/main" id="{7F1936F3-DC27-DC96-FA8C-EA866FFD0EBB}"/>
              </a:ext>
            </a:extLst>
          </p:cNvPr>
          <p:cNvSpPr>
            <a:spLocks noGrp="1"/>
          </p:cNvSpPr>
          <p:nvPr>
            <p:ph idx="1"/>
          </p:nvPr>
        </p:nvSpPr>
        <p:spPr>
          <a:xfrm>
            <a:off x="6286491" y="373626"/>
            <a:ext cx="5299585" cy="5968180"/>
          </a:xfrm>
        </p:spPr>
        <p:txBody>
          <a:bodyPr>
            <a:normAutofit/>
          </a:bodyPr>
          <a:lstStyle/>
          <a:p>
            <a:r>
              <a:rPr lang="en-GB" sz="1800"/>
              <a:t>(BBC, 2020)</a:t>
            </a:r>
          </a:p>
          <a:p>
            <a:r>
              <a:rPr lang="en-GB" sz="1800"/>
              <a:t>There are six stages to this model: exploration, involvement, development, consolidation, stagnation and decline/rejuvenation.</a:t>
            </a:r>
          </a:p>
          <a:p>
            <a:r>
              <a:rPr lang="en-GB" sz="1800"/>
              <a:t>It shows the stages a destination will go through from beginning to end over a period of time.</a:t>
            </a:r>
          </a:p>
          <a:p>
            <a:r>
              <a:rPr lang="en-GB" sz="1800"/>
              <a:t>Exploration- few visitors, limited facilities.</a:t>
            </a:r>
          </a:p>
          <a:p>
            <a:r>
              <a:rPr lang="en-GB" sz="1800"/>
              <a:t>Involvement- local investment, marketing begins.</a:t>
            </a:r>
          </a:p>
          <a:p>
            <a:r>
              <a:rPr lang="en-GB" sz="1800"/>
              <a:t>Development- rapid growth, major infrastructure.</a:t>
            </a:r>
          </a:p>
          <a:p>
            <a:r>
              <a:rPr lang="en-GB" sz="1800"/>
              <a:t>Consolidation- growth slows, numbers stabilise.</a:t>
            </a:r>
          </a:p>
          <a:p>
            <a:r>
              <a:rPr lang="en-GB" sz="1800"/>
              <a:t>Stagnation- destination loses its appeal, capacity reached.</a:t>
            </a:r>
          </a:p>
          <a:p>
            <a:r>
              <a:rPr lang="en-GB" sz="1800"/>
              <a:t>Decline or rejuvenation- Numbers fall or investment restarts growth.</a:t>
            </a:r>
          </a:p>
          <a:p>
            <a:endParaRPr lang="en-GB" sz="1800"/>
          </a:p>
        </p:txBody>
      </p:sp>
      <p:sp>
        <p:nvSpPr>
          <p:cNvPr id="4" name="Date Placeholder 3">
            <a:extLst>
              <a:ext uri="{FF2B5EF4-FFF2-40B4-BE49-F238E27FC236}">
                <a16:creationId xmlns:a16="http://schemas.microsoft.com/office/drawing/2014/main" id="{7B1F054D-AB4A-3DAA-6924-7B6B310D9465}"/>
              </a:ext>
            </a:extLst>
          </p:cNvPr>
          <p:cNvSpPr>
            <a:spLocks noGrp="1"/>
          </p:cNvSpPr>
          <p:nvPr>
            <p:ph type="dt" sz="half" idx="10"/>
          </p:nvPr>
        </p:nvSpPr>
        <p:spPr>
          <a:xfrm>
            <a:off x="7964424" y="6272784"/>
            <a:ext cx="3273552" cy="365125"/>
          </a:xfrm>
        </p:spPr>
        <p:txBody>
          <a:bodyPr>
            <a:normAutofit/>
          </a:bodyPr>
          <a:lstStyle/>
          <a:p>
            <a:pPr>
              <a:spcAft>
                <a:spcPts val="600"/>
              </a:spcAft>
            </a:pPr>
            <a:r>
              <a:rPr lang="en-US"/>
              <a:t>20XX</a:t>
            </a:r>
          </a:p>
        </p:txBody>
      </p:sp>
      <p:pic>
        <p:nvPicPr>
          <p:cNvPr id="1028" name="Picture 4" descr="Butler's resort life cycle model: exploration, involvement, development, consolidation, stagnation. From there, the resort either goes into decline or rejuvenation.">
            <a:extLst>
              <a:ext uri="{FF2B5EF4-FFF2-40B4-BE49-F238E27FC236}">
                <a16:creationId xmlns:a16="http://schemas.microsoft.com/office/drawing/2014/main" id="{D2628386-9679-50FA-1ECE-4489D56D9A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9790" y="1814747"/>
            <a:ext cx="5739563" cy="32285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06921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EC6B4-8E0F-9EA3-5D68-6F994B7B5159}"/>
              </a:ext>
            </a:extLst>
          </p:cNvPr>
          <p:cNvSpPr>
            <a:spLocks noGrp="1"/>
          </p:cNvSpPr>
          <p:nvPr>
            <p:ph type="title"/>
          </p:nvPr>
        </p:nvSpPr>
        <p:spPr>
          <a:xfrm>
            <a:off x="761803" y="350196"/>
            <a:ext cx="4646904" cy="1624520"/>
          </a:xfrm>
        </p:spPr>
        <p:txBody>
          <a:bodyPr anchor="ctr">
            <a:normAutofit/>
          </a:bodyPr>
          <a:lstStyle/>
          <a:p>
            <a:r>
              <a:rPr lang="en-GB" sz="4000"/>
              <a:t>Conclusion-Jo</a:t>
            </a:r>
            <a:endParaRPr lang="en-US" sz="4000"/>
          </a:p>
        </p:txBody>
      </p:sp>
      <p:sp>
        <p:nvSpPr>
          <p:cNvPr id="3" name="Content Placeholder 2">
            <a:extLst>
              <a:ext uri="{FF2B5EF4-FFF2-40B4-BE49-F238E27FC236}">
                <a16:creationId xmlns:a16="http://schemas.microsoft.com/office/drawing/2014/main" id="{C1035514-0D7E-E235-AC97-D80CD0B46EC2}"/>
              </a:ext>
            </a:extLst>
          </p:cNvPr>
          <p:cNvSpPr>
            <a:spLocks noGrp="1"/>
          </p:cNvSpPr>
          <p:nvPr>
            <p:ph idx="1"/>
          </p:nvPr>
        </p:nvSpPr>
        <p:spPr>
          <a:xfrm>
            <a:off x="761802" y="2743200"/>
            <a:ext cx="4646905" cy="3613149"/>
          </a:xfrm>
        </p:spPr>
        <p:txBody>
          <a:bodyPr anchor="ctr">
            <a:normAutofit/>
          </a:bodyPr>
          <a:lstStyle/>
          <a:p>
            <a:r>
              <a:rPr lang="en-GB" sz="1900"/>
              <a:t>To conclude my findings Cardiff Airport has the potential to succeed but is currently being under-utilised with limited routes, financial issues, low passenger numbers and strong competition from nearby airports. Their position within Butler’s lifecycle model  shows how their current performance can affect the airports connectivity long term and have a limited contribution to Wales’ tourism overall. Without change they will continue to be underutilised.</a:t>
            </a:r>
          </a:p>
        </p:txBody>
      </p:sp>
      <p:sp>
        <p:nvSpPr>
          <p:cNvPr id="4" name="Date Placeholder 3">
            <a:extLst>
              <a:ext uri="{FF2B5EF4-FFF2-40B4-BE49-F238E27FC236}">
                <a16:creationId xmlns:a16="http://schemas.microsoft.com/office/drawing/2014/main" id="{299CA31C-1403-6017-1203-3D3C77940EA0}"/>
              </a:ext>
            </a:extLst>
          </p:cNvPr>
          <p:cNvSpPr>
            <a:spLocks noGrp="1"/>
          </p:cNvSpPr>
          <p:nvPr>
            <p:ph type="dt" sz="half" idx="10"/>
          </p:nvPr>
        </p:nvSpPr>
        <p:spPr>
          <a:xfrm>
            <a:off x="761802" y="6356350"/>
            <a:ext cx="2819598" cy="365125"/>
          </a:xfrm>
        </p:spPr>
        <p:txBody>
          <a:bodyPr>
            <a:normAutofit/>
          </a:bodyPr>
          <a:lstStyle/>
          <a:p>
            <a:pPr>
              <a:spcAft>
                <a:spcPts val="600"/>
              </a:spcAft>
            </a:pPr>
            <a:r>
              <a:rPr lang="en-US">
                <a:solidFill>
                  <a:schemeClr val="tx1"/>
                </a:solidFill>
              </a:rPr>
              <a:t>20XX</a:t>
            </a:r>
          </a:p>
        </p:txBody>
      </p:sp>
      <p:pic>
        <p:nvPicPr>
          <p:cNvPr id="6" name="Picture 5" descr="Planes on an airport">
            <a:extLst>
              <a:ext uri="{FF2B5EF4-FFF2-40B4-BE49-F238E27FC236}">
                <a16:creationId xmlns:a16="http://schemas.microsoft.com/office/drawing/2014/main" id="{4E498796-7EC1-CAF3-1BE9-AAB965B7BB3F}"/>
              </a:ext>
            </a:extLst>
          </p:cNvPr>
          <p:cNvPicPr>
            <a:picLocks noChangeAspect="1"/>
          </p:cNvPicPr>
          <p:nvPr/>
        </p:nvPicPr>
        <p:blipFill>
          <a:blip r:embed="rId2"/>
          <a:srcRect l="29192" r="8739" b="1"/>
          <a:stretch>
            <a:fillRect/>
          </a:stretch>
        </p:blipFill>
        <p:spPr>
          <a:xfrm>
            <a:off x="6096000" y="1"/>
            <a:ext cx="6102825" cy="6858000"/>
          </a:xfrm>
          <a:prstGeom prst="rect">
            <a:avLst/>
          </a:prstGeom>
        </p:spPr>
      </p:pic>
    </p:spTree>
    <p:extLst>
      <p:ext uri="{BB962C8B-B14F-4D97-AF65-F5344CB8AC3E}">
        <p14:creationId xmlns:p14="http://schemas.microsoft.com/office/powerpoint/2010/main" val="12899237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65AE42-9944-6C0D-75B1-5081D063222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B344F6F-7CC8-E50C-BEF0-6416B2D4DBDF}"/>
              </a:ext>
            </a:extLst>
          </p:cNvPr>
          <p:cNvSpPr>
            <a:spLocks noGrp="1"/>
          </p:cNvSpPr>
          <p:nvPr>
            <p:ph type="title"/>
          </p:nvPr>
        </p:nvSpPr>
        <p:spPr>
          <a:xfrm>
            <a:off x="8837961" y="127819"/>
            <a:ext cx="3452362" cy="805979"/>
          </a:xfrm>
          <a:noFill/>
        </p:spPr>
        <p:txBody>
          <a:bodyPr/>
          <a:lstStyle/>
          <a:p>
            <a:r>
              <a:rPr lang="en-US"/>
              <a:t>References</a:t>
            </a:r>
          </a:p>
        </p:txBody>
      </p:sp>
      <p:sp>
        <p:nvSpPr>
          <p:cNvPr id="8" name="Rectangle 3">
            <a:extLst>
              <a:ext uri="{FF2B5EF4-FFF2-40B4-BE49-F238E27FC236}">
                <a16:creationId xmlns:a16="http://schemas.microsoft.com/office/drawing/2014/main" id="{F3C46513-C4D6-11F3-D808-CDF0945B85B3}"/>
              </a:ext>
            </a:extLst>
          </p:cNvPr>
          <p:cNvSpPr>
            <a:spLocks noChangeArrowheads="1"/>
          </p:cNvSpPr>
          <p:nvPr/>
        </p:nvSpPr>
        <p:spPr bwMode="auto">
          <a:xfrm>
            <a:off x="0" y="394692"/>
            <a:ext cx="11632801" cy="64633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BBC (2020). Changing patterns of tourism - </a:t>
            </a:r>
            <a:r>
              <a:rPr kumimoji="0" lang="en-US" altLang="en-US" sz="1200" b="0" i="0" u="none" strike="noStrike" cap="none" normalizeH="0" baseline="0" err="1">
                <a:ln>
                  <a:noFill/>
                </a:ln>
                <a:solidFill>
                  <a:schemeClr val="tx1"/>
                </a:solidFill>
                <a:effectLst/>
                <a:latin typeface="Times New Roman" panose="02020603050405020304" pitchFamily="18" charset="0"/>
                <a:cs typeface="Times New Roman" panose="02020603050405020304" pitchFamily="18" charset="0"/>
              </a:rPr>
              <a:t>Eduqas</a:t>
            </a: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 Revision 2 - GCSE Geography - BBC Bitesize. [online] BBC Bitesize. Available at: </a:t>
            </a: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hlinkClick r:id="rId3"/>
              </a:rPr>
              <a:t>https://www.bbc.co.uk/bitesize/guides/z2nnqty/revision/2</a:t>
            </a: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Cardiff Airport: Wizz Air ends flights in and out of Wales. (2023). </a:t>
            </a:r>
            <a:r>
              <a:rPr kumimoji="0" lang="en-US" altLang="en-US" sz="12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BBC News</a:t>
            </a: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[online] 10 Jan. Available at: </a:t>
            </a: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hlinkClick r:id="rId4"/>
              </a:rPr>
              <a:t>https://www.bbc.co.uk/news/uk-wales-64224834</a:t>
            </a: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Cardiff Airport (2025). Cardiff Airport kicks off a busy summer season with expanded destinations. [online] Routes. Available at: https://www.routesonline.com/airports/2398/cardiff-airport/news/299664746/cardiff-airport-kicks-off-a-busy-summer-season-with-expanded-destinations/ [Accessed 11 Jan. 2026].</a:t>
            </a: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1200">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Deans, D. (2024). Cardiff Airport continuing to make losses. BBC News. [online] 14 Feb. Available at: </a:t>
            </a:r>
            <a:r>
              <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hlinkClick r:id="rId5"/>
              </a:rPr>
              <a:t>https://www.bbc.co.uk/news/uk-wales-politics-68294274</a:t>
            </a:r>
            <a:r>
              <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1200">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Deans, D. (2025). Bristol Airport legal challenge to £200m Cardiff Airport subsidy. BBC News. [online] 9 Jul. Available at: </a:t>
            </a:r>
            <a:r>
              <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hlinkClick r:id="rId6"/>
              </a:rPr>
              <a:t>https://www.bbc.co.uk/news/articles/c70rlxn4d19o</a:t>
            </a:r>
            <a:r>
              <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1200">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err="1">
                <a:ln>
                  <a:noFill/>
                </a:ln>
                <a:solidFill>
                  <a:schemeClr val="tx1"/>
                </a:solidFill>
                <a:effectLst/>
                <a:latin typeface="Times New Roman" panose="02020603050405020304" pitchFamily="18" charset="0"/>
                <a:cs typeface="Times New Roman" panose="02020603050405020304" pitchFamily="18" charset="0"/>
              </a:rPr>
              <a:t>FlightConnections</a:t>
            </a:r>
            <a:r>
              <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(2018). Flights from Cardiff (CWL). [online] Flightconnections.com. Available at: https://www.flightconnections.com/flights-from-cardiff-cwl [Accessed 9 Jan. 2026].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Informa Markets (2025). About | Cardiff Airport | Routes. [online] Routesonline.com. Available at: </a:t>
            </a:r>
            <a:r>
              <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hlinkClick r:id="rId7"/>
              </a:rPr>
              <a:t>https://www.routesonline.com/airports/2398/cardiff-airport/about/</a:t>
            </a:r>
            <a:r>
              <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1200">
              <a:latin typeface="Times New Roman" panose="02020603050405020304" pitchFamily="18" charset="0"/>
              <a:cs typeface="Times New Roman" panose="02020603050405020304" pitchFamily="18" charset="0"/>
            </a:endParaRPr>
          </a:p>
          <a:p>
            <a:pPr lvl="0" defTabSz="914400" eaLnBrk="0" fontAlgn="base" hangingPunct="0">
              <a:spcBef>
                <a:spcPct val="0"/>
              </a:spcBef>
              <a:spcAft>
                <a:spcPct val="0"/>
              </a:spcAft>
            </a:pPr>
            <a:r>
              <a:rPr lang="en-US" altLang="en-US" sz="1200">
                <a:latin typeface="Times New Roman" panose="02020603050405020304" pitchFamily="18" charset="0"/>
                <a:cs typeface="Times New Roman" panose="02020603050405020304" pitchFamily="18" charset="0"/>
              </a:rPr>
              <a:t>International Airport Review (2019). </a:t>
            </a:r>
            <a:r>
              <a:rPr lang="en-US" altLang="en-US" sz="1200" i="1">
                <a:latin typeface="Times New Roman" panose="02020603050405020304" pitchFamily="18" charset="0"/>
                <a:cs typeface="Times New Roman" panose="02020603050405020304" pitchFamily="18" charset="0"/>
              </a:rPr>
              <a:t>Cardiff Airport unveils draft Masterplan for development</a:t>
            </a:r>
            <a:r>
              <a:rPr lang="en-US" altLang="en-US" sz="1200">
                <a:latin typeface="Times New Roman" panose="02020603050405020304" pitchFamily="18" charset="0"/>
                <a:cs typeface="Times New Roman" panose="02020603050405020304" pitchFamily="18" charset="0"/>
              </a:rPr>
              <a:t>. [online] International Airport Review. Available at: </a:t>
            </a:r>
            <a:r>
              <a:rPr lang="en-US" altLang="en-US" sz="1200">
                <a:latin typeface="Times New Roman" panose="02020603050405020304" pitchFamily="18" charset="0"/>
                <a:cs typeface="Times New Roman" panose="02020603050405020304" pitchFamily="18" charset="0"/>
                <a:hlinkClick r:id="rId8"/>
              </a:rPr>
              <a:t>https://www.internationalairportreview.com/news/80623/cardiff-airport-unveils-draft-masterplan-for-development/</a:t>
            </a:r>
            <a:r>
              <a:rPr lang="en-US" altLang="en-US" sz="1200">
                <a:latin typeface="Times New Roman" panose="02020603050405020304" pitchFamily="18" charset="0"/>
                <a:cs typeface="Times New Roman" panose="02020603050405020304" pitchFamily="18" charset="0"/>
              </a:rPr>
              <a:t>.</a:t>
            </a:r>
          </a:p>
          <a:p>
            <a:pPr lvl="0" defTabSz="914400" eaLnBrk="0" fontAlgn="base" hangingPunct="0">
              <a:spcBef>
                <a:spcPct val="0"/>
              </a:spcBef>
              <a:spcAft>
                <a:spcPct val="0"/>
              </a:spcAft>
            </a:pPr>
            <a:endParaRPr lang="en-US" altLang="en-US" sz="1200">
              <a:latin typeface="Times New Roman" panose="02020603050405020304" pitchFamily="18" charset="0"/>
              <a:cs typeface="Times New Roman" panose="02020603050405020304" pitchFamily="18" charset="0"/>
            </a:endParaRPr>
          </a:p>
          <a:p>
            <a:pPr lvl="0" defTabSz="914400" eaLnBrk="0" fontAlgn="base" hangingPunct="0">
              <a:spcBef>
                <a:spcPct val="0"/>
              </a:spcBef>
              <a:spcAft>
                <a:spcPct val="0"/>
              </a:spcAft>
            </a:pPr>
            <a:r>
              <a:rPr lang="en-GB" altLang="en-US" sz="1200">
                <a:latin typeface="Times New Roman" panose="02020603050405020304" pitchFamily="18" charset="0"/>
                <a:cs typeface="Times New Roman" panose="02020603050405020304" pitchFamily="18" charset="0"/>
              </a:rPr>
              <a:t>Morgan, H. (2025). Cardiff Airport route to Scotland axed. [online] Wales Online. Available at: https://www.walesonline.co.uk/news/wales-news/cardiff-airport-route-scotland-axed-32559056 [Accessed 11 Jan. 2026]</a:t>
            </a:r>
          </a:p>
          <a:p>
            <a:pPr lvl="0" defTabSz="914400" eaLnBrk="0" fontAlgn="base" hangingPunct="0">
              <a:spcBef>
                <a:spcPct val="0"/>
              </a:spcBef>
              <a:spcAft>
                <a:spcPct val="0"/>
              </a:spcAft>
            </a:pPr>
            <a:endParaRPr lang="en-US" altLang="en-US" sz="1200">
              <a:latin typeface="Times New Roman" panose="02020603050405020304" pitchFamily="18" charset="0"/>
              <a:cs typeface="Times New Roman" panose="02020603050405020304" pitchFamily="18" charset="0"/>
            </a:endParaRPr>
          </a:p>
          <a:p>
            <a:pPr lvl="0" defTabSz="914400" eaLnBrk="0" fontAlgn="base" hangingPunct="0">
              <a:spcBef>
                <a:spcPct val="0"/>
              </a:spcBef>
              <a:spcAft>
                <a:spcPct val="0"/>
              </a:spcAft>
            </a:pPr>
            <a:endParaRPr lang="en-US" altLang="en-US" sz="800"/>
          </a:p>
          <a:p>
            <a:pPr lvl="0" defTabSz="914400" eaLnBrk="0" fontAlgn="base" hangingPunct="0">
              <a:spcBef>
                <a:spcPct val="0"/>
              </a:spcBef>
              <a:spcAft>
                <a:spcPct val="0"/>
              </a:spcAft>
            </a:pPr>
            <a:r>
              <a:rPr lang="en-US" altLang="en-US" sz="1200" err="1">
                <a:latin typeface="Times New Roman" panose="02020603050405020304" pitchFamily="18" charset="0"/>
                <a:cs typeface="Times New Roman" panose="02020603050405020304" pitchFamily="18" charset="0"/>
              </a:rPr>
              <a:t>NationCymru</a:t>
            </a:r>
            <a:r>
              <a:rPr lang="en-US" altLang="en-US" sz="1200">
                <a:latin typeface="Times New Roman" panose="02020603050405020304" pitchFamily="18" charset="0"/>
                <a:cs typeface="Times New Roman" panose="02020603050405020304" pitchFamily="18" charset="0"/>
              </a:rPr>
              <a:t> (2019). </a:t>
            </a:r>
            <a:r>
              <a:rPr lang="en-US" altLang="en-US" sz="1200" i="1">
                <a:latin typeface="Times New Roman" panose="02020603050405020304" pitchFamily="18" charset="0"/>
                <a:cs typeface="Times New Roman" panose="02020603050405020304" pitchFamily="18" charset="0"/>
              </a:rPr>
              <a:t>Westminster is deliberately holding back Cardiff Airport – and </a:t>
            </a:r>
            <a:r>
              <a:rPr lang="en-US" altLang="en-US" sz="1200" i="1" err="1">
                <a:latin typeface="Times New Roman" panose="02020603050405020304" pitchFamily="18" charset="0"/>
                <a:cs typeface="Times New Roman" panose="02020603050405020304" pitchFamily="18" charset="0"/>
              </a:rPr>
              <a:t>Wales’</a:t>
            </a:r>
            <a:r>
              <a:rPr lang="en-US" altLang="en-US" sz="1200" i="1">
                <a:latin typeface="Times New Roman" panose="02020603050405020304" pitchFamily="18" charset="0"/>
                <a:cs typeface="Times New Roman" panose="02020603050405020304" pitchFamily="18" charset="0"/>
              </a:rPr>
              <a:t> economy – to </a:t>
            </a:r>
            <a:r>
              <a:rPr lang="en-US" altLang="en-US" sz="1200" i="1" err="1">
                <a:latin typeface="Times New Roman" panose="02020603050405020304" pitchFamily="18" charset="0"/>
                <a:cs typeface="Times New Roman" panose="02020603050405020304" pitchFamily="18" charset="0"/>
              </a:rPr>
              <a:t>favour</a:t>
            </a:r>
            <a:r>
              <a:rPr lang="en-US" altLang="en-US" sz="1200" i="1">
                <a:latin typeface="Times New Roman" panose="02020603050405020304" pitchFamily="18" charset="0"/>
                <a:cs typeface="Times New Roman" panose="02020603050405020304" pitchFamily="18" charset="0"/>
              </a:rPr>
              <a:t> Bristol</a:t>
            </a:r>
            <a:r>
              <a:rPr lang="en-US" altLang="en-US" sz="1200">
                <a:latin typeface="Times New Roman" panose="02020603050405020304" pitchFamily="18" charset="0"/>
                <a:cs typeface="Times New Roman" panose="02020603050405020304" pitchFamily="18" charset="0"/>
              </a:rPr>
              <a:t>. [online] </a:t>
            </a:r>
            <a:r>
              <a:rPr lang="en-US" altLang="en-US" sz="1200" err="1">
                <a:latin typeface="Times New Roman" panose="02020603050405020304" pitchFamily="18" charset="0"/>
                <a:cs typeface="Times New Roman" panose="02020603050405020304" pitchFamily="18" charset="0"/>
              </a:rPr>
              <a:t>Nation.Cymru</a:t>
            </a:r>
            <a:r>
              <a:rPr lang="en-US" altLang="en-US" sz="1200">
                <a:latin typeface="Times New Roman" panose="02020603050405020304" pitchFamily="18" charset="0"/>
                <a:cs typeface="Times New Roman" panose="02020603050405020304" pitchFamily="18" charset="0"/>
              </a:rPr>
              <a:t>. Available at: https://nation.cymru/opinion/westminster-is-deliberately-holding-back-cardiff-airport-and-wales-economy-to-favour-bristol/ [Accessed 9 Jan. 2026].</a:t>
            </a:r>
          </a:p>
          <a:p>
            <a:pPr lvl="0" defTabSz="914400" eaLnBrk="0" fontAlgn="base" hangingPunct="0">
              <a:spcBef>
                <a:spcPct val="0"/>
              </a:spcBef>
              <a:spcAft>
                <a:spcPct val="0"/>
              </a:spcAft>
            </a:pPr>
            <a:endParaRPr lang="en-US" altLang="en-US" sz="800"/>
          </a:p>
          <a:p>
            <a:pPr lvl="0" defTabSz="914400" eaLnBrk="0" fontAlgn="base" hangingPunct="0">
              <a:spcBef>
                <a:spcPct val="0"/>
              </a:spcBef>
              <a:spcAft>
                <a:spcPct val="0"/>
              </a:spcAft>
            </a:pPr>
            <a:r>
              <a:rPr lang="en-US" altLang="en-US" sz="1200">
                <a:latin typeface="Times New Roman" panose="02020603050405020304" pitchFamily="18" charset="0"/>
                <a:cs typeface="Times New Roman" panose="02020603050405020304" pitchFamily="18" charset="0"/>
              </a:rPr>
              <a:t>Northpoint Aviation (2017). </a:t>
            </a:r>
            <a:r>
              <a:rPr lang="en-US" altLang="en-US" sz="1200" i="1">
                <a:latin typeface="Times New Roman" panose="02020603050405020304" pitchFamily="18" charset="0"/>
                <a:cs typeface="Times New Roman" panose="02020603050405020304" pitchFamily="18" charset="0"/>
              </a:rPr>
              <a:t>Auxiliary Evidence Review of Bristol International Airport’s Reports concerning The Devolution of Air Passenger Duty to the Welsh Government 2</a:t>
            </a:r>
            <a:r>
              <a:rPr lang="en-US" altLang="en-US" sz="1200">
                <a:latin typeface="Times New Roman" panose="02020603050405020304" pitchFamily="18" charset="0"/>
                <a:cs typeface="Times New Roman" panose="02020603050405020304" pitchFamily="18" charset="0"/>
              </a:rPr>
              <a:t>. [online] Available at:</a:t>
            </a:r>
          </a:p>
          <a:p>
            <a:pPr lvl="0" defTabSz="914400" eaLnBrk="0" fontAlgn="base" hangingPunct="0">
              <a:spcBef>
                <a:spcPct val="0"/>
              </a:spcBef>
              <a:spcAft>
                <a:spcPct val="0"/>
              </a:spcAft>
            </a:pPr>
            <a:r>
              <a:rPr lang="en-US" altLang="en-US" sz="1200">
                <a:latin typeface="Times New Roman" panose="02020603050405020304" pitchFamily="18" charset="0"/>
                <a:cs typeface="Times New Roman" panose="02020603050405020304" pitchFamily="18" charset="0"/>
              </a:rPr>
              <a:t> </a:t>
            </a:r>
            <a:r>
              <a:rPr lang="en-US" altLang="en-US" sz="1200">
                <a:latin typeface="Times New Roman" panose="02020603050405020304" pitchFamily="18" charset="0"/>
                <a:cs typeface="Times New Roman" panose="02020603050405020304" pitchFamily="18" charset="0"/>
                <a:hlinkClick r:id="rId9"/>
              </a:rPr>
              <a:t>https://www.gov.wales/sites/default/files/publications/2017-11/devolution-of-air-passenger-duty-to-wales-review-of-bristol-international-airports-concerns.pdf</a:t>
            </a:r>
            <a:r>
              <a:rPr lang="en-US" altLang="en-US" sz="1200">
                <a:latin typeface="Times New Roman" panose="02020603050405020304" pitchFamily="18" charset="0"/>
                <a:cs typeface="Times New Roman" panose="02020603050405020304" pitchFamily="18" charset="0"/>
              </a:rPr>
              <a:t>.</a:t>
            </a:r>
          </a:p>
          <a:p>
            <a:pPr lvl="0" defTabSz="914400" eaLnBrk="0" fontAlgn="base" hangingPunct="0">
              <a:spcBef>
                <a:spcPct val="0"/>
              </a:spcBef>
              <a:spcAft>
                <a:spcPct val="0"/>
              </a:spcAft>
            </a:pPr>
            <a:endParaRPr lang="en-US" altLang="en-US" sz="1200">
              <a:cs typeface="Times New Roman" panose="02020603050405020304" pitchFamily="18" charset="0"/>
            </a:endParaRPr>
          </a:p>
          <a:p>
            <a:pPr lvl="0" defTabSz="914400" eaLnBrk="0" fontAlgn="base" hangingPunct="0">
              <a:spcBef>
                <a:spcPct val="0"/>
              </a:spcBef>
              <a:spcAft>
                <a:spcPct val="0"/>
              </a:spcAft>
            </a:pPr>
            <a:r>
              <a:rPr lang="en-GB" altLang="en-US" sz="1200"/>
              <a:t> Singh, S. (2011). The tourism area ‘life cycle’: A clarification. Annals of Tourism Research, 38(3), 1185–1187. https://doi.org/10.1016/j.annals.2011.03.005</a:t>
            </a:r>
            <a:endParaRPr lang="en-US" altLang="en-US" sz="1200"/>
          </a:p>
          <a:p>
            <a:pPr lvl="0" defTabSz="914400" eaLnBrk="0" fontAlgn="base" hangingPunct="0">
              <a:spcBef>
                <a:spcPct val="0"/>
              </a:spcBef>
              <a:spcAft>
                <a:spcPct val="0"/>
              </a:spcAft>
            </a:pPr>
            <a:endParaRPr lang="en-US" altLang="en-US" sz="1200">
              <a:cs typeface="Times New Roman" panose="02020603050405020304" pitchFamily="18" charset="0"/>
            </a:endParaRPr>
          </a:p>
          <a:p>
            <a:pPr lvl="0" defTabSz="914400" eaLnBrk="0" fontAlgn="base" hangingPunct="0">
              <a:spcBef>
                <a:spcPct val="0"/>
              </a:spcBef>
              <a:spcAft>
                <a:spcPct val="0"/>
              </a:spcAft>
            </a:pPr>
            <a:r>
              <a:rPr lang="en-US" altLang="en-US" sz="1200">
                <a:cs typeface="Times New Roman" panose="02020603050405020304" pitchFamily="18" charset="0"/>
              </a:rPr>
              <a:t>Welsh Government (2024a). </a:t>
            </a:r>
            <a:r>
              <a:rPr lang="en-US" altLang="en-US" sz="1200" i="1">
                <a:cs typeface="Times New Roman" panose="02020603050405020304" pitchFamily="18" charset="0"/>
              </a:rPr>
              <a:t>Air transport: 2023 [HTML] | GOV.WALES</a:t>
            </a:r>
            <a:r>
              <a:rPr lang="en-US" altLang="en-US" sz="1200">
                <a:cs typeface="Times New Roman" panose="02020603050405020304" pitchFamily="18" charset="0"/>
              </a:rPr>
              <a:t>. [online] GOV.WALES. Available at: </a:t>
            </a:r>
            <a:r>
              <a:rPr lang="en-US" altLang="en-US" sz="1200">
                <a:cs typeface="Times New Roman" panose="02020603050405020304" pitchFamily="18" charset="0"/>
                <a:hlinkClick r:id="rId10"/>
              </a:rPr>
              <a:t>https://www.gov.wales/air-transport-2023-html</a:t>
            </a:r>
            <a:r>
              <a:rPr lang="en-US" altLang="en-US" sz="1200">
                <a:cs typeface="Times New Roman" panose="02020603050405020304" pitchFamily="18" charset="0"/>
              </a:rPr>
              <a:t>.</a:t>
            </a:r>
          </a:p>
          <a:p>
            <a:pPr lvl="0" defTabSz="914400" eaLnBrk="0" fontAlgn="base" hangingPunct="0">
              <a:spcBef>
                <a:spcPct val="0"/>
              </a:spcBef>
              <a:spcAft>
                <a:spcPct val="0"/>
              </a:spcAft>
            </a:pPr>
            <a:endParaRPr lang="en-US" altLang="en-US" sz="800"/>
          </a:p>
          <a:p>
            <a:pPr lvl="0" defTabSz="914400" eaLnBrk="0" fontAlgn="base" hangingPunct="0">
              <a:spcBef>
                <a:spcPct val="0"/>
              </a:spcBef>
              <a:spcAft>
                <a:spcPct val="0"/>
              </a:spcAft>
            </a:pPr>
            <a:r>
              <a:rPr lang="en-US" altLang="en-US" sz="1200">
                <a:latin typeface="Times New Roman" panose="02020603050405020304" pitchFamily="18" charset="0"/>
                <a:cs typeface="Times New Roman" panose="02020603050405020304" pitchFamily="18" charset="0"/>
              </a:rPr>
              <a:t>Welsh Government (2024b). </a:t>
            </a:r>
            <a:r>
              <a:rPr lang="en-US" altLang="en-US" sz="1200" i="1">
                <a:latin typeface="Times New Roman" panose="02020603050405020304" pitchFamily="18" charset="0"/>
                <a:cs typeface="Times New Roman" panose="02020603050405020304" pitchFamily="18" charset="0"/>
              </a:rPr>
              <a:t>Cardiff Airport: our role | GOV.WALES</a:t>
            </a:r>
            <a:r>
              <a:rPr lang="en-US" altLang="en-US" sz="1200">
                <a:latin typeface="Times New Roman" panose="02020603050405020304" pitchFamily="18" charset="0"/>
                <a:cs typeface="Times New Roman" panose="02020603050405020304" pitchFamily="18" charset="0"/>
              </a:rPr>
              <a:t>. [online] www.gov.wales. Available at: </a:t>
            </a:r>
            <a:r>
              <a:rPr lang="en-US" altLang="en-US" sz="1200">
                <a:latin typeface="Times New Roman" panose="02020603050405020304" pitchFamily="18" charset="0"/>
                <a:cs typeface="Times New Roman" panose="02020603050405020304" pitchFamily="18" charset="0"/>
                <a:hlinkClick r:id="rId11"/>
              </a:rPr>
              <a:t>https://www.gov.wales/cardiff-airport-our-role</a:t>
            </a:r>
            <a:r>
              <a:rPr lang="en-US" altLang="en-US" sz="1200">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29068538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A95209C-5275-4E15-8EA7-7F42980ABF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uilding with a sign on the side&#10;&#10;AI-generated content may be incorrect.">
            <a:extLst>
              <a:ext uri="{FF2B5EF4-FFF2-40B4-BE49-F238E27FC236}">
                <a16:creationId xmlns:a16="http://schemas.microsoft.com/office/drawing/2014/main" id="{CE222721-B866-4397-3A23-358481A9D30C}"/>
              </a:ext>
            </a:extLst>
          </p:cNvPr>
          <p:cNvPicPr>
            <a:picLocks noChangeAspect="1"/>
          </p:cNvPicPr>
          <p:nvPr/>
        </p:nvPicPr>
        <p:blipFill>
          <a:blip r:embed="rId2">
            <a:alphaModFix amt="50000"/>
          </a:blip>
          <a:srcRect t="418" r="-1" b="-1"/>
          <a:stretch>
            <a:fillRect/>
          </a:stretch>
        </p:blipFill>
        <p:spPr>
          <a:xfrm>
            <a:off x="20" y="10"/>
            <a:ext cx="12188931" cy="6857990"/>
          </a:xfrm>
          <a:prstGeom prst="rect">
            <a:avLst/>
          </a:prstGeom>
        </p:spPr>
      </p:pic>
      <p:sp>
        <p:nvSpPr>
          <p:cNvPr id="2" name="Title 1">
            <a:extLst>
              <a:ext uri="{FF2B5EF4-FFF2-40B4-BE49-F238E27FC236}">
                <a16:creationId xmlns:a16="http://schemas.microsoft.com/office/drawing/2014/main" id="{23373D62-D0FB-3481-012A-3F0FAD3473BE}"/>
              </a:ext>
            </a:extLst>
          </p:cNvPr>
          <p:cNvSpPr>
            <a:spLocks noGrp="1"/>
          </p:cNvSpPr>
          <p:nvPr>
            <p:ph type="ctrTitle"/>
          </p:nvPr>
        </p:nvSpPr>
        <p:spPr>
          <a:xfrm>
            <a:off x="1527048" y="1124712"/>
            <a:ext cx="9144000" cy="3063240"/>
          </a:xfrm>
        </p:spPr>
        <p:txBody>
          <a:bodyPr vert="horz" lIns="91440" tIns="45720" rIns="91440" bIns="45720" rtlCol="0" anchor="b">
            <a:normAutofit/>
          </a:bodyPr>
          <a:lstStyle/>
          <a:p>
            <a:r>
              <a:rPr lang="en-US" sz="5100">
                <a:solidFill>
                  <a:schemeClr val="bg1"/>
                </a:solidFill>
              </a:rPr>
              <a:t>Cardiff Airport’s low utilisation means its environmental impact is currently limited and easier to manage</a:t>
            </a:r>
          </a:p>
        </p:txBody>
      </p:sp>
      <p:sp>
        <p:nvSpPr>
          <p:cNvPr id="4" name="TextBox 3">
            <a:extLst>
              <a:ext uri="{FF2B5EF4-FFF2-40B4-BE49-F238E27FC236}">
                <a16:creationId xmlns:a16="http://schemas.microsoft.com/office/drawing/2014/main" id="{940CCB28-7DB8-7DC6-8A11-DB1BDCC391D2}"/>
              </a:ext>
            </a:extLst>
          </p:cNvPr>
          <p:cNvSpPr txBox="1"/>
          <p:nvPr/>
        </p:nvSpPr>
        <p:spPr>
          <a:xfrm>
            <a:off x="1527048" y="4599432"/>
            <a:ext cx="9144000" cy="1227520"/>
          </a:xfrm>
          <a:prstGeom prst="rect">
            <a:avLst/>
          </a:prstGeom>
        </p:spPr>
        <p:txBody>
          <a:bodyPr vert="horz" lIns="91440" tIns="45720" rIns="91440" bIns="45720" rtlCol="0">
            <a:normAutofit/>
          </a:bodyPr>
          <a:lstStyle/>
          <a:p>
            <a:pPr algn="ctr">
              <a:lnSpc>
                <a:spcPct val="90000"/>
              </a:lnSpc>
              <a:spcBef>
                <a:spcPts val="1000"/>
              </a:spcBef>
            </a:pPr>
            <a:r>
              <a:rPr lang="en-US" sz="2400">
                <a:solidFill>
                  <a:schemeClr val="bg1"/>
                </a:solidFill>
              </a:rPr>
              <a:t>What does this mean?</a:t>
            </a:r>
          </a:p>
        </p:txBody>
      </p:sp>
      <p:sp>
        <p:nvSpPr>
          <p:cNvPr id="12" name="sketchy box">
            <a:extLst>
              <a:ext uri="{FF2B5EF4-FFF2-40B4-BE49-F238E27FC236}">
                <a16:creationId xmlns:a16="http://schemas.microsoft.com/office/drawing/2014/main" id="{4F2ED431-E304-4FF0-9F4E-032783C9D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sX0" fmla="*/ 0 w 10515600"/>
              <a:gd name="csY0" fmla="*/ 0 h 5416094"/>
              <a:gd name="csX1" fmla="*/ 552069 w 10515600"/>
              <a:gd name="csY1" fmla="*/ 0 h 5416094"/>
              <a:gd name="csX2" fmla="*/ 893826 w 10515600"/>
              <a:gd name="csY2" fmla="*/ 0 h 5416094"/>
              <a:gd name="csX3" fmla="*/ 1761363 w 10515600"/>
              <a:gd name="csY3" fmla="*/ 0 h 5416094"/>
              <a:gd name="csX4" fmla="*/ 2313432 w 10515600"/>
              <a:gd name="csY4" fmla="*/ 0 h 5416094"/>
              <a:gd name="csX5" fmla="*/ 2865501 w 10515600"/>
              <a:gd name="csY5" fmla="*/ 0 h 5416094"/>
              <a:gd name="csX6" fmla="*/ 3733038 w 10515600"/>
              <a:gd name="csY6" fmla="*/ 0 h 5416094"/>
              <a:gd name="csX7" fmla="*/ 4179951 w 10515600"/>
              <a:gd name="csY7" fmla="*/ 0 h 5416094"/>
              <a:gd name="csX8" fmla="*/ 5047488 w 10515600"/>
              <a:gd name="csY8" fmla="*/ 0 h 5416094"/>
              <a:gd name="csX9" fmla="*/ 5915025 w 10515600"/>
              <a:gd name="csY9" fmla="*/ 0 h 5416094"/>
              <a:gd name="csX10" fmla="*/ 6572250 w 10515600"/>
              <a:gd name="csY10" fmla="*/ 0 h 5416094"/>
              <a:gd name="csX11" fmla="*/ 7439787 w 10515600"/>
              <a:gd name="csY11" fmla="*/ 0 h 5416094"/>
              <a:gd name="csX12" fmla="*/ 7991856 w 10515600"/>
              <a:gd name="csY12" fmla="*/ 0 h 5416094"/>
              <a:gd name="csX13" fmla="*/ 8543925 w 10515600"/>
              <a:gd name="csY13" fmla="*/ 0 h 5416094"/>
              <a:gd name="csX14" fmla="*/ 9306306 w 10515600"/>
              <a:gd name="csY14" fmla="*/ 0 h 5416094"/>
              <a:gd name="csX15" fmla="*/ 9858375 w 10515600"/>
              <a:gd name="csY15" fmla="*/ 0 h 5416094"/>
              <a:gd name="csX16" fmla="*/ 10515600 w 10515600"/>
              <a:gd name="csY16" fmla="*/ 0 h 5416094"/>
              <a:gd name="csX17" fmla="*/ 10515600 w 10515600"/>
              <a:gd name="csY17" fmla="*/ 785334 h 5416094"/>
              <a:gd name="csX18" fmla="*/ 10515600 w 10515600"/>
              <a:gd name="csY18" fmla="*/ 1516506 h 5416094"/>
              <a:gd name="csX19" fmla="*/ 10515600 w 10515600"/>
              <a:gd name="csY19" fmla="*/ 2247679 h 5416094"/>
              <a:gd name="csX20" fmla="*/ 10515600 w 10515600"/>
              <a:gd name="csY20" fmla="*/ 2762208 h 5416094"/>
              <a:gd name="csX21" fmla="*/ 10515600 w 10515600"/>
              <a:gd name="csY21" fmla="*/ 3330898 h 5416094"/>
              <a:gd name="csX22" fmla="*/ 10515600 w 10515600"/>
              <a:gd name="csY22" fmla="*/ 4062071 h 5416094"/>
              <a:gd name="csX23" fmla="*/ 10515600 w 10515600"/>
              <a:gd name="csY23" fmla="*/ 4684921 h 5416094"/>
              <a:gd name="csX24" fmla="*/ 10515600 w 10515600"/>
              <a:gd name="csY24" fmla="*/ 5416094 h 5416094"/>
              <a:gd name="csX25" fmla="*/ 9753219 w 10515600"/>
              <a:gd name="csY25" fmla="*/ 5416094 h 5416094"/>
              <a:gd name="csX26" fmla="*/ 9411462 w 10515600"/>
              <a:gd name="csY26" fmla="*/ 5416094 h 5416094"/>
              <a:gd name="csX27" fmla="*/ 8754237 w 10515600"/>
              <a:gd name="csY27" fmla="*/ 5416094 h 5416094"/>
              <a:gd name="csX28" fmla="*/ 8307324 w 10515600"/>
              <a:gd name="csY28" fmla="*/ 5416094 h 5416094"/>
              <a:gd name="csX29" fmla="*/ 7544943 w 10515600"/>
              <a:gd name="csY29" fmla="*/ 5416094 h 5416094"/>
              <a:gd name="csX30" fmla="*/ 7098030 w 10515600"/>
              <a:gd name="csY30" fmla="*/ 5416094 h 5416094"/>
              <a:gd name="csX31" fmla="*/ 6335649 w 10515600"/>
              <a:gd name="csY31" fmla="*/ 5416094 h 5416094"/>
              <a:gd name="csX32" fmla="*/ 5993892 w 10515600"/>
              <a:gd name="csY32" fmla="*/ 5416094 h 5416094"/>
              <a:gd name="csX33" fmla="*/ 5231511 w 10515600"/>
              <a:gd name="csY33" fmla="*/ 5416094 h 5416094"/>
              <a:gd name="csX34" fmla="*/ 4784598 w 10515600"/>
              <a:gd name="csY34" fmla="*/ 5416094 h 5416094"/>
              <a:gd name="csX35" fmla="*/ 4442841 w 10515600"/>
              <a:gd name="csY35" fmla="*/ 5416094 h 5416094"/>
              <a:gd name="csX36" fmla="*/ 3995928 w 10515600"/>
              <a:gd name="csY36" fmla="*/ 5416094 h 5416094"/>
              <a:gd name="csX37" fmla="*/ 3233547 w 10515600"/>
              <a:gd name="csY37" fmla="*/ 5416094 h 5416094"/>
              <a:gd name="csX38" fmla="*/ 2786634 w 10515600"/>
              <a:gd name="csY38" fmla="*/ 5416094 h 5416094"/>
              <a:gd name="csX39" fmla="*/ 2444877 w 10515600"/>
              <a:gd name="csY39" fmla="*/ 5416094 h 5416094"/>
              <a:gd name="csX40" fmla="*/ 1997964 w 10515600"/>
              <a:gd name="csY40" fmla="*/ 5416094 h 5416094"/>
              <a:gd name="csX41" fmla="*/ 1445895 w 10515600"/>
              <a:gd name="csY41" fmla="*/ 5416094 h 5416094"/>
              <a:gd name="csX42" fmla="*/ 788670 w 10515600"/>
              <a:gd name="csY42" fmla="*/ 5416094 h 5416094"/>
              <a:gd name="csX43" fmla="*/ 0 w 10515600"/>
              <a:gd name="csY43" fmla="*/ 5416094 h 5416094"/>
              <a:gd name="csX44" fmla="*/ 0 w 10515600"/>
              <a:gd name="csY44" fmla="*/ 4630760 h 5416094"/>
              <a:gd name="csX45" fmla="*/ 0 w 10515600"/>
              <a:gd name="csY45" fmla="*/ 3953749 h 5416094"/>
              <a:gd name="csX46" fmla="*/ 0 w 10515600"/>
              <a:gd name="csY46" fmla="*/ 3276737 h 5416094"/>
              <a:gd name="csX47" fmla="*/ 0 w 10515600"/>
              <a:gd name="csY47" fmla="*/ 2599725 h 5416094"/>
              <a:gd name="csX48" fmla="*/ 0 w 10515600"/>
              <a:gd name="csY48" fmla="*/ 1922713 h 5416094"/>
              <a:gd name="csX49" fmla="*/ 0 w 10515600"/>
              <a:gd name="csY49" fmla="*/ 1299863 h 5416094"/>
              <a:gd name="csX50" fmla="*/ 0 w 10515600"/>
              <a:gd name="csY50" fmla="*/ 0 h 541609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Lst>
            <a:rect l="l" t="t" r="r" b="b"/>
            <a:pathLst>
              <a:path w="10515600" h="5416094"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24919" y="196329"/>
                  <a:pt x="10549062" y="488432"/>
                  <a:pt x="10515600" y="785334"/>
                </a:cubicBezTo>
                <a:cubicBezTo>
                  <a:pt x="10482138" y="1082236"/>
                  <a:pt x="10536385" y="1323726"/>
                  <a:pt x="10515600" y="1516506"/>
                </a:cubicBezTo>
                <a:cubicBezTo>
                  <a:pt x="10494815" y="1709286"/>
                  <a:pt x="10546328" y="2097632"/>
                  <a:pt x="10515600" y="2247679"/>
                </a:cubicBezTo>
                <a:cubicBezTo>
                  <a:pt x="10484872" y="2397726"/>
                  <a:pt x="10491771" y="2577292"/>
                  <a:pt x="10515600" y="2762208"/>
                </a:cubicBezTo>
                <a:cubicBezTo>
                  <a:pt x="10539429" y="2947124"/>
                  <a:pt x="10511007" y="3105736"/>
                  <a:pt x="10515600" y="3330898"/>
                </a:cubicBezTo>
                <a:cubicBezTo>
                  <a:pt x="10520194" y="3556060"/>
                  <a:pt x="10497393" y="3882611"/>
                  <a:pt x="10515600" y="4062071"/>
                </a:cubicBezTo>
                <a:cubicBezTo>
                  <a:pt x="10533807" y="4241531"/>
                  <a:pt x="10544791" y="4505155"/>
                  <a:pt x="10515600" y="4684921"/>
                </a:cubicBezTo>
                <a:cubicBezTo>
                  <a:pt x="10486410" y="4864687"/>
                  <a:pt x="10497356" y="5246484"/>
                  <a:pt x="10515600" y="5416094"/>
                </a:cubicBezTo>
                <a:cubicBezTo>
                  <a:pt x="10245623" y="5445692"/>
                  <a:pt x="10029676" y="5415505"/>
                  <a:pt x="9753219" y="5416094"/>
                </a:cubicBezTo>
                <a:cubicBezTo>
                  <a:pt x="9476762" y="5416683"/>
                  <a:pt x="9553148" y="5422760"/>
                  <a:pt x="9411462" y="5416094"/>
                </a:cubicBezTo>
                <a:cubicBezTo>
                  <a:pt x="9269776" y="5409428"/>
                  <a:pt x="8927709" y="5385012"/>
                  <a:pt x="8754237" y="5416094"/>
                </a:cubicBezTo>
                <a:cubicBezTo>
                  <a:pt x="8580766" y="5447176"/>
                  <a:pt x="8413264" y="5410024"/>
                  <a:pt x="8307324" y="5416094"/>
                </a:cubicBezTo>
                <a:cubicBezTo>
                  <a:pt x="8201384" y="5422164"/>
                  <a:pt x="7912690" y="5421686"/>
                  <a:pt x="7544943" y="5416094"/>
                </a:cubicBezTo>
                <a:cubicBezTo>
                  <a:pt x="7177196" y="5410502"/>
                  <a:pt x="7304235" y="5418502"/>
                  <a:pt x="7098030" y="5416094"/>
                </a:cubicBezTo>
                <a:cubicBezTo>
                  <a:pt x="6891825" y="5413686"/>
                  <a:pt x="6541479" y="5434609"/>
                  <a:pt x="6335649" y="5416094"/>
                </a:cubicBezTo>
                <a:cubicBezTo>
                  <a:pt x="6129819" y="5397579"/>
                  <a:pt x="6106541" y="5402791"/>
                  <a:pt x="5993892" y="5416094"/>
                </a:cubicBezTo>
                <a:cubicBezTo>
                  <a:pt x="5881243" y="5429397"/>
                  <a:pt x="5545248" y="5437743"/>
                  <a:pt x="5231511" y="5416094"/>
                </a:cubicBezTo>
                <a:cubicBezTo>
                  <a:pt x="4917774" y="5394445"/>
                  <a:pt x="4963237" y="5426599"/>
                  <a:pt x="4784598" y="5416094"/>
                </a:cubicBezTo>
                <a:cubicBezTo>
                  <a:pt x="4605959" y="5405589"/>
                  <a:pt x="4605904" y="5406658"/>
                  <a:pt x="4442841" y="5416094"/>
                </a:cubicBezTo>
                <a:cubicBezTo>
                  <a:pt x="4279778" y="5425530"/>
                  <a:pt x="4177180" y="5426138"/>
                  <a:pt x="3995928" y="5416094"/>
                </a:cubicBezTo>
                <a:cubicBezTo>
                  <a:pt x="3814676" y="5406050"/>
                  <a:pt x="3516440" y="5429234"/>
                  <a:pt x="3233547" y="5416094"/>
                </a:cubicBezTo>
                <a:cubicBezTo>
                  <a:pt x="2950654" y="5402954"/>
                  <a:pt x="2884354" y="5436103"/>
                  <a:pt x="2786634" y="5416094"/>
                </a:cubicBezTo>
                <a:cubicBezTo>
                  <a:pt x="2688914" y="5396085"/>
                  <a:pt x="2522958" y="5423232"/>
                  <a:pt x="2444877" y="5416094"/>
                </a:cubicBezTo>
                <a:cubicBezTo>
                  <a:pt x="2366796" y="5408956"/>
                  <a:pt x="2104768" y="5395479"/>
                  <a:pt x="1997964" y="5416094"/>
                </a:cubicBezTo>
                <a:cubicBezTo>
                  <a:pt x="1891160" y="5436709"/>
                  <a:pt x="1573016" y="5412376"/>
                  <a:pt x="1445895" y="5416094"/>
                </a:cubicBezTo>
                <a:cubicBezTo>
                  <a:pt x="1318774" y="5419812"/>
                  <a:pt x="986443" y="5400529"/>
                  <a:pt x="788670" y="5416094"/>
                </a:cubicBezTo>
                <a:cubicBezTo>
                  <a:pt x="590897" y="5431659"/>
                  <a:pt x="363709" y="5381266"/>
                  <a:pt x="0" y="5416094"/>
                </a:cubicBezTo>
                <a:cubicBezTo>
                  <a:pt x="-22973" y="5218643"/>
                  <a:pt x="-26699" y="5010779"/>
                  <a:pt x="0" y="4630760"/>
                </a:cubicBezTo>
                <a:cubicBezTo>
                  <a:pt x="26699" y="4250741"/>
                  <a:pt x="-15389" y="4196664"/>
                  <a:pt x="0" y="3953749"/>
                </a:cubicBezTo>
                <a:cubicBezTo>
                  <a:pt x="15389" y="3710834"/>
                  <a:pt x="468" y="3611311"/>
                  <a:pt x="0" y="3276737"/>
                </a:cubicBezTo>
                <a:cubicBezTo>
                  <a:pt x="-468" y="2942163"/>
                  <a:pt x="15360" y="2781998"/>
                  <a:pt x="0" y="2599725"/>
                </a:cubicBezTo>
                <a:cubicBezTo>
                  <a:pt x="-15360" y="2417452"/>
                  <a:pt x="14816" y="2100232"/>
                  <a:pt x="0" y="1922713"/>
                </a:cubicBezTo>
                <a:cubicBezTo>
                  <a:pt x="-14816" y="1745194"/>
                  <a:pt x="-24648" y="1604167"/>
                  <a:pt x="0" y="1299863"/>
                </a:cubicBezTo>
                <a:cubicBezTo>
                  <a:pt x="24648" y="995559"/>
                  <a:pt x="2182" y="279525"/>
                  <a:pt x="0" y="0"/>
                </a:cubicBezTo>
                <a:close/>
              </a:path>
            </a:pathLst>
          </a:custGeom>
          <a:noFill/>
          <a:ln w="47625" cap="rnd">
            <a:solidFill>
              <a:schemeClr val="bg1">
                <a:alpha val="75000"/>
              </a:schemeClr>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sketchy line">
            <a:extLst>
              <a:ext uri="{FF2B5EF4-FFF2-40B4-BE49-F238E27FC236}">
                <a16:creationId xmlns:a16="http://schemas.microsoft.com/office/drawing/2014/main" id="{4E87FCFB-2CCE-460D-B3DD-557C8BD1B9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419423"/>
            <a:ext cx="4243589" cy="18288"/>
          </a:xfrm>
          <a:custGeom>
            <a:avLst/>
            <a:gdLst>
              <a:gd name="csX0" fmla="*/ 0 w 4243589"/>
              <a:gd name="csY0" fmla="*/ 0 h 18288"/>
              <a:gd name="csX1" fmla="*/ 563791 w 4243589"/>
              <a:gd name="csY1" fmla="*/ 0 h 18288"/>
              <a:gd name="csX2" fmla="*/ 1042710 w 4243589"/>
              <a:gd name="csY2" fmla="*/ 0 h 18288"/>
              <a:gd name="csX3" fmla="*/ 1564066 w 4243589"/>
              <a:gd name="csY3" fmla="*/ 0 h 18288"/>
              <a:gd name="csX4" fmla="*/ 2212729 w 4243589"/>
              <a:gd name="csY4" fmla="*/ 0 h 18288"/>
              <a:gd name="csX5" fmla="*/ 2776520 w 4243589"/>
              <a:gd name="csY5" fmla="*/ 0 h 18288"/>
              <a:gd name="csX6" fmla="*/ 3297875 w 4243589"/>
              <a:gd name="csY6" fmla="*/ 0 h 18288"/>
              <a:gd name="csX7" fmla="*/ 4243589 w 4243589"/>
              <a:gd name="csY7" fmla="*/ 0 h 18288"/>
              <a:gd name="csX8" fmla="*/ 4243589 w 4243589"/>
              <a:gd name="csY8" fmla="*/ 18288 h 18288"/>
              <a:gd name="csX9" fmla="*/ 3637362 w 4243589"/>
              <a:gd name="csY9" fmla="*/ 18288 h 18288"/>
              <a:gd name="csX10" fmla="*/ 3116007 w 4243589"/>
              <a:gd name="csY10" fmla="*/ 18288 h 18288"/>
              <a:gd name="csX11" fmla="*/ 2424908 w 4243589"/>
              <a:gd name="csY11" fmla="*/ 18288 h 18288"/>
              <a:gd name="csX12" fmla="*/ 1861117 w 4243589"/>
              <a:gd name="csY12" fmla="*/ 18288 h 18288"/>
              <a:gd name="csX13" fmla="*/ 1382198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rgbClr val="FFFFFF">
              <a:alpha val="75000"/>
            </a:srgbClr>
          </a:solidFill>
          <a:ln w="41275" cap="rnd">
            <a:solidFill>
              <a:schemeClr val="bg1">
                <a:alpha val="75000"/>
              </a:schemeClr>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27277819-7CD2-BB3D-2182-BE622518F0CD}"/>
              </a:ext>
            </a:extLst>
          </p:cNvPr>
          <p:cNvSpPr txBox="1"/>
          <p:nvPr/>
        </p:nvSpPr>
        <p:spPr>
          <a:xfrm>
            <a:off x="185057" y="206829"/>
            <a:ext cx="1524000" cy="369332"/>
          </a:xfrm>
          <a:prstGeom prst="rect">
            <a:avLst/>
          </a:prstGeom>
          <a:noFill/>
        </p:spPr>
        <p:txBody>
          <a:bodyPr wrap="square" rtlCol="0">
            <a:spAutoFit/>
          </a:bodyPr>
          <a:lstStyle/>
          <a:p>
            <a:r>
              <a:rPr lang="en-GB"/>
              <a:t>Ellie</a:t>
            </a:r>
          </a:p>
        </p:txBody>
      </p:sp>
    </p:spTree>
    <p:extLst>
      <p:ext uri="{BB962C8B-B14F-4D97-AF65-F5344CB8AC3E}">
        <p14:creationId xmlns:p14="http://schemas.microsoft.com/office/powerpoint/2010/main" val="19320218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56688E73-49B9-4052-A836-D248C825D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B6AEE0C-07FE-4154-BC7C-2F20530BC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 name="Picture 4" descr="A plane made of trees&#10;&#10;AI-generated content may be incorrect.">
            <a:extLst>
              <a:ext uri="{FF2B5EF4-FFF2-40B4-BE49-F238E27FC236}">
                <a16:creationId xmlns:a16="http://schemas.microsoft.com/office/drawing/2014/main" id="{1DCEE1BB-5155-813F-B5E0-90073C7C9806}"/>
              </a:ext>
            </a:extLst>
          </p:cNvPr>
          <p:cNvPicPr>
            <a:picLocks noChangeAspect="1"/>
          </p:cNvPicPr>
          <p:nvPr/>
        </p:nvPicPr>
        <p:blipFill>
          <a:blip r:embed="rId2">
            <a:alphaModFix amt="60000"/>
          </a:blip>
          <a:srcRect t="10939" r="1" b="5307"/>
          <a:stretch>
            <a:fillRect/>
          </a:stretch>
        </p:blipFill>
        <p:spPr>
          <a:xfrm>
            <a:off x="-1" y="10"/>
            <a:ext cx="12192001" cy="6857990"/>
          </a:xfrm>
          <a:prstGeom prst="rect">
            <a:avLst/>
          </a:prstGeom>
        </p:spPr>
      </p:pic>
      <p:sp>
        <p:nvSpPr>
          <p:cNvPr id="2" name="Title 1">
            <a:extLst>
              <a:ext uri="{FF2B5EF4-FFF2-40B4-BE49-F238E27FC236}">
                <a16:creationId xmlns:a16="http://schemas.microsoft.com/office/drawing/2014/main" id="{4E0EEBE9-221B-7C07-3993-461B477E73EE}"/>
              </a:ext>
            </a:extLst>
          </p:cNvPr>
          <p:cNvSpPr>
            <a:spLocks noGrp="1"/>
          </p:cNvSpPr>
          <p:nvPr>
            <p:ph type="title"/>
          </p:nvPr>
        </p:nvSpPr>
        <p:spPr>
          <a:xfrm>
            <a:off x="838199" y="557189"/>
            <a:ext cx="5155263" cy="5571899"/>
          </a:xfrm>
        </p:spPr>
        <p:txBody>
          <a:bodyPr>
            <a:normAutofit/>
          </a:bodyPr>
          <a:lstStyle/>
          <a:p>
            <a:r>
              <a:rPr lang="en-GB">
                <a:solidFill>
                  <a:srgbClr val="FFFFFF"/>
                </a:solidFill>
              </a:rPr>
              <a:t>Cardiff Airport: Low Activity= Sustainability opportunity</a:t>
            </a:r>
          </a:p>
        </p:txBody>
      </p:sp>
      <p:sp>
        <p:nvSpPr>
          <p:cNvPr id="3" name="Content Placeholder 2">
            <a:extLst>
              <a:ext uri="{FF2B5EF4-FFF2-40B4-BE49-F238E27FC236}">
                <a16:creationId xmlns:a16="http://schemas.microsoft.com/office/drawing/2014/main" id="{5E2B6563-7A9C-A957-0186-14B361E54DAD}"/>
              </a:ext>
            </a:extLst>
          </p:cNvPr>
          <p:cNvSpPr>
            <a:spLocks noGrp="1"/>
          </p:cNvSpPr>
          <p:nvPr>
            <p:ph idx="1"/>
          </p:nvPr>
        </p:nvSpPr>
        <p:spPr>
          <a:xfrm>
            <a:off x="6198540" y="252389"/>
            <a:ext cx="5158424" cy="5571899"/>
          </a:xfrm>
        </p:spPr>
        <p:txBody>
          <a:bodyPr anchor="ctr">
            <a:normAutofit fontScale="92500" lnSpcReduction="10000"/>
          </a:bodyPr>
          <a:lstStyle/>
          <a:p>
            <a:pPr marL="0" indent="0">
              <a:buNone/>
            </a:pPr>
            <a:r>
              <a:rPr lang="en-GB" sz="1700">
                <a:solidFill>
                  <a:srgbClr val="FFFFFF"/>
                </a:solidFill>
              </a:rPr>
              <a:t>Current Position</a:t>
            </a:r>
          </a:p>
          <a:p>
            <a:r>
              <a:rPr lang="en-GB" sz="1700">
                <a:solidFill>
                  <a:srgbClr val="FFFFFF"/>
                </a:solidFill>
              </a:rPr>
              <a:t>Low passenger numbers ---- Lower carbon footprint. </a:t>
            </a:r>
          </a:p>
          <a:p>
            <a:r>
              <a:rPr lang="en-GB" sz="1700">
                <a:solidFill>
                  <a:srgbClr val="FFFFFF"/>
                </a:solidFill>
              </a:rPr>
              <a:t>“</a:t>
            </a:r>
            <a:r>
              <a:rPr lang="en-GB" sz="1800" b="1">
                <a:solidFill>
                  <a:schemeClr val="bg1"/>
                </a:solidFill>
              </a:rPr>
              <a:t>Cardiff Airport’s passenger numbers dwindle” (AberdareOnline, 2024). </a:t>
            </a:r>
            <a:r>
              <a:rPr lang="en-GB" sz="1800">
                <a:solidFill>
                  <a:schemeClr val="bg1"/>
                </a:solidFill>
              </a:rPr>
              <a:t>This confirms that Cardiff Airport currently has unusually low passenger numbers resulting in lower carbon footprint.</a:t>
            </a:r>
            <a:endParaRPr lang="en-GB" sz="1700">
              <a:solidFill>
                <a:srgbClr val="FFFFFF"/>
              </a:solidFill>
            </a:endParaRPr>
          </a:p>
          <a:p>
            <a:r>
              <a:rPr lang="en-GB" sz="1700">
                <a:solidFill>
                  <a:srgbClr val="FFFFFF"/>
                </a:solidFill>
              </a:rPr>
              <a:t>Fewer flights and ground operations reduce overall emissions</a:t>
            </a:r>
          </a:p>
          <a:p>
            <a:r>
              <a:rPr lang="en-GB" sz="1700">
                <a:solidFill>
                  <a:srgbClr val="FFFFFF"/>
                </a:solidFill>
              </a:rPr>
              <a:t>Easier to manage and track carbon output with existing resources</a:t>
            </a:r>
          </a:p>
          <a:p>
            <a:pPr marL="0" indent="0">
              <a:buNone/>
            </a:pPr>
            <a:r>
              <a:rPr lang="en-GB" sz="1700">
                <a:solidFill>
                  <a:srgbClr val="FFFFFF"/>
                </a:solidFill>
              </a:rPr>
              <a:t>Strategic Advantage</a:t>
            </a:r>
          </a:p>
          <a:p>
            <a:r>
              <a:rPr lang="en-GB" sz="1700">
                <a:solidFill>
                  <a:srgbClr val="FFFFFF"/>
                </a:solidFill>
              </a:rPr>
              <a:t>Provides a clear baseline for future growth</a:t>
            </a:r>
          </a:p>
          <a:p>
            <a:r>
              <a:rPr lang="en-GB" sz="1700">
                <a:solidFill>
                  <a:srgbClr val="FFFFFF"/>
                </a:solidFill>
              </a:rPr>
              <a:t>Ability to design sustainability into expansion from the start</a:t>
            </a:r>
          </a:p>
          <a:p>
            <a:pPr marL="0" indent="0">
              <a:buNone/>
            </a:pPr>
            <a:r>
              <a:rPr lang="en-GB" sz="1700">
                <a:solidFill>
                  <a:srgbClr val="FFFFFF"/>
                </a:solidFill>
              </a:rPr>
              <a:t>Future-Ready Measures</a:t>
            </a:r>
          </a:p>
          <a:p>
            <a:r>
              <a:rPr lang="en-GB" sz="1700">
                <a:solidFill>
                  <a:srgbClr val="FFFFFF"/>
                </a:solidFill>
              </a:rPr>
              <a:t>Transition to electric ground vehicles</a:t>
            </a:r>
          </a:p>
          <a:p>
            <a:r>
              <a:rPr lang="en-GB" sz="1700">
                <a:solidFill>
                  <a:srgbClr val="FFFFFF"/>
                </a:solidFill>
              </a:rPr>
              <a:t>Adoption of LED lighting and energy-efficient systems</a:t>
            </a:r>
          </a:p>
          <a:p>
            <a:r>
              <a:rPr lang="en-GB" sz="1700">
                <a:solidFill>
                  <a:srgbClr val="FFFFFF"/>
                </a:solidFill>
              </a:rPr>
              <a:t>Supports long-term goals such as net-zero emissions. Cardiff Airport is working towards becoming a “Carbon neutral Airport” (Jack, 2021).</a:t>
            </a:r>
          </a:p>
        </p:txBody>
      </p:sp>
      <p:sp>
        <p:nvSpPr>
          <p:cNvPr id="4" name="TextBox 3">
            <a:extLst>
              <a:ext uri="{FF2B5EF4-FFF2-40B4-BE49-F238E27FC236}">
                <a16:creationId xmlns:a16="http://schemas.microsoft.com/office/drawing/2014/main" id="{97323664-38E3-C3D6-B968-D22036DA973B}"/>
              </a:ext>
            </a:extLst>
          </p:cNvPr>
          <p:cNvSpPr txBox="1"/>
          <p:nvPr/>
        </p:nvSpPr>
        <p:spPr>
          <a:xfrm>
            <a:off x="174171" y="252389"/>
            <a:ext cx="2144486" cy="369332"/>
          </a:xfrm>
          <a:prstGeom prst="rect">
            <a:avLst/>
          </a:prstGeom>
          <a:noFill/>
        </p:spPr>
        <p:txBody>
          <a:bodyPr wrap="square" rtlCol="0">
            <a:spAutoFit/>
          </a:bodyPr>
          <a:lstStyle/>
          <a:p>
            <a:r>
              <a:rPr lang="en-GB"/>
              <a:t>Ellie</a:t>
            </a:r>
          </a:p>
        </p:txBody>
      </p:sp>
    </p:spTree>
    <p:extLst>
      <p:ext uri="{BB962C8B-B14F-4D97-AF65-F5344CB8AC3E}">
        <p14:creationId xmlns:p14="http://schemas.microsoft.com/office/powerpoint/2010/main" val="68978848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4879EFC-8E62-4E00-973C-C45EE9EC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E21C1D-3A4B-F106-38F9-320E189D57BF}"/>
              </a:ext>
            </a:extLst>
          </p:cNvPr>
          <p:cNvSpPr>
            <a:spLocks noGrp="1"/>
          </p:cNvSpPr>
          <p:nvPr>
            <p:ph type="title"/>
          </p:nvPr>
        </p:nvSpPr>
        <p:spPr>
          <a:xfrm>
            <a:off x="638881" y="457200"/>
            <a:ext cx="10909640" cy="1368614"/>
          </a:xfrm>
        </p:spPr>
        <p:txBody>
          <a:bodyPr vert="horz" lIns="91440" tIns="45720" rIns="91440" bIns="45720" rtlCol="0" anchor="ctr">
            <a:normAutofit/>
          </a:bodyPr>
          <a:lstStyle/>
          <a:p>
            <a:pPr algn="ctr"/>
            <a:r>
              <a:rPr lang="en-US" sz="4600"/>
              <a:t>Cardiff Airport: Low Utilization and Environmental Impact</a:t>
            </a:r>
          </a:p>
        </p:txBody>
      </p:sp>
      <p:sp>
        <p:nvSpPr>
          <p:cNvPr id="12" name="sketch line">
            <a:extLst>
              <a:ext uri="{FF2B5EF4-FFF2-40B4-BE49-F238E27FC236}">
                <a16:creationId xmlns:a16="http://schemas.microsoft.com/office/drawing/2014/main" id="{D6A9C53F-5F90-40A5-8C85-5412D39C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1850683"/>
            <a:ext cx="3291840" cy="18288"/>
          </a:xfrm>
          <a:custGeom>
            <a:avLst/>
            <a:gdLst>
              <a:gd name="csX0" fmla="*/ 0 w 3291840"/>
              <a:gd name="csY0" fmla="*/ 0 h 18288"/>
              <a:gd name="csX1" fmla="*/ 658368 w 3291840"/>
              <a:gd name="csY1" fmla="*/ 0 h 18288"/>
              <a:gd name="csX2" fmla="*/ 1283818 w 3291840"/>
              <a:gd name="csY2" fmla="*/ 0 h 18288"/>
              <a:gd name="csX3" fmla="*/ 1909267 w 3291840"/>
              <a:gd name="csY3" fmla="*/ 0 h 18288"/>
              <a:gd name="csX4" fmla="*/ 2633472 w 3291840"/>
              <a:gd name="csY4" fmla="*/ 0 h 18288"/>
              <a:gd name="csX5" fmla="*/ 3291840 w 3291840"/>
              <a:gd name="csY5" fmla="*/ 0 h 18288"/>
              <a:gd name="csX6" fmla="*/ 3291840 w 3291840"/>
              <a:gd name="csY6" fmla="*/ 18288 h 18288"/>
              <a:gd name="csX7" fmla="*/ 2633472 w 3291840"/>
              <a:gd name="csY7" fmla="*/ 18288 h 18288"/>
              <a:gd name="csX8" fmla="*/ 2073859 w 3291840"/>
              <a:gd name="csY8" fmla="*/ 18288 h 18288"/>
              <a:gd name="csX9" fmla="*/ 1448410 w 3291840"/>
              <a:gd name="csY9" fmla="*/ 18288 h 18288"/>
              <a:gd name="csX10" fmla="*/ 822960 w 3291840"/>
              <a:gd name="csY10" fmla="*/ 18288 h 18288"/>
              <a:gd name="csX11" fmla="*/ 0 w 3291840"/>
              <a:gd name="csY11" fmla="*/ 18288 h 18288"/>
              <a:gd name="csX12" fmla="*/ 0 w 329184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lack and red text with white text&#10;&#10;AI-generated content may be incorrect.">
            <a:extLst>
              <a:ext uri="{FF2B5EF4-FFF2-40B4-BE49-F238E27FC236}">
                <a16:creationId xmlns:a16="http://schemas.microsoft.com/office/drawing/2014/main" id="{C33F5CC1-68FC-E56F-764A-E16FE1131EA6}"/>
              </a:ext>
            </a:extLst>
          </p:cNvPr>
          <p:cNvPicPr>
            <a:picLocks noChangeAspect="1"/>
          </p:cNvPicPr>
          <p:nvPr/>
        </p:nvPicPr>
        <p:blipFill>
          <a:blip r:embed="rId2"/>
          <a:stretch>
            <a:fillRect/>
          </a:stretch>
        </p:blipFill>
        <p:spPr>
          <a:xfrm>
            <a:off x="320041" y="2113991"/>
            <a:ext cx="4567646" cy="1998345"/>
          </a:xfrm>
          <a:prstGeom prst="rect">
            <a:avLst/>
          </a:prstGeom>
        </p:spPr>
      </p:pic>
      <p:pic>
        <p:nvPicPr>
          <p:cNvPr id="4" name="Content Placeholder 3" descr="A black and white screen with red text&#10;&#10;AI-generated content may be incorrect.">
            <a:extLst>
              <a:ext uri="{FF2B5EF4-FFF2-40B4-BE49-F238E27FC236}">
                <a16:creationId xmlns:a16="http://schemas.microsoft.com/office/drawing/2014/main" id="{7F75BC16-987E-1870-B719-1C0A9357D81E}"/>
              </a:ext>
            </a:extLst>
          </p:cNvPr>
          <p:cNvPicPr>
            <a:picLocks noGrp="1" noChangeAspect="1"/>
          </p:cNvPicPr>
          <p:nvPr>
            <p:ph idx="1"/>
          </p:nvPr>
        </p:nvPicPr>
        <p:blipFill>
          <a:blip r:embed="rId3"/>
          <a:stretch>
            <a:fillRect/>
          </a:stretch>
        </p:blipFill>
        <p:spPr>
          <a:xfrm>
            <a:off x="320039" y="4494799"/>
            <a:ext cx="4557412" cy="1993868"/>
          </a:xfrm>
          <a:prstGeom prst="rect">
            <a:avLst/>
          </a:prstGeom>
        </p:spPr>
      </p:pic>
      <p:sp>
        <p:nvSpPr>
          <p:cNvPr id="3" name="TextBox 2">
            <a:extLst>
              <a:ext uri="{FF2B5EF4-FFF2-40B4-BE49-F238E27FC236}">
                <a16:creationId xmlns:a16="http://schemas.microsoft.com/office/drawing/2014/main" id="{EC2F0739-A669-D689-1621-7443A47B1A84}"/>
              </a:ext>
            </a:extLst>
          </p:cNvPr>
          <p:cNvSpPr txBox="1"/>
          <p:nvPr/>
        </p:nvSpPr>
        <p:spPr>
          <a:xfrm>
            <a:off x="320039" y="4097664"/>
            <a:ext cx="2797629" cy="369332"/>
          </a:xfrm>
          <a:prstGeom prst="rect">
            <a:avLst/>
          </a:prstGeom>
          <a:noFill/>
        </p:spPr>
        <p:txBody>
          <a:bodyPr wrap="square" rtlCol="0">
            <a:spAutoFit/>
          </a:bodyPr>
          <a:lstStyle/>
          <a:p>
            <a:r>
              <a:rPr lang="en-GB"/>
              <a:t>Cardiff Airport over a year</a:t>
            </a:r>
          </a:p>
        </p:txBody>
      </p:sp>
      <p:sp>
        <p:nvSpPr>
          <p:cNvPr id="6" name="TextBox 5">
            <a:extLst>
              <a:ext uri="{FF2B5EF4-FFF2-40B4-BE49-F238E27FC236}">
                <a16:creationId xmlns:a16="http://schemas.microsoft.com/office/drawing/2014/main" id="{1CA2F58F-F634-51BA-16F9-F49191436C7D}"/>
              </a:ext>
            </a:extLst>
          </p:cNvPr>
          <p:cNvSpPr txBox="1"/>
          <p:nvPr/>
        </p:nvSpPr>
        <p:spPr>
          <a:xfrm>
            <a:off x="320039" y="1706661"/>
            <a:ext cx="3624943" cy="369332"/>
          </a:xfrm>
          <a:prstGeom prst="rect">
            <a:avLst/>
          </a:prstGeom>
          <a:noFill/>
        </p:spPr>
        <p:txBody>
          <a:bodyPr wrap="square" rtlCol="0">
            <a:spAutoFit/>
          </a:bodyPr>
          <a:lstStyle/>
          <a:p>
            <a:r>
              <a:rPr lang="en-GB"/>
              <a:t>Bristol Airport over a year</a:t>
            </a:r>
          </a:p>
        </p:txBody>
      </p:sp>
      <p:sp>
        <p:nvSpPr>
          <p:cNvPr id="7" name="TextBox 6">
            <a:extLst>
              <a:ext uri="{FF2B5EF4-FFF2-40B4-BE49-F238E27FC236}">
                <a16:creationId xmlns:a16="http://schemas.microsoft.com/office/drawing/2014/main" id="{3883E35E-92A8-298C-80BA-AAD366405048}"/>
              </a:ext>
            </a:extLst>
          </p:cNvPr>
          <p:cNvSpPr txBox="1"/>
          <p:nvPr/>
        </p:nvSpPr>
        <p:spPr>
          <a:xfrm>
            <a:off x="320039" y="6501103"/>
            <a:ext cx="2569029" cy="369332"/>
          </a:xfrm>
          <a:prstGeom prst="rect">
            <a:avLst/>
          </a:prstGeom>
          <a:noFill/>
        </p:spPr>
        <p:txBody>
          <a:bodyPr wrap="square" rtlCol="0">
            <a:spAutoFit/>
          </a:bodyPr>
          <a:lstStyle/>
          <a:p>
            <a:r>
              <a:rPr lang="en-GB"/>
              <a:t>(</a:t>
            </a:r>
            <a:r>
              <a:rPr lang="en-GB" err="1"/>
              <a:t>Airportinfo.live</a:t>
            </a:r>
            <a:r>
              <a:rPr lang="en-GB"/>
              <a:t>, 2026)</a:t>
            </a:r>
          </a:p>
        </p:txBody>
      </p:sp>
      <p:sp>
        <p:nvSpPr>
          <p:cNvPr id="8" name="TextBox 7">
            <a:extLst>
              <a:ext uri="{FF2B5EF4-FFF2-40B4-BE49-F238E27FC236}">
                <a16:creationId xmlns:a16="http://schemas.microsoft.com/office/drawing/2014/main" id="{254ADD1A-700A-BAF9-420A-A36B4B914BB6}"/>
              </a:ext>
            </a:extLst>
          </p:cNvPr>
          <p:cNvSpPr txBox="1"/>
          <p:nvPr/>
        </p:nvSpPr>
        <p:spPr>
          <a:xfrm>
            <a:off x="5375582" y="3027667"/>
            <a:ext cx="6305003" cy="2585323"/>
          </a:xfrm>
          <a:prstGeom prst="rect">
            <a:avLst/>
          </a:prstGeom>
          <a:noFill/>
        </p:spPr>
        <p:txBody>
          <a:bodyPr wrap="square" rtlCol="0">
            <a:spAutoFit/>
          </a:bodyPr>
          <a:lstStyle/>
          <a:p>
            <a:pPr algn="just"/>
            <a:r>
              <a:rPr lang="en-GB" b="1"/>
              <a:t>Environmental Benefits of Lower Airport Utilisation</a:t>
            </a:r>
          </a:p>
          <a:p>
            <a:pPr marL="285750" indent="-285750" algn="just">
              <a:buFont typeface="Arial" panose="020B0604020202020204" pitchFamily="34" charset="0"/>
              <a:buChar char="•"/>
            </a:pPr>
            <a:r>
              <a:rPr lang="en-GB"/>
              <a:t>Easier monitoring of waste disposal, energy use and air quality. Cardiff Airport named “Zero Watse Airport” (Pollution solutions, 2015).</a:t>
            </a:r>
          </a:p>
          <a:p>
            <a:pPr marL="285750" indent="-285750" algn="just">
              <a:buFont typeface="Arial" panose="020B0604020202020204" pitchFamily="34" charset="0"/>
              <a:buChar char="•"/>
            </a:pPr>
            <a:r>
              <a:rPr lang="en-GB"/>
              <a:t>Fewer operations allow for tighter oversight and smoother implements of environmental policies.</a:t>
            </a:r>
          </a:p>
          <a:p>
            <a:pPr marL="285750" indent="-285750" algn="just">
              <a:buFont typeface="Arial" panose="020B0604020202020204" pitchFamily="34" charset="0"/>
              <a:buChar char="•"/>
            </a:pPr>
            <a:r>
              <a:rPr lang="en-GB"/>
              <a:t>Reduced environmental impact, ensuring the local area remains protected.</a:t>
            </a:r>
          </a:p>
          <a:p>
            <a:pPr marL="285750" indent="-285750">
              <a:buFont typeface="Arial" panose="020B0604020202020204" pitchFamily="34" charset="0"/>
              <a:buChar char="•"/>
            </a:pPr>
            <a:endParaRPr lang="en-GB"/>
          </a:p>
        </p:txBody>
      </p:sp>
      <p:sp>
        <p:nvSpPr>
          <p:cNvPr id="9" name="TextBox 8">
            <a:extLst>
              <a:ext uri="{FF2B5EF4-FFF2-40B4-BE49-F238E27FC236}">
                <a16:creationId xmlns:a16="http://schemas.microsoft.com/office/drawing/2014/main" id="{4BBEBE31-34D5-5E8F-2F6F-90B35F4761FC}"/>
              </a:ext>
            </a:extLst>
          </p:cNvPr>
          <p:cNvSpPr txBox="1"/>
          <p:nvPr/>
        </p:nvSpPr>
        <p:spPr>
          <a:xfrm>
            <a:off x="114789" y="150024"/>
            <a:ext cx="729343" cy="369332"/>
          </a:xfrm>
          <a:prstGeom prst="rect">
            <a:avLst/>
          </a:prstGeom>
          <a:noFill/>
        </p:spPr>
        <p:txBody>
          <a:bodyPr wrap="square" rtlCol="0">
            <a:spAutoFit/>
          </a:bodyPr>
          <a:lstStyle/>
          <a:p>
            <a:r>
              <a:rPr lang="en-GB"/>
              <a:t>Ellie</a:t>
            </a:r>
          </a:p>
        </p:txBody>
      </p:sp>
    </p:spTree>
    <p:extLst>
      <p:ext uri="{BB962C8B-B14F-4D97-AF65-F5344CB8AC3E}">
        <p14:creationId xmlns:p14="http://schemas.microsoft.com/office/powerpoint/2010/main" val="337163130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jet flying in the sky&#10;&#10;AI-generated content may be incorrect.">
            <a:extLst>
              <a:ext uri="{FF2B5EF4-FFF2-40B4-BE49-F238E27FC236}">
                <a16:creationId xmlns:a16="http://schemas.microsoft.com/office/drawing/2014/main" id="{183E4437-0245-75B6-B594-30ACA93937F3}"/>
              </a:ext>
            </a:extLst>
          </p:cNvPr>
          <p:cNvPicPr>
            <a:picLocks noChangeAspect="1"/>
          </p:cNvPicPr>
          <p:nvPr/>
        </p:nvPicPr>
        <p:blipFill>
          <a:blip r:embed="rId3"/>
          <a:srcRect l="1704" r="24976"/>
          <a:stretch>
            <a:fillRect/>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4B4F41-EA64-F949-C1A9-72CDD6D70C1E}"/>
              </a:ext>
            </a:extLst>
          </p:cNvPr>
          <p:cNvSpPr>
            <a:spLocks noGrp="1"/>
          </p:cNvSpPr>
          <p:nvPr>
            <p:ph type="title"/>
          </p:nvPr>
        </p:nvSpPr>
        <p:spPr>
          <a:xfrm>
            <a:off x="7760072" y="-254461"/>
            <a:ext cx="3822189" cy="1899912"/>
          </a:xfrm>
        </p:spPr>
        <p:txBody>
          <a:bodyPr>
            <a:normAutofit/>
          </a:bodyPr>
          <a:lstStyle/>
          <a:p>
            <a:r>
              <a:rPr lang="en-GB" sz="2200"/>
              <a:t>WestJet seasonal and limited demonstrate that Cardiff Airport’s environmental impact remains low and manageable.</a:t>
            </a:r>
          </a:p>
        </p:txBody>
      </p:sp>
      <p:sp>
        <p:nvSpPr>
          <p:cNvPr id="3" name="Content Placeholder 2">
            <a:extLst>
              <a:ext uri="{FF2B5EF4-FFF2-40B4-BE49-F238E27FC236}">
                <a16:creationId xmlns:a16="http://schemas.microsoft.com/office/drawing/2014/main" id="{20E754B4-762A-0B64-6028-11B4418DE633}"/>
              </a:ext>
            </a:extLst>
          </p:cNvPr>
          <p:cNvSpPr>
            <a:spLocks noGrp="1"/>
          </p:cNvSpPr>
          <p:nvPr>
            <p:ph idx="1"/>
          </p:nvPr>
        </p:nvSpPr>
        <p:spPr>
          <a:xfrm>
            <a:off x="7618697" y="1390990"/>
            <a:ext cx="3735104" cy="4076020"/>
          </a:xfrm>
        </p:spPr>
        <p:txBody>
          <a:bodyPr>
            <a:noAutofit/>
          </a:bodyPr>
          <a:lstStyle/>
          <a:p>
            <a:r>
              <a:rPr lang="en-GB" sz="1600"/>
              <a:t>Seasonal only(May-Sept) with 4 flights per week- very few annual aircraft movements ( Cardiff airport.com, 2026).</a:t>
            </a:r>
          </a:p>
          <a:p>
            <a:r>
              <a:rPr lang="en-GB" sz="1600"/>
              <a:t>Minimal environmental impact: emissions, noise and ground activity stay predictable and manageable.</a:t>
            </a:r>
          </a:p>
          <a:p>
            <a:r>
              <a:rPr lang="en-GB" sz="1600"/>
              <a:t>Peak-demand scheduling avoids unnecessary year-round emissions while still supporting economic benefits.</a:t>
            </a:r>
          </a:p>
          <a:p>
            <a:r>
              <a:rPr lang="en-GB" sz="1600"/>
              <a:t>Not high-volume traffic: the route is matched to demand, preventing strain on local infrastructure.</a:t>
            </a:r>
          </a:p>
          <a:p>
            <a:r>
              <a:rPr lang="en-GB" sz="1600"/>
              <a:t>Modern, fuel-efficient aircraft reduce emissions per flight (WestJet, 2024).</a:t>
            </a:r>
          </a:p>
          <a:p>
            <a:r>
              <a:rPr lang="en-GB" sz="1600"/>
              <a:t>Shows how smart scheduling and right sized operations support regional growth without increasing Cardiff Airport’s environmental burden.</a:t>
            </a:r>
          </a:p>
        </p:txBody>
      </p:sp>
      <p:sp>
        <p:nvSpPr>
          <p:cNvPr id="5" name="TextBox 4">
            <a:extLst>
              <a:ext uri="{FF2B5EF4-FFF2-40B4-BE49-F238E27FC236}">
                <a16:creationId xmlns:a16="http://schemas.microsoft.com/office/drawing/2014/main" id="{05E8A148-6A11-D408-8C75-6A83D05547CA}"/>
              </a:ext>
            </a:extLst>
          </p:cNvPr>
          <p:cNvSpPr txBox="1"/>
          <p:nvPr/>
        </p:nvSpPr>
        <p:spPr>
          <a:xfrm>
            <a:off x="162209" y="43935"/>
            <a:ext cx="1600200" cy="369332"/>
          </a:xfrm>
          <a:prstGeom prst="rect">
            <a:avLst/>
          </a:prstGeom>
          <a:noFill/>
        </p:spPr>
        <p:txBody>
          <a:bodyPr wrap="square" rtlCol="0">
            <a:spAutoFit/>
          </a:bodyPr>
          <a:lstStyle/>
          <a:p>
            <a:r>
              <a:rPr lang="en-GB"/>
              <a:t>Ellie</a:t>
            </a:r>
          </a:p>
        </p:txBody>
      </p:sp>
    </p:spTree>
    <p:extLst>
      <p:ext uri="{BB962C8B-B14F-4D97-AF65-F5344CB8AC3E}">
        <p14:creationId xmlns:p14="http://schemas.microsoft.com/office/powerpoint/2010/main" val="333073850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A6D2DF-7155-88B6-CF37-01327C30E278}"/>
              </a:ext>
            </a:extLst>
          </p:cNvPr>
          <p:cNvSpPr>
            <a:spLocks noGrp="1"/>
          </p:cNvSpPr>
          <p:nvPr>
            <p:ph type="title"/>
          </p:nvPr>
        </p:nvSpPr>
        <p:spPr>
          <a:xfrm>
            <a:off x="6318955" y="329561"/>
            <a:ext cx="4395340" cy="1716255"/>
          </a:xfrm>
        </p:spPr>
        <p:txBody>
          <a:bodyPr anchor="b">
            <a:normAutofit/>
          </a:bodyPr>
          <a:lstStyle/>
          <a:p>
            <a:r>
              <a:rPr lang="en-GB" sz="5600"/>
              <a:t>Theories</a:t>
            </a:r>
          </a:p>
        </p:txBody>
      </p:sp>
      <p:sp>
        <p:nvSpPr>
          <p:cNvPr id="12" name="Rectangle 11">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yramid of colors with text&#10;&#10;AI-generated content may be incorrect.">
            <a:extLst>
              <a:ext uri="{FF2B5EF4-FFF2-40B4-BE49-F238E27FC236}">
                <a16:creationId xmlns:a16="http://schemas.microsoft.com/office/drawing/2014/main" id="{E532E19F-EAD4-31D8-3B5C-B827B0051D85}"/>
              </a:ext>
            </a:extLst>
          </p:cNvPr>
          <p:cNvPicPr>
            <a:picLocks noChangeAspect="1"/>
          </p:cNvPicPr>
          <p:nvPr/>
        </p:nvPicPr>
        <p:blipFill>
          <a:blip r:embed="rId2"/>
          <a:stretch>
            <a:fillRect/>
          </a:stretch>
        </p:blipFill>
        <p:spPr>
          <a:xfrm>
            <a:off x="279143" y="824715"/>
            <a:ext cx="5221625" cy="5208570"/>
          </a:xfrm>
          <a:prstGeom prst="rect">
            <a:avLst/>
          </a:prstGeom>
        </p:spPr>
      </p:pic>
      <p:sp>
        <p:nvSpPr>
          <p:cNvPr id="3" name="Content Placeholder 2">
            <a:extLst>
              <a:ext uri="{FF2B5EF4-FFF2-40B4-BE49-F238E27FC236}">
                <a16:creationId xmlns:a16="http://schemas.microsoft.com/office/drawing/2014/main" id="{72570325-3AC5-4E3A-B1DF-589E0AC46B1C}"/>
              </a:ext>
            </a:extLst>
          </p:cNvPr>
          <p:cNvSpPr>
            <a:spLocks noGrp="1"/>
          </p:cNvSpPr>
          <p:nvPr>
            <p:ph idx="1"/>
          </p:nvPr>
        </p:nvSpPr>
        <p:spPr>
          <a:xfrm>
            <a:off x="6392583" y="2645922"/>
            <a:ext cx="4434721" cy="3710427"/>
          </a:xfrm>
        </p:spPr>
        <p:txBody>
          <a:bodyPr anchor="t">
            <a:normAutofit/>
          </a:bodyPr>
          <a:lstStyle/>
          <a:p>
            <a:pPr marL="0" indent="0">
              <a:buNone/>
            </a:pPr>
            <a:r>
              <a:rPr lang="en-GB" sz="2000">
                <a:solidFill>
                  <a:schemeClr val="tx1">
                    <a:alpha val="80000"/>
                  </a:schemeClr>
                </a:solidFill>
              </a:rPr>
              <a:t>This argument can be supported by Maslow’s Hierarchy of Needs (Abulof,2017):</a:t>
            </a:r>
          </a:p>
          <a:p>
            <a:pPr>
              <a:buFont typeface="Wingdings" panose="05000000000000000000" pitchFamily="2" charset="2"/>
              <a:buChar char="ü"/>
            </a:pPr>
            <a:r>
              <a:rPr lang="en-GB" sz="2000">
                <a:solidFill>
                  <a:schemeClr val="tx1">
                    <a:alpha val="80000"/>
                  </a:schemeClr>
                </a:solidFill>
              </a:rPr>
              <a:t>Physiological needs: cleaner air, supports health.</a:t>
            </a:r>
          </a:p>
          <a:p>
            <a:pPr>
              <a:buFont typeface="Wingdings" panose="05000000000000000000" pitchFamily="2" charset="2"/>
              <a:buChar char="ü"/>
            </a:pPr>
            <a:r>
              <a:rPr lang="en-GB" sz="2000">
                <a:solidFill>
                  <a:schemeClr val="tx1">
                    <a:alpha val="80000"/>
                  </a:schemeClr>
                </a:solidFill>
              </a:rPr>
              <a:t>Safety needs: Lower noise and pollution improve living conditions.</a:t>
            </a:r>
          </a:p>
          <a:p>
            <a:pPr>
              <a:buFont typeface="Wingdings" panose="05000000000000000000" pitchFamily="2" charset="2"/>
              <a:buChar char="ü"/>
            </a:pPr>
            <a:r>
              <a:rPr lang="en-GB" sz="2000">
                <a:solidFill>
                  <a:schemeClr val="tx1">
                    <a:alpha val="80000"/>
                  </a:schemeClr>
                </a:solidFill>
              </a:rPr>
              <a:t>Esteem needs: Sustainable practices improve public image.</a:t>
            </a:r>
          </a:p>
          <a:p>
            <a:pPr>
              <a:buFont typeface="Wingdings" panose="05000000000000000000" pitchFamily="2" charset="2"/>
              <a:buChar char="ü"/>
            </a:pPr>
            <a:r>
              <a:rPr lang="en-GB" sz="2000">
                <a:solidFill>
                  <a:schemeClr val="tx1">
                    <a:alpha val="80000"/>
                  </a:schemeClr>
                </a:solidFill>
              </a:rPr>
              <a:t>Self-actualisation: Opportunity to lead in green aviation in Wales.</a:t>
            </a:r>
          </a:p>
          <a:p>
            <a:endParaRPr lang="en-GB" sz="2000">
              <a:solidFill>
                <a:schemeClr val="tx1">
                  <a:alpha val="80000"/>
                </a:schemeClr>
              </a:solidFill>
            </a:endParaRPr>
          </a:p>
          <a:p>
            <a:pPr marL="0" indent="0">
              <a:buNone/>
            </a:pPr>
            <a:endParaRPr lang="en-GB" sz="2000">
              <a:solidFill>
                <a:schemeClr val="tx1">
                  <a:alpha val="80000"/>
                </a:schemeClr>
              </a:solidFill>
            </a:endParaRPr>
          </a:p>
        </p:txBody>
      </p:sp>
      <p:cxnSp>
        <p:nvCxnSpPr>
          <p:cNvPr id="14" name="Straight Connector 13">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F5C6D276-8A42-F6C2-E9F8-DE65172F60DE}"/>
              </a:ext>
            </a:extLst>
          </p:cNvPr>
          <p:cNvSpPr txBox="1"/>
          <p:nvPr/>
        </p:nvSpPr>
        <p:spPr>
          <a:xfrm>
            <a:off x="11253339" y="132319"/>
            <a:ext cx="1087297" cy="369332"/>
          </a:xfrm>
          <a:prstGeom prst="rect">
            <a:avLst/>
          </a:prstGeom>
          <a:noFill/>
        </p:spPr>
        <p:txBody>
          <a:bodyPr wrap="square" rtlCol="0">
            <a:spAutoFit/>
          </a:bodyPr>
          <a:lstStyle/>
          <a:p>
            <a:r>
              <a:rPr lang="en-GB"/>
              <a:t>Ellie</a:t>
            </a:r>
          </a:p>
        </p:txBody>
      </p:sp>
    </p:spTree>
    <p:extLst>
      <p:ext uri="{BB962C8B-B14F-4D97-AF65-F5344CB8AC3E}">
        <p14:creationId xmlns:p14="http://schemas.microsoft.com/office/powerpoint/2010/main" val="65239451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B31732F-E4E0-B2FB-1FFE-37E5E917F3A9}"/>
              </a:ext>
            </a:extLst>
          </p:cNvPr>
          <p:cNvSpPr>
            <a:spLocks noGrp="1"/>
          </p:cNvSpPr>
          <p:nvPr>
            <p:ph type="title"/>
          </p:nvPr>
        </p:nvSpPr>
        <p:spPr>
          <a:xfrm>
            <a:off x="1137034" y="609597"/>
            <a:ext cx="9392421" cy="1330841"/>
          </a:xfrm>
        </p:spPr>
        <p:txBody>
          <a:bodyPr>
            <a:normAutofit/>
          </a:bodyPr>
          <a:lstStyle/>
          <a:p>
            <a:r>
              <a:rPr lang="en-GB"/>
              <a:t>Theories</a:t>
            </a:r>
          </a:p>
        </p:txBody>
      </p:sp>
      <p:sp>
        <p:nvSpPr>
          <p:cNvPr id="4" name="Rectangle 1">
            <a:extLst>
              <a:ext uri="{FF2B5EF4-FFF2-40B4-BE49-F238E27FC236}">
                <a16:creationId xmlns:a16="http://schemas.microsoft.com/office/drawing/2014/main" id="{ACD5EAC7-2022-3B12-3DC9-113A17C7B6FC}"/>
              </a:ext>
            </a:extLst>
          </p:cNvPr>
          <p:cNvSpPr>
            <a:spLocks noGrp="1" noChangeArrowheads="1"/>
          </p:cNvSpPr>
          <p:nvPr>
            <p:ph idx="1"/>
          </p:nvPr>
        </p:nvSpPr>
        <p:spPr bwMode="auto">
          <a:xfrm>
            <a:off x="1137034" y="2198362"/>
            <a:ext cx="4958966" cy="391777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Char char="•"/>
              <a:tabLst/>
            </a:pPr>
            <a:r>
              <a:rPr kumimoji="0" lang="en-US" altLang="en-US" sz="2000" i="0" u="none" strike="noStrike" cap="none" normalizeH="0" baseline="0">
                <a:ln>
                  <a:noFill/>
                </a:ln>
                <a:effectLst/>
                <a:latin typeface="Arial" panose="020B0604020202020204" pitchFamily="34" charset="0"/>
              </a:rPr>
              <a:t>Community reactions to tourism follow four stages:</a:t>
            </a:r>
          </a:p>
          <a:p>
            <a:pPr marL="0" marR="0" lvl="0" indent="0" defTabSz="914400" rtl="0" eaLnBrk="0" fontAlgn="base" latinLnBrk="0" hangingPunct="0">
              <a:spcBef>
                <a:spcPct val="0"/>
              </a:spcBef>
              <a:spcAft>
                <a:spcPts val="600"/>
              </a:spcAft>
              <a:buClrTx/>
              <a:buSzTx/>
              <a:buFontTx/>
              <a:buChar char="•"/>
              <a:tabLst/>
            </a:pPr>
            <a:r>
              <a:rPr kumimoji="0" lang="en-US" altLang="en-US" sz="2000" i="0" u="none" strike="noStrike" cap="none" normalizeH="0" baseline="0">
                <a:ln>
                  <a:noFill/>
                </a:ln>
                <a:effectLst/>
                <a:latin typeface="Arial" panose="020B0604020202020204" pitchFamily="34" charset="0"/>
              </a:rPr>
              <a:t>Euphoria → Apathy → Irritation → Antagonism</a:t>
            </a:r>
          </a:p>
          <a:p>
            <a:pPr marL="0" marR="0" lvl="0" indent="0" defTabSz="914400" rtl="0" eaLnBrk="0" fontAlgn="base" latinLnBrk="0" hangingPunct="0">
              <a:spcBef>
                <a:spcPct val="0"/>
              </a:spcBef>
              <a:spcAft>
                <a:spcPts val="600"/>
              </a:spcAft>
              <a:buClrTx/>
              <a:buSzTx/>
              <a:buFontTx/>
              <a:buChar char="•"/>
              <a:tabLst/>
            </a:pPr>
            <a:r>
              <a:rPr kumimoji="0" lang="en-US" altLang="en-US" sz="2000" i="0" u="none" strike="noStrike" cap="none" normalizeH="0" baseline="0">
                <a:ln>
                  <a:noFill/>
                </a:ln>
                <a:effectLst/>
                <a:latin typeface="Arial" panose="020B0604020202020204" pitchFamily="34" charset="0"/>
              </a:rPr>
              <a:t>Cardiff’s low utilization keeps the community in Euphoria/Apathy</a:t>
            </a:r>
          </a:p>
          <a:p>
            <a:pPr marL="0" marR="0" lvl="0" indent="0" defTabSz="914400" rtl="0" eaLnBrk="0" fontAlgn="base" latinLnBrk="0" hangingPunct="0">
              <a:spcBef>
                <a:spcPct val="0"/>
              </a:spcBef>
              <a:spcAft>
                <a:spcPts val="600"/>
              </a:spcAft>
              <a:buClrTx/>
              <a:buSzTx/>
              <a:buFontTx/>
              <a:buChar char="•"/>
              <a:tabLst/>
            </a:pPr>
            <a:r>
              <a:rPr kumimoji="0" lang="en-US" altLang="en-US" sz="2000" i="0" u="none" strike="noStrike" cap="none" normalizeH="0" baseline="0">
                <a:ln>
                  <a:noFill/>
                </a:ln>
                <a:effectLst/>
                <a:latin typeface="Arial" panose="020B0604020202020204" pitchFamily="34" charset="0"/>
              </a:rPr>
              <a:t>Minimal noise, congestion and pollution prevent negative reactions</a:t>
            </a:r>
          </a:p>
          <a:p>
            <a:pPr marL="0" marR="0" lvl="0" indent="0" defTabSz="914400" rtl="0" eaLnBrk="0" fontAlgn="base" latinLnBrk="0" hangingPunct="0">
              <a:spcBef>
                <a:spcPct val="0"/>
              </a:spcBef>
              <a:spcAft>
                <a:spcPts val="600"/>
              </a:spcAft>
              <a:buClrTx/>
              <a:buSzTx/>
              <a:buFontTx/>
              <a:buChar char="•"/>
              <a:tabLst/>
            </a:pPr>
            <a:r>
              <a:rPr kumimoji="0" lang="en-US" altLang="en-US" sz="2000" i="0" u="none" strike="noStrike" cap="none" normalizeH="0" baseline="0">
                <a:ln>
                  <a:noFill/>
                </a:ln>
                <a:effectLst/>
                <a:latin typeface="Arial" panose="020B0604020202020204" pitchFamily="34" charset="0"/>
              </a:rPr>
              <a:t>Low activity avoids irritation or hostility from residents</a:t>
            </a:r>
          </a:p>
          <a:p>
            <a:pPr marL="0" marR="0" lvl="0" indent="0" defTabSz="914400" rtl="0" eaLnBrk="0" fontAlgn="base" latinLnBrk="0" hangingPunct="0">
              <a:spcBef>
                <a:spcPct val="0"/>
              </a:spcBef>
              <a:spcAft>
                <a:spcPts val="600"/>
              </a:spcAft>
              <a:buClrTx/>
              <a:buSzTx/>
              <a:buFontTx/>
              <a:buChar char="•"/>
              <a:tabLst/>
            </a:pPr>
            <a:r>
              <a:rPr kumimoji="0" lang="en-US" altLang="en-US" sz="2000" i="0" u="none" strike="noStrike" cap="none" normalizeH="0" baseline="0">
                <a:ln>
                  <a:noFill/>
                </a:ln>
                <a:effectLst/>
                <a:latin typeface="Arial" panose="020B0604020202020204" pitchFamily="34" charset="0"/>
              </a:rPr>
              <a:t>Demonstrates social sustainability alongside environmental sustainability</a:t>
            </a:r>
          </a:p>
        </p:txBody>
      </p:sp>
      <p:pic>
        <p:nvPicPr>
          <p:cNvPr id="7" name="Picture 6" descr="A close-up of a chart&#10;&#10;AI-generated content may be incorrect.">
            <a:extLst>
              <a:ext uri="{FF2B5EF4-FFF2-40B4-BE49-F238E27FC236}">
                <a16:creationId xmlns:a16="http://schemas.microsoft.com/office/drawing/2014/main" id="{6068BC77-C0A1-C43A-502F-8DAFEADD1B62}"/>
              </a:ext>
            </a:extLst>
          </p:cNvPr>
          <p:cNvPicPr>
            <a:picLocks noChangeAspect="1"/>
          </p:cNvPicPr>
          <p:nvPr/>
        </p:nvPicPr>
        <p:blipFill>
          <a:blip r:embed="rId2"/>
          <a:stretch>
            <a:fillRect/>
          </a:stretch>
        </p:blipFill>
        <p:spPr>
          <a:xfrm>
            <a:off x="6719367" y="2307922"/>
            <a:ext cx="4788505" cy="3509898"/>
          </a:xfrm>
          <a:prstGeom prst="rect">
            <a:avLst/>
          </a:prstGeom>
        </p:spPr>
      </p:pic>
      <p:sp>
        <p:nvSpPr>
          <p:cNvPr id="16" name="Freeform: Shape 15">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693EC51E-F8B4-90DC-0E04-1C855F5979A0}"/>
              </a:ext>
            </a:extLst>
          </p:cNvPr>
          <p:cNvSpPr txBox="1"/>
          <p:nvPr/>
        </p:nvSpPr>
        <p:spPr>
          <a:xfrm>
            <a:off x="1137034" y="1486941"/>
            <a:ext cx="4082143" cy="1000274"/>
          </a:xfrm>
          <a:prstGeom prst="rect">
            <a:avLst/>
          </a:prstGeom>
          <a:noFill/>
        </p:spPr>
        <p:txBody>
          <a:bodyPr wrap="square" rtlCol="0">
            <a:spAutoFit/>
          </a:bodyPr>
          <a:lstStyle/>
          <a:p>
            <a:pPr>
              <a:spcAft>
                <a:spcPts val="600"/>
              </a:spcAft>
            </a:pPr>
            <a:r>
              <a:rPr lang="en-GB" b="1"/>
              <a:t>Doxey's Irritation Index Theory (Kwon and Vogt, 2009) </a:t>
            </a:r>
          </a:p>
          <a:p>
            <a:pPr>
              <a:spcAft>
                <a:spcPts val="600"/>
              </a:spcAft>
            </a:pPr>
            <a:endParaRPr lang="en-GB"/>
          </a:p>
        </p:txBody>
      </p:sp>
      <p:sp>
        <p:nvSpPr>
          <p:cNvPr id="9" name="Rectangle 3">
            <a:extLst>
              <a:ext uri="{FF2B5EF4-FFF2-40B4-BE49-F238E27FC236}">
                <a16:creationId xmlns:a16="http://schemas.microsoft.com/office/drawing/2014/main" id="{BF5D9E86-69EA-8E85-B041-8F5C3DE988A3}"/>
              </a:ext>
            </a:extLst>
          </p:cNvPr>
          <p:cNvSpPr>
            <a:spLocks noChangeArrowheads="1"/>
          </p:cNvSpPr>
          <p:nvPr/>
        </p:nvSpPr>
        <p:spPr bwMode="auto">
          <a:xfrm>
            <a:off x="9742714" y="5957501"/>
            <a:ext cx="1765158"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(Tourism Teacher, 2022)</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0" name="TextBox 9">
            <a:extLst>
              <a:ext uri="{FF2B5EF4-FFF2-40B4-BE49-F238E27FC236}">
                <a16:creationId xmlns:a16="http://schemas.microsoft.com/office/drawing/2014/main" id="{63B75228-AB0E-5DB0-FDA6-ED6714796750}"/>
              </a:ext>
            </a:extLst>
          </p:cNvPr>
          <p:cNvSpPr txBox="1"/>
          <p:nvPr/>
        </p:nvSpPr>
        <p:spPr>
          <a:xfrm>
            <a:off x="0" y="141514"/>
            <a:ext cx="1662545" cy="369332"/>
          </a:xfrm>
          <a:prstGeom prst="rect">
            <a:avLst/>
          </a:prstGeom>
          <a:noFill/>
        </p:spPr>
        <p:txBody>
          <a:bodyPr wrap="square" rtlCol="0">
            <a:spAutoFit/>
          </a:bodyPr>
          <a:lstStyle/>
          <a:p>
            <a:r>
              <a:rPr lang="en-GB"/>
              <a:t>Ellie</a:t>
            </a:r>
          </a:p>
        </p:txBody>
      </p:sp>
    </p:spTree>
    <p:extLst>
      <p:ext uri="{BB962C8B-B14F-4D97-AF65-F5344CB8AC3E}">
        <p14:creationId xmlns:p14="http://schemas.microsoft.com/office/powerpoint/2010/main" val="338708040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D05D0B-91FD-100C-1135-3A80C477BBDF}"/>
              </a:ext>
            </a:extLst>
          </p:cNvPr>
          <p:cNvSpPr>
            <a:spLocks noGrp="1"/>
          </p:cNvSpPr>
          <p:nvPr>
            <p:ph type="title"/>
          </p:nvPr>
        </p:nvSpPr>
        <p:spPr>
          <a:xfrm>
            <a:off x="6636594" y="-151067"/>
            <a:ext cx="4195674" cy="2052522"/>
          </a:xfrm>
        </p:spPr>
        <p:txBody>
          <a:bodyPr anchor="b">
            <a:normAutofit/>
          </a:bodyPr>
          <a:lstStyle/>
          <a:p>
            <a:r>
              <a:rPr lang="en-GB" sz="5600"/>
              <a:t>Conclusion</a:t>
            </a:r>
          </a:p>
        </p:txBody>
      </p:sp>
      <p:sp>
        <p:nvSpPr>
          <p:cNvPr id="12" name="Oval 11">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een planet on grass&#10;&#10;AI-generated content may be incorrect.">
            <a:extLst>
              <a:ext uri="{FF2B5EF4-FFF2-40B4-BE49-F238E27FC236}">
                <a16:creationId xmlns:a16="http://schemas.microsoft.com/office/drawing/2014/main" id="{5088BA9F-CAB9-4A4A-2DA4-7DE17583A16A}"/>
              </a:ext>
            </a:extLst>
          </p:cNvPr>
          <p:cNvPicPr>
            <a:picLocks noChangeAspect="1"/>
          </p:cNvPicPr>
          <p:nvPr/>
        </p:nvPicPr>
        <p:blipFill>
          <a:blip r:embed="rId2"/>
          <a:srcRect l="42991" r="1260" b="1"/>
          <a:stretch>
            <a:fillRect/>
          </a:stretch>
        </p:blipFill>
        <p:spPr>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14"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16"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4763CEFA-C8D0-C743-E3CA-ED2A33B9E81C}"/>
              </a:ext>
            </a:extLst>
          </p:cNvPr>
          <p:cNvSpPr>
            <a:spLocks noGrp="1"/>
          </p:cNvSpPr>
          <p:nvPr>
            <p:ph idx="1"/>
          </p:nvPr>
        </p:nvSpPr>
        <p:spPr>
          <a:xfrm>
            <a:off x="6636595" y="2162336"/>
            <a:ext cx="4195673" cy="2913872"/>
          </a:xfrm>
        </p:spPr>
        <p:txBody>
          <a:bodyPr anchor="t">
            <a:normAutofit/>
          </a:bodyPr>
          <a:lstStyle/>
          <a:p>
            <a:pPr marL="0" indent="0">
              <a:buNone/>
            </a:pPr>
            <a:r>
              <a:rPr lang="en-GB" sz="2000">
                <a:solidFill>
                  <a:schemeClr val="tx1">
                    <a:alpha val="80000"/>
                  </a:schemeClr>
                </a:solidFill>
              </a:rPr>
              <a:t>Cardiff Airports low utilisation:</a:t>
            </a:r>
          </a:p>
          <a:p>
            <a:pPr>
              <a:buFont typeface="Wingdings" panose="05000000000000000000" pitchFamily="2" charset="2"/>
              <a:buChar char="ü"/>
            </a:pPr>
            <a:r>
              <a:rPr lang="en-GB" sz="2000">
                <a:solidFill>
                  <a:schemeClr val="tx1">
                    <a:alpha val="80000"/>
                  </a:schemeClr>
                </a:solidFill>
              </a:rPr>
              <a:t>Limits environmental damage</a:t>
            </a:r>
          </a:p>
          <a:p>
            <a:pPr>
              <a:buFont typeface="Wingdings" panose="05000000000000000000" pitchFamily="2" charset="2"/>
              <a:buChar char="ü"/>
            </a:pPr>
            <a:r>
              <a:rPr lang="en-GB" sz="2000">
                <a:solidFill>
                  <a:schemeClr val="tx1">
                    <a:alpha val="80000"/>
                  </a:schemeClr>
                </a:solidFill>
              </a:rPr>
              <a:t>Protects local communities</a:t>
            </a:r>
          </a:p>
          <a:p>
            <a:pPr>
              <a:buFont typeface="Wingdings" panose="05000000000000000000" pitchFamily="2" charset="2"/>
              <a:buChar char="ü"/>
            </a:pPr>
            <a:r>
              <a:rPr lang="en-GB" sz="2000">
                <a:solidFill>
                  <a:schemeClr val="tx1">
                    <a:alpha val="80000"/>
                  </a:schemeClr>
                </a:solidFill>
              </a:rPr>
              <a:t>Allows sustainable planning</a:t>
            </a:r>
          </a:p>
          <a:p>
            <a:pPr>
              <a:buFont typeface="Wingdings" panose="05000000000000000000" pitchFamily="2" charset="2"/>
              <a:buChar char="ü"/>
            </a:pPr>
            <a:r>
              <a:rPr lang="en-GB" sz="2000">
                <a:solidFill>
                  <a:schemeClr val="tx1">
                    <a:alpha val="80000"/>
                  </a:schemeClr>
                </a:solidFill>
              </a:rPr>
              <a:t>Environmental impacts are currently limited and manageable</a:t>
            </a:r>
          </a:p>
          <a:p>
            <a:pPr marL="0" indent="0">
              <a:buNone/>
            </a:pPr>
            <a:endParaRPr lang="en-GB" sz="2000">
              <a:solidFill>
                <a:schemeClr val="tx1">
                  <a:alpha val="80000"/>
                </a:schemeClr>
              </a:solidFill>
            </a:endParaRPr>
          </a:p>
        </p:txBody>
      </p:sp>
      <p:sp>
        <p:nvSpPr>
          <p:cNvPr id="18"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20"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3F48FEBD-DBA1-832B-2D2D-0A102C9125F1}"/>
              </a:ext>
            </a:extLst>
          </p:cNvPr>
          <p:cNvSpPr txBox="1"/>
          <p:nvPr/>
        </p:nvSpPr>
        <p:spPr>
          <a:xfrm>
            <a:off x="5675291" y="5153305"/>
            <a:ext cx="7402285" cy="954107"/>
          </a:xfrm>
          <a:prstGeom prst="rect">
            <a:avLst/>
          </a:prstGeom>
          <a:noFill/>
        </p:spPr>
        <p:txBody>
          <a:bodyPr wrap="square" rtlCol="0">
            <a:spAutoFit/>
          </a:bodyPr>
          <a:lstStyle/>
          <a:p>
            <a:r>
              <a:rPr lang="en-GB" sz="2800"/>
              <a:t>Low utilisation gives Cardiff Airport a sustainable advantage!</a:t>
            </a:r>
          </a:p>
        </p:txBody>
      </p:sp>
      <p:sp>
        <p:nvSpPr>
          <p:cNvPr id="4" name="TextBox 3">
            <a:extLst>
              <a:ext uri="{FF2B5EF4-FFF2-40B4-BE49-F238E27FC236}">
                <a16:creationId xmlns:a16="http://schemas.microsoft.com/office/drawing/2014/main" id="{9DA36360-DDB1-EF57-6D7E-8D1923FDB2E0}"/>
              </a:ext>
            </a:extLst>
          </p:cNvPr>
          <p:cNvSpPr txBox="1"/>
          <p:nvPr/>
        </p:nvSpPr>
        <p:spPr>
          <a:xfrm>
            <a:off x="11420305" y="72329"/>
            <a:ext cx="1451561" cy="369332"/>
          </a:xfrm>
          <a:prstGeom prst="rect">
            <a:avLst/>
          </a:prstGeom>
          <a:noFill/>
        </p:spPr>
        <p:txBody>
          <a:bodyPr wrap="square" rtlCol="0">
            <a:spAutoFit/>
          </a:bodyPr>
          <a:lstStyle/>
          <a:p>
            <a:r>
              <a:rPr lang="en-GB"/>
              <a:t>Ellie</a:t>
            </a:r>
          </a:p>
        </p:txBody>
      </p:sp>
    </p:spTree>
    <p:extLst>
      <p:ext uri="{BB962C8B-B14F-4D97-AF65-F5344CB8AC3E}">
        <p14:creationId xmlns:p14="http://schemas.microsoft.com/office/powerpoint/2010/main" val="24471978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3E77FC9-66B2-F17E-C671-E544A902CE57}"/>
              </a:ext>
            </a:extLst>
          </p:cNvPr>
          <p:cNvSpPr txBox="1"/>
          <p:nvPr/>
        </p:nvSpPr>
        <p:spPr>
          <a:xfrm>
            <a:off x="0" y="41440"/>
            <a:ext cx="1164771" cy="369332"/>
          </a:xfrm>
          <a:prstGeom prst="rect">
            <a:avLst/>
          </a:prstGeom>
          <a:noFill/>
        </p:spPr>
        <p:txBody>
          <a:bodyPr wrap="square" rtlCol="0">
            <a:spAutoFit/>
          </a:bodyPr>
          <a:lstStyle/>
          <a:p>
            <a:r>
              <a:rPr lang="en-GB"/>
              <a:t>Ellie</a:t>
            </a:r>
          </a:p>
        </p:txBody>
      </p:sp>
      <p:sp>
        <p:nvSpPr>
          <p:cNvPr id="7" name="Rectangle 2">
            <a:extLst>
              <a:ext uri="{FF2B5EF4-FFF2-40B4-BE49-F238E27FC236}">
                <a16:creationId xmlns:a16="http://schemas.microsoft.com/office/drawing/2014/main" id="{CE1BA623-D75B-3D7A-437F-995C0141107C}"/>
              </a:ext>
            </a:extLst>
          </p:cNvPr>
          <p:cNvSpPr>
            <a:spLocks noGrp="1" noChangeArrowheads="1"/>
          </p:cNvSpPr>
          <p:nvPr>
            <p:ph idx="1"/>
          </p:nvPr>
        </p:nvSpPr>
        <p:spPr bwMode="auto">
          <a:xfrm>
            <a:off x="459058" y="410772"/>
            <a:ext cx="10993244" cy="57617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15870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1"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Reference list</a:t>
            </a:r>
          </a:p>
          <a:p>
            <a:pPr eaLnBrk="0" fontAlgn="base" hangingPunct="0">
              <a:lnSpc>
                <a:spcPct val="100000"/>
              </a:lnSpc>
              <a:spcBef>
                <a:spcPct val="0"/>
              </a:spcBef>
              <a:spcAft>
                <a:spcPct val="0"/>
              </a:spcAft>
            </a:pPr>
            <a:r>
              <a:rPr kumimoji="0" lang="en-US" altLang="en-US" sz="1600" b="0" i="0" u="none" strike="noStrike" cap="none" normalizeH="0" baseline="0" err="1">
                <a:ln>
                  <a:noFill/>
                </a:ln>
                <a:solidFill>
                  <a:schemeClr val="tx1"/>
                </a:solidFill>
                <a:effectLst/>
                <a:latin typeface="Times New Roman" panose="02020603050405020304" pitchFamily="18" charset="0"/>
                <a:cs typeface="Times New Roman" panose="02020603050405020304" pitchFamily="18" charset="0"/>
              </a:rPr>
              <a:t>AberdareOnline</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T. (2024) </a:t>
            </a:r>
            <a:r>
              <a:rPr kumimoji="0" lang="en-US" altLang="en-US" sz="16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Cardiff Airport’s passenger numbers dwindle - </a:t>
            </a:r>
            <a:r>
              <a:rPr kumimoji="0" lang="en-US" altLang="en-US" sz="1600" b="0" i="1" u="none" strike="noStrike" cap="none" normalizeH="0" baseline="0" err="1">
                <a:ln>
                  <a:noFill/>
                </a:ln>
                <a:solidFill>
                  <a:schemeClr val="tx1"/>
                </a:solidFill>
                <a:effectLst/>
                <a:latin typeface="Times New Roman" panose="02020603050405020304" pitchFamily="18" charset="0"/>
                <a:cs typeface="Times New Roman" panose="02020603050405020304" pitchFamily="18" charset="0"/>
              </a:rPr>
              <a:t>AberdareOnline</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[online] </a:t>
            </a:r>
            <a:r>
              <a:rPr kumimoji="0" lang="en-US" altLang="en-US" sz="1600" b="0" i="0" u="none" strike="noStrike" cap="none" normalizeH="0" baseline="0" err="1">
                <a:ln>
                  <a:noFill/>
                </a:ln>
                <a:solidFill>
                  <a:schemeClr val="tx1"/>
                </a:solidFill>
                <a:effectLst/>
                <a:latin typeface="Times New Roman" panose="02020603050405020304" pitchFamily="18" charset="0"/>
                <a:cs typeface="Times New Roman" panose="02020603050405020304" pitchFamily="18" charset="0"/>
              </a:rPr>
              <a:t>AberdareOnline</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Available at: https://www.aberdareonline.co.uk/2024/04/12/cardiff-airports-passenger-numbers-dwindle [Accessed 30 Dec. 2025].</a:t>
            </a:r>
            <a:endParaRPr kumimoji="0" lang="en-US" altLang="en-US" sz="1000" b="0" i="0" u="none" strike="noStrike" cap="none" normalizeH="0" baseline="0">
              <a:ln>
                <a:noFill/>
              </a:ln>
              <a:solidFill>
                <a:schemeClr val="tx1"/>
              </a:solidFill>
              <a:effectLst/>
            </a:endParaRPr>
          </a:p>
          <a:p>
            <a:pPr eaLnBrk="0" fontAlgn="base" hangingPunct="0">
              <a:lnSpc>
                <a:spcPct val="100000"/>
              </a:lnSpc>
              <a:spcBef>
                <a:spcPct val="0"/>
              </a:spcBef>
              <a:spcAft>
                <a:spcPct val="0"/>
              </a:spcAft>
            </a:pPr>
            <a:r>
              <a:rPr kumimoji="0" lang="en-US" altLang="en-US" sz="1600" b="0" i="0" u="none" strike="noStrike" cap="none" normalizeH="0" baseline="0" err="1">
                <a:ln>
                  <a:noFill/>
                </a:ln>
                <a:solidFill>
                  <a:schemeClr val="tx1"/>
                </a:solidFill>
                <a:effectLst/>
                <a:latin typeface="Times New Roman" panose="02020603050405020304" pitchFamily="18" charset="0"/>
                <a:cs typeface="Times New Roman" panose="02020603050405020304" pitchFamily="18" charset="0"/>
              </a:rPr>
              <a:t>Abulof</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U. (2017) Introduction: Why We Need Maslow in the Twenty-First Century. </a:t>
            </a:r>
            <a:r>
              <a:rPr kumimoji="0" lang="en-US" altLang="en-US" sz="16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Society</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[online] 54(6), pp.508–509. </a:t>
            </a:r>
            <a:r>
              <a:rPr kumimoji="0" lang="en-US" altLang="en-US" sz="1600" b="0" i="0" u="none" strike="noStrike" cap="none" normalizeH="0" baseline="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://doi.org/10.1007/s12115-017-0198-6.</a:t>
            </a:r>
            <a:endParaRPr kumimoji="0" lang="en-US" altLang="en-US" sz="1000" b="0" i="0" u="none" strike="noStrike" cap="none" normalizeH="0" baseline="0">
              <a:ln>
                <a:noFill/>
              </a:ln>
              <a:solidFill>
                <a:schemeClr val="tx1"/>
              </a:solidFill>
              <a:effectLst/>
            </a:endParaRPr>
          </a:p>
          <a:p>
            <a:pPr eaLnBrk="0" fontAlgn="base" hangingPunct="0">
              <a:lnSpc>
                <a:spcPct val="100000"/>
              </a:lnSpc>
              <a:spcBef>
                <a:spcPct val="0"/>
              </a:spcBef>
              <a:spcAft>
                <a:spcPct val="0"/>
              </a:spcAft>
            </a:pPr>
            <a:r>
              <a:rPr kumimoji="0" lang="en-US" altLang="en-US" sz="1600" b="0" i="0" u="none" strike="noStrike" cap="none" normalizeH="0" baseline="0" err="1">
                <a:ln>
                  <a:noFill/>
                </a:ln>
                <a:solidFill>
                  <a:schemeClr val="tx1"/>
                </a:solidFill>
                <a:effectLst/>
                <a:latin typeface="Times New Roman" panose="02020603050405020304" pitchFamily="18" charset="0"/>
                <a:cs typeface="Times New Roman" panose="02020603050405020304" pitchFamily="18" charset="0"/>
              </a:rPr>
              <a:t>Airportinfo.live</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(2026) </a:t>
            </a:r>
            <a:r>
              <a:rPr kumimoji="0" lang="en-US" altLang="en-US" sz="16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Airport Statistics Bristol | BRS</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[online] Available at: https://airportinfo.live/airport-statistics/brs-bristol#google_vignette [Accessed 8 Jan. 2026].</a:t>
            </a:r>
            <a:endParaRPr kumimoji="0" lang="en-US" altLang="en-US" sz="1000" b="0" i="0" u="none" strike="noStrike" cap="none" normalizeH="0" baseline="0">
              <a:ln>
                <a:noFill/>
              </a:ln>
              <a:solidFill>
                <a:schemeClr val="tx1"/>
              </a:solidFill>
              <a:effectLst/>
            </a:endParaRPr>
          </a:p>
          <a:p>
            <a:pPr eaLnBrk="0" fontAlgn="base" hangingPunct="0">
              <a:lnSpc>
                <a:spcPct val="100000"/>
              </a:lnSpc>
              <a:spcBef>
                <a:spcPct val="0"/>
              </a:spcBef>
              <a:spcAft>
                <a:spcPct val="0"/>
              </a:spcAft>
            </a:pP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Cardiff-airport.com. (2026) </a:t>
            </a:r>
            <a:r>
              <a:rPr kumimoji="0" lang="en-US" altLang="en-US" sz="16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Cardiff Airport - New Route: WestJet</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[online] Available at: https://cardiff-airport.com/westjet/ [Accessed 30 Dec. 2025].</a:t>
            </a:r>
            <a:endParaRPr kumimoji="0" lang="en-US" altLang="en-US" sz="1000" b="0" i="0" u="none" strike="noStrike" cap="none" normalizeH="0" baseline="0">
              <a:ln>
                <a:noFill/>
              </a:ln>
              <a:solidFill>
                <a:schemeClr val="tx1"/>
              </a:solidFill>
              <a:effectLst/>
            </a:endParaRPr>
          </a:p>
          <a:p>
            <a:pPr eaLnBrk="0" fontAlgn="base" hangingPunct="0">
              <a:lnSpc>
                <a:spcPct val="100000"/>
              </a:lnSpc>
              <a:spcBef>
                <a:spcPct val="0"/>
              </a:spcBef>
              <a:spcAft>
                <a:spcPct val="0"/>
              </a:spcAft>
            </a:pP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Jack (2021) </a:t>
            </a:r>
            <a:r>
              <a:rPr kumimoji="0" lang="en-US" altLang="en-US" sz="16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Cardiff Airport unveils its environmental flight path</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[online] Insideaviation.com. Available at: https://www.insideaviation.com/index.php/news/airports/45-cardiff-airport-unveils-its-environmental-flight-path [Accessed 30 Dec. 2025].</a:t>
            </a:r>
            <a:endParaRPr kumimoji="0" lang="en-US" altLang="en-US" sz="1000" b="0" i="0" u="none" strike="noStrike" cap="none" normalizeH="0" baseline="0">
              <a:ln>
                <a:noFill/>
              </a:ln>
              <a:solidFill>
                <a:schemeClr val="tx1"/>
              </a:solidFill>
              <a:effectLst/>
            </a:endParaRPr>
          </a:p>
          <a:p>
            <a:pPr eaLnBrk="0" fontAlgn="base" hangingPunct="0">
              <a:lnSpc>
                <a:spcPct val="100000"/>
              </a:lnSpc>
              <a:spcBef>
                <a:spcPct val="0"/>
              </a:spcBef>
              <a:spcAft>
                <a:spcPct val="0"/>
              </a:spcAft>
            </a:pP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Kwon, J. and Vogt, C.A. (2009) Identifying the Role of Cognitive, Affective, and Behavioral Components in Understanding Residents’ Attitudes toward Place Marketing. </a:t>
            </a:r>
            <a:r>
              <a:rPr kumimoji="0" lang="en-US" altLang="en-US" sz="16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Journal of Travel Research</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49(4), pp.423–435. </a:t>
            </a:r>
            <a:r>
              <a:rPr kumimoji="0" lang="en-US" altLang="en-US" sz="1600" b="0" i="0" u="none" strike="noStrike" cap="none" normalizeH="0" baseline="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://doi.org/10.1177/0047287509346857.</a:t>
            </a:r>
            <a:endParaRPr kumimoji="0" lang="en-US" altLang="en-US" sz="1000" b="0" i="0" u="none" strike="noStrike" cap="none" normalizeH="0" baseline="0">
              <a:ln>
                <a:noFill/>
              </a:ln>
              <a:solidFill>
                <a:schemeClr val="tx1"/>
              </a:solidFill>
              <a:effectLst/>
            </a:endParaRPr>
          </a:p>
          <a:p>
            <a:pPr eaLnBrk="0" fontAlgn="base" hangingPunct="0">
              <a:lnSpc>
                <a:spcPct val="100000"/>
              </a:lnSpc>
              <a:spcBef>
                <a:spcPct val="0"/>
              </a:spcBef>
              <a:spcAft>
                <a:spcPct val="0"/>
              </a:spcAft>
            </a:pP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Pollution Solutions (2015) </a:t>
            </a:r>
            <a:r>
              <a:rPr kumimoji="0" lang="en-US" altLang="en-US" sz="16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Cardiff Named ‘Zero Waste’ Airport</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[online] Pollution Solutions Online. Available at: https://www.pollutionsolutions-online.com/news/waste-management/21/cardiff-airport/cardiff-named-lsquozero-wastersquo-airportnbsp/34741.</a:t>
            </a:r>
            <a:endParaRPr kumimoji="0" lang="en-US" altLang="en-US" sz="1000" b="0" i="0" u="none" strike="noStrike" cap="none" normalizeH="0" baseline="0">
              <a:ln>
                <a:noFill/>
              </a:ln>
              <a:solidFill>
                <a:schemeClr val="tx1"/>
              </a:solidFill>
              <a:effectLst/>
            </a:endParaRPr>
          </a:p>
          <a:p>
            <a:pPr eaLnBrk="0" fontAlgn="base" hangingPunct="0">
              <a:lnSpc>
                <a:spcPct val="100000"/>
              </a:lnSpc>
              <a:spcBef>
                <a:spcPct val="0"/>
              </a:spcBef>
              <a:spcAft>
                <a:spcPct val="0"/>
              </a:spcAft>
            </a:pP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Tourism Teacher (2022) </a:t>
            </a:r>
            <a:r>
              <a:rPr kumimoji="0" lang="en-US" altLang="en-US" sz="16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What Is Doxey’s Irritation Index and How Does It work? - Tourism Teacher</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[online] tourismteacher.com. Available at: https://tourismteacher.com/doxeys-irritation-index/ [Accessed 30 Dec. 2025].</a:t>
            </a:r>
            <a:endParaRPr kumimoji="0" lang="en-US" altLang="en-US" sz="1000" b="0" i="0" u="none" strike="noStrike" cap="none" normalizeH="0" baseline="0">
              <a:ln>
                <a:noFill/>
              </a:ln>
              <a:solidFill>
                <a:schemeClr val="tx1"/>
              </a:solidFill>
              <a:effectLst/>
            </a:endParaRPr>
          </a:p>
          <a:p>
            <a:pPr eaLnBrk="0" fontAlgn="base" hangingPunct="0">
              <a:lnSpc>
                <a:spcPct val="100000"/>
              </a:lnSpc>
              <a:spcBef>
                <a:spcPct val="0"/>
              </a:spcBef>
              <a:spcAft>
                <a:spcPct val="0"/>
              </a:spcAft>
            </a:pP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WestJet (2024) </a:t>
            </a:r>
            <a:r>
              <a:rPr kumimoji="0" lang="en-US" altLang="en-US" sz="16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Caring for our environment</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[online] www.westjet.com. Available at: https://www.westjet.com/en-ca/who-we-are/environment [Accessed 30 Dec. 2025].</a:t>
            </a:r>
            <a:endParaRPr kumimoji="0" lang="en-US" altLang="en-US" sz="24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20016851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497725C-6431-496A-B11C-691354780D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7C3836-1AA1-CADC-A27E-0FFBA2CDC1A5}"/>
              </a:ext>
            </a:extLst>
          </p:cNvPr>
          <p:cNvSpPr>
            <a:spLocks noGrp="1"/>
          </p:cNvSpPr>
          <p:nvPr>
            <p:ph type="title"/>
          </p:nvPr>
        </p:nvSpPr>
        <p:spPr>
          <a:xfrm>
            <a:off x="1113810" y="3023754"/>
            <a:ext cx="4900144" cy="2736965"/>
          </a:xfrm>
        </p:spPr>
        <p:txBody>
          <a:bodyPr vert="horz" lIns="91440" tIns="45720" rIns="91440" bIns="45720" rtlCol="0" anchor="t">
            <a:normAutofit fontScale="90000"/>
          </a:bodyPr>
          <a:lstStyle/>
          <a:p>
            <a:r>
              <a:rPr lang="en-US" sz="2600" kern="1200">
                <a:latin typeface="+mj-lt"/>
                <a:ea typeface="+mj-ea"/>
                <a:cs typeface="+mj-cs"/>
              </a:rPr>
              <a:t>Despite the low </a:t>
            </a:r>
            <a:r>
              <a:rPr lang="en-US" sz="2600"/>
              <a:t>utilization</a:t>
            </a:r>
            <a:r>
              <a:rPr lang="en-US" sz="2600" kern="1200">
                <a:latin typeface="+mj-lt"/>
                <a:ea typeface="+mj-ea"/>
                <a:cs typeface="+mj-cs"/>
              </a:rPr>
              <a:t> of Cardiff Airport it still creates unnecessary environmental harm and </a:t>
            </a:r>
            <a:r>
              <a:rPr lang="en-US" sz="2600"/>
              <a:t>inefficient</a:t>
            </a:r>
            <a:r>
              <a:rPr lang="en-US" sz="2600" kern="1200">
                <a:latin typeface="+mj-lt"/>
                <a:ea typeface="+mj-ea"/>
                <a:cs typeface="+mj-cs"/>
              </a:rPr>
              <a:t> resource use</a:t>
            </a:r>
            <a:br>
              <a:rPr lang="en-US" sz="2600" kern="1200"/>
            </a:br>
            <a:r>
              <a:rPr lang="en-US" sz="2600" kern="1200">
                <a:latin typeface="+mj-lt"/>
                <a:ea typeface="+mj-ea"/>
                <a:cs typeface="+mj-cs"/>
              </a:rPr>
              <a:t>(Vince, 2025)</a:t>
            </a:r>
            <a:br>
              <a:rPr lang="en-US" sz="2600" kern="1200"/>
            </a:br>
            <a:br>
              <a:rPr lang="en-US" sz="2600"/>
            </a:br>
            <a:r>
              <a:rPr lang="en-US" sz="2600"/>
              <a:t>Poppy Morrissey</a:t>
            </a:r>
            <a:br>
              <a:rPr lang="en-US" sz="2600"/>
            </a:br>
            <a:endParaRPr lang="en-US" sz="2600" kern="1200">
              <a:solidFill>
                <a:schemeClr val="tx1"/>
              </a:solidFill>
              <a:latin typeface="+mj-lt"/>
              <a:ea typeface="+mj-ea"/>
              <a:cs typeface="+mj-cs"/>
            </a:endParaRPr>
          </a:p>
        </p:txBody>
      </p:sp>
      <p:grpSp>
        <p:nvGrpSpPr>
          <p:cNvPr id="11" name="Group 1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048031"/>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B089A89A-1E9C-4761-9DFF-53C275FBF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0" y="257770"/>
            <a:ext cx="4837176" cy="297996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Cardiff Airport Guide 2025 - The Travel Mum">
            <a:extLst>
              <a:ext uri="{FF2B5EF4-FFF2-40B4-BE49-F238E27FC236}">
                <a16:creationId xmlns:a16="http://schemas.microsoft.com/office/drawing/2014/main" id="{D13D618E-3911-A649-1954-1E3963BA7744}"/>
              </a:ext>
            </a:extLst>
          </p:cNvPr>
          <p:cNvPicPr>
            <a:picLocks noChangeAspect="1"/>
          </p:cNvPicPr>
          <p:nvPr/>
        </p:nvPicPr>
        <p:blipFill>
          <a:blip r:embed="rId2"/>
          <a:srcRect t="1653" r="-1" b="-1"/>
          <a:stretch>
            <a:fillRect/>
          </a:stretch>
        </p:blipFill>
        <p:spPr>
          <a:xfrm>
            <a:off x="7114162" y="471748"/>
            <a:ext cx="4324849" cy="2552007"/>
          </a:xfrm>
          <a:prstGeom prst="rect">
            <a:avLst/>
          </a:prstGeom>
        </p:spPr>
      </p:pic>
      <p:sp>
        <p:nvSpPr>
          <p:cNvPr id="20"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0" y="3462252"/>
            <a:ext cx="4837176" cy="297996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ardiff Airport: 70 years as Wales’ national airport">
            <a:extLst>
              <a:ext uri="{FF2B5EF4-FFF2-40B4-BE49-F238E27FC236}">
                <a16:creationId xmlns:a16="http://schemas.microsoft.com/office/drawing/2014/main" id="{951EAD39-C3F2-13F9-CE86-769928F7684A}"/>
              </a:ext>
            </a:extLst>
          </p:cNvPr>
          <p:cNvPicPr>
            <a:picLocks noChangeAspect="1"/>
          </p:cNvPicPr>
          <p:nvPr/>
        </p:nvPicPr>
        <p:blipFill>
          <a:blip r:embed="rId3"/>
          <a:srcRect t="5151" r="-1" b="12319"/>
          <a:stretch>
            <a:fillRect/>
          </a:stretch>
        </p:blipFill>
        <p:spPr>
          <a:xfrm>
            <a:off x="7114162" y="3676230"/>
            <a:ext cx="4324849" cy="2552007"/>
          </a:xfrm>
          <a:prstGeom prst="rect">
            <a:avLst/>
          </a:prstGeom>
        </p:spPr>
      </p:pic>
    </p:spTree>
    <p:extLst>
      <p:ext uri="{BB962C8B-B14F-4D97-AF65-F5344CB8AC3E}">
        <p14:creationId xmlns:p14="http://schemas.microsoft.com/office/powerpoint/2010/main" val="207347650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7C1E1-EA5F-9112-3A4A-4EF5909061EF}"/>
              </a:ext>
            </a:extLst>
          </p:cNvPr>
          <p:cNvSpPr>
            <a:spLocks noGrp="1"/>
          </p:cNvSpPr>
          <p:nvPr>
            <p:ph type="title"/>
          </p:nvPr>
        </p:nvSpPr>
        <p:spPr>
          <a:xfrm>
            <a:off x="125132" y="-271130"/>
            <a:ext cx="9155163" cy="1616203"/>
          </a:xfrm>
        </p:spPr>
        <p:txBody>
          <a:bodyPr anchor="b">
            <a:normAutofit/>
          </a:bodyPr>
          <a:lstStyle/>
          <a:p>
            <a:r>
              <a:rPr lang="en-GB" sz="3600"/>
              <a:t>Low Utilisation= Unnecessary environmental harm- Poppy Morrissey</a:t>
            </a:r>
          </a:p>
        </p:txBody>
      </p:sp>
      <p:sp>
        <p:nvSpPr>
          <p:cNvPr id="3" name="Content Placeholder 2">
            <a:extLst>
              <a:ext uri="{FF2B5EF4-FFF2-40B4-BE49-F238E27FC236}">
                <a16:creationId xmlns:a16="http://schemas.microsoft.com/office/drawing/2014/main" id="{F82073CC-CD67-1F7C-2507-B576A3A6B8E9}"/>
              </a:ext>
            </a:extLst>
          </p:cNvPr>
          <p:cNvSpPr>
            <a:spLocks noGrp="1"/>
          </p:cNvSpPr>
          <p:nvPr>
            <p:ph idx="1"/>
          </p:nvPr>
        </p:nvSpPr>
        <p:spPr>
          <a:xfrm>
            <a:off x="125131" y="2011558"/>
            <a:ext cx="4572725" cy="3447832"/>
          </a:xfrm>
        </p:spPr>
        <p:txBody>
          <a:bodyPr vert="horz" lIns="91440" tIns="45720" rIns="91440" bIns="45720" rtlCol="0" anchor="t">
            <a:normAutofit/>
          </a:bodyPr>
          <a:lstStyle/>
          <a:p>
            <a:pPr>
              <a:buFont typeface="Calibri,Sans-Serif" panose="020B0604020202020204" pitchFamily="34" charset="0"/>
              <a:buChar char="-"/>
            </a:pPr>
            <a:r>
              <a:rPr lang="en-GB" sz="2000"/>
              <a:t>Cardiff Airport operates below capacity</a:t>
            </a:r>
            <a:endParaRPr lang="en-US" sz="2000"/>
          </a:p>
          <a:p>
            <a:pPr>
              <a:buFont typeface="Calibri,Sans-Serif" panose="020B0604020202020204" pitchFamily="34" charset="0"/>
              <a:buChar char="-"/>
            </a:pPr>
            <a:r>
              <a:rPr lang="en-GB" sz="2000"/>
              <a:t>The planes still emit high levels of CO2 and NOX no matter the passenger numbers</a:t>
            </a:r>
            <a:endParaRPr lang="en-US" sz="2000"/>
          </a:p>
          <a:p>
            <a:pPr>
              <a:buFont typeface="Calibri,Sans-Serif" panose="020B0604020202020204" pitchFamily="34" charset="0"/>
              <a:buChar char="-"/>
            </a:pPr>
            <a:r>
              <a:rPr lang="en-GB" sz="2000"/>
              <a:t>It causes environmental damage without proportional social or economic benefits </a:t>
            </a:r>
          </a:p>
          <a:p>
            <a:pPr>
              <a:buFont typeface="Calibri,Sans-Serif" panose="020B0604020202020204" pitchFamily="34" charset="0"/>
              <a:buChar char="-"/>
            </a:pPr>
            <a:r>
              <a:rPr lang="en-GB" sz="2000"/>
              <a:t>(DWF, 2025)</a:t>
            </a:r>
          </a:p>
          <a:p>
            <a:pPr>
              <a:buFont typeface="Calibri,Sans-Serif" panose="020B0604020202020204" pitchFamily="34" charset="0"/>
              <a:buChar char="-"/>
            </a:pPr>
            <a:endParaRPr lang="en-GB" sz="2000"/>
          </a:p>
        </p:txBody>
      </p:sp>
      <p:pic>
        <p:nvPicPr>
          <p:cNvPr id="4" name="Picture 3" descr="How much does aviation contribute to climate change? How will this ...">
            <a:extLst>
              <a:ext uri="{FF2B5EF4-FFF2-40B4-BE49-F238E27FC236}">
                <a16:creationId xmlns:a16="http://schemas.microsoft.com/office/drawing/2014/main" id="{2168D566-10CB-0EEE-8D9F-A0077FFA099B}"/>
              </a:ext>
            </a:extLst>
          </p:cNvPr>
          <p:cNvPicPr>
            <a:picLocks noChangeAspect="1"/>
          </p:cNvPicPr>
          <p:nvPr/>
        </p:nvPicPr>
        <p:blipFill>
          <a:blip r:embed="rId2"/>
          <a:stretch>
            <a:fillRect/>
          </a:stretch>
        </p:blipFill>
        <p:spPr>
          <a:xfrm>
            <a:off x="4987672" y="1227661"/>
            <a:ext cx="6911263" cy="4098837"/>
          </a:xfrm>
          <a:prstGeom prst="rect">
            <a:avLst/>
          </a:prstGeom>
        </p:spPr>
      </p:pic>
      <p:sp>
        <p:nvSpPr>
          <p:cNvPr id="5" name="TextBox 4">
            <a:extLst>
              <a:ext uri="{FF2B5EF4-FFF2-40B4-BE49-F238E27FC236}">
                <a16:creationId xmlns:a16="http://schemas.microsoft.com/office/drawing/2014/main" id="{4E1CF87F-0BCA-C385-0781-770FCC80D21C}"/>
              </a:ext>
            </a:extLst>
          </p:cNvPr>
          <p:cNvSpPr txBox="1"/>
          <p:nvPr/>
        </p:nvSpPr>
        <p:spPr>
          <a:xfrm>
            <a:off x="5012327" y="5460356"/>
            <a:ext cx="5530361"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This graph shows the levels of CO2 emissions produced with and without altitude impacts (Ritchie, 2023).</a:t>
            </a:r>
          </a:p>
        </p:txBody>
      </p:sp>
    </p:spTree>
    <p:extLst>
      <p:ext uri="{BB962C8B-B14F-4D97-AF65-F5344CB8AC3E}">
        <p14:creationId xmlns:p14="http://schemas.microsoft.com/office/powerpoint/2010/main" val="40902096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358D58-62A6-9316-23C9-B74030126DD5}"/>
              </a:ext>
            </a:extLst>
          </p:cNvPr>
          <p:cNvSpPr>
            <a:spLocks noGrp="1"/>
          </p:cNvSpPr>
          <p:nvPr>
            <p:ph type="title"/>
          </p:nvPr>
        </p:nvSpPr>
        <p:spPr/>
        <p:txBody>
          <a:bodyPr/>
          <a:lstStyle/>
          <a:p>
            <a:r>
              <a:rPr lang="en-GB"/>
              <a:t>Inefficient use of public resources- Poppy Morrissey</a:t>
            </a:r>
          </a:p>
        </p:txBody>
      </p:sp>
      <p:graphicFrame>
        <p:nvGraphicFramePr>
          <p:cNvPr id="5" name="Content Placeholder 2">
            <a:extLst>
              <a:ext uri="{FF2B5EF4-FFF2-40B4-BE49-F238E27FC236}">
                <a16:creationId xmlns:a16="http://schemas.microsoft.com/office/drawing/2014/main" id="{2CA8F39B-BD3A-161A-2AFB-A5C09015AD69}"/>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1480983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7E2D8C-B5EC-9F58-7509-EB9E10A12410}"/>
              </a:ext>
            </a:extLst>
          </p:cNvPr>
          <p:cNvSpPr>
            <a:spLocks noGrp="1"/>
          </p:cNvSpPr>
          <p:nvPr>
            <p:ph type="title"/>
          </p:nvPr>
        </p:nvSpPr>
        <p:spPr>
          <a:xfrm>
            <a:off x="5894962" y="479493"/>
            <a:ext cx="5458838" cy="1325563"/>
          </a:xfrm>
        </p:spPr>
        <p:txBody>
          <a:bodyPr>
            <a:normAutofit fontScale="90000"/>
          </a:bodyPr>
          <a:lstStyle/>
          <a:p>
            <a:r>
              <a:rPr lang="en-GB"/>
              <a:t>Maslow's Hierarchy of needs theory – Poppyu Morrissey</a:t>
            </a:r>
          </a:p>
        </p:txBody>
      </p:sp>
      <p:pic>
        <p:nvPicPr>
          <p:cNvPr id="7" name="Picture 6" descr="1.4 Human Needs and Developmental Stages – Nursing Assistant">
            <a:extLst>
              <a:ext uri="{FF2B5EF4-FFF2-40B4-BE49-F238E27FC236}">
                <a16:creationId xmlns:a16="http://schemas.microsoft.com/office/drawing/2014/main" id="{8D147BBA-7955-5B0E-76C4-1FC8FC909375}"/>
              </a:ext>
            </a:extLst>
          </p:cNvPr>
          <p:cNvPicPr>
            <a:picLocks noChangeAspect="1"/>
          </p:cNvPicPr>
          <p:nvPr/>
        </p:nvPicPr>
        <p:blipFill>
          <a:blip r:embed="rId2"/>
          <a:stretch>
            <a:fillRect/>
          </a:stretch>
        </p:blipFill>
        <p:spPr>
          <a:xfrm>
            <a:off x="703182" y="1534695"/>
            <a:ext cx="4777381" cy="3618866"/>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AAC4F90E-1B72-08F3-94F7-D80A6A49FA3D}"/>
              </a:ext>
            </a:extLst>
          </p:cNvPr>
          <p:cNvSpPr>
            <a:spLocks noGrp="1"/>
          </p:cNvSpPr>
          <p:nvPr>
            <p:ph idx="1"/>
          </p:nvPr>
        </p:nvSpPr>
        <p:spPr>
          <a:xfrm>
            <a:off x="5894962" y="1984443"/>
            <a:ext cx="5458838" cy="4192520"/>
          </a:xfrm>
        </p:spPr>
        <p:txBody>
          <a:bodyPr vert="horz" lIns="91440" tIns="45720" rIns="91440" bIns="45720" rtlCol="0" anchor="t">
            <a:normAutofit/>
          </a:bodyPr>
          <a:lstStyle/>
          <a:p>
            <a:pPr>
              <a:buFont typeface="Calibri" panose="020B0604020202020204" pitchFamily="34" charset="0"/>
              <a:buChar char="-"/>
            </a:pPr>
            <a:r>
              <a:rPr lang="en-GB" sz="2400"/>
              <a:t>This theory links to the insufficient use of public resources</a:t>
            </a:r>
          </a:p>
          <a:p>
            <a:pPr>
              <a:buFont typeface="Calibri" panose="020B0604020202020204" pitchFamily="34" charset="0"/>
              <a:buChar char="-"/>
            </a:pPr>
            <a:r>
              <a:rPr lang="en-GB" sz="2400"/>
              <a:t>It affects the safety and esteem needs</a:t>
            </a:r>
          </a:p>
          <a:p>
            <a:pPr>
              <a:buFont typeface="Calibri" panose="020B0604020202020204" pitchFamily="34" charset="0"/>
              <a:buChar char="-"/>
            </a:pPr>
            <a:r>
              <a:rPr lang="en-GB" sz="2400">
                <a:latin typeface="Aptos"/>
                <a:ea typeface="Roboto"/>
                <a:cs typeface="Roboto"/>
              </a:rPr>
              <a:t>The £205.2 million is misallocation of public recourses</a:t>
            </a:r>
          </a:p>
          <a:p>
            <a:pPr>
              <a:buFont typeface="Calibri" panose="020B0604020202020204" pitchFamily="34" charset="0"/>
              <a:buChar char="-"/>
            </a:pPr>
            <a:r>
              <a:rPr lang="en-GB" sz="2400">
                <a:latin typeface="Aptos"/>
                <a:ea typeface="Roboto"/>
                <a:cs typeface="Roboto"/>
              </a:rPr>
              <a:t>Taxpayers may feel undervalued if expansions do not create social return</a:t>
            </a:r>
          </a:p>
          <a:p>
            <a:pPr>
              <a:buFont typeface="Calibri" panose="020B0604020202020204" pitchFamily="34" charset="0"/>
              <a:buChar char="-"/>
            </a:pPr>
            <a:r>
              <a:rPr lang="en-GB" sz="2400">
                <a:latin typeface="Aptos"/>
                <a:ea typeface="Roboto"/>
                <a:cs typeface="Roboto"/>
              </a:rPr>
              <a:t>Damages safety needs and esteem parts of Maslow's Hierarchy of needs</a:t>
            </a:r>
          </a:p>
          <a:p>
            <a:pPr>
              <a:buFont typeface="Calibri" panose="020B0604020202020204" pitchFamily="34" charset="0"/>
              <a:buChar char="-"/>
            </a:pPr>
            <a:r>
              <a:rPr lang="en-GB" sz="2400">
                <a:latin typeface="Aptos"/>
                <a:ea typeface="Roboto"/>
                <a:cs typeface="Roboto"/>
              </a:rPr>
              <a:t>(McLeod, 2026)</a:t>
            </a:r>
          </a:p>
          <a:p>
            <a:pPr marL="0" indent="0">
              <a:buNone/>
            </a:pPr>
            <a:endParaRPr lang="en-GB" sz="2400">
              <a:latin typeface="Aptos"/>
              <a:ea typeface="Roboto"/>
              <a:cs typeface="Roboto"/>
            </a:endParaRPr>
          </a:p>
        </p:txBody>
      </p:sp>
    </p:spTree>
    <p:extLst>
      <p:ext uri="{BB962C8B-B14F-4D97-AF65-F5344CB8AC3E}">
        <p14:creationId xmlns:p14="http://schemas.microsoft.com/office/powerpoint/2010/main" val="143398692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47C482-5884-0AEB-8E0C-0732A1757407}"/>
              </a:ext>
            </a:extLst>
          </p:cNvPr>
          <p:cNvSpPr>
            <a:spLocks noGrp="1"/>
          </p:cNvSpPr>
          <p:nvPr>
            <p:ph type="title"/>
          </p:nvPr>
        </p:nvSpPr>
        <p:spPr>
          <a:xfrm>
            <a:off x="793662" y="386930"/>
            <a:ext cx="10066122" cy="1298448"/>
          </a:xfrm>
        </p:spPr>
        <p:txBody>
          <a:bodyPr anchor="b">
            <a:normAutofit/>
          </a:bodyPr>
          <a:lstStyle/>
          <a:p>
            <a:r>
              <a:rPr lang="en-GB" sz="4800"/>
              <a:t>West Jet- Poppy Morrissey</a:t>
            </a:r>
          </a:p>
        </p:txBody>
      </p:sp>
      <p:sp>
        <p:nvSpPr>
          <p:cNvPr id="3" name="Content Placeholder 2">
            <a:extLst>
              <a:ext uri="{FF2B5EF4-FFF2-40B4-BE49-F238E27FC236}">
                <a16:creationId xmlns:a16="http://schemas.microsoft.com/office/drawing/2014/main" id="{FB8B37F0-8514-5438-2D4B-E5B085921CCD}"/>
              </a:ext>
            </a:extLst>
          </p:cNvPr>
          <p:cNvSpPr>
            <a:spLocks noGrp="1"/>
          </p:cNvSpPr>
          <p:nvPr>
            <p:ph idx="1"/>
          </p:nvPr>
        </p:nvSpPr>
        <p:spPr>
          <a:xfrm>
            <a:off x="793661" y="2599509"/>
            <a:ext cx="4530898" cy="3639450"/>
          </a:xfrm>
        </p:spPr>
        <p:txBody>
          <a:bodyPr vert="horz" lIns="91440" tIns="45720" rIns="91440" bIns="45720" rtlCol="0" anchor="ctr">
            <a:normAutofit/>
          </a:bodyPr>
          <a:lstStyle/>
          <a:p>
            <a:pPr>
              <a:buFont typeface="Calibri" panose="020B0604020202020204" pitchFamily="34" charset="0"/>
              <a:buChar char="-"/>
            </a:pPr>
            <a:r>
              <a:rPr lang="en-US" sz="2000"/>
              <a:t>Cardiff airport has expanded with West Jet to provide long-haul flights to Toronto (Cardiff Airport, 2023)</a:t>
            </a:r>
          </a:p>
          <a:p>
            <a:pPr>
              <a:buFont typeface="Calibri" panose="020B0604020202020204" pitchFamily="34" charset="0"/>
              <a:buChar char="-"/>
            </a:pPr>
            <a:r>
              <a:rPr lang="en-US" sz="2000"/>
              <a:t>Long-haul flights emit more CO2 and nitrogen oxides than short-haul flights</a:t>
            </a:r>
          </a:p>
          <a:p>
            <a:pPr>
              <a:buFont typeface="Calibri" panose="020B0604020202020204" pitchFamily="34" charset="0"/>
              <a:buChar char="-"/>
            </a:pPr>
            <a:r>
              <a:rPr lang="en-US" sz="2000"/>
              <a:t>Road traffic pollution are also associated with the environmental impacts the airport causes</a:t>
            </a:r>
          </a:p>
        </p:txBody>
      </p:sp>
      <p:pic>
        <p:nvPicPr>
          <p:cNvPr id="4" name="Picture 3" descr="Flights and vacation packages | WestJet official site">
            <a:extLst>
              <a:ext uri="{FF2B5EF4-FFF2-40B4-BE49-F238E27FC236}">
                <a16:creationId xmlns:a16="http://schemas.microsoft.com/office/drawing/2014/main" id="{9C7DCFA1-24C6-E3F2-DCF6-491AE9C4A3EC}"/>
              </a:ext>
            </a:extLst>
          </p:cNvPr>
          <p:cNvPicPr>
            <a:picLocks noChangeAspect="1"/>
          </p:cNvPicPr>
          <p:nvPr/>
        </p:nvPicPr>
        <p:blipFill>
          <a:blip r:embed="rId2"/>
          <a:stretch>
            <a:fillRect/>
          </a:stretch>
        </p:blipFill>
        <p:spPr>
          <a:xfrm>
            <a:off x="5911532" y="3002305"/>
            <a:ext cx="5150277" cy="2678144"/>
          </a:xfrm>
          <a:prstGeom prst="rect">
            <a:avLst/>
          </a:prstGeom>
        </p:spPr>
      </p:pic>
    </p:spTree>
    <p:extLst>
      <p:ext uri="{BB962C8B-B14F-4D97-AF65-F5344CB8AC3E}">
        <p14:creationId xmlns:p14="http://schemas.microsoft.com/office/powerpoint/2010/main" val="173544749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798770-3806-09FD-EB0C-EF9A7EA06E7F}"/>
              </a:ext>
            </a:extLst>
          </p:cNvPr>
          <p:cNvSpPr>
            <a:spLocks noGrp="1"/>
          </p:cNvSpPr>
          <p:nvPr>
            <p:ph type="title"/>
          </p:nvPr>
        </p:nvSpPr>
        <p:spPr>
          <a:xfrm>
            <a:off x="244288" y="-150346"/>
            <a:ext cx="10515600" cy="1325563"/>
          </a:xfrm>
        </p:spPr>
        <p:txBody>
          <a:bodyPr/>
          <a:lstStyle/>
          <a:p>
            <a:r>
              <a:rPr lang="en-GB"/>
              <a:t>References- Poppy Morrissey</a:t>
            </a:r>
          </a:p>
        </p:txBody>
      </p:sp>
      <p:sp>
        <p:nvSpPr>
          <p:cNvPr id="3" name="Content Placeholder 2">
            <a:extLst>
              <a:ext uri="{FF2B5EF4-FFF2-40B4-BE49-F238E27FC236}">
                <a16:creationId xmlns:a16="http://schemas.microsoft.com/office/drawing/2014/main" id="{125C4361-B861-96D2-6D17-6FC36EFBC680}"/>
              </a:ext>
            </a:extLst>
          </p:cNvPr>
          <p:cNvSpPr>
            <a:spLocks noGrp="1"/>
          </p:cNvSpPr>
          <p:nvPr>
            <p:ph idx="1"/>
          </p:nvPr>
        </p:nvSpPr>
        <p:spPr>
          <a:xfrm>
            <a:off x="244288" y="940360"/>
            <a:ext cx="11804276" cy="4351338"/>
          </a:xfrm>
        </p:spPr>
        <p:txBody>
          <a:bodyPr vert="horz" lIns="91440" tIns="45720" rIns="91440" bIns="45720" rtlCol="0" anchor="t">
            <a:noAutofit/>
          </a:bodyPr>
          <a:lstStyle/>
          <a:p>
            <a:pPr marL="0" indent="0">
              <a:buNone/>
            </a:pPr>
            <a:r>
              <a:rPr lang="en-GB" sz="2000"/>
              <a:t>Cardiff Airport (2023) </a:t>
            </a:r>
            <a:r>
              <a:rPr lang="en-GB" sz="2000" i="1"/>
              <a:t>Fly Direct to Toronto. </a:t>
            </a:r>
            <a:r>
              <a:rPr lang="en-GB" sz="2000"/>
              <a:t>Available at: </a:t>
            </a:r>
            <a:r>
              <a:rPr lang="en-GB" sz="1200" u="sng">
                <a:highlight>
                  <a:srgbClr val="FFFFFF"/>
                </a:highlight>
                <a:hlinkClick r:id="rId2"/>
              </a:rPr>
              <a:t>Cardiff Airport - New Route: WestJet</a:t>
            </a:r>
            <a:r>
              <a:rPr lang="en-GB" sz="2000"/>
              <a:t> (Accessed: 11th January 2026)</a:t>
            </a:r>
          </a:p>
          <a:p>
            <a:pPr marL="0" indent="0">
              <a:buNone/>
            </a:pPr>
            <a:r>
              <a:rPr lang="en-GB" sz="2000"/>
              <a:t>DWF (2025) </a:t>
            </a:r>
            <a:r>
              <a:rPr lang="en-GB" sz="2000" i="1"/>
              <a:t>Public Funding Package to be Challenged under the Subsidy Control Act. </a:t>
            </a:r>
            <a:r>
              <a:rPr lang="en-GB" sz="2000"/>
              <a:t>Available at: </a:t>
            </a:r>
            <a:r>
              <a:rPr lang="en-GB" sz="2000" u="sng">
                <a:highlight>
                  <a:srgbClr val="FFFFFF"/>
                </a:highlight>
                <a:hlinkClick r:id="rId3"/>
              </a:rPr>
              <a:t>Public funding package to be challenged under the Subsidy Control Act | DWF Group</a:t>
            </a:r>
            <a:r>
              <a:rPr lang="en-GB" sz="2000">
                <a:highlight>
                  <a:srgbClr val="FFFFFF"/>
                </a:highlight>
              </a:rPr>
              <a:t> (Accessed: 9th January 2026)</a:t>
            </a:r>
            <a:endParaRPr lang="en-GB" sz="2000"/>
          </a:p>
          <a:p>
            <a:pPr marL="0" indent="0">
              <a:buNone/>
            </a:pPr>
            <a:r>
              <a:rPr lang="en-GB" sz="2000">
                <a:highlight>
                  <a:srgbClr val="FFFFFF"/>
                </a:highlight>
              </a:rPr>
              <a:t>Eurocontrol (2023)</a:t>
            </a:r>
            <a:r>
              <a:rPr lang="en-GB" sz="2000" i="1">
                <a:highlight>
                  <a:srgbClr val="FFFFFF"/>
                </a:highlight>
              </a:rPr>
              <a:t> </a:t>
            </a:r>
            <a:r>
              <a:rPr lang="en-GB" sz="2000" i="1">
                <a:highlight>
                  <a:srgbClr val="FFFFFF"/>
                </a:highlight>
                <a:ea typeface="+mn-lt"/>
                <a:cs typeface="+mn-lt"/>
              </a:rPr>
              <a:t>Eurocontrol. </a:t>
            </a:r>
            <a:r>
              <a:rPr lang="en-GB" sz="2000">
                <a:highlight>
                  <a:srgbClr val="FFFFFF"/>
                </a:highlight>
                <a:ea typeface="+mn-lt"/>
                <a:cs typeface="+mn-lt"/>
              </a:rPr>
              <a:t>Available at: </a:t>
            </a:r>
            <a:r>
              <a:rPr lang="en-GB" sz="2000">
                <a:highlight>
                  <a:srgbClr val="FFFFFF"/>
                </a:highlight>
                <a:ea typeface="+mn-lt"/>
                <a:cs typeface="+mn-lt"/>
                <a:hlinkClick r:id="rId4"/>
              </a:rPr>
              <a:t>eurocontrol-think-paper-21-long-haul-decarb.pdf</a:t>
            </a:r>
            <a:r>
              <a:rPr lang="en-GB" sz="2000">
                <a:highlight>
                  <a:srgbClr val="FFFFFF"/>
                </a:highlight>
                <a:ea typeface="+mn-lt"/>
                <a:cs typeface="+mn-lt"/>
              </a:rPr>
              <a:t> </a:t>
            </a:r>
            <a:endParaRPr lang="en-GB" sz="2000">
              <a:highlight>
                <a:srgbClr val="FFFFFF"/>
              </a:highlight>
            </a:endParaRPr>
          </a:p>
          <a:p>
            <a:pPr marL="0" indent="0">
              <a:buNone/>
            </a:pPr>
            <a:r>
              <a:rPr lang="en-GB" sz="2000">
                <a:highlight>
                  <a:srgbClr val="FFFFFF"/>
                </a:highlight>
              </a:rPr>
              <a:t>(Accessed: 11th January 2026)</a:t>
            </a:r>
          </a:p>
          <a:p>
            <a:pPr marL="0" indent="0">
              <a:buNone/>
            </a:pPr>
            <a:r>
              <a:rPr lang="en-GB" sz="2000">
                <a:highlight>
                  <a:srgbClr val="FFFFFF"/>
                </a:highlight>
              </a:rPr>
              <a:t>Evans, R (2025) </a:t>
            </a:r>
            <a:r>
              <a:rPr lang="en-GB" sz="2000" i="1">
                <a:highlight>
                  <a:srgbClr val="FFFFFF"/>
                </a:highlight>
              </a:rPr>
              <a:t>Welsh Government Investment Package for Cardiff Airport. </a:t>
            </a:r>
            <a:r>
              <a:rPr lang="en-GB" sz="2000">
                <a:highlight>
                  <a:srgbClr val="FFFFFF"/>
                </a:highlight>
              </a:rPr>
              <a:t>Available at: </a:t>
            </a:r>
            <a:r>
              <a:rPr lang="en-GB" sz="2000">
                <a:highlight>
                  <a:srgbClr val="FFFFFF"/>
                </a:highlight>
                <a:latin typeface="Roboto"/>
                <a:ea typeface="Roboto"/>
                <a:cs typeface="Roboto"/>
                <a:hlinkClick r:id="rId5"/>
              </a:rPr>
              <a:t>Written Statement: Update on the Welsh Government Investment Package for Cardiff Airport (9 July 2025) | GOV.WALES</a:t>
            </a:r>
            <a:r>
              <a:rPr lang="en-GB" sz="2000">
                <a:highlight>
                  <a:srgbClr val="FFFFFF"/>
                </a:highlight>
                <a:latin typeface="Roboto"/>
                <a:ea typeface="Roboto"/>
                <a:cs typeface="Roboto"/>
              </a:rPr>
              <a:t> (Accessed: 11th January 2026)</a:t>
            </a:r>
            <a:endParaRPr lang="en-GB" sz="2000"/>
          </a:p>
          <a:p>
            <a:pPr marL="0" indent="0">
              <a:buNone/>
            </a:pPr>
            <a:r>
              <a:rPr lang="en-GB" sz="2000">
                <a:highlight>
                  <a:srgbClr val="FFFFFF"/>
                </a:highlight>
                <a:latin typeface="Roboto"/>
                <a:ea typeface="Roboto"/>
                <a:cs typeface="Roboto"/>
              </a:rPr>
              <a:t>McLeod, S (2026) </a:t>
            </a:r>
            <a:r>
              <a:rPr lang="en-GB" sz="2000" i="1" err="1">
                <a:highlight>
                  <a:srgbClr val="FFFFFF"/>
                </a:highlight>
                <a:latin typeface="Roboto"/>
                <a:ea typeface="Roboto"/>
                <a:cs typeface="Roboto"/>
              </a:rPr>
              <a:t>Maslows</a:t>
            </a:r>
            <a:r>
              <a:rPr lang="en-GB" sz="2000" i="1">
                <a:highlight>
                  <a:srgbClr val="FFFFFF"/>
                </a:highlight>
                <a:latin typeface="Roboto"/>
                <a:ea typeface="Roboto"/>
                <a:cs typeface="Roboto"/>
              </a:rPr>
              <a:t> </a:t>
            </a:r>
            <a:r>
              <a:rPr lang="en-GB" sz="2000" i="1" err="1">
                <a:highlight>
                  <a:srgbClr val="FFFFFF"/>
                </a:highlight>
                <a:latin typeface="Roboto"/>
                <a:ea typeface="Roboto"/>
                <a:cs typeface="Roboto"/>
              </a:rPr>
              <a:t>Heirarchy</a:t>
            </a:r>
            <a:r>
              <a:rPr lang="en-GB" sz="2000" i="1">
                <a:highlight>
                  <a:srgbClr val="FFFFFF"/>
                </a:highlight>
                <a:latin typeface="Roboto"/>
                <a:ea typeface="Roboto"/>
                <a:cs typeface="Roboto"/>
              </a:rPr>
              <a:t> of Needs. </a:t>
            </a:r>
            <a:r>
              <a:rPr lang="en-GB" sz="2000">
                <a:highlight>
                  <a:srgbClr val="FFFFFF"/>
                </a:highlight>
                <a:latin typeface="Roboto"/>
                <a:ea typeface="Roboto"/>
                <a:cs typeface="Roboto"/>
              </a:rPr>
              <a:t>Available at: </a:t>
            </a:r>
            <a:r>
              <a:rPr lang="en-GB" sz="2000">
                <a:highlight>
                  <a:srgbClr val="FFFFFF"/>
                </a:highlight>
                <a:latin typeface="Roboto"/>
                <a:ea typeface="Roboto"/>
                <a:cs typeface="Roboto"/>
                <a:hlinkClick r:id="rId6"/>
              </a:rPr>
              <a:t>Maslow's Hierarchy of Needs</a:t>
            </a:r>
            <a:r>
              <a:rPr lang="en-GB" sz="2000">
                <a:highlight>
                  <a:srgbClr val="FFFFFF"/>
                </a:highlight>
                <a:latin typeface="Roboto"/>
                <a:ea typeface="Roboto"/>
                <a:cs typeface="Roboto"/>
              </a:rPr>
              <a:t> (Accessed: 11th January 2026) </a:t>
            </a:r>
            <a:endParaRPr lang="en-GB" sz="2000"/>
          </a:p>
          <a:p>
            <a:pPr marL="0" indent="0">
              <a:buNone/>
            </a:pPr>
            <a:r>
              <a:rPr lang="en-GB" sz="2000">
                <a:highlight>
                  <a:srgbClr val="FFFFFF"/>
                </a:highlight>
              </a:rPr>
              <a:t>Ritchie, H (2023) </a:t>
            </a:r>
            <a:r>
              <a:rPr lang="en-GB" sz="2000" i="1">
                <a:highlight>
                  <a:srgbClr val="FFFFFF"/>
                </a:highlight>
              </a:rPr>
              <a:t>How much does </a:t>
            </a:r>
            <a:r>
              <a:rPr lang="en-GB" sz="2000" i="1" err="1">
                <a:highlight>
                  <a:srgbClr val="FFFFFF"/>
                </a:highlight>
              </a:rPr>
              <a:t>avaiation</a:t>
            </a:r>
            <a:r>
              <a:rPr lang="en-GB" sz="2000" i="1">
                <a:highlight>
                  <a:srgbClr val="FFFFFF"/>
                </a:highlight>
              </a:rPr>
              <a:t> contribute to climate change? </a:t>
            </a:r>
            <a:r>
              <a:rPr lang="en-GB" sz="2000">
                <a:highlight>
                  <a:srgbClr val="FFFFFF"/>
                </a:highlight>
              </a:rPr>
              <a:t>Available at: </a:t>
            </a:r>
            <a:r>
              <a:rPr lang="en-GB" sz="2000" u="sng">
                <a:highlight>
                  <a:srgbClr val="FFFFFF"/>
                </a:highlight>
                <a:hlinkClick r:id="rId7"/>
              </a:rPr>
              <a:t>How much does aviation contribute to climate change? How will this change in the future?</a:t>
            </a:r>
            <a:r>
              <a:rPr lang="en-GB" sz="2000">
                <a:highlight>
                  <a:srgbClr val="FFFFFF"/>
                </a:highlight>
              </a:rPr>
              <a:t> (Accessed: 7th January 2026)</a:t>
            </a:r>
          </a:p>
          <a:p>
            <a:pPr marL="0" indent="0">
              <a:buNone/>
            </a:pPr>
            <a:r>
              <a:rPr lang="en-GB" sz="2000">
                <a:highlight>
                  <a:srgbClr val="FFFFFF"/>
                </a:highlight>
                <a:latin typeface="Aptos"/>
                <a:ea typeface="Roboto"/>
                <a:cs typeface="Roboto"/>
              </a:rPr>
              <a:t>Vince, D (2025) </a:t>
            </a:r>
            <a:r>
              <a:rPr lang="en-GB" sz="2000" i="1">
                <a:highlight>
                  <a:srgbClr val="FFFFFF"/>
                </a:highlight>
                <a:latin typeface="Aptos"/>
                <a:ea typeface="Roboto"/>
                <a:cs typeface="Roboto"/>
              </a:rPr>
              <a:t>Airport Expansion: An Economic and Environmental Disaster. </a:t>
            </a:r>
            <a:r>
              <a:rPr lang="en-GB" sz="2000">
                <a:highlight>
                  <a:srgbClr val="FFFFFF"/>
                </a:highlight>
                <a:latin typeface="Aptos"/>
                <a:ea typeface="Roboto"/>
                <a:cs typeface="Roboto"/>
              </a:rPr>
              <a:t>Available at: </a:t>
            </a:r>
            <a:r>
              <a:rPr lang="en-GB" sz="2000">
                <a:highlight>
                  <a:srgbClr val="FFFFFF"/>
                </a:highlight>
                <a:latin typeface="Aptos"/>
                <a:ea typeface="Roboto"/>
                <a:cs typeface="Roboto"/>
                <a:hlinkClick r:id="rId8"/>
              </a:rPr>
              <a:t>Airport Expansions: An Economic and Environmental Disaster</a:t>
            </a:r>
            <a:r>
              <a:rPr lang="en-GB" sz="2000">
                <a:highlight>
                  <a:srgbClr val="FFFFFF"/>
                </a:highlight>
                <a:latin typeface="Aptos"/>
                <a:ea typeface="Roboto"/>
                <a:cs typeface="Roboto"/>
              </a:rPr>
              <a:t> (Accessed: 9th January 2026)  </a:t>
            </a:r>
            <a:endParaRPr lang="en-GB" sz="2000"/>
          </a:p>
          <a:p>
            <a:pPr marL="0" indent="0">
              <a:buNone/>
            </a:pPr>
            <a:endParaRPr lang="en-GB" sz="1200">
              <a:highlight>
                <a:srgbClr val="FFFFFF"/>
              </a:highlight>
              <a:latin typeface="Roboto"/>
              <a:ea typeface="Roboto"/>
              <a:cs typeface="Roboto"/>
            </a:endParaRPr>
          </a:p>
        </p:txBody>
      </p:sp>
    </p:spTree>
    <p:extLst>
      <p:ext uri="{BB962C8B-B14F-4D97-AF65-F5344CB8AC3E}">
        <p14:creationId xmlns:p14="http://schemas.microsoft.com/office/powerpoint/2010/main" val="325019695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739DE8A6-03BC-70B6-665B-409736B46F76}"/>
              </a:ext>
            </a:extLst>
          </p:cNvPr>
          <p:cNvSpPr>
            <a:spLocks noGrp="1"/>
          </p:cNvSpPr>
          <p:nvPr>
            <p:ph type="title"/>
          </p:nvPr>
        </p:nvSpPr>
        <p:spPr>
          <a:xfrm>
            <a:off x="1188069" y="381935"/>
            <a:ext cx="4008583" cy="5974414"/>
          </a:xfrm>
        </p:spPr>
        <p:txBody>
          <a:bodyPr anchor="ctr">
            <a:normAutofit/>
          </a:bodyPr>
          <a:lstStyle/>
          <a:p>
            <a:r>
              <a:rPr lang="en-US" sz="6800">
                <a:solidFill>
                  <a:srgbClr val="FFFFFF"/>
                </a:solidFill>
              </a:rPr>
              <a:t>Closing Statement</a:t>
            </a:r>
            <a:br>
              <a:rPr lang="en-US" sz="6800">
                <a:solidFill>
                  <a:srgbClr val="FFFFFF"/>
                </a:solidFill>
              </a:rPr>
            </a:br>
            <a:r>
              <a:rPr lang="en-US" sz="6800">
                <a:solidFill>
                  <a:srgbClr val="FFFFFF"/>
                </a:solidFill>
              </a:rPr>
              <a:t>- Poppy Morrissey</a:t>
            </a: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68DBF2D1-BC59-7D7C-DCD5-F5B9470ED97A}"/>
              </a:ext>
            </a:extLst>
          </p:cNvPr>
          <p:cNvSpPr>
            <a:spLocks noGrp="1"/>
          </p:cNvSpPr>
          <p:nvPr>
            <p:ph idx="1"/>
          </p:nvPr>
        </p:nvSpPr>
        <p:spPr>
          <a:xfrm>
            <a:off x="6297233" y="518400"/>
            <a:ext cx="4771607" cy="5837949"/>
          </a:xfrm>
        </p:spPr>
        <p:txBody>
          <a:bodyPr vert="horz" lIns="91440" tIns="45720" rIns="91440" bIns="45720" rtlCol="0" anchor="ctr">
            <a:normAutofit/>
          </a:bodyPr>
          <a:lstStyle/>
          <a:p>
            <a:pPr marL="0" indent="0">
              <a:buNone/>
            </a:pPr>
            <a:r>
              <a:rPr lang="en-US" sz="1700">
                <a:solidFill>
                  <a:schemeClr val="tx1">
                    <a:alpha val="80000"/>
                  </a:schemeClr>
                </a:solidFill>
              </a:rPr>
              <a:t>For</a:t>
            </a:r>
          </a:p>
          <a:p>
            <a:pPr marL="457200" indent="-457200">
              <a:buFont typeface="Calibri" panose="020B0604020202020204" pitchFamily="34" charset="0"/>
              <a:buChar char="-"/>
            </a:pPr>
            <a:r>
              <a:rPr lang="en-US" sz="1700">
                <a:solidFill>
                  <a:schemeClr val="tx1">
                    <a:alpha val="80000"/>
                  </a:schemeClr>
                </a:solidFill>
              </a:rPr>
              <a:t>The airport works closely with the Guide Dogs charity to meet accessibility needs</a:t>
            </a:r>
          </a:p>
          <a:p>
            <a:pPr marL="457200" indent="-457200">
              <a:buFont typeface="Calibri" panose="020B0604020202020204" pitchFamily="34" charset="0"/>
              <a:buChar char="-"/>
            </a:pPr>
            <a:r>
              <a:rPr lang="en-US" sz="1700">
                <a:solidFill>
                  <a:schemeClr val="tx1">
                    <a:alpha val="80000"/>
                  </a:schemeClr>
                </a:solidFill>
              </a:rPr>
              <a:t>Short-haul flights allow the airport to maximize its full potential</a:t>
            </a:r>
          </a:p>
          <a:p>
            <a:pPr marL="457200" indent="-457200">
              <a:buFont typeface="Calibri" panose="020B0604020202020204" pitchFamily="34" charset="0"/>
              <a:buChar char="-"/>
            </a:pPr>
            <a:r>
              <a:rPr lang="en-US" sz="1700">
                <a:solidFill>
                  <a:schemeClr val="tx1">
                    <a:alpha val="80000"/>
                  </a:schemeClr>
                </a:solidFill>
              </a:rPr>
              <a:t>There is less water waste and energy use when the airport is under-utilized</a:t>
            </a:r>
          </a:p>
          <a:p>
            <a:pPr marL="0" indent="0">
              <a:buNone/>
            </a:pPr>
            <a:r>
              <a:rPr lang="en-US" sz="1700">
                <a:solidFill>
                  <a:schemeClr val="tx1">
                    <a:alpha val="80000"/>
                  </a:schemeClr>
                </a:solidFill>
              </a:rPr>
              <a:t>Against</a:t>
            </a:r>
          </a:p>
          <a:p>
            <a:pPr marL="457200" indent="-457200">
              <a:buFont typeface="Calibri" panose="020B0604020202020204" pitchFamily="34" charset="0"/>
              <a:buChar char="-"/>
            </a:pPr>
            <a:r>
              <a:rPr lang="en-US" sz="1700">
                <a:solidFill>
                  <a:schemeClr val="tx1">
                    <a:alpha val="80000"/>
                  </a:schemeClr>
                </a:solidFill>
              </a:rPr>
              <a:t>The airport has limited direct transport links</a:t>
            </a:r>
          </a:p>
          <a:p>
            <a:pPr marL="457200" indent="-457200">
              <a:buFont typeface="Calibri" panose="020B0604020202020204" pitchFamily="34" charset="0"/>
              <a:buChar char="-"/>
            </a:pPr>
            <a:r>
              <a:rPr lang="en-US" sz="1700">
                <a:solidFill>
                  <a:schemeClr val="tx1">
                    <a:alpha val="80000"/>
                  </a:schemeClr>
                </a:solidFill>
              </a:rPr>
              <a:t>There are low passenger numbers </a:t>
            </a:r>
          </a:p>
          <a:p>
            <a:pPr marL="457200" indent="-457200">
              <a:buFont typeface="Calibri" panose="020B0604020202020204" pitchFamily="34" charset="0"/>
              <a:buChar char="-"/>
            </a:pPr>
            <a:r>
              <a:rPr lang="en-US" sz="1700">
                <a:solidFill>
                  <a:schemeClr val="tx1">
                    <a:alpha val="80000"/>
                  </a:schemeClr>
                </a:solidFill>
              </a:rPr>
              <a:t>The expansion of WestJet has led to more environmental harm than what tis worth</a:t>
            </a:r>
          </a:p>
          <a:p>
            <a:pPr marL="457200" indent="-457200">
              <a:buFont typeface="Calibri" panose="020B0604020202020204" pitchFamily="34" charset="0"/>
              <a:buChar char="-"/>
            </a:pPr>
            <a:endParaRPr lang="en-US" sz="1700">
              <a:solidFill>
                <a:schemeClr val="tx1">
                  <a:alpha val="80000"/>
                </a:schemeClr>
              </a:solidFill>
            </a:endParaRPr>
          </a:p>
          <a:p>
            <a:pPr marL="0" indent="0">
              <a:buNone/>
            </a:pPr>
            <a:r>
              <a:rPr lang="en-US" sz="1700">
                <a:solidFill>
                  <a:schemeClr val="tx1">
                    <a:alpha val="80000"/>
                  </a:schemeClr>
                </a:solidFill>
              </a:rPr>
              <a:t>Overall, the against side is the stronger argument.</a:t>
            </a:r>
          </a:p>
          <a:p>
            <a:pPr marL="0" indent="0">
              <a:buNone/>
            </a:pPr>
            <a:endParaRPr lang="en-US" sz="1700">
              <a:solidFill>
                <a:schemeClr val="tx1">
                  <a:alpha val="80000"/>
                </a:schemeClr>
              </a:solidFill>
            </a:endParaRP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667838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41</Slides>
  <Notes>3</Notes>
  <HiddenSlides>0</HiddenSlides>
  <ScaleCrop>false</ScaleCrop>
  <HeadingPairs>
    <vt:vector size="4" baseType="variant">
      <vt:variant>
        <vt:lpstr>Theme</vt:lpstr>
      </vt:variant>
      <vt:variant>
        <vt:i4>1</vt:i4>
      </vt:variant>
      <vt:variant>
        <vt:lpstr>Slide Titles</vt:lpstr>
      </vt:variant>
      <vt:variant>
        <vt:i4>41</vt:i4>
      </vt:variant>
    </vt:vector>
  </HeadingPairs>
  <TitlesOfParts>
    <vt:vector size="42" baseType="lpstr">
      <vt:lpstr>Office Theme</vt:lpstr>
      <vt:lpstr>To what extend is Cardiff Airport being utilised?</vt:lpstr>
      <vt:lpstr>Overall introduction</vt:lpstr>
      <vt:lpstr>To what extend is Cardiff Airport being utilised when it comes to accessibility?</vt:lpstr>
      <vt:lpstr>Making Cardiff Airport more accessible</vt:lpstr>
      <vt:lpstr> Maslow Hierarchy Theory</vt:lpstr>
      <vt:lpstr>Conclusion </vt:lpstr>
      <vt:lpstr>References</vt:lpstr>
      <vt:lpstr>How is Cardiff Airport being utilized when it comes to accessibility? </vt:lpstr>
      <vt:lpstr>Current Accessibility Report of Cardiff Airport. </vt:lpstr>
      <vt:lpstr>How does Cardiff Airports low accessibility impact its income?</vt:lpstr>
      <vt:lpstr>Theories.</vt:lpstr>
      <vt:lpstr>Theories.</vt:lpstr>
      <vt:lpstr>Conclusion and future improvements for the airports growth.</vt:lpstr>
      <vt:lpstr>References.</vt:lpstr>
      <vt:lpstr>How Cardiff Airport is being utilized for short haul flights?</vt:lpstr>
      <vt:lpstr>Current up-to date performances of Cardiff Airport</vt:lpstr>
      <vt:lpstr>Theories to conclude to my debate</vt:lpstr>
      <vt:lpstr>Summary of my decision</vt:lpstr>
      <vt:lpstr>References</vt:lpstr>
      <vt:lpstr>Intro-Jo</vt:lpstr>
      <vt:lpstr>Financial implications-Jo</vt:lpstr>
      <vt:lpstr>PowerPoint Presentation</vt:lpstr>
      <vt:lpstr>Passengers- Jo</vt:lpstr>
      <vt:lpstr>TALC’s tourism lifecycle model- Jo</vt:lpstr>
      <vt:lpstr>Conclusion-Jo</vt:lpstr>
      <vt:lpstr>References</vt:lpstr>
      <vt:lpstr>Cardiff Airport’s low utilisation means its environmental impact is currently limited and easier to manage</vt:lpstr>
      <vt:lpstr>Cardiff Airport: Low Activity= Sustainability opportunity</vt:lpstr>
      <vt:lpstr>Cardiff Airport: Low Utilization and Environmental Impact</vt:lpstr>
      <vt:lpstr>WestJet seasonal and limited demonstrate that Cardiff Airport’s environmental impact remains low and manageable.</vt:lpstr>
      <vt:lpstr>Theories</vt:lpstr>
      <vt:lpstr>Theories</vt:lpstr>
      <vt:lpstr>Conclusion</vt:lpstr>
      <vt:lpstr>PowerPoint Presentation</vt:lpstr>
      <vt:lpstr>Despite the low utilization of Cardiff Airport it still creates unnecessary environmental harm and inefficient resource use (Vince, 2025)  Poppy Morrissey </vt:lpstr>
      <vt:lpstr>Low Utilisation= Unnecessary environmental harm- Poppy Morrissey</vt:lpstr>
      <vt:lpstr>Inefficient use of public resources- Poppy Morrissey</vt:lpstr>
      <vt:lpstr>Maslow's Hierarchy of needs theory – Poppyu Morrissey</vt:lpstr>
      <vt:lpstr>West Jet- Poppy Morrissey</vt:lpstr>
      <vt:lpstr>References- Poppy Morrissey</vt:lpstr>
      <vt:lpstr>Closing Statement - Poppy Morrissey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Cardiff Airport’s low utilisation means its environmental impact is currently limited and easier to manage</dc:title>
  <dc:creator>Ellie Phillips (2502451)</dc:creator>
  <cp:revision>4</cp:revision>
  <dcterms:created xsi:type="dcterms:W3CDTF">2026-01-08T10:14:58Z</dcterms:created>
  <dcterms:modified xsi:type="dcterms:W3CDTF">2026-01-12T21:35:12Z</dcterms:modified>
</cp:coreProperties>
</file>