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7" r:id="rId4"/>
    <p:sldId id="258" r:id="rId5"/>
    <p:sldId id="259" r:id="rId6"/>
    <p:sldId id="260" r:id="rId7"/>
    <p:sldId id="261" r:id="rId8"/>
    <p:sldId id="262"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3" d="100"/>
          <a:sy n="53"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0231447-BE41-4BED-8414-E012DAE4E7ED}"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348404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231447-BE41-4BED-8414-E012DAE4E7ED}"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4034334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231447-BE41-4BED-8414-E012DAE4E7ED}"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566076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0231447-BE41-4BED-8414-E012DAE4E7ED}"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455450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0231447-BE41-4BED-8414-E012DAE4E7ED}" type="datetimeFigureOut">
              <a:rPr lang="en-GB" smtClean="0"/>
              <a:t>14/03/2018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3986294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0231447-BE41-4BED-8414-E012DAE4E7ED}" type="datetimeFigureOut">
              <a:rPr lang="en-GB" smtClean="0"/>
              <a:t>14/03/2018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2701825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31447-BE41-4BED-8414-E012DAE4E7ED}" type="datetimeFigureOut">
              <a:rPr lang="en-GB" smtClean="0"/>
              <a:t>14/03/2018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1884905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231447-BE41-4BED-8414-E012DAE4E7ED}"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2440294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231447-BE41-4BED-8414-E012DAE4E7ED}" type="datetimeFigureOut">
              <a:rPr lang="en-GB" smtClean="0"/>
              <a:t>14/03/2018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4252557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231447-BE41-4BED-8414-E012DAE4E7ED}"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318708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231447-BE41-4BED-8414-E012DAE4E7ED}" type="datetimeFigureOut">
              <a:rPr lang="en-GB" smtClean="0"/>
              <a:t>14/03/2018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6BA47C-BDF4-4388-9887-3D5EE8DBD10E}" type="slidenum">
              <a:rPr lang="en-GB" smtClean="0"/>
              <a:t>‹#›</a:t>
            </a:fld>
            <a:endParaRPr lang="en-GB"/>
          </a:p>
        </p:txBody>
      </p:sp>
    </p:spTree>
    <p:extLst>
      <p:ext uri="{BB962C8B-B14F-4D97-AF65-F5344CB8AC3E}">
        <p14:creationId xmlns:p14="http://schemas.microsoft.com/office/powerpoint/2010/main" val="2493173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31447-BE41-4BED-8414-E012DAE4E7ED}" type="datetimeFigureOut">
              <a:rPr lang="en-GB" smtClean="0"/>
              <a:t>14/03/2018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6BA47C-BDF4-4388-9887-3D5EE8DBD10E}" type="slidenum">
              <a:rPr lang="en-GB" smtClean="0"/>
              <a:t>‹#›</a:t>
            </a:fld>
            <a:endParaRPr lang="en-GB"/>
          </a:p>
        </p:txBody>
      </p:sp>
    </p:spTree>
    <p:extLst>
      <p:ext uri="{BB962C8B-B14F-4D97-AF65-F5344CB8AC3E}">
        <p14:creationId xmlns:p14="http://schemas.microsoft.com/office/powerpoint/2010/main" val="16661134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Sun and the Divided Line</a:t>
            </a:r>
            <a:endParaRPr lang="en-GB" dirty="0"/>
          </a:p>
        </p:txBody>
      </p:sp>
    </p:spTree>
    <p:extLst>
      <p:ext uri="{BB962C8B-B14F-4D97-AF65-F5344CB8AC3E}">
        <p14:creationId xmlns:p14="http://schemas.microsoft.com/office/powerpoint/2010/main" val="1374810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pPr marL="0" indent="0">
              <a:buNone/>
            </a:pPr>
            <a:r>
              <a:rPr lang="en-GB" sz="4400" dirty="0" smtClean="0"/>
              <a:t>The Sun &amp; the Divided Line</a:t>
            </a:r>
            <a:endParaRPr lang="en-GB" sz="4400" dirty="0"/>
          </a:p>
        </p:txBody>
      </p:sp>
      <p:sp>
        <p:nvSpPr>
          <p:cNvPr id="4" name="Content Placeholder 3"/>
          <p:cNvSpPr>
            <a:spLocks noGrp="1"/>
          </p:cNvSpPr>
          <p:nvPr>
            <p:ph sz="half" idx="2"/>
          </p:nvPr>
        </p:nvSpPr>
        <p:spPr/>
        <p:txBody>
          <a:bodyPr/>
          <a:lstStyle/>
          <a:p>
            <a:endParaRPr lang="en-GB" dirty="0"/>
          </a:p>
        </p:txBody>
      </p:sp>
      <p:pic>
        <p:nvPicPr>
          <p:cNvPr id="1026" name="Picture 2" descr="U:\pics for class\4053342556_068c312dd5 PLAT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992" y="1340768"/>
            <a:ext cx="4320480" cy="4896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4965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Goodness</a:t>
            </a:r>
            <a:endParaRPr lang="en-GB" dirty="0"/>
          </a:p>
        </p:txBody>
      </p:sp>
      <p:sp>
        <p:nvSpPr>
          <p:cNvPr id="3" name="Content Placeholder 2"/>
          <p:cNvSpPr>
            <a:spLocks noGrp="1"/>
          </p:cNvSpPr>
          <p:nvPr>
            <p:ph idx="1"/>
          </p:nvPr>
        </p:nvSpPr>
        <p:spPr/>
        <p:txBody>
          <a:bodyPr/>
          <a:lstStyle/>
          <a:p>
            <a:r>
              <a:rPr lang="en-GB" dirty="0" smtClean="0"/>
              <a:t>I’m afraid it’s beyond me, and if I try I shall only make a fool of myself… So please let us give up asking for the present what the good is in itself.’ (507e). </a:t>
            </a:r>
            <a:endParaRPr lang="en-GB" dirty="0"/>
          </a:p>
        </p:txBody>
      </p:sp>
    </p:spTree>
    <p:extLst>
      <p:ext uri="{BB962C8B-B14F-4D97-AF65-F5344CB8AC3E}">
        <p14:creationId xmlns:p14="http://schemas.microsoft.com/office/powerpoint/2010/main" val="1413348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‘We say there are many particular things that are beautiful, and many that are good, and so on…. And we go on to speak of beauty-in-itself, and goodness-in-itself, and so on for all the sets of particular things which we have regarded as many; and we proceed to posit by contrast a single form, which is unique, and call it ‘what it really is’ (507b). </a:t>
            </a:r>
            <a:endParaRPr lang="en-GB" dirty="0"/>
          </a:p>
        </p:txBody>
      </p:sp>
    </p:spTree>
    <p:extLst>
      <p:ext uri="{BB962C8B-B14F-4D97-AF65-F5344CB8AC3E}">
        <p14:creationId xmlns:p14="http://schemas.microsoft.com/office/powerpoint/2010/main" val="2233706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‘Then what give the objects of knowledge their truth and the knower’s mind the power of knowing is the form of the good. It is the cause of knowledge and truth…. And just as it was right to think of light and sight as being like the sun… so here again it is right to think of knowledge and truth as being like the good, but wrong to think of them as being the good, whose position must be ranked still higher’ (508e).</a:t>
            </a:r>
            <a:endParaRPr lang="en-GB" dirty="0"/>
          </a:p>
        </p:txBody>
      </p:sp>
    </p:spTree>
    <p:extLst>
      <p:ext uri="{BB962C8B-B14F-4D97-AF65-F5344CB8AC3E}">
        <p14:creationId xmlns:p14="http://schemas.microsoft.com/office/powerpoint/2010/main" val="1973660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51520" y="404664"/>
            <a:ext cx="4608512" cy="6264696"/>
          </a:xfrm>
        </p:spPr>
        <p:txBody>
          <a:bodyPr>
            <a:normAutofit lnSpcReduction="10000"/>
          </a:bodyPr>
          <a:lstStyle/>
          <a:p>
            <a:r>
              <a:rPr lang="en-GB" dirty="0" smtClean="0"/>
              <a:t>‘The sun, I think you will agree, not only makes the things we see visible but causes the processes of generation, growth and nourishment, without itself being such a process… The good therefore may be said to be the source not only of the intelligibility of the objects of knowledge, but also of their being and reality; yet it is not itself that reality, but is beyond it and superior’ (509b).</a:t>
            </a:r>
            <a:endParaRPr lang="en-GB" dirty="0"/>
          </a:p>
        </p:txBody>
      </p:sp>
      <p:pic>
        <p:nvPicPr>
          <p:cNvPr id="2050" name="Picture 2" descr="U:\pics for class\su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48064" y="692696"/>
            <a:ext cx="3456384"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458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Divided Line</a:t>
            </a:r>
            <a:endParaRPr lang="en-GB" dirty="0"/>
          </a:p>
        </p:txBody>
      </p:sp>
      <p:sp>
        <p:nvSpPr>
          <p:cNvPr id="3" name="Content Placeholder 2"/>
          <p:cNvSpPr>
            <a:spLocks noGrp="1"/>
          </p:cNvSpPr>
          <p:nvPr>
            <p:ph idx="1"/>
          </p:nvPr>
        </p:nvSpPr>
        <p:spPr/>
        <p:txBody>
          <a:bodyPr/>
          <a:lstStyle/>
          <a:p>
            <a:r>
              <a:rPr lang="en-GB" dirty="0" smtClean="0"/>
              <a:t>Forms - intelligence</a:t>
            </a:r>
          </a:p>
          <a:p>
            <a:r>
              <a:rPr lang="en-GB" dirty="0" smtClean="0"/>
              <a:t>Mathematical objects - reason</a:t>
            </a:r>
          </a:p>
          <a:p>
            <a:r>
              <a:rPr lang="en-GB" dirty="0" smtClean="0"/>
              <a:t>Physical things - belief</a:t>
            </a:r>
          </a:p>
          <a:p>
            <a:r>
              <a:rPr lang="en-GB" dirty="0" smtClean="0"/>
              <a:t>Shadows and images – illusion </a:t>
            </a:r>
            <a:endParaRPr lang="en-GB" dirty="0"/>
          </a:p>
        </p:txBody>
      </p:sp>
    </p:spTree>
    <p:extLst>
      <p:ext uri="{BB962C8B-B14F-4D97-AF65-F5344CB8AC3E}">
        <p14:creationId xmlns:p14="http://schemas.microsoft.com/office/powerpoint/2010/main" val="4264924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0" indent="0">
              <a:buNone/>
            </a:pPr>
            <a:r>
              <a:rPr lang="en-GB" dirty="0"/>
              <a:t>T</a:t>
            </a:r>
            <a:r>
              <a:rPr lang="en-GB" dirty="0" smtClean="0"/>
              <a:t>he position of mathematics on the line:</a:t>
            </a:r>
          </a:p>
          <a:p>
            <a:pPr marL="0" indent="0">
              <a:buNone/>
            </a:pPr>
            <a:endParaRPr lang="en-GB" dirty="0"/>
          </a:p>
          <a:p>
            <a:pPr marL="0" indent="0">
              <a:buNone/>
            </a:pPr>
            <a:r>
              <a:rPr lang="en-GB" dirty="0" smtClean="0"/>
              <a:t>‘They [mathematicians] make use of and argue about the visible figures, though they are not really thinking about them, but about the originals which they resemble; it is NOT about the square or diagonal which they have drawn that they are arguing, but about the square itself or diagonal itself, or whatever the figure may be. The actual figures they draw or model, which themselves cast their shadows and reflections in water – these they treat as images only, the real objects of their investigations being invisible except to the eye of reason’ (510d)</a:t>
            </a:r>
            <a:endParaRPr lang="en-GB" dirty="0"/>
          </a:p>
        </p:txBody>
      </p:sp>
    </p:spTree>
    <p:extLst>
      <p:ext uri="{BB962C8B-B14F-4D97-AF65-F5344CB8AC3E}">
        <p14:creationId xmlns:p14="http://schemas.microsoft.com/office/powerpoint/2010/main" val="3057217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In what other ways do mathematical objects resemble the forms ?</a:t>
            </a:r>
          </a:p>
          <a:p>
            <a:r>
              <a:rPr lang="en-GB" dirty="0" smtClean="0"/>
              <a:t>What is Plato ultimately calling for? </a:t>
            </a:r>
          </a:p>
          <a:p>
            <a:r>
              <a:rPr lang="en-GB" dirty="0" smtClean="0"/>
              <a:t>How do philosophers reason differently from mathematicians? </a:t>
            </a:r>
            <a:endParaRPr lang="en-GB" dirty="0"/>
          </a:p>
          <a:p>
            <a:r>
              <a:rPr lang="en-GB" dirty="0" smtClean="0"/>
              <a:t>Consider the differences between the divisions? Are they related, distinct, or both</a:t>
            </a:r>
            <a:r>
              <a:rPr lang="en-GB" smtClean="0"/>
              <a:t>? </a:t>
            </a:r>
            <a:endParaRPr lang="en-GB" dirty="0"/>
          </a:p>
        </p:txBody>
      </p:sp>
    </p:spTree>
    <p:extLst>
      <p:ext uri="{BB962C8B-B14F-4D97-AF65-F5344CB8AC3E}">
        <p14:creationId xmlns:p14="http://schemas.microsoft.com/office/powerpoint/2010/main" val="37226114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482</Words>
  <Application>Microsoft Office PowerPoint</Application>
  <PresentationFormat>On-screen Show (4:3)</PresentationFormat>
  <Paragraphs>19</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The Sun and the Divided Line</vt:lpstr>
      <vt:lpstr>PowerPoint Presentation</vt:lpstr>
      <vt:lpstr>Goodness</vt:lpstr>
      <vt:lpstr>PowerPoint Presentation</vt:lpstr>
      <vt:lpstr>PowerPoint Presentation</vt:lpstr>
      <vt:lpstr>PowerPoint Presentation</vt:lpstr>
      <vt:lpstr>The Divided Line</vt:lpstr>
      <vt:lpstr>PowerPoint Presentation</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Sun and the Divided Line</dc:title>
  <dc:creator>Rebekah Humphreys</dc:creator>
  <cp:lastModifiedBy>Rebekah Humphreys</cp:lastModifiedBy>
  <cp:revision>2</cp:revision>
  <dcterms:created xsi:type="dcterms:W3CDTF">2018-03-14T18:46:32Z</dcterms:created>
  <dcterms:modified xsi:type="dcterms:W3CDTF">2018-03-14T19:02:09Z</dcterms:modified>
</cp:coreProperties>
</file>