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B7730B4-6F5B-49AF-9F6C-E1E2F788E596}"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EC4F1-C646-4013-968A-C4748A56453D}" type="slidenum">
              <a:rPr lang="en-GB" smtClean="0"/>
              <a:t>‹#›</a:t>
            </a:fld>
            <a:endParaRPr lang="en-GB"/>
          </a:p>
        </p:txBody>
      </p:sp>
    </p:spTree>
    <p:extLst>
      <p:ext uri="{BB962C8B-B14F-4D97-AF65-F5344CB8AC3E}">
        <p14:creationId xmlns:p14="http://schemas.microsoft.com/office/powerpoint/2010/main" val="1155832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B7730B4-6F5B-49AF-9F6C-E1E2F788E596}"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EC4F1-C646-4013-968A-C4748A56453D}" type="slidenum">
              <a:rPr lang="en-GB" smtClean="0"/>
              <a:t>‹#›</a:t>
            </a:fld>
            <a:endParaRPr lang="en-GB"/>
          </a:p>
        </p:txBody>
      </p:sp>
    </p:spTree>
    <p:extLst>
      <p:ext uri="{BB962C8B-B14F-4D97-AF65-F5344CB8AC3E}">
        <p14:creationId xmlns:p14="http://schemas.microsoft.com/office/powerpoint/2010/main" val="3264181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7730B4-6F5B-49AF-9F6C-E1E2F788E596}"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EC4F1-C646-4013-968A-C4748A56453D}" type="slidenum">
              <a:rPr lang="en-GB" smtClean="0"/>
              <a:t>‹#›</a:t>
            </a:fld>
            <a:endParaRPr lang="en-GB"/>
          </a:p>
        </p:txBody>
      </p:sp>
    </p:spTree>
    <p:extLst>
      <p:ext uri="{BB962C8B-B14F-4D97-AF65-F5344CB8AC3E}">
        <p14:creationId xmlns:p14="http://schemas.microsoft.com/office/powerpoint/2010/main" val="1892393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B7730B4-6F5B-49AF-9F6C-E1E2F788E596}" type="datetimeFigureOut">
              <a:rPr lang="en-GB" smtClean="0"/>
              <a:t>03/03/2020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1EC4F1-C646-4013-968A-C4748A56453D}" type="slidenum">
              <a:rPr lang="en-GB" smtClean="0"/>
              <a:t>‹#›</a:t>
            </a:fld>
            <a:endParaRPr lang="en-GB"/>
          </a:p>
        </p:txBody>
      </p:sp>
    </p:spTree>
    <p:extLst>
      <p:ext uri="{BB962C8B-B14F-4D97-AF65-F5344CB8AC3E}">
        <p14:creationId xmlns:p14="http://schemas.microsoft.com/office/powerpoint/2010/main" val="2106576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B7730B4-6F5B-49AF-9F6C-E1E2F788E596}" type="datetimeFigureOut">
              <a:rPr lang="en-GB" smtClean="0"/>
              <a:t>03/03/2020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1EC4F1-C646-4013-968A-C4748A56453D}" type="slidenum">
              <a:rPr lang="en-GB" smtClean="0"/>
              <a:t>‹#›</a:t>
            </a:fld>
            <a:endParaRPr lang="en-GB"/>
          </a:p>
        </p:txBody>
      </p:sp>
    </p:spTree>
    <p:extLst>
      <p:ext uri="{BB962C8B-B14F-4D97-AF65-F5344CB8AC3E}">
        <p14:creationId xmlns:p14="http://schemas.microsoft.com/office/powerpoint/2010/main" val="2479684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B7730B4-6F5B-49AF-9F6C-E1E2F788E596}" type="datetimeFigureOut">
              <a:rPr lang="en-GB" smtClean="0"/>
              <a:t>03/03/2020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E41EC4F1-C646-4013-968A-C4748A56453D}" type="slidenum">
              <a:rPr lang="en-GB" smtClean="0"/>
              <a:t>‹#›</a:t>
            </a:fld>
            <a:endParaRPr lang="en-GB"/>
          </a:p>
        </p:txBody>
      </p:sp>
    </p:spTree>
    <p:extLst>
      <p:ext uri="{BB962C8B-B14F-4D97-AF65-F5344CB8AC3E}">
        <p14:creationId xmlns:p14="http://schemas.microsoft.com/office/powerpoint/2010/main" val="2626084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B7730B4-6F5B-49AF-9F6C-E1E2F788E596}" type="datetimeFigureOut">
              <a:rPr lang="en-GB" smtClean="0"/>
              <a:t>03/03/2020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E41EC4F1-C646-4013-968A-C4748A56453D}" type="slidenum">
              <a:rPr lang="en-GB" smtClean="0"/>
              <a:t>‹#›</a:t>
            </a:fld>
            <a:endParaRPr lang="en-GB"/>
          </a:p>
        </p:txBody>
      </p:sp>
    </p:spTree>
    <p:extLst>
      <p:ext uri="{BB962C8B-B14F-4D97-AF65-F5344CB8AC3E}">
        <p14:creationId xmlns:p14="http://schemas.microsoft.com/office/powerpoint/2010/main" val="1074687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B7730B4-6F5B-49AF-9F6C-E1E2F788E596}" type="datetimeFigureOut">
              <a:rPr lang="en-GB" smtClean="0"/>
              <a:t>03/03/2020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E41EC4F1-C646-4013-968A-C4748A56453D}" type="slidenum">
              <a:rPr lang="en-GB" smtClean="0"/>
              <a:t>‹#›</a:t>
            </a:fld>
            <a:endParaRPr lang="en-GB"/>
          </a:p>
        </p:txBody>
      </p:sp>
    </p:spTree>
    <p:extLst>
      <p:ext uri="{BB962C8B-B14F-4D97-AF65-F5344CB8AC3E}">
        <p14:creationId xmlns:p14="http://schemas.microsoft.com/office/powerpoint/2010/main" val="19276032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7730B4-6F5B-49AF-9F6C-E1E2F788E596}" type="datetimeFigureOut">
              <a:rPr lang="en-GB" smtClean="0"/>
              <a:t>03/03/2020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1EC4F1-C646-4013-968A-C4748A56453D}" type="slidenum">
              <a:rPr lang="en-GB" smtClean="0"/>
              <a:t>‹#›</a:t>
            </a:fld>
            <a:endParaRPr lang="en-GB"/>
          </a:p>
        </p:txBody>
      </p:sp>
    </p:spTree>
    <p:extLst>
      <p:ext uri="{BB962C8B-B14F-4D97-AF65-F5344CB8AC3E}">
        <p14:creationId xmlns:p14="http://schemas.microsoft.com/office/powerpoint/2010/main" val="1237118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7730B4-6F5B-49AF-9F6C-E1E2F788E596}" type="datetimeFigureOut">
              <a:rPr lang="en-GB" smtClean="0"/>
              <a:t>03/03/2020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1EC4F1-C646-4013-968A-C4748A56453D}" type="slidenum">
              <a:rPr lang="en-GB" smtClean="0"/>
              <a:t>‹#›</a:t>
            </a:fld>
            <a:endParaRPr lang="en-GB"/>
          </a:p>
        </p:txBody>
      </p:sp>
    </p:spTree>
    <p:extLst>
      <p:ext uri="{BB962C8B-B14F-4D97-AF65-F5344CB8AC3E}">
        <p14:creationId xmlns:p14="http://schemas.microsoft.com/office/powerpoint/2010/main" val="4053920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B7730B4-6F5B-49AF-9F6C-E1E2F788E596}"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EC4F1-C646-4013-968A-C4748A56453D}" type="slidenum">
              <a:rPr lang="en-GB" smtClean="0"/>
              <a:t>‹#›</a:t>
            </a:fld>
            <a:endParaRPr lang="en-GB"/>
          </a:p>
        </p:txBody>
      </p:sp>
    </p:spTree>
    <p:extLst>
      <p:ext uri="{BB962C8B-B14F-4D97-AF65-F5344CB8AC3E}">
        <p14:creationId xmlns:p14="http://schemas.microsoft.com/office/powerpoint/2010/main" val="35641070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B7730B4-6F5B-49AF-9F6C-E1E2F788E596}"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EC4F1-C646-4013-968A-C4748A56453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0319244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7730B4-6F5B-49AF-9F6C-E1E2F788E596}"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EC4F1-C646-4013-968A-C4748A56453D}" type="slidenum">
              <a:rPr lang="en-GB" smtClean="0"/>
              <a:t>‹#›</a:t>
            </a:fld>
            <a:endParaRPr lang="en-GB"/>
          </a:p>
        </p:txBody>
      </p:sp>
    </p:spTree>
    <p:extLst>
      <p:ext uri="{BB962C8B-B14F-4D97-AF65-F5344CB8AC3E}">
        <p14:creationId xmlns:p14="http://schemas.microsoft.com/office/powerpoint/2010/main" val="26505140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B7730B4-6F5B-49AF-9F6C-E1E2F788E596}" type="datetimeFigureOut">
              <a:rPr lang="en-GB" smtClean="0"/>
              <a:t>03/03/2020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EC4F1-C646-4013-968A-C4748A56453D}" type="slidenum">
              <a:rPr lang="en-GB" smtClean="0"/>
              <a:t>‹#›</a:t>
            </a:fld>
            <a:endParaRPr lang="en-GB"/>
          </a:p>
        </p:txBody>
      </p:sp>
    </p:spTree>
    <p:extLst>
      <p:ext uri="{BB962C8B-B14F-4D97-AF65-F5344CB8AC3E}">
        <p14:creationId xmlns:p14="http://schemas.microsoft.com/office/powerpoint/2010/main" val="31778926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B7730B4-6F5B-49AF-9F6C-E1E2F788E596}" type="datetimeFigureOut">
              <a:rPr lang="en-GB" smtClean="0"/>
              <a:t>03/03/2020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EC4F1-C646-4013-968A-C4748A56453D}" type="slidenum">
              <a:rPr lang="en-GB" smtClean="0"/>
              <a:t>‹#›</a:t>
            </a:fld>
            <a:endParaRPr lang="en-GB"/>
          </a:p>
        </p:txBody>
      </p:sp>
    </p:spTree>
    <p:extLst>
      <p:ext uri="{BB962C8B-B14F-4D97-AF65-F5344CB8AC3E}">
        <p14:creationId xmlns:p14="http://schemas.microsoft.com/office/powerpoint/2010/main" val="8765806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7730B4-6F5B-49AF-9F6C-E1E2F788E596}"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EC4F1-C646-4013-968A-C4748A56453D}" type="slidenum">
              <a:rPr lang="en-GB" smtClean="0"/>
              <a:t>‹#›</a:t>
            </a:fld>
            <a:endParaRPr lang="en-GB"/>
          </a:p>
        </p:txBody>
      </p:sp>
    </p:spTree>
    <p:extLst>
      <p:ext uri="{BB962C8B-B14F-4D97-AF65-F5344CB8AC3E}">
        <p14:creationId xmlns:p14="http://schemas.microsoft.com/office/powerpoint/2010/main" val="15505010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7730B4-6F5B-49AF-9F6C-E1E2F788E596}"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EC4F1-C646-4013-968A-C4748A56453D}" type="slidenum">
              <a:rPr lang="en-GB" smtClean="0"/>
              <a:t>‹#›</a:t>
            </a:fld>
            <a:endParaRPr lang="en-GB"/>
          </a:p>
        </p:txBody>
      </p:sp>
    </p:spTree>
    <p:extLst>
      <p:ext uri="{BB962C8B-B14F-4D97-AF65-F5344CB8AC3E}">
        <p14:creationId xmlns:p14="http://schemas.microsoft.com/office/powerpoint/2010/main" val="3783527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B7730B4-6F5B-49AF-9F6C-E1E2F788E596}" type="datetimeFigureOut">
              <a:rPr lang="en-GB" smtClean="0"/>
              <a:t>03/03/2020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41EC4F1-C646-4013-968A-C4748A56453D}" type="slidenum">
              <a:rPr lang="en-GB" smtClean="0"/>
              <a:t>‹#›</a:t>
            </a:fld>
            <a:endParaRPr lang="en-GB"/>
          </a:p>
        </p:txBody>
      </p:sp>
    </p:spTree>
    <p:extLst>
      <p:ext uri="{BB962C8B-B14F-4D97-AF65-F5344CB8AC3E}">
        <p14:creationId xmlns:p14="http://schemas.microsoft.com/office/powerpoint/2010/main" val="37714893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5919989" cy="2387600"/>
          </a:xfrm>
        </p:spPr>
        <p:txBody>
          <a:bodyPr>
            <a:normAutofit fontScale="90000"/>
          </a:bodyPr>
          <a:lstStyle/>
          <a:p>
            <a:r>
              <a:rPr lang="en-GB" dirty="0"/>
              <a:t>The </a:t>
            </a:r>
            <a:r>
              <a:rPr lang="en-GB"/>
              <a:t>Hotel International,</a:t>
            </a:r>
            <a:br>
              <a:rPr lang="en-GB"/>
            </a:br>
            <a:r>
              <a:rPr lang="en-GB"/>
              <a:t>California</a:t>
            </a:r>
            <a:endParaRPr lang="en-GB" dirty="0"/>
          </a:p>
        </p:txBody>
      </p:sp>
      <p:sp>
        <p:nvSpPr>
          <p:cNvPr id="3" name="Subtitle 2"/>
          <p:cNvSpPr>
            <a:spLocks noGrp="1"/>
          </p:cNvSpPr>
          <p:nvPr>
            <p:ph type="subTitle" idx="1"/>
          </p:nvPr>
        </p:nvSpPr>
        <p:spPr>
          <a:xfrm>
            <a:off x="1678547" y="3769463"/>
            <a:ext cx="5649532" cy="1655762"/>
          </a:xfrm>
        </p:spPr>
        <p:txBody>
          <a:bodyPr/>
          <a:lstStyle/>
          <a:p>
            <a:r>
              <a:rPr lang="en-GB"/>
              <a:t>By Muntakim Ali</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24800" y="1505755"/>
            <a:ext cx="3657600" cy="4876800"/>
          </a:xfrm>
          <a:prstGeom prst="rect">
            <a:avLst/>
          </a:prstGeom>
        </p:spPr>
      </p:pic>
    </p:spTree>
    <p:extLst>
      <p:ext uri="{BB962C8B-B14F-4D97-AF65-F5344CB8AC3E}">
        <p14:creationId xmlns:p14="http://schemas.microsoft.com/office/powerpoint/2010/main" val="3584181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25715" y="474955"/>
            <a:ext cx="2785200" cy="1884652"/>
          </a:xfrm>
          <a:prstGeom prst="rect">
            <a:avLst/>
          </a:prstGeom>
        </p:spPr>
      </p:pic>
      <p:sp>
        <p:nvSpPr>
          <p:cNvPr id="2" name="Title 1"/>
          <p:cNvSpPr>
            <a:spLocks noGrp="1"/>
          </p:cNvSpPr>
          <p:nvPr>
            <p:ph type="title"/>
          </p:nvPr>
        </p:nvSpPr>
        <p:spPr>
          <a:xfrm>
            <a:off x="838200" y="365126"/>
            <a:ext cx="10515600" cy="742458"/>
          </a:xfrm>
        </p:spPr>
        <p:txBody>
          <a:bodyPr/>
          <a:lstStyle/>
          <a:p>
            <a:r>
              <a:rPr lang="en-GB"/>
              <a:t>Introduction</a:t>
            </a:r>
          </a:p>
        </p:txBody>
      </p:sp>
      <p:sp>
        <p:nvSpPr>
          <p:cNvPr id="3" name="Content Placeholder 2"/>
          <p:cNvSpPr>
            <a:spLocks noGrp="1"/>
          </p:cNvSpPr>
          <p:nvPr>
            <p:ph idx="1"/>
          </p:nvPr>
        </p:nvSpPr>
        <p:spPr>
          <a:xfrm>
            <a:off x="541986" y="1107584"/>
            <a:ext cx="9052775" cy="5640946"/>
          </a:xfrm>
        </p:spPr>
        <p:txBody>
          <a:bodyPr>
            <a:normAutofit/>
          </a:bodyPr>
          <a:lstStyle/>
          <a:p>
            <a:r>
              <a:rPr lang="en-GB" sz="2400" dirty="0"/>
              <a:t>The Hotel International is a global brand that is now situated in California, USA.</a:t>
            </a:r>
          </a:p>
          <a:p>
            <a:r>
              <a:rPr lang="en-GB" sz="2400" dirty="0"/>
              <a:t>According to WIKEPEDIA -California has over 39.5 million residents </a:t>
            </a:r>
          </a:p>
          <a:p>
            <a:r>
              <a:rPr lang="en-GB" sz="2400" dirty="0"/>
              <a:t>With terrain of cliff-lined beaches, redwood forests, the Sierra Nevada Mountains, Central Valley farmland and the Mojave Desert. </a:t>
            </a:r>
          </a:p>
          <a:p>
            <a:r>
              <a:rPr lang="en-GB" sz="2400" dirty="0"/>
              <a:t>The capital is Sacramento.</a:t>
            </a:r>
          </a:p>
          <a:p>
            <a:r>
              <a:rPr lang="en-GB" sz="2400" dirty="0"/>
              <a:t>The city of Los Angeles is known for the Hollywood entertainment industry. </a:t>
            </a:r>
          </a:p>
          <a:p>
            <a:r>
              <a:rPr lang="en-GB" sz="2400" dirty="0"/>
              <a:t>San Francisco is known for the Golden Gate Bridge, Alcatraz Island and cable cars.</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25714" y="3611631"/>
            <a:ext cx="2764249" cy="1964921"/>
          </a:xfrm>
          <a:prstGeom prst="rect">
            <a:avLst/>
          </a:prstGeom>
        </p:spPr>
      </p:pic>
    </p:spTree>
    <p:extLst>
      <p:ext uri="{BB962C8B-B14F-4D97-AF65-F5344CB8AC3E}">
        <p14:creationId xmlns:p14="http://schemas.microsoft.com/office/powerpoint/2010/main" val="153230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124" y="171941"/>
            <a:ext cx="10515600" cy="639427"/>
          </a:xfrm>
        </p:spPr>
        <p:txBody>
          <a:bodyPr>
            <a:normAutofit fontScale="90000"/>
          </a:bodyPr>
          <a:lstStyle/>
          <a:p>
            <a:r>
              <a:rPr lang="en-GB" dirty="0"/>
              <a:t>PESTLE Analysis</a:t>
            </a:r>
          </a:p>
        </p:txBody>
      </p:sp>
      <p:sp>
        <p:nvSpPr>
          <p:cNvPr id="3" name="Content Placeholder 2"/>
          <p:cNvSpPr>
            <a:spLocks noGrp="1"/>
          </p:cNvSpPr>
          <p:nvPr>
            <p:ph idx="1"/>
          </p:nvPr>
        </p:nvSpPr>
        <p:spPr>
          <a:xfrm>
            <a:off x="412124" y="1210614"/>
            <a:ext cx="10941676" cy="5460641"/>
          </a:xfrm>
        </p:spPr>
        <p:txBody>
          <a:bodyPr>
            <a:normAutofit/>
          </a:bodyPr>
          <a:lstStyle/>
          <a:p>
            <a:pPr marL="0" indent="0">
              <a:buNone/>
            </a:pPr>
            <a:r>
              <a:rPr lang="en-GB" sz="2200" dirty="0"/>
              <a:t>Political Reform : California has a large immigrant workforce laws made to improve labour standards for immigrant workers by improving labour standards about retaliation and discrimination with laws  relating to the minimum wage, overtime, meal and rest breaks, breastfeeding breaks and child labour.</a:t>
            </a:r>
          </a:p>
          <a:p>
            <a:pPr marL="0" indent="0">
              <a:buNone/>
            </a:pPr>
            <a:r>
              <a:rPr lang="en-GB" sz="2200" dirty="0"/>
              <a:t>Strong economy: large agriculture, Silicon Valley home to major global companies, </a:t>
            </a:r>
          </a:p>
          <a:p>
            <a:pPr marL="0" indent="0">
              <a:buNone/>
            </a:pPr>
            <a:r>
              <a:rPr lang="en-GB" sz="2200" dirty="0"/>
              <a:t>Social: California is a Democratic state with the increase in minimum wage at least $15 an hour.</a:t>
            </a:r>
          </a:p>
          <a:p>
            <a:pPr marL="0" indent="0">
              <a:buNone/>
            </a:pPr>
            <a:r>
              <a:rPr lang="en-GB" sz="2200" dirty="0"/>
              <a:t>Technology has a big effect on hotels and operations, California perfect place for new technological trends.</a:t>
            </a:r>
          </a:p>
          <a:p>
            <a:pPr marL="0" indent="0">
              <a:buNone/>
            </a:pPr>
            <a:r>
              <a:rPr lang="en-GB" sz="2200" dirty="0"/>
              <a:t>Legal: California law – first state to provide overtime, equal pay and immigrant status</a:t>
            </a:r>
          </a:p>
          <a:p>
            <a:pPr marL="0" indent="0">
              <a:buNone/>
            </a:pPr>
            <a:r>
              <a:rPr lang="en-GB" sz="2200" dirty="0"/>
              <a:t>Environmental: Trends in California such as water shortages and climate change force sustainable practice – leader in solar energy innovation.</a:t>
            </a:r>
          </a:p>
          <a:p>
            <a:pPr marL="0" indent="0">
              <a:buNone/>
            </a:pPr>
            <a:endParaRPr lang="en-GB" sz="2200" dirty="0"/>
          </a:p>
          <a:p>
            <a:pPr marL="0" indent="0">
              <a:buNone/>
            </a:pPr>
            <a:endParaRPr lang="en-GB" dirty="0"/>
          </a:p>
        </p:txBody>
      </p:sp>
    </p:spTree>
    <p:extLst>
      <p:ext uri="{BB962C8B-B14F-4D97-AF65-F5344CB8AC3E}">
        <p14:creationId xmlns:p14="http://schemas.microsoft.com/office/powerpoint/2010/main" val="2818921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1943"/>
            <a:ext cx="10515600" cy="600790"/>
          </a:xfrm>
        </p:spPr>
        <p:txBody>
          <a:bodyPr>
            <a:normAutofit fontScale="90000"/>
          </a:bodyPr>
          <a:lstStyle/>
          <a:p>
            <a:r>
              <a:rPr lang="en-GB" dirty="0"/>
              <a:t>OUTLINE</a:t>
            </a:r>
          </a:p>
        </p:txBody>
      </p:sp>
      <p:sp>
        <p:nvSpPr>
          <p:cNvPr id="3" name="Content Placeholder 2"/>
          <p:cNvSpPr>
            <a:spLocks noGrp="1"/>
          </p:cNvSpPr>
          <p:nvPr>
            <p:ph idx="1"/>
          </p:nvPr>
        </p:nvSpPr>
        <p:spPr>
          <a:xfrm>
            <a:off x="334851" y="978794"/>
            <a:ext cx="11018949" cy="5563674"/>
          </a:xfrm>
        </p:spPr>
        <p:txBody>
          <a:bodyPr>
            <a:normAutofit fontScale="92500" lnSpcReduction="20000"/>
          </a:bodyPr>
          <a:lstStyle/>
          <a:p>
            <a:r>
              <a:rPr lang="en-GB" dirty="0"/>
              <a:t>Sustainability – with the water shortage  in the hotel to follow sustainable practice.</a:t>
            </a:r>
          </a:p>
          <a:p>
            <a:r>
              <a:rPr lang="en-GB" dirty="0"/>
              <a:t>For example in In Cape Town, South Africa in 2018 when there was serious water shortage various practices were made:</a:t>
            </a:r>
          </a:p>
          <a:p>
            <a:r>
              <a:rPr lang="en-GB" dirty="0"/>
              <a:t>Guests limited showers to 90 seconds, use hand sanitizer instead of washing their hands, brush their teeth using a glass of water rather than running water , bedding not be changed in 5 days, while wet towels washed once in a week.</a:t>
            </a:r>
          </a:p>
          <a:p>
            <a:r>
              <a:rPr lang="en-GB" dirty="0"/>
              <a:t>Some other ideas to follow : low-flow showerheads and aerators on taps to reduce the flow of running water, along with pressure reducing valves on the hot and cold water feeds into each individual room. Bath plugs removed to ensure guests don’t take baths.</a:t>
            </a:r>
          </a:p>
          <a:p>
            <a:r>
              <a:rPr lang="en-GB" dirty="0"/>
              <a:t>Sustainability movement is forcing the hotel industry to develop more comprehensive performance measures systems, as hotels are facing increased pressure to follow sustainable practices (Jayawardena et al, 2013)</a:t>
            </a:r>
          </a:p>
          <a:p>
            <a:r>
              <a:rPr lang="en-GB" dirty="0"/>
              <a:t>Global competition in growth of technology – Silicon Valley provision of IT</a:t>
            </a:r>
          </a:p>
          <a:p>
            <a:r>
              <a:rPr lang="en-GB" dirty="0"/>
              <a:t>Stable political climate brings foreign investment : competition for the hotel’s skilled workforce, hotel must provide incentives: competitive salaries and wages, training opportunities and other important benefits .</a:t>
            </a:r>
          </a:p>
          <a:p>
            <a:r>
              <a:rPr lang="en-GB" dirty="0"/>
              <a:t>Offering employee compensation and benefits is a performance management strategy favourable employee benefits than other hotels (Kline &amp; Hsieh, 2007).</a:t>
            </a:r>
          </a:p>
          <a:p>
            <a:endParaRPr lang="en-GB" dirty="0"/>
          </a:p>
        </p:txBody>
      </p:sp>
    </p:spTree>
    <p:extLst>
      <p:ext uri="{BB962C8B-B14F-4D97-AF65-F5344CB8AC3E}">
        <p14:creationId xmlns:p14="http://schemas.microsoft.com/office/powerpoint/2010/main" val="2292468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Recruitment</a:t>
            </a:r>
          </a:p>
        </p:txBody>
      </p:sp>
      <p:sp>
        <p:nvSpPr>
          <p:cNvPr id="3" name="Content Placeholder 2"/>
          <p:cNvSpPr>
            <a:spLocks noGrp="1"/>
          </p:cNvSpPr>
          <p:nvPr>
            <p:ph idx="1"/>
          </p:nvPr>
        </p:nvSpPr>
        <p:spPr>
          <a:xfrm>
            <a:off x="529015" y="1352282"/>
            <a:ext cx="9696810" cy="5318973"/>
          </a:xfrm>
        </p:spPr>
        <p:txBody>
          <a:bodyPr>
            <a:normAutofit fontScale="92500" lnSpcReduction="10000"/>
          </a:bodyPr>
          <a:lstStyle/>
          <a:p>
            <a:r>
              <a:rPr lang="en-GB" sz="2400" dirty="0"/>
              <a:t>Training – according to </a:t>
            </a:r>
            <a:r>
              <a:rPr lang="en-GB" sz="2400" dirty="0" err="1"/>
              <a:t>Millmore</a:t>
            </a:r>
            <a:r>
              <a:rPr lang="en-GB" sz="2400" dirty="0"/>
              <a:t> (2007)recruitment and selection should reflect strategic plans </a:t>
            </a:r>
          </a:p>
          <a:p>
            <a:r>
              <a:rPr lang="en-GB" sz="2400" dirty="0"/>
              <a:t>A long term focus should be apparent with resourcing and selection planning</a:t>
            </a:r>
          </a:p>
          <a:p>
            <a:r>
              <a:rPr lang="en-GB" sz="2400" dirty="0"/>
              <a:t>Recruitment is the process of having the right person, in the right place at the right time – crucial for performance and meeting targets </a:t>
            </a:r>
          </a:p>
          <a:p>
            <a:r>
              <a:rPr lang="en-GB" sz="2400" dirty="0"/>
              <a:t>Incentives Veld and </a:t>
            </a:r>
            <a:r>
              <a:rPr lang="en-GB" sz="2400" dirty="0" err="1"/>
              <a:t>Alfes</a:t>
            </a:r>
            <a:r>
              <a:rPr lang="en-GB" sz="2400" dirty="0"/>
              <a:t> (2017) found in order to improve staff wellbeing loyalty incentives that had meaning to the employees would be sufficient</a:t>
            </a:r>
          </a:p>
          <a:p>
            <a:r>
              <a:rPr lang="en-GB" sz="2400" dirty="0"/>
              <a:t>Flexibles working options for diverse work groups such as young woman for work/life balance.</a:t>
            </a:r>
          </a:p>
          <a:p>
            <a:r>
              <a:rPr lang="en-GB" sz="2400" dirty="0"/>
              <a:t>Value diversity : ‘People from different backgrounds bring fresh idea and perceptions which make the way work is done more efficient and products and services better’ ( CIPD 1999)</a:t>
            </a:r>
          </a:p>
          <a:p>
            <a:endParaRPr lang="en-GB" sz="2400"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30709" y="4011767"/>
            <a:ext cx="1719331" cy="1719331"/>
          </a:xfrm>
          <a:prstGeom prst="rect">
            <a:avLst/>
          </a:prstGeom>
        </p:spPr>
      </p:pic>
    </p:spTree>
    <p:extLst>
      <p:ext uri="{BB962C8B-B14F-4D97-AF65-F5344CB8AC3E}">
        <p14:creationId xmlns:p14="http://schemas.microsoft.com/office/powerpoint/2010/main" val="3429459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Human Resources</a:t>
            </a:r>
          </a:p>
        </p:txBody>
      </p:sp>
      <p:sp>
        <p:nvSpPr>
          <p:cNvPr id="3" name="Content Placeholder 2"/>
          <p:cNvSpPr>
            <a:spLocks noGrp="1"/>
          </p:cNvSpPr>
          <p:nvPr>
            <p:ph idx="1"/>
          </p:nvPr>
        </p:nvSpPr>
        <p:spPr>
          <a:xfrm>
            <a:off x="1103312" y="1700012"/>
            <a:ext cx="8946541" cy="4548388"/>
          </a:xfrm>
        </p:spPr>
        <p:txBody>
          <a:bodyPr>
            <a:normAutofit/>
          </a:bodyPr>
          <a:lstStyle/>
          <a:p>
            <a:r>
              <a:rPr lang="en-GB" sz="2800" b="1" dirty="0"/>
              <a:t>CONCLUSION</a:t>
            </a:r>
          </a:p>
          <a:p>
            <a:r>
              <a:rPr lang="en-GB" sz="2800" b="1" dirty="0"/>
              <a:t>Look after your employees, know what they can do for you and be prepared to do for them.</a:t>
            </a:r>
          </a:p>
          <a:p>
            <a:pPr algn="ctr"/>
            <a:r>
              <a:rPr lang="en-GB" sz="2400" dirty="0"/>
              <a:t>‘</a:t>
            </a:r>
            <a:r>
              <a:rPr lang="en-GB" sz="2400" i="1" dirty="0"/>
              <a:t>The purpose of HR function is to support the delivery of the organisation’s strategy and objectives through effective management of people and performance. As such an organisations HR strategy and all activities should be clearly aligned with the strategy and objectives of the business </a:t>
            </a:r>
            <a:r>
              <a:rPr lang="en-GB" sz="2400" dirty="0"/>
              <a:t>‘( Wilkinson and Taylor,2016)</a:t>
            </a:r>
          </a:p>
        </p:txBody>
      </p:sp>
    </p:spTree>
    <p:extLst>
      <p:ext uri="{BB962C8B-B14F-4D97-AF65-F5344CB8AC3E}">
        <p14:creationId xmlns:p14="http://schemas.microsoft.com/office/powerpoint/2010/main" val="4033058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Kline, S., Hsieh Y -C.J. (2007), Wage differentials in the lodging industry: A case study Journal of Human Resources in Hospitality &amp; Tourism, 6 (1) pp. 69-84.</a:t>
            </a:r>
          </a:p>
          <a:p>
            <a:r>
              <a:rPr lang="en-GB" dirty="0" err="1"/>
              <a:t>Millmore</a:t>
            </a:r>
            <a:r>
              <a:rPr lang="en-GB" dirty="0"/>
              <a:t>, M. (2007). Strategic human resource management. Harlow: Financial Times Prentice Hall.</a:t>
            </a:r>
          </a:p>
          <a:p>
            <a:r>
              <a:rPr lang="en-GB" dirty="0"/>
              <a:t>Veld, M.; </a:t>
            </a:r>
            <a:r>
              <a:rPr lang="en-GB" dirty="0" err="1"/>
              <a:t>Alfes</a:t>
            </a:r>
            <a:r>
              <a:rPr lang="en-GB" dirty="0"/>
              <a:t>, K. HRM, (2017) Climate and employee well-being: Comparing an optimistic and critical perspective.</a:t>
            </a:r>
          </a:p>
          <a:p>
            <a:r>
              <a:rPr lang="en-GB" dirty="0"/>
              <a:t>Wilkinson and Taylor,2016 The Journal of Human Resources Referees Volume LI. (2016). Journal of Human Resources, 51(4), pp.1068-1071. </a:t>
            </a:r>
          </a:p>
          <a:p>
            <a:endParaRPr lang="en-GB" dirty="0"/>
          </a:p>
        </p:txBody>
      </p:sp>
    </p:spTree>
    <p:extLst>
      <p:ext uri="{BB962C8B-B14F-4D97-AF65-F5344CB8AC3E}">
        <p14:creationId xmlns:p14="http://schemas.microsoft.com/office/powerpoint/2010/main" val="4535112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150</TotalTime>
  <Words>762</Words>
  <Application>Microsoft Office PowerPoint</Application>
  <PresentationFormat>Widescreen</PresentationFormat>
  <Paragraphs>41</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Ion</vt:lpstr>
      <vt:lpstr>The Hotel International, California</vt:lpstr>
      <vt:lpstr>Introduction</vt:lpstr>
      <vt:lpstr>PESTLE Analysis</vt:lpstr>
      <vt:lpstr>OUTLINE</vt:lpstr>
      <vt:lpstr>Recruitment</vt:lpstr>
      <vt:lpstr>Human Resources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Hotel International, California</dc:title>
  <dc:creator>SBSTablet23</dc:creator>
  <cp:lastModifiedBy>Muntakim Ali (1817589)</cp:lastModifiedBy>
  <cp:revision>5</cp:revision>
  <dcterms:created xsi:type="dcterms:W3CDTF">2020-03-01T18:54:22Z</dcterms:created>
  <dcterms:modified xsi:type="dcterms:W3CDTF">2020-03-03T08:42:50Z</dcterms:modified>
</cp:coreProperties>
</file>