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83174B-0CCE-4AD5-8186-2AEEB2741233}" v="73" dt="2025-08-07T09:23:33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D883174B-0CCE-4AD5-8186-2AEEB2741233}"/>
    <pc:docChg chg="custSel addSld modSld">
      <pc:chgData name="Ross Phillips" userId="c604230b-847d-4cb1-9e23-f810d4c0fde1" providerId="ADAL" clId="{D883174B-0CCE-4AD5-8186-2AEEB2741233}" dt="2025-08-07T09:23:33.920" v="73" actId="26606"/>
      <pc:docMkLst>
        <pc:docMk/>
      </pc:docMkLst>
      <pc:sldChg chg="addSp delSp modSp new mod setBg">
        <pc:chgData name="Ross Phillips" userId="c604230b-847d-4cb1-9e23-f810d4c0fde1" providerId="ADAL" clId="{D883174B-0CCE-4AD5-8186-2AEEB2741233}" dt="2025-08-07T09:23:33.920" v="73" actId="26606"/>
        <pc:sldMkLst>
          <pc:docMk/>
          <pc:sldMk cId="1601076157" sldId="263"/>
        </pc:sldMkLst>
        <pc:spChg chg="mo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2" creationId="{DFF3877D-3616-16CE-EAFF-3349B70D528E}"/>
          </ac:spMkLst>
        </pc:spChg>
        <pc:spChg chg="del mo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3" creationId="{6417D640-66FD-FD36-5E7F-A6B14E764681}"/>
          </ac:spMkLst>
        </pc:spChg>
        <pc:spChg chg="del">
          <ac:chgData name="Ross Phillips" userId="c604230b-847d-4cb1-9e23-f810d4c0fde1" providerId="ADAL" clId="{D883174B-0CCE-4AD5-8186-2AEEB2741233}" dt="2025-08-07T09:22:54.608" v="6" actId="478"/>
          <ac:spMkLst>
            <pc:docMk/>
            <pc:sldMk cId="1601076157" sldId="263"/>
            <ac:spMk id="4" creationId="{5A6DECA1-2F6C-E4DE-7001-017AEE05FE08}"/>
          </ac:spMkLst>
        </pc:spChg>
        <pc:spChg chg="mo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5" creationId="{6C9230C9-7EF1-2549-2C04-52EA899A9BDD}"/>
          </ac:spMkLst>
        </pc:spChg>
        <pc:spChg chg="mo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6" creationId="{1D7DA150-DF42-244C-0398-05E719036652}"/>
          </ac:spMkLst>
        </pc:spChg>
        <pc:spChg chg="ad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12" creationId="{88CA9E9D-6A76-A56D-C4DE-0910EA872523}"/>
          </ac:spMkLst>
        </pc:spChg>
        <pc:spChg chg="add">
          <ac:chgData name="Ross Phillips" userId="c604230b-847d-4cb1-9e23-f810d4c0fde1" providerId="ADAL" clId="{D883174B-0CCE-4AD5-8186-2AEEB2741233}" dt="2025-08-07T09:23:33.920" v="73" actId="26606"/>
          <ac:spMkLst>
            <pc:docMk/>
            <pc:sldMk cId="1601076157" sldId="263"/>
            <ac:spMk id="14" creationId="{DFB7E5ED-F72A-DBA0-549D-BABA6DACABFA}"/>
          </ac:spMkLst>
        </pc:spChg>
        <pc:graphicFrameChg chg="add">
          <ac:chgData name="Ross Phillips" userId="c604230b-847d-4cb1-9e23-f810d4c0fde1" providerId="ADAL" clId="{D883174B-0CCE-4AD5-8186-2AEEB2741233}" dt="2025-08-07T09:23:33.920" v="73" actId="26606"/>
          <ac:graphicFrameMkLst>
            <pc:docMk/>
            <pc:sldMk cId="1601076157" sldId="263"/>
            <ac:graphicFrameMk id="8" creationId="{1F82755B-08B6-B5D4-448F-BD697CEBD453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623651-B56A-4224-9B13-B765C741EDA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E21E11F-4D66-4F97-BF95-7F34404B4FD2}">
      <dgm:prSet/>
      <dgm:spPr/>
      <dgm:t>
        <a:bodyPr/>
        <a:lstStyle/>
        <a:p>
          <a:pPr>
            <a:defRPr cap="all"/>
          </a:pPr>
          <a:r>
            <a:rPr lang="en-GB"/>
            <a:t>What have we covered so far?</a:t>
          </a:r>
          <a:endParaRPr lang="en-US"/>
        </a:p>
      </dgm:t>
    </dgm:pt>
    <dgm:pt modelId="{849F1FC7-3672-4AE9-ACBB-1FA53DB0974D}" type="parTrans" cxnId="{20ADDDCA-BE88-4EA0-86AE-D1AE94D507AC}">
      <dgm:prSet/>
      <dgm:spPr/>
      <dgm:t>
        <a:bodyPr/>
        <a:lstStyle/>
        <a:p>
          <a:endParaRPr lang="en-US"/>
        </a:p>
      </dgm:t>
    </dgm:pt>
    <dgm:pt modelId="{B40BAEBB-1977-4BA7-9DD1-587A981D371C}" type="sibTrans" cxnId="{20ADDDCA-BE88-4EA0-86AE-D1AE94D507AC}">
      <dgm:prSet/>
      <dgm:spPr/>
      <dgm:t>
        <a:bodyPr/>
        <a:lstStyle/>
        <a:p>
          <a:endParaRPr lang="en-US"/>
        </a:p>
      </dgm:t>
    </dgm:pt>
    <dgm:pt modelId="{24240DFC-460A-44AE-9EB6-2F7218DB33F4}">
      <dgm:prSet/>
      <dgm:spPr/>
      <dgm:t>
        <a:bodyPr/>
        <a:lstStyle/>
        <a:p>
          <a:pPr>
            <a:defRPr cap="all"/>
          </a:pPr>
          <a:r>
            <a:rPr lang="en-GB"/>
            <a:t>Do you have any questions?</a:t>
          </a:r>
          <a:endParaRPr lang="en-US"/>
        </a:p>
      </dgm:t>
    </dgm:pt>
    <dgm:pt modelId="{80F2DF22-B1F9-420C-A7A2-A4FD4C54458F}" type="parTrans" cxnId="{510B66CB-6EA1-41BA-98D6-C9505B4D2A17}">
      <dgm:prSet/>
      <dgm:spPr/>
      <dgm:t>
        <a:bodyPr/>
        <a:lstStyle/>
        <a:p>
          <a:endParaRPr lang="en-US"/>
        </a:p>
      </dgm:t>
    </dgm:pt>
    <dgm:pt modelId="{2054C824-0826-47C7-8778-D0C2EE54F5E1}" type="sibTrans" cxnId="{510B66CB-6EA1-41BA-98D6-C9505B4D2A17}">
      <dgm:prSet/>
      <dgm:spPr/>
      <dgm:t>
        <a:bodyPr/>
        <a:lstStyle/>
        <a:p>
          <a:endParaRPr lang="en-US"/>
        </a:p>
      </dgm:t>
    </dgm:pt>
    <dgm:pt modelId="{469AE7BA-BF67-498B-8D5C-4FE6C583C367}" type="pres">
      <dgm:prSet presAssocID="{41623651-B56A-4224-9B13-B765C741EDA3}" presName="root" presStyleCnt="0">
        <dgm:presLayoutVars>
          <dgm:dir/>
          <dgm:resizeHandles val="exact"/>
        </dgm:presLayoutVars>
      </dgm:prSet>
      <dgm:spPr/>
    </dgm:pt>
    <dgm:pt modelId="{83D374A9-1564-49E3-B7AA-5040D87A6610}" type="pres">
      <dgm:prSet presAssocID="{DE21E11F-4D66-4F97-BF95-7F34404B4FD2}" presName="compNode" presStyleCnt="0"/>
      <dgm:spPr/>
    </dgm:pt>
    <dgm:pt modelId="{0C2BBE5F-5E9D-4C4C-9D25-6CA25885EAA7}" type="pres">
      <dgm:prSet presAssocID="{DE21E11F-4D66-4F97-BF95-7F34404B4FD2}" presName="iconBgRect" presStyleLbl="bgShp" presStyleIdx="0" presStyleCnt="2"/>
      <dgm:spPr/>
    </dgm:pt>
    <dgm:pt modelId="{2D56823E-CA2F-4FA5-AAFB-C53F87E3F8E0}" type="pres">
      <dgm:prSet presAssocID="{DE21E11F-4D66-4F97-BF95-7F34404B4FD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13B89AFC-86D3-4D9A-B4AA-5E2EEBB24EE7}" type="pres">
      <dgm:prSet presAssocID="{DE21E11F-4D66-4F97-BF95-7F34404B4FD2}" presName="spaceRect" presStyleCnt="0"/>
      <dgm:spPr/>
    </dgm:pt>
    <dgm:pt modelId="{33D0E2D2-AD78-461F-8464-F2A085A00452}" type="pres">
      <dgm:prSet presAssocID="{DE21E11F-4D66-4F97-BF95-7F34404B4FD2}" presName="textRect" presStyleLbl="revTx" presStyleIdx="0" presStyleCnt="2">
        <dgm:presLayoutVars>
          <dgm:chMax val="1"/>
          <dgm:chPref val="1"/>
        </dgm:presLayoutVars>
      </dgm:prSet>
      <dgm:spPr/>
    </dgm:pt>
    <dgm:pt modelId="{5DA67CEE-0D7B-42AD-A973-F4ADCFFD715B}" type="pres">
      <dgm:prSet presAssocID="{B40BAEBB-1977-4BA7-9DD1-587A981D371C}" presName="sibTrans" presStyleCnt="0"/>
      <dgm:spPr/>
    </dgm:pt>
    <dgm:pt modelId="{D0D8C1E7-EC98-40F7-8B38-A7270CA7FB80}" type="pres">
      <dgm:prSet presAssocID="{24240DFC-460A-44AE-9EB6-2F7218DB33F4}" presName="compNode" presStyleCnt="0"/>
      <dgm:spPr/>
    </dgm:pt>
    <dgm:pt modelId="{1AA3B29B-70D1-48C3-8A56-2813A9C8F877}" type="pres">
      <dgm:prSet presAssocID="{24240DFC-460A-44AE-9EB6-2F7218DB33F4}" presName="iconBgRect" presStyleLbl="bgShp" presStyleIdx="1" presStyleCnt="2"/>
      <dgm:spPr/>
    </dgm:pt>
    <dgm:pt modelId="{6F0D2F28-DC0B-41EA-9732-E968ADEBABB9}" type="pres">
      <dgm:prSet presAssocID="{24240DFC-460A-44AE-9EB6-2F7218DB33F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53ECF02-114D-461A-A19B-F88FA9028137}" type="pres">
      <dgm:prSet presAssocID="{24240DFC-460A-44AE-9EB6-2F7218DB33F4}" presName="spaceRect" presStyleCnt="0"/>
      <dgm:spPr/>
    </dgm:pt>
    <dgm:pt modelId="{807D9873-354C-4B15-8627-DBD5E585508D}" type="pres">
      <dgm:prSet presAssocID="{24240DFC-460A-44AE-9EB6-2F7218DB33F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CB5841F-BB50-4860-B6FA-2BDD6CCF4578}" type="presOf" srcId="{24240DFC-460A-44AE-9EB6-2F7218DB33F4}" destId="{807D9873-354C-4B15-8627-DBD5E585508D}" srcOrd="0" destOrd="0" presId="urn:microsoft.com/office/officeart/2018/5/layout/IconCircleLabelList"/>
    <dgm:cxn modelId="{B9FAFBC8-4300-4D95-BB8B-EE4A1F19C764}" type="presOf" srcId="{41623651-B56A-4224-9B13-B765C741EDA3}" destId="{469AE7BA-BF67-498B-8D5C-4FE6C583C367}" srcOrd="0" destOrd="0" presId="urn:microsoft.com/office/officeart/2018/5/layout/IconCircleLabelList"/>
    <dgm:cxn modelId="{20ADDDCA-BE88-4EA0-86AE-D1AE94D507AC}" srcId="{41623651-B56A-4224-9B13-B765C741EDA3}" destId="{DE21E11F-4D66-4F97-BF95-7F34404B4FD2}" srcOrd="0" destOrd="0" parTransId="{849F1FC7-3672-4AE9-ACBB-1FA53DB0974D}" sibTransId="{B40BAEBB-1977-4BA7-9DD1-587A981D371C}"/>
    <dgm:cxn modelId="{510B66CB-6EA1-41BA-98D6-C9505B4D2A17}" srcId="{41623651-B56A-4224-9B13-B765C741EDA3}" destId="{24240DFC-460A-44AE-9EB6-2F7218DB33F4}" srcOrd="1" destOrd="0" parTransId="{80F2DF22-B1F9-420C-A7A2-A4FD4C54458F}" sibTransId="{2054C824-0826-47C7-8778-D0C2EE54F5E1}"/>
    <dgm:cxn modelId="{ACBA05CE-1044-4DA6-9A1E-B064BCEE6912}" type="presOf" srcId="{DE21E11F-4D66-4F97-BF95-7F34404B4FD2}" destId="{33D0E2D2-AD78-461F-8464-F2A085A00452}" srcOrd="0" destOrd="0" presId="urn:microsoft.com/office/officeart/2018/5/layout/IconCircleLabelList"/>
    <dgm:cxn modelId="{9BE42256-C09A-4E77-BEF3-BFC610FEE2EC}" type="presParOf" srcId="{469AE7BA-BF67-498B-8D5C-4FE6C583C367}" destId="{83D374A9-1564-49E3-B7AA-5040D87A6610}" srcOrd="0" destOrd="0" presId="urn:microsoft.com/office/officeart/2018/5/layout/IconCircleLabelList"/>
    <dgm:cxn modelId="{C6ED3D87-9410-49C7-BA5E-15887454EA35}" type="presParOf" srcId="{83D374A9-1564-49E3-B7AA-5040D87A6610}" destId="{0C2BBE5F-5E9D-4C4C-9D25-6CA25885EAA7}" srcOrd="0" destOrd="0" presId="urn:microsoft.com/office/officeart/2018/5/layout/IconCircleLabelList"/>
    <dgm:cxn modelId="{ECF95742-6D00-4053-A6AC-934E67B82CF2}" type="presParOf" srcId="{83D374A9-1564-49E3-B7AA-5040D87A6610}" destId="{2D56823E-CA2F-4FA5-AAFB-C53F87E3F8E0}" srcOrd="1" destOrd="0" presId="urn:microsoft.com/office/officeart/2018/5/layout/IconCircleLabelList"/>
    <dgm:cxn modelId="{97C90B23-AACF-4274-B8E9-A5C384AAAA03}" type="presParOf" srcId="{83D374A9-1564-49E3-B7AA-5040D87A6610}" destId="{13B89AFC-86D3-4D9A-B4AA-5E2EEBB24EE7}" srcOrd="2" destOrd="0" presId="urn:microsoft.com/office/officeart/2018/5/layout/IconCircleLabelList"/>
    <dgm:cxn modelId="{1A0BD6BC-A79E-47BB-96C9-1DF91880F03F}" type="presParOf" srcId="{83D374A9-1564-49E3-B7AA-5040D87A6610}" destId="{33D0E2D2-AD78-461F-8464-F2A085A00452}" srcOrd="3" destOrd="0" presId="urn:microsoft.com/office/officeart/2018/5/layout/IconCircleLabelList"/>
    <dgm:cxn modelId="{D93BCD6C-E937-4F7B-8FCE-0CCF093F52C7}" type="presParOf" srcId="{469AE7BA-BF67-498B-8D5C-4FE6C583C367}" destId="{5DA67CEE-0D7B-42AD-A973-F4ADCFFD715B}" srcOrd="1" destOrd="0" presId="urn:microsoft.com/office/officeart/2018/5/layout/IconCircleLabelList"/>
    <dgm:cxn modelId="{52B7150D-A42D-4441-AF49-CBDDF61C6F42}" type="presParOf" srcId="{469AE7BA-BF67-498B-8D5C-4FE6C583C367}" destId="{D0D8C1E7-EC98-40F7-8B38-A7270CA7FB80}" srcOrd="2" destOrd="0" presId="urn:microsoft.com/office/officeart/2018/5/layout/IconCircleLabelList"/>
    <dgm:cxn modelId="{FEDE5818-72D6-4212-BFC2-53C4C283610A}" type="presParOf" srcId="{D0D8C1E7-EC98-40F7-8B38-A7270CA7FB80}" destId="{1AA3B29B-70D1-48C3-8A56-2813A9C8F877}" srcOrd="0" destOrd="0" presId="urn:microsoft.com/office/officeart/2018/5/layout/IconCircleLabelList"/>
    <dgm:cxn modelId="{38423E4E-164A-4BF3-BAAB-4D5328D46B5B}" type="presParOf" srcId="{D0D8C1E7-EC98-40F7-8B38-A7270CA7FB80}" destId="{6F0D2F28-DC0B-41EA-9732-E968ADEBABB9}" srcOrd="1" destOrd="0" presId="urn:microsoft.com/office/officeart/2018/5/layout/IconCircleLabelList"/>
    <dgm:cxn modelId="{F28D1878-C0D3-4526-9DA5-7B5678CBCD77}" type="presParOf" srcId="{D0D8C1E7-EC98-40F7-8B38-A7270CA7FB80}" destId="{753ECF02-114D-461A-A19B-F88FA9028137}" srcOrd="2" destOrd="0" presId="urn:microsoft.com/office/officeart/2018/5/layout/IconCircleLabelList"/>
    <dgm:cxn modelId="{B8ED3458-2679-41E9-9755-DE5ABC40C7B9}" type="presParOf" srcId="{D0D8C1E7-EC98-40F7-8B38-A7270CA7FB80}" destId="{807D9873-354C-4B15-8627-DBD5E585508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BBE5F-5E9D-4C4C-9D25-6CA25885EAA7}">
      <dsp:nvSpPr>
        <dsp:cNvPr id="0" name=""/>
        <dsp:cNvSpPr/>
      </dsp:nvSpPr>
      <dsp:spPr>
        <a:xfrm>
          <a:off x="1871723" y="18328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6823E-CA2F-4FA5-AAFB-C53F87E3F8E0}">
      <dsp:nvSpPr>
        <dsp:cNvPr id="0" name=""/>
        <dsp:cNvSpPr/>
      </dsp:nvSpPr>
      <dsp:spPr>
        <a:xfrm>
          <a:off x="2303160" y="44976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0E2D2-AD78-461F-8464-F2A085A00452}">
      <dsp:nvSpPr>
        <dsp:cNvPr id="0" name=""/>
        <dsp:cNvSpPr/>
      </dsp:nvSpPr>
      <dsp:spPr>
        <a:xfrm>
          <a:off x="1224566" y="267332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have we covered so far?</a:t>
          </a:r>
          <a:endParaRPr lang="en-US" sz="2500" kern="1200"/>
        </a:p>
      </dsp:txBody>
      <dsp:txXfrm>
        <a:off x="1224566" y="2673329"/>
        <a:ext cx="3318750" cy="720000"/>
      </dsp:txXfrm>
    </dsp:sp>
    <dsp:sp modelId="{1AA3B29B-70D1-48C3-8A56-2813A9C8F877}">
      <dsp:nvSpPr>
        <dsp:cNvPr id="0" name=""/>
        <dsp:cNvSpPr/>
      </dsp:nvSpPr>
      <dsp:spPr>
        <a:xfrm>
          <a:off x="5771254" y="18328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D2F28-DC0B-41EA-9732-E968ADEBABB9}">
      <dsp:nvSpPr>
        <dsp:cNvPr id="0" name=""/>
        <dsp:cNvSpPr/>
      </dsp:nvSpPr>
      <dsp:spPr>
        <a:xfrm>
          <a:off x="6202691" y="44976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9873-354C-4B15-8627-DBD5E585508D}">
      <dsp:nvSpPr>
        <dsp:cNvPr id="0" name=""/>
        <dsp:cNvSpPr/>
      </dsp:nvSpPr>
      <dsp:spPr>
        <a:xfrm>
          <a:off x="5124098" y="267332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Do you have any questions?</a:t>
          </a:r>
          <a:endParaRPr lang="en-US" sz="2500" kern="1200"/>
        </a:p>
      </dsp:txBody>
      <dsp:txXfrm>
        <a:off x="5124098" y="2673329"/>
        <a:ext cx="33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19F7CD-8568-4198-AE96-9F73ACB10C37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4149D4-0ED6-4D76-97D3-1D92BF08A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78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vevox.app/#/m/110436686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effectLst/>
                <a:highlight>
                  <a:srgbClr val="FFFFFF"/>
                </a:highlight>
                <a:latin typeface="ProximaNova"/>
                <a:hlinkClick r:id="rId3"/>
              </a:rPr>
              <a:t>https://vevox.app/#/m/110436686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149D4-0ED6-4D76-97D3-1D92BF08AF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85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Students use whiteboard, ask students what they think the term ‘moral obligation and moral principles mean’.  After task, consider key words: integrity, respect, consent, accountability, transparency, honesty, fairness.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149D4-0ED6-4D76-97D3-1D92BF08AF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200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is deception, can it happen in research – how can deception be ethical = no harm is caused, debriefing occurs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149D4-0ED6-4D76-97D3-1D92BF08AF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819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2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529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23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799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8/7/2025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8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8/7/2025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820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8/7/2025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15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10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841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286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446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evox.app/#/m/11043668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uowtsd-my.sharepoint.com/:o:/r/personal/laura_hutchings_uwtsd_ac_uk/Documents/Notebooks/Escape%20Room%20Educational%20Research?d=w196e69af1b3a4443813d0a13dccfe444&amp;csf=1&amp;web=1&amp;e=Mw5Muj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2EA82-F7BF-E455-3244-8BCFC5041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Floating Numbers And Letters On Top Of A Book">
            <a:extLst>
              <a:ext uri="{FF2B5EF4-FFF2-40B4-BE49-F238E27FC236}">
                <a16:creationId xmlns:a16="http://schemas.microsoft.com/office/drawing/2014/main" id="{D5783629-BCB8-678A-9A38-DBE698B6F8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2" y="4316"/>
            <a:ext cx="12191998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A482A06-0FA1-DF3A-657C-33FC99466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82279" y="-1082279"/>
            <a:ext cx="6857999" cy="9022559"/>
          </a:xfrm>
          <a:prstGeom prst="rect">
            <a:avLst/>
          </a:prstGeom>
          <a:gradFill>
            <a:gsLst>
              <a:gs pos="55000">
                <a:srgbClr val="000000">
                  <a:alpha val="2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5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3FEA007-DF45-098E-E939-597845C64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36"/>
            <a:ext cx="12192000" cy="6858000"/>
          </a:xfrm>
          <a:custGeom>
            <a:avLst/>
            <a:gdLst>
              <a:gd name="connsiteX0" fmla="*/ 769743 w 12192000"/>
              <a:gd name="connsiteY0" fmla="*/ 74815 h 6858000"/>
              <a:gd name="connsiteX1" fmla="*/ 72877 w 12192000"/>
              <a:gd name="connsiteY1" fmla="*/ 771681 h 6858000"/>
              <a:gd name="connsiteX2" fmla="*/ 72877 w 12192000"/>
              <a:gd name="connsiteY2" fmla="*/ 6089552 h 6858000"/>
              <a:gd name="connsiteX3" fmla="*/ 769743 w 12192000"/>
              <a:gd name="connsiteY3" fmla="*/ 6786418 h 6858000"/>
              <a:gd name="connsiteX4" fmla="*/ 11422261 w 12192000"/>
              <a:gd name="connsiteY4" fmla="*/ 6786418 h 6858000"/>
              <a:gd name="connsiteX5" fmla="*/ 12119127 w 12192000"/>
              <a:gd name="connsiteY5" fmla="*/ 6089552 h 6858000"/>
              <a:gd name="connsiteX6" fmla="*/ 12119127 w 12192000"/>
              <a:gd name="connsiteY6" fmla="*/ 771681 h 6858000"/>
              <a:gd name="connsiteX7" fmla="*/ 11422261 w 12192000"/>
              <a:gd name="connsiteY7" fmla="*/ 74815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769743" y="74815"/>
                </a:moveTo>
                <a:cubicBezTo>
                  <a:pt x="384875" y="74815"/>
                  <a:pt x="72877" y="386813"/>
                  <a:pt x="72877" y="771681"/>
                </a:cubicBezTo>
                <a:lnTo>
                  <a:pt x="72877" y="6089552"/>
                </a:lnTo>
                <a:cubicBezTo>
                  <a:pt x="72877" y="6474420"/>
                  <a:pt x="384875" y="6786418"/>
                  <a:pt x="769743" y="6786418"/>
                </a:cubicBezTo>
                <a:lnTo>
                  <a:pt x="11422261" y="6786418"/>
                </a:lnTo>
                <a:cubicBezTo>
                  <a:pt x="11807129" y="6786418"/>
                  <a:pt x="12119127" y="6474420"/>
                  <a:pt x="12119127" y="6089552"/>
                </a:cubicBezTo>
                <a:lnTo>
                  <a:pt x="12119127" y="771681"/>
                </a:lnTo>
                <a:cubicBezTo>
                  <a:pt x="12119127" y="386813"/>
                  <a:pt x="11807129" y="74815"/>
                  <a:pt x="11422261" y="74815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8393C-39E9-03C8-8886-8893EA289A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291" y="5325010"/>
            <a:ext cx="4914907" cy="94516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2 (online session) - Ethics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1A974-D910-9C18-FB63-097E4464F1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677" y="3429000"/>
            <a:ext cx="4914907" cy="1828702"/>
          </a:xfrm>
        </p:spPr>
        <p:txBody>
          <a:bodyPr anchor="b"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ECES5020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Educational Research </a:t>
            </a:r>
          </a:p>
        </p:txBody>
      </p:sp>
    </p:spTree>
    <p:extLst>
      <p:ext uri="{BB962C8B-B14F-4D97-AF65-F5344CB8AC3E}">
        <p14:creationId xmlns:p14="http://schemas.microsoft.com/office/powerpoint/2010/main" val="14600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3877D-3616-16CE-EAFF-3349B70D5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7" y="264120"/>
            <a:ext cx="9971451" cy="134300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Recap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230C9-7EF1-2549-2C04-52EA899A9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DA150-DF42-244C-0398-05E719036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F82755B-08B6-B5D4-448F-BD697CEBD4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177228"/>
              </p:ext>
            </p:extLst>
          </p:nvPr>
        </p:nvGraphicFramePr>
        <p:xfrm>
          <a:off x="1273853" y="2554014"/>
          <a:ext cx="9667415" cy="341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1076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DA98259-D420-72D4-1855-AEFBF0D89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99E1366-DC8F-6B1F-64A3-6273A4C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F045B17-63A8-2370-CA7A-F47ED6F70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321211"/>
          </a:xfrm>
          <a:custGeom>
            <a:avLst/>
            <a:gdLst>
              <a:gd name="connsiteX0" fmla="*/ 0 w 12191999"/>
              <a:gd name="connsiteY0" fmla="*/ 0 h 6321211"/>
              <a:gd name="connsiteX1" fmla="*/ 12191999 w 12191999"/>
              <a:gd name="connsiteY1" fmla="*/ 0 h 6321211"/>
              <a:gd name="connsiteX2" fmla="*/ 12191999 w 12191999"/>
              <a:gd name="connsiteY2" fmla="*/ 5660280 h 6321211"/>
              <a:gd name="connsiteX3" fmla="*/ 11531068 w 12191999"/>
              <a:gd name="connsiteY3" fmla="*/ 6321211 h 6321211"/>
              <a:gd name="connsiteX4" fmla="*/ 660930 w 12191999"/>
              <a:gd name="connsiteY4" fmla="*/ 6321211 h 6321211"/>
              <a:gd name="connsiteX5" fmla="*/ 13427 w 12191999"/>
              <a:gd name="connsiteY5" fmla="*/ 5793481 h 6321211"/>
              <a:gd name="connsiteX6" fmla="*/ 0 w 12191999"/>
              <a:gd name="connsiteY6" fmla="*/ 5660291 h 63212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1999" h="6321211">
                <a:moveTo>
                  <a:pt x="0" y="0"/>
                </a:moveTo>
                <a:lnTo>
                  <a:pt x="12191999" y="0"/>
                </a:lnTo>
                <a:lnTo>
                  <a:pt x="12191999" y="5660280"/>
                </a:lnTo>
                <a:cubicBezTo>
                  <a:pt x="12191999" y="6025302"/>
                  <a:pt x="11896090" y="6321211"/>
                  <a:pt x="11531068" y="6321211"/>
                </a:cubicBezTo>
                <a:lnTo>
                  <a:pt x="660930" y="6321211"/>
                </a:lnTo>
                <a:cubicBezTo>
                  <a:pt x="341536" y="6321211"/>
                  <a:pt x="75056" y="6094656"/>
                  <a:pt x="13427" y="5793481"/>
                </a:cubicBezTo>
                <a:lnTo>
                  <a:pt x="0" y="566029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03CE5-8352-6B13-4388-5150B7CB6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214" y="1249818"/>
            <a:ext cx="8222845" cy="1096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200">
                <a:solidFill>
                  <a:schemeClr val="bg1"/>
                </a:solidFill>
              </a:rPr>
              <a:t>What are ethics?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A6C68-1E3A-ACEB-1250-A966107894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3AEE6-896C-366E-91D1-77FF19EA5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5DC70-719D-0FB5-63D5-FF7D6D1A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320234B2-EC12-2437-23AE-A2E161EE13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92873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Passcode: ethics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CFD85A-9248-2562-CC1A-06B54A9FC6EE}"/>
              </a:ext>
            </a:extLst>
          </p:cNvPr>
          <p:cNvSpPr txBox="1"/>
          <p:nvPr/>
        </p:nvSpPr>
        <p:spPr>
          <a:xfrm>
            <a:off x="1305464" y="2789208"/>
            <a:ext cx="44742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Open the </a:t>
            </a:r>
            <a:r>
              <a:rPr lang="en-GB" err="1">
                <a:solidFill>
                  <a:schemeClr val="bg1"/>
                </a:solidFill>
              </a:rPr>
              <a:t>Vevox</a:t>
            </a:r>
            <a:r>
              <a:rPr lang="en-GB">
                <a:solidFill>
                  <a:schemeClr val="bg1"/>
                </a:solidFill>
              </a:rPr>
              <a:t> app and write down as many words as possible linked to the word ‘ethics’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App password: ethics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 b="0" i="0">
                <a:effectLst/>
                <a:highlight>
                  <a:srgbClr val="FFFFFF"/>
                </a:highlight>
                <a:latin typeface="ProximaNova"/>
                <a:hlinkClick r:id="rId3"/>
              </a:rPr>
              <a:t>https://vevox.app/#/m/110436686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027" name="Picture 3" descr="Research ethics: 5 steps to protect and ...">
            <a:extLst>
              <a:ext uri="{FF2B5EF4-FFF2-40B4-BE49-F238E27FC236}">
                <a16:creationId xmlns:a16="http://schemas.microsoft.com/office/drawing/2014/main" id="{CDFDB599-E54D-5AD8-979B-6CE4B825F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463" y="2720196"/>
            <a:ext cx="3506949" cy="233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133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08B39A7-5BF4-341C-12CB-5518793A2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401939BB-8614-4E54-74E0-27E468B83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001" y="0"/>
            <a:ext cx="8035000" cy="6858001"/>
          </a:xfrm>
          <a:custGeom>
            <a:avLst/>
            <a:gdLst>
              <a:gd name="connsiteX0" fmla="*/ 0 w 8035000"/>
              <a:gd name="connsiteY0" fmla="*/ 0 h 6858001"/>
              <a:gd name="connsiteX1" fmla="*/ 8035000 w 8035000"/>
              <a:gd name="connsiteY1" fmla="*/ 0 h 6858001"/>
              <a:gd name="connsiteX2" fmla="*/ 8035000 w 8035000"/>
              <a:gd name="connsiteY2" fmla="*/ 6858001 h 6858001"/>
              <a:gd name="connsiteX3" fmla="*/ 137897 w 8035000"/>
              <a:gd name="connsiteY3" fmla="*/ 6858001 h 6858001"/>
              <a:gd name="connsiteX4" fmla="*/ 274509 w 8035000"/>
              <a:gd name="connsiteY4" fmla="*/ 6844229 h 6858001"/>
              <a:gd name="connsiteX5" fmla="*/ 815799 w 8035000"/>
              <a:gd name="connsiteY5" fmla="*/ 6180089 h 6858001"/>
              <a:gd name="connsiteX6" fmla="*/ 815799 w 8035000"/>
              <a:gd name="connsiteY6" fmla="*/ 677915 h 6858001"/>
              <a:gd name="connsiteX7" fmla="*/ 137886 w 8035000"/>
              <a:gd name="connsiteY7" fmla="*/ 2 h 6858001"/>
              <a:gd name="connsiteX8" fmla="*/ 0 w 8035000"/>
              <a:gd name="connsiteY8" fmla="*/ 2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35000" h="6858001">
                <a:moveTo>
                  <a:pt x="0" y="0"/>
                </a:moveTo>
                <a:lnTo>
                  <a:pt x="8035000" y="0"/>
                </a:lnTo>
                <a:lnTo>
                  <a:pt x="8035000" y="6858001"/>
                </a:lnTo>
                <a:lnTo>
                  <a:pt x="137897" y="6858001"/>
                </a:lnTo>
                <a:lnTo>
                  <a:pt x="274509" y="6844229"/>
                </a:lnTo>
                <a:cubicBezTo>
                  <a:pt x="583423" y="6781017"/>
                  <a:pt x="815799" y="6507690"/>
                  <a:pt x="815799" y="6180089"/>
                </a:cubicBezTo>
                <a:lnTo>
                  <a:pt x="815799" y="677915"/>
                </a:lnTo>
                <a:cubicBezTo>
                  <a:pt x="815799" y="303514"/>
                  <a:pt x="512287" y="2"/>
                  <a:pt x="137886" y="2"/>
                </a:cubicBezTo>
                <a:lnTo>
                  <a:pt x="0" y="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1561D-FD09-0566-7E49-70CD79602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53" y="752136"/>
            <a:ext cx="3936726" cy="3553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The only way is ethics!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1D9B54-9262-FE03-BE45-91BEF59313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8/7/2025</a:t>
            </a:fld>
            <a:endParaRPr lang="en-US"/>
          </a:p>
        </p:txBody>
      </p:sp>
      <p:pic>
        <p:nvPicPr>
          <p:cNvPr id="2050" name="Picture 2" descr="Fan Favourite Moments Of 2020 | The Only Way Is Essex - YouTube">
            <a:extLst>
              <a:ext uri="{FF2B5EF4-FFF2-40B4-BE49-F238E27FC236}">
                <a16:creationId xmlns:a16="http://schemas.microsoft.com/office/drawing/2014/main" id="{188F6561-B12F-2244-8663-D841BFC18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95" b="33560"/>
          <a:stretch/>
        </p:blipFill>
        <p:spPr bwMode="auto">
          <a:xfrm>
            <a:off x="5694433" y="381423"/>
            <a:ext cx="5566371" cy="188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A4A30-89C3-A197-7A36-E7CAF867C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4A14A-8B06-8529-A16E-27C983207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AB55B9-A958-1A94-A584-0CD342CEBC19}"/>
              </a:ext>
            </a:extLst>
          </p:cNvPr>
          <p:cNvSpPr txBox="1"/>
          <p:nvPr/>
        </p:nvSpPr>
        <p:spPr>
          <a:xfrm>
            <a:off x="435194" y="2712720"/>
            <a:ext cx="3690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Abadi" panose="020B0604020104020204" pitchFamily="34" charset="0"/>
              </a:rPr>
              <a:t>What are ethics?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94B746-D4AD-7C6D-703D-EF065A44EBBC}"/>
              </a:ext>
            </a:extLst>
          </p:cNvPr>
          <p:cNvSpPr txBox="1"/>
          <p:nvPr/>
        </p:nvSpPr>
        <p:spPr>
          <a:xfrm>
            <a:off x="340137" y="3701429"/>
            <a:ext cx="37859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>
                <a:latin typeface="Arial" pitchFamily="34" charset="0"/>
                <a:cs typeface="Arial" pitchFamily="34" charset="0"/>
              </a:rPr>
              <a:t>The moral principles by which we conduct ourselves as researchers</a:t>
            </a: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85B88F-5C40-A78E-B892-BC627ECCF1E3}"/>
              </a:ext>
            </a:extLst>
          </p:cNvPr>
          <p:cNvSpPr txBox="1"/>
          <p:nvPr/>
        </p:nvSpPr>
        <p:spPr>
          <a:xfrm>
            <a:off x="5694433" y="2802194"/>
            <a:ext cx="6157430" cy="3619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As </a:t>
            </a:r>
            <a:r>
              <a:rPr lang="en-GB" sz="16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researchers</a:t>
            </a: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we have we have a moral obligation</a:t>
            </a: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To our participants</a:t>
            </a: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To the academic/professional field</a:t>
            </a: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To our employers/funding body</a:t>
            </a: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To ourselves</a:t>
            </a: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0000"/>
              </a:lnSpc>
              <a:defRPr/>
            </a:pPr>
            <a:endParaRPr lang="en-GB" sz="16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GB" sz="1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Students and professionals alike have this obligation</a:t>
            </a:r>
          </a:p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1C64C6-EFAD-0BF2-5E73-747A6F1E7998}"/>
              </a:ext>
            </a:extLst>
          </p:cNvPr>
          <p:cNvSpPr txBox="1"/>
          <p:nvPr/>
        </p:nvSpPr>
        <p:spPr>
          <a:xfrm>
            <a:off x="340137" y="5196524"/>
            <a:ext cx="3785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Task:  Using the whiteboard, write down what you think we need to consider when conducting research</a:t>
            </a:r>
          </a:p>
        </p:txBody>
      </p:sp>
    </p:spTree>
    <p:extLst>
      <p:ext uri="{BB962C8B-B14F-4D97-AF65-F5344CB8AC3E}">
        <p14:creationId xmlns:p14="http://schemas.microsoft.com/office/powerpoint/2010/main" val="3501625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DD82748-5D4B-9073-B11E-A1F0685F4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A6474-63D7-02E9-C42D-B30C8CEE0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9" y="745440"/>
            <a:ext cx="4736397" cy="355985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/>
              <a:t>Ethics escape room task</a:t>
            </a:r>
            <a:br>
              <a:rPr lang="en-US" sz="4800"/>
            </a:br>
            <a:br>
              <a:rPr lang="en-US" sz="4800"/>
            </a:br>
            <a:br>
              <a:rPr lang="en-US" sz="4800"/>
            </a:br>
            <a:r>
              <a:rPr lang="en-GB" sz="2000">
                <a:hlinkClick r:id="rId2"/>
              </a:rPr>
              <a:t>Escape Room Educational Research</a:t>
            </a:r>
            <a:br>
              <a:rPr lang="en-GB" sz="2000"/>
            </a:br>
            <a:br>
              <a:rPr lang="en-GB" sz="2000"/>
            </a:br>
            <a:r>
              <a:rPr lang="en-GB" sz="2000"/>
              <a:t>Escape room password: escape</a:t>
            </a:r>
            <a:br>
              <a:rPr lang="en-GB" sz="2000"/>
            </a:br>
            <a:br>
              <a:rPr lang="en-GB" sz="2000"/>
            </a:br>
            <a:br>
              <a:rPr lang="en-GB" sz="2000"/>
            </a:br>
            <a:r>
              <a:rPr lang="en-GB" sz="2000"/>
              <a:t>Work as teams to escape the room! 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EB6AD-807B-9D8D-0368-05342224EB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8/7/2025</a:t>
            </a:fld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391C612-6E4D-D622-90F0-66C72F95E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170" y="0"/>
            <a:ext cx="6099011" cy="6858000"/>
          </a:xfrm>
          <a:custGeom>
            <a:avLst/>
            <a:gdLst>
              <a:gd name="connsiteX0" fmla="*/ 677913 w 6099011"/>
              <a:gd name="connsiteY0" fmla="*/ 0 h 6858000"/>
              <a:gd name="connsiteX1" fmla="*/ 6099011 w 6099011"/>
              <a:gd name="connsiteY1" fmla="*/ 0 h 6858000"/>
              <a:gd name="connsiteX2" fmla="*/ 6099011 w 6099011"/>
              <a:gd name="connsiteY2" fmla="*/ 6858000 h 6858000"/>
              <a:gd name="connsiteX3" fmla="*/ 677913 w 6099011"/>
              <a:gd name="connsiteY3" fmla="*/ 6858000 h 6858000"/>
              <a:gd name="connsiteX4" fmla="*/ 0 w 6099011"/>
              <a:gd name="connsiteY4" fmla="*/ 6180087 h 6858000"/>
              <a:gd name="connsiteX5" fmla="*/ 0 w 6099011"/>
              <a:gd name="connsiteY5" fmla="*/ 677913 h 6858000"/>
              <a:gd name="connsiteX6" fmla="*/ 677913 w 609901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9011" h="6858000">
                <a:moveTo>
                  <a:pt x="677913" y="0"/>
                </a:moveTo>
                <a:lnTo>
                  <a:pt x="6099011" y="0"/>
                </a:lnTo>
                <a:lnTo>
                  <a:pt x="609901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7AA8746-1A47-6E77-9A04-89CDCDFA86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3" r="5593"/>
          <a:stretch/>
        </p:blipFill>
        <p:spPr>
          <a:xfrm>
            <a:off x="6920755" y="898822"/>
            <a:ext cx="4494306" cy="5060355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E84E8-5872-7F95-04A9-5E12E1F56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0C51F-6292-3143-1F06-28BE27B44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647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n open white door">
            <a:extLst>
              <a:ext uri="{FF2B5EF4-FFF2-40B4-BE49-F238E27FC236}">
                <a16:creationId xmlns:a16="http://schemas.microsoft.com/office/drawing/2014/main" id="{A6EB297F-68C4-5FD5-DECE-22761411A8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525" b="11475"/>
          <a:stretch/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B17514E-A6FB-E691-BEE8-378E57EA2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12192000" cy="4043806"/>
          </a:xfrm>
          <a:prstGeom prst="rect">
            <a:avLst/>
          </a:prstGeom>
          <a:gradFill>
            <a:gsLst>
              <a:gs pos="55000">
                <a:srgbClr val="000000">
                  <a:alpha val="2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5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952F34F-0117-52A3-0EDA-14BB27B65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 w 12192000"/>
              <a:gd name="connsiteY1" fmla="*/ 0 h 6858000"/>
              <a:gd name="connsiteX2" fmla="*/ 1 w 12192000"/>
              <a:gd name="connsiteY2" fmla="*/ 4898693 h 6858000"/>
              <a:gd name="connsiteX3" fmla="*/ 13428 w 12192000"/>
              <a:gd name="connsiteY3" fmla="*/ 5031883 h 6858000"/>
              <a:gd name="connsiteX4" fmla="*/ 660931 w 12192000"/>
              <a:gd name="connsiteY4" fmla="*/ 5559613 h 6858000"/>
              <a:gd name="connsiteX5" fmla="*/ 11531069 w 12192000"/>
              <a:gd name="connsiteY5" fmla="*/ 5559613 h 6858000"/>
              <a:gd name="connsiteX6" fmla="*/ 12192000 w 12192000"/>
              <a:gd name="connsiteY6" fmla="*/ 4898682 h 6858000"/>
              <a:gd name="connsiteX7" fmla="*/ 12192000 w 12192000"/>
              <a:gd name="connsiteY7" fmla="*/ 6858000 h 6858000"/>
              <a:gd name="connsiteX8" fmla="*/ 0 w 12192000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" y="0"/>
                </a:lnTo>
                <a:lnTo>
                  <a:pt x="1" y="4898693"/>
                </a:lnTo>
                <a:lnTo>
                  <a:pt x="13428" y="5031883"/>
                </a:lnTo>
                <a:cubicBezTo>
                  <a:pt x="75057" y="5333058"/>
                  <a:pt x="341537" y="5559613"/>
                  <a:pt x="660931" y="5559613"/>
                </a:cubicBezTo>
                <a:lnTo>
                  <a:pt x="11531069" y="5559613"/>
                </a:lnTo>
                <a:cubicBezTo>
                  <a:pt x="11896091" y="5559613"/>
                  <a:pt x="12192000" y="5263704"/>
                  <a:pt x="12192000" y="4898682"/>
                </a:cubicBez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C377B-0C61-B1A9-2AF0-1213D622A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03" y="726909"/>
            <a:ext cx="6816312" cy="3316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Escape room debrief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BBFA6-CAE0-D880-04C2-38C5FBA612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8/7/2025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A764C9-D77B-4ECB-09FA-AA140D5AA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DEB11-E280-6BEC-D8D8-243F8CBD3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EEEDB1-3F41-94C0-01BA-2F03CB4B060E}"/>
              </a:ext>
            </a:extLst>
          </p:cNvPr>
          <p:cNvSpPr txBox="1"/>
          <p:nvPr/>
        </p:nvSpPr>
        <p:spPr>
          <a:xfrm>
            <a:off x="397216" y="1778280"/>
            <a:ext cx="626905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Discuss: What did you learn about ethics from completing the escape room? Consider:</a:t>
            </a:r>
          </a:p>
          <a:p>
            <a:endParaRPr lang="en-GB" sz="2400"/>
          </a:p>
          <a:p>
            <a:pPr marL="285750" indent="-285750">
              <a:buFontTx/>
              <a:buChar char="-"/>
            </a:pPr>
            <a:r>
              <a:rPr lang="en-GB" sz="2400"/>
              <a:t>Unethical research</a:t>
            </a:r>
          </a:p>
          <a:p>
            <a:pPr marL="285750" indent="-285750">
              <a:buFontTx/>
              <a:buChar char="-"/>
            </a:pPr>
            <a:r>
              <a:rPr lang="en-GB" sz="2400"/>
              <a:t>Informed Consent </a:t>
            </a:r>
          </a:p>
          <a:p>
            <a:pPr marL="285750" indent="-285750">
              <a:buFontTx/>
              <a:buChar char="-"/>
            </a:pPr>
            <a:r>
              <a:rPr lang="en-GB" sz="2400"/>
              <a:t>Data privacy and storage</a:t>
            </a:r>
          </a:p>
          <a:p>
            <a:pPr marL="285750" indent="-285750">
              <a:buFontTx/>
              <a:buChar char="-"/>
            </a:pPr>
            <a:r>
              <a:rPr lang="en-GB" sz="2400"/>
              <a:t>Respecting the participants</a:t>
            </a:r>
          </a:p>
          <a:p>
            <a:pPr marL="285750" indent="-285750">
              <a:buFontTx/>
              <a:buChar char="-"/>
            </a:pPr>
            <a:r>
              <a:rPr lang="en-GB" sz="2400"/>
              <a:t>Deception</a:t>
            </a:r>
          </a:p>
        </p:txBody>
      </p:sp>
    </p:spTree>
    <p:extLst>
      <p:ext uri="{BB962C8B-B14F-4D97-AF65-F5344CB8AC3E}">
        <p14:creationId xmlns:p14="http://schemas.microsoft.com/office/powerpoint/2010/main" val="428476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D30F25F-7390-A3F6-08CD-ABD7C3A7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Pen placed on top of a signature line">
            <a:extLst>
              <a:ext uri="{FF2B5EF4-FFF2-40B4-BE49-F238E27FC236}">
                <a16:creationId xmlns:a16="http://schemas.microsoft.com/office/drawing/2014/main" id="{38BD2B39-B4A3-A737-EC59-7A8D9B302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1" y="1"/>
            <a:ext cx="12192000" cy="6858000"/>
          </a:xfrm>
          <a:prstGeom prst="rect">
            <a:avLst/>
          </a:pr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47F8E9A3-29C0-2BE8-E41E-EDFE94D87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custGeom>
            <a:avLst/>
            <a:gdLst>
              <a:gd name="connsiteX0" fmla="*/ 4948878 w 12192000"/>
              <a:gd name="connsiteY0" fmla="*/ 65131 h 6858000"/>
              <a:gd name="connsiteX1" fmla="*/ 4305301 w 12192000"/>
              <a:gd name="connsiteY1" fmla="*/ 708707 h 6858000"/>
              <a:gd name="connsiteX2" fmla="*/ 4305301 w 12192000"/>
              <a:gd name="connsiteY2" fmla="*/ 6149294 h 6858000"/>
              <a:gd name="connsiteX3" fmla="*/ 4948878 w 12192000"/>
              <a:gd name="connsiteY3" fmla="*/ 6792870 h 6858000"/>
              <a:gd name="connsiteX4" fmla="*/ 11471815 w 12192000"/>
              <a:gd name="connsiteY4" fmla="*/ 6792870 h 6858000"/>
              <a:gd name="connsiteX5" fmla="*/ 12115391 w 12192000"/>
              <a:gd name="connsiteY5" fmla="*/ 6149294 h 6858000"/>
              <a:gd name="connsiteX6" fmla="*/ 12115391 w 12192000"/>
              <a:gd name="connsiteY6" fmla="*/ 708707 h 6858000"/>
              <a:gd name="connsiteX7" fmla="*/ 11471815 w 12192000"/>
              <a:gd name="connsiteY7" fmla="*/ 65131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4948878" y="65131"/>
                </a:moveTo>
                <a:cubicBezTo>
                  <a:pt x="4593440" y="65131"/>
                  <a:pt x="4305301" y="353270"/>
                  <a:pt x="4305301" y="708707"/>
                </a:cubicBezTo>
                <a:lnTo>
                  <a:pt x="4305301" y="6149294"/>
                </a:lnTo>
                <a:cubicBezTo>
                  <a:pt x="4305301" y="6504731"/>
                  <a:pt x="4593440" y="6792870"/>
                  <a:pt x="4948878" y="6792870"/>
                </a:cubicBezTo>
                <a:lnTo>
                  <a:pt x="11471815" y="6792870"/>
                </a:lnTo>
                <a:cubicBezTo>
                  <a:pt x="11827252" y="6792870"/>
                  <a:pt x="12115391" y="6504731"/>
                  <a:pt x="12115391" y="6149294"/>
                </a:cubicBezTo>
                <a:lnTo>
                  <a:pt x="12115391" y="708707"/>
                </a:lnTo>
                <a:cubicBezTo>
                  <a:pt x="12115391" y="353270"/>
                  <a:pt x="11827252" y="65131"/>
                  <a:pt x="11471815" y="6513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BA26D-23A8-9C5B-B4CF-B8D4FE7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52" y="752136"/>
            <a:ext cx="3698627" cy="363879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/>
              <a:t>Ethics Guidelines and documentation</a:t>
            </a:r>
            <a:br>
              <a:rPr lang="en-US" sz="3700"/>
            </a:br>
            <a:br>
              <a:rPr lang="en-US" sz="3700"/>
            </a:br>
            <a:r>
              <a:rPr lang="en-US" sz="3700"/>
              <a:t>- BESA </a:t>
            </a:r>
            <a:br>
              <a:rPr lang="en-US" sz="3700"/>
            </a:br>
            <a:br>
              <a:rPr lang="en-US" sz="3700"/>
            </a:br>
            <a:r>
              <a:rPr lang="en-US" sz="3700"/>
              <a:t>- GDPR</a:t>
            </a:r>
            <a:br>
              <a:rPr lang="en-US" sz="3700"/>
            </a:br>
            <a:br>
              <a:rPr lang="en-US" sz="3700"/>
            </a:br>
            <a:r>
              <a:rPr lang="en-US" sz="3700"/>
              <a:t>- University ethics form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E0D20-29D9-19A2-84E4-6F9AA3D64C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8B888-981D-CBE9-B481-EECA140B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F233B-686B-3876-6680-B6D93F92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483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08B39A7-5BF4-341C-12CB-5518793A2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Sticky notes with question marks">
            <a:extLst>
              <a:ext uri="{FF2B5EF4-FFF2-40B4-BE49-F238E27FC236}">
                <a16:creationId xmlns:a16="http://schemas.microsoft.com/office/drawing/2014/main" id="{9E1E7462-4456-40D2-9AAA-A4B3FB4618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97" r="10896" b="-2"/>
          <a:stretch/>
        </p:blipFill>
        <p:spPr>
          <a:xfrm>
            <a:off x="4157001" y="-1"/>
            <a:ext cx="8035000" cy="6858001"/>
          </a:xfrm>
          <a:custGeom>
            <a:avLst/>
            <a:gdLst/>
            <a:ahLst/>
            <a:cxnLst/>
            <a:rect l="l" t="t" r="r" b="b"/>
            <a:pathLst>
              <a:path w="8035000" h="6858001">
                <a:moveTo>
                  <a:pt x="0" y="0"/>
                </a:moveTo>
                <a:lnTo>
                  <a:pt x="8035000" y="0"/>
                </a:lnTo>
                <a:lnTo>
                  <a:pt x="8035000" y="6858001"/>
                </a:lnTo>
                <a:lnTo>
                  <a:pt x="137897" y="6858001"/>
                </a:lnTo>
                <a:lnTo>
                  <a:pt x="274509" y="6844229"/>
                </a:lnTo>
                <a:cubicBezTo>
                  <a:pt x="583423" y="6781017"/>
                  <a:pt x="815799" y="6507690"/>
                  <a:pt x="815799" y="6180089"/>
                </a:cubicBezTo>
                <a:lnTo>
                  <a:pt x="815799" y="677915"/>
                </a:lnTo>
                <a:cubicBezTo>
                  <a:pt x="815799" y="303514"/>
                  <a:pt x="512287" y="2"/>
                  <a:pt x="137886" y="2"/>
                </a:cubicBezTo>
                <a:lnTo>
                  <a:pt x="0" y="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83755D-DD40-ABFD-0AA2-3ED85B87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52" y="752136"/>
            <a:ext cx="3944703" cy="35531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/>
              <a:t>Kahoot quiz!</a:t>
            </a:r>
            <a:br>
              <a:rPr lang="en-US" sz="4800"/>
            </a:br>
            <a:br>
              <a:rPr lang="en-US" sz="4800"/>
            </a:br>
            <a:br>
              <a:rPr lang="en-US" sz="4800"/>
            </a:br>
            <a:br>
              <a:rPr lang="en-US" sz="4800"/>
            </a:br>
            <a:r>
              <a:rPr lang="en-US" sz="4800"/>
              <a:t>Any questions? 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C2637-B5DC-0A1C-8387-EF744140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/>
              <a:pPr>
                <a:spcAft>
                  <a:spcPts val="600"/>
                </a:spcAft>
              </a:pPr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222AF-AD12-7C0F-F4D6-25FFA396A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7A754-7C55-FDF0-0DEE-DF9E406A6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9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ylanVTI">
  <a:themeElements>
    <a:clrScheme name="AnalogousFromLightSeedRightStep">
      <a:dk1>
        <a:srgbClr val="000000"/>
      </a:dk1>
      <a:lt1>
        <a:srgbClr val="FFFFFF"/>
      </a:lt1>
      <a:dk2>
        <a:srgbClr val="3E3423"/>
      </a:dk2>
      <a:lt2>
        <a:srgbClr val="E2E7E8"/>
      </a:lt2>
      <a:accent1>
        <a:srgbClr val="C49791"/>
      </a:accent1>
      <a:accent2>
        <a:srgbClr val="BA9E7F"/>
      </a:accent2>
      <a:accent3>
        <a:srgbClr val="A7A57F"/>
      </a:accent3>
      <a:accent4>
        <a:srgbClr val="97AB75"/>
      </a:accent4>
      <a:accent5>
        <a:srgbClr val="8CAD83"/>
      </a:accent5>
      <a:accent6>
        <a:srgbClr val="78AF82"/>
      </a:accent6>
      <a:hlink>
        <a:srgbClr val="598C92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DylanVTI</vt:lpstr>
      <vt:lpstr>ECES5020 Educational Research </vt:lpstr>
      <vt:lpstr>Recap</vt:lpstr>
      <vt:lpstr>What are ethics?</vt:lpstr>
      <vt:lpstr>The only way is ethics!</vt:lpstr>
      <vt:lpstr>Ethics escape room task   Escape Room Educational Research  Escape room password: escape   Work as teams to escape the room!   </vt:lpstr>
      <vt:lpstr>Escape room debrief</vt:lpstr>
      <vt:lpstr>Ethics Guidelines and documentation  - BESA   - GDPR  - University ethics form</vt:lpstr>
      <vt:lpstr>Kahoot quiz!    Any questions?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ECES5020 Educational Research</dc:title>
  <dc:creator>Laura Hutchings</dc:creator>
  <cp:revision>1</cp:revision>
  <dcterms:created xsi:type="dcterms:W3CDTF">2024-04-16T09:47:37Z</dcterms:created>
  <dcterms:modified xsi:type="dcterms:W3CDTF">2025-08-07T09:23:44Z</dcterms:modified>
</cp:coreProperties>
</file>