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sdt>
      <w:sdtPr>
        <w:rPr>
          <w:rFonts w:eastAsiaTheme="minorHAnsi"/>
          <w:color w:val="156082" w:themeColor="accent1"/>
          <w:kern w:val="2"/>
          <w:lang w:val="en-GB"/>
          <w14:ligatures w14:val="standardContextual"/>
        </w:rPr>
        <w:id w:val="-1323198471"/>
        <w:docPartObj>
          <w:docPartGallery w:val="Cover Pages"/>
          <w:docPartUnique/>
        </w:docPartObj>
      </w:sdtPr>
      <w:sdtEndPr>
        <w:rPr>
          <w:b/>
          <w:bCs/>
          <w:color w:val="auto"/>
        </w:rPr>
      </w:sdtEndPr>
      <w:sdtContent>
        <w:p w14:paraId="70B0AFC1" w14:textId="40A24F25" w:rsidR="00511CFB" w:rsidRDefault="00511CFB">
          <w:pPr>
            <w:pStyle w:val="NoSpacing"/>
            <w:spacing w:before="1540" w:after="240"/>
            <w:jc w:val="center"/>
            <w:rPr>
              <w:color w:val="156082" w:themeColor="accent1"/>
            </w:rPr>
          </w:pPr>
          <w:r>
            <w:rPr>
              <w:noProof/>
              <w:color w:val="156082" w:themeColor="accent1"/>
            </w:rPr>
            <w:drawing>
              <wp:inline distT="0" distB="0" distL="0" distR="0" wp14:anchorId="178FD9E4" wp14:editId="04A6C5D1">
                <wp:extent cx="1417320" cy="750898"/>
                <wp:effectExtent l="0" t="0" r="0" b="0"/>
                <wp:docPr id="143" name="Picture 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t55.png"/>
                        <pic:cNvPicPr/>
                      </pic:nvPicPr>
                      <pic:blipFill>
                        <a:blip r:embed="rId1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ic:blipFill>
                      <pic:spPr>
                        <a:xfrm>
                          <a:off x="0" y="0"/>
                          <a:ext cx="1417320" cy="750898"/>
                        </a:xfrm>
                        <a:prstGeom prst="rect">
                          <a:avLst/>
                        </a:prstGeom>
                        <a:noFill/>
                        <a:ln>
                          <a:noFill/>
                        </a:ln>
                      </pic:spPr>
                    </pic:pic>
                  </a:graphicData>
                </a:graphic>
              </wp:inline>
            </w:drawing>
          </w:r>
        </w:p>
        <w:sdt>
          <w:sdtPr>
            <w:rPr>
              <w:rStyle w:val="IntenseEmphasis"/>
              <w:rFonts w:ascii="Times New Roman" w:hAnsi="Times New Roman" w:cs="Times New Roman"/>
              <w:sz w:val="36"/>
              <w:szCs w:val="36"/>
            </w:rPr>
            <w:alias w:val="Title"/>
            <w:tag w:val=""/>
            <w:id w:val="1735040861"/>
            <w:placeholder>
              <w:docPart w:val="80A9CEBE64A14EB2B9A19018ED657550"/>
            </w:placeholder>
            <w:dataBinding w:prefixMappings="xmlns:ns0='http://purl.org/dc/elements/1.1/' xmlns:ns1='http://schemas.openxmlformats.org/package/2006/metadata/core-properties' " w:xpath="/ns1:coreProperties[1]/ns0:title[1]" w:storeItemID="{6C3C8BC8-F283-45AE-878A-BAB7291924A1}"/>
            <w:text/>
          </w:sdtPr>
          <w:sdtContent>
            <w:p w14:paraId="45538529" w14:textId="0E4FD8CB" w:rsidR="00511CFB" w:rsidRPr="006451A7" w:rsidRDefault="00052C4C">
              <w:pPr>
                <w:pStyle w:val="NoSpacing"/>
                <w:pBdr>
                  <w:top w:val="single" w:sz="6" w:space="6" w:color="156082" w:themeColor="accent1"/>
                  <w:bottom w:val="single" w:sz="6" w:space="6" w:color="156082" w:themeColor="accent1"/>
                </w:pBdr>
                <w:spacing w:after="240"/>
                <w:jc w:val="center"/>
                <w:rPr>
                  <w:rStyle w:val="IntenseEmphasis"/>
                  <w:rFonts w:ascii="Times New Roman" w:hAnsi="Times New Roman" w:cs="Times New Roman"/>
                  <w:sz w:val="36"/>
                  <w:szCs w:val="36"/>
                </w:rPr>
              </w:pPr>
              <w:r>
                <w:rPr>
                  <w:rStyle w:val="IntenseEmphasis"/>
                  <w:rFonts w:ascii="Times New Roman" w:hAnsi="Times New Roman" w:cs="Times New Roman"/>
                  <w:sz w:val="36"/>
                  <w:szCs w:val="36"/>
                </w:rPr>
                <w:t>Leading Change in the Workplace for a UK Airline        British Airlines</w:t>
              </w:r>
            </w:p>
          </w:sdtContent>
        </w:sdt>
        <w:p w14:paraId="154873D1" w14:textId="43624B41" w:rsidR="00511CFB" w:rsidRDefault="00511CFB">
          <w:pPr>
            <w:pStyle w:val="NoSpacing"/>
            <w:spacing w:before="480"/>
            <w:jc w:val="center"/>
            <w:rPr>
              <w:color w:val="156082" w:themeColor="accent1"/>
            </w:rPr>
          </w:pPr>
          <w:r>
            <w:rPr>
              <w:noProof/>
              <w:color w:val="156082" w:themeColor="accent1"/>
            </w:rPr>
            <w:drawing>
              <wp:inline distT="0" distB="0" distL="0" distR="0" wp14:anchorId="496F0E35" wp14:editId="59745F27">
                <wp:extent cx="758952" cy="478932"/>
                <wp:effectExtent l="0" t="0" r="3175" b="0"/>
                <wp:docPr id="144" name="Picture 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roco bottom.png"/>
                        <pic:cNvPicPr/>
                      </pic:nvPicPr>
                      <pic: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ic:blipFill>
                      <pic:spPr>
                        <a:xfrm>
                          <a:off x="0" y="0"/>
                          <a:ext cx="758952" cy="478932"/>
                        </a:xfrm>
                        <a:prstGeom prst="rect">
                          <a:avLst/>
                        </a:prstGeom>
                      </pic:spPr>
                    </pic:pic>
                  </a:graphicData>
                </a:graphic>
              </wp:inline>
            </w:drawing>
          </w:r>
        </w:p>
        <w:p w14:paraId="4F49B91C" w14:textId="0B69BD28" w:rsidR="00511CFB" w:rsidRDefault="00D25977">
          <w:pPr>
            <w:rPr>
              <w:b/>
              <w:bCs/>
            </w:rPr>
          </w:pPr>
          <w:r>
            <w:rPr>
              <w:noProof/>
              <w:color w:val="156082" w:themeColor="accent1"/>
            </w:rPr>
            <mc:AlternateContent>
              <mc:Choice Requires="wps">
                <w:drawing>
                  <wp:anchor distT="0" distB="0" distL="114300" distR="114300" simplePos="0" relativeHeight="251659264" behindDoc="0" locked="0" layoutInCell="1" allowOverlap="1" wp14:anchorId="0CFF8911" wp14:editId="41EA1AF7">
                    <wp:simplePos x="0" y="0"/>
                    <wp:positionH relativeFrom="margin">
                      <wp:posOffset>0</wp:posOffset>
                    </wp:positionH>
                    <wp:positionV relativeFrom="page">
                      <wp:posOffset>7772400</wp:posOffset>
                    </wp:positionV>
                    <wp:extent cx="6553200" cy="982980"/>
                    <wp:effectExtent l="0" t="0" r="2540" b="7620"/>
                    <wp:wrapNone/>
                    <wp:docPr id="142" name="Text Box 146"/>
                    <wp:cNvGraphicFramePr/>
                    <a:graphic xmlns:a="http://schemas.openxmlformats.org/drawingml/2006/main">
                      <a:graphicData uri="http://schemas.microsoft.com/office/word/2010/wordprocessingShape">
                        <wps:wsp>
                          <wps:cNvSpPr txBox="1"/>
                          <wps:spPr>
                            <a:xfrm>
                              <a:off x="0" y="0"/>
                              <a:ext cx="6553200" cy="98298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4D0DC08E" w14:textId="17C5E98B" w:rsidR="00D25977" w:rsidRPr="00056A01" w:rsidRDefault="00D25977" w:rsidP="006451A7">
                                <w:pPr>
                                  <w:pStyle w:val="NoSpacing"/>
                                  <w:spacing w:after="40"/>
                                  <w:rPr>
                                    <w:rStyle w:val="IntenseReference"/>
                                  </w:rPr>
                                </w:pPr>
                              </w:p>
                              <w:p w14:paraId="69C3F3BC" w14:textId="150BCDE2" w:rsidR="006451A7" w:rsidRDefault="00091517" w:rsidP="00D25977">
                                <w:pPr>
                                  <w:pStyle w:val="NoSpacing"/>
                                  <w:jc w:val="center"/>
                                  <w:rPr>
                                    <w:rStyle w:val="IntenseReference"/>
                                  </w:rPr>
                                </w:pPr>
                                <w:bookmarkStart w:id="0" w:name="_Hlk182039548"/>
                                <w:r w:rsidRPr="00056A01">
                                  <w:rPr>
                                    <w:rStyle w:val="IntenseReference"/>
                                  </w:rPr>
                                  <w:t>MODULE NAME</w:t>
                                </w:r>
                                <w:r>
                                  <w:rPr>
                                    <w:rStyle w:val="IntenseReference"/>
                                  </w:rPr>
                                  <w:t xml:space="preserve">: </w:t>
                                </w:r>
                                <w:r w:rsidR="006451A7">
                                  <w:rPr>
                                    <w:rStyle w:val="IntenseReference"/>
                                  </w:rPr>
                                  <w:t>LEADING AND IMPLEMENTING WORKPLACE CHANGE</w:t>
                                </w:r>
                              </w:p>
                              <w:p w14:paraId="23A0E087" w14:textId="1573C2FB" w:rsidR="00D25977" w:rsidRPr="00056A01" w:rsidRDefault="00D25977" w:rsidP="00D25977">
                                <w:pPr>
                                  <w:pStyle w:val="NoSpacing"/>
                                  <w:jc w:val="center"/>
                                  <w:rPr>
                                    <w:rStyle w:val="IntenseReference"/>
                                  </w:rPr>
                                </w:pPr>
                                <w:r w:rsidRPr="00056A01">
                                  <w:rPr>
                                    <w:rStyle w:val="IntenseReference"/>
                                  </w:rPr>
                                  <w:t>MODULE CODE: BMSW610</w:t>
                                </w:r>
                                <w:r w:rsidR="006451A7">
                                  <w:rPr>
                                    <w:rStyle w:val="IntenseReference"/>
                                  </w:rPr>
                                  <w:t>3</w:t>
                                </w:r>
                                <w:r w:rsidRPr="00056A01">
                                  <w:rPr>
                                    <w:rStyle w:val="IntenseReference"/>
                                  </w:rPr>
                                  <w:t xml:space="preserve"> </w:t>
                                </w:r>
                              </w:p>
                              <w:p w14:paraId="6DD265D2" w14:textId="77777777" w:rsidR="00D25977" w:rsidRPr="00056A01" w:rsidRDefault="00D25977" w:rsidP="00D25977">
                                <w:pPr>
                                  <w:pStyle w:val="NoSpacing"/>
                                  <w:jc w:val="center"/>
                                  <w:rPr>
                                    <w:rStyle w:val="IntenseReference"/>
                                  </w:rPr>
                                </w:pPr>
                                <w:r w:rsidRPr="00056A01">
                                  <w:rPr>
                                    <w:rStyle w:val="IntenseReference"/>
                                  </w:rPr>
                                  <w:t>LECTURER: SAMUEL OFORI</w:t>
                                </w:r>
                              </w:p>
                              <w:p w14:paraId="3B990DC5" w14:textId="77777777" w:rsidR="00D25977" w:rsidRPr="00056A01" w:rsidRDefault="00D25977" w:rsidP="00D25977">
                                <w:pPr>
                                  <w:pStyle w:val="NoSpacing"/>
                                  <w:jc w:val="center"/>
                                  <w:rPr>
                                    <w:rStyle w:val="IntenseReference"/>
                                  </w:rPr>
                                </w:pPr>
                                <w:r w:rsidRPr="00056A01">
                                  <w:rPr>
                                    <w:rStyle w:val="IntenseReference"/>
                                  </w:rPr>
                                  <w:t>STUDENT: ELENA MIHAELA RADU - 2126383</w:t>
                                </w:r>
                              </w:p>
                              <w:bookmarkEnd w:id="0"/>
                              <w:p w14:paraId="0DC49570" w14:textId="6D9A21C0" w:rsidR="00511CFB" w:rsidRDefault="00511CFB">
                                <w:pPr>
                                  <w:pStyle w:val="NoSpacing"/>
                                  <w:jc w:val="center"/>
                                  <w:rPr>
                                    <w:color w:val="156082" w:themeColor="accent1"/>
                                  </w:rPr>
                                </w:pPr>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a:graphicData>
                    </a:graphic>
                    <wp14:sizeRelH relativeFrom="margin">
                      <wp14:pctWidth>100000</wp14:pctWidth>
                    </wp14:sizeRelH>
                    <wp14:sizeRelV relativeFrom="margin">
                      <wp14:pctHeight>0</wp14:pctHeight>
                    </wp14:sizeRelV>
                  </wp:anchor>
                </w:drawing>
              </mc:Choice>
              <mc:Fallback>
                <w:pict>
                  <v:shapetype w14:anchorId="0CFF8911" id="_x0000_t202" coordsize="21600,21600" o:spt="202" path="m,l,21600r21600,l21600,xe">
                    <v:stroke joinstyle="miter"/>
                    <v:path gradientshapeok="t" o:connecttype="rect"/>
                  </v:shapetype>
                  <v:shape id="Text Box 146" o:spid="_x0000_s1026" type="#_x0000_t202" style="position:absolute;margin-left:0;margin-top:612pt;width:516pt;height:77.4pt;z-index:251659264;visibility:visible;mso-wrap-style:square;mso-width-percent:1000;mso-height-percent:0;mso-wrap-distance-left:9pt;mso-wrap-distance-top:0;mso-wrap-distance-right:9pt;mso-wrap-distance-bottom:0;mso-position-horizontal:absolute;mso-position-horizontal-relative:margin;mso-position-vertical:absolute;mso-position-vertical-relative:page;mso-width-percent:100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EiPNXgIAAC0FAAAOAAAAZHJzL2Uyb0RvYy54bWysVN9P2zAQfp+0/8Hy+0gpAkHUFHUgpkkI&#10;0MrEs+vYrTXH553dJt1fv7OTtIjthWkvzsX33a/v7jy77hrLdgqDAVfx05MJZ8pJqI1bV/z7892n&#10;S85CFK4WFpyq+F4Ffj3/+GHW+lJNYQO2VsjIiQtl6yu+idGXRRHkRjUinIBXjpQasBGRfnFd1Cha&#10;8t7YYjqZXBQtYO0RpAqBbm97JZ9n/1orGR+1DioyW3HKLeYT87lKZzGfiXKNwm+MHNIQ/5BFI4yj&#10;oAdXtyIKtkXzh6vGSIQAOp5IaArQ2kiVa6BqTidvqlluhFe5FiIn+ANN4f+5lQ+7pX9CFrvP0FED&#10;EyGtD2Wgy1RPp7FJX8qUkZ4o3B9oU11kki4vzs/PqBecSdJdXU6vLjOvxdHaY4hfFDQsCRVHaktm&#10;S+zuQ6SIBB0hKZiDO2Ntbo11rKUIZ+eTbHDQkIV1Catykwc3x8yzFPdWJYx135Rmps4FpIs8XurG&#10;ItsJGgwhpXIx1579EjqhNCXxHsMBf8zqPcZ9HWNkcPFg3BgHmKt/k3b9Y0xZ93gi8lXdSYzdqhs6&#10;uoJ6T41G6HcgeHlnqBv3IsQngTT01EBa5PhIh7ZArMMgcbYB/PW3+4SnWSQtZy0tUcXDz61AxZn9&#10;6mhK08aNAo7CahTctrkBov+Unggvs0gGGO0oaoTmhfZ7kaKQSjhJsSq+GsWb2K8yvQ9SLRYZRHvl&#10;Rbx3Sy+T69SNNFvP3YtAPwxgpNF9gHG9RPlmDntssnSw2EbQJg9pIrRncSCadjLP7vB+pKV//Z9R&#10;x1du/hsAAP//AwBQSwMEFAAGAAgAAAAhANzfq/ncAAAACwEAAA8AAABkcnMvZG93bnJldi54bWxM&#10;j0FPwzAMhe9I/IfISFzQ5tKVUZWmEwNxRhS4Z41pKxqnarKt7NfjneD27Gc9f6/czG5QB5pC71nD&#10;7TIBRdx423Or4eP9ZZGDCtGwNYNn0vBDATbV5UVpCuuP/EaHOrZKQjgURkMX41gghqYjZ8LSj8Ti&#10;ffnJmSjj1KKdzFHC3YBpkqzRmZ7lQ2dGeuqo+a73TsPN6fR8N2L2OTnE+jXjbe9xq/X11fz4ACrS&#10;HP+O4Ywv6FAJ087v2QY1aJAiUbZpmok6+8kqFbUTtbrPc8CqxP8dql8AAAD//wMAUEsBAi0AFAAG&#10;AAgAAAAhALaDOJL+AAAA4QEAABMAAAAAAAAAAAAAAAAAAAAAAFtDb250ZW50X1R5cGVzXS54bWxQ&#10;SwECLQAUAAYACAAAACEAOP0h/9YAAACUAQAACwAAAAAAAAAAAAAAAAAvAQAAX3JlbHMvLnJlbHNQ&#10;SwECLQAUAAYACAAAACEAFxIjzV4CAAAtBQAADgAAAAAAAAAAAAAAAAAuAgAAZHJzL2Uyb0RvYy54&#10;bWxQSwECLQAUAAYACAAAACEA3N+r+dwAAAALAQAADwAAAAAAAAAAAAAAAAC4BAAAZHJzL2Rvd25y&#10;ZXYueG1sUEsFBgAAAAAEAAQA8wAAAMEFAAAAAA==&#10;" filled="f" stroked="f" strokeweight=".5pt">
                    <v:textbox inset="0,0,0,0">
                      <w:txbxContent>
                        <w:p w14:paraId="4D0DC08E" w14:textId="17C5E98B" w:rsidR="00D25977" w:rsidRPr="00056A01" w:rsidRDefault="00D25977" w:rsidP="006451A7">
                          <w:pPr>
                            <w:pStyle w:val="NoSpacing"/>
                            <w:spacing w:after="40"/>
                            <w:rPr>
                              <w:rStyle w:val="IntenseReference"/>
                            </w:rPr>
                          </w:pPr>
                        </w:p>
                        <w:p w14:paraId="69C3F3BC" w14:textId="150BCDE2" w:rsidR="006451A7" w:rsidRDefault="00091517" w:rsidP="00D25977">
                          <w:pPr>
                            <w:pStyle w:val="NoSpacing"/>
                            <w:jc w:val="center"/>
                            <w:rPr>
                              <w:rStyle w:val="IntenseReference"/>
                            </w:rPr>
                          </w:pPr>
                          <w:bookmarkStart w:id="1" w:name="_Hlk182039548"/>
                          <w:r w:rsidRPr="00056A01">
                            <w:rPr>
                              <w:rStyle w:val="IntenseReference"/>
                            </w:rPr>
                            <w:t>MODULE NAME</w:t>
                          </w:r>
                          <w:r>
                            <w:rPr>
                              <w:rStyle w:val="IntenseReference"/>
                            </w:rPr>
                            <w:t xml:space="preserve">: </w:t>
                          </w:r>
                          <w:r w:rsidR="006451A7">
                            <w:rPr>
                              <w:rStyle w:val="IntenseReference"/>
                            </w:rPr>
                            <w:t>LEADING AND IMPLEMENTING WORKPLACE CHANGE</w:t>
                          </w:r>
                        </w:p>
                        <w:p w14:paraId="23A0E087" w14:textId="1573C2FB" w:rsidR="00D25977" w:rsidRPr="00056A01" w:rsidRDefault="00D25977" w:rsidP="00D25977">
                          <w:pPr>
                            <w:pStyle w:val="NoSpacing"/>
                            <w:jc w:val="center"/>
                            <w:rPr>
                              <w:rStyle w:val="IntenseReference"/>
                            </w:rPr>
                          </w:pPr>
                          <w:r w:rsidRPr="00056A01">
                            <w:rPr>
                              <w:rStyle w:val="IntenseReference"/>
                            </w:rPr>
                            <w:t>MODULE CODE: BMSW610</w:t>
                          </w:r>
                          <w:r w:rsidR="006451A7">
                            <w:rPr>
                              <w:rStyle w:val="IntenseReference"/>
                            </w:rPr>
                            <w:t>3</w:t>
                          </w:r>
                          <w:r w:rsidRPr="00056A01">
                            <w:rPr>
                              <w:rStyle w:val="IntenseReference"/>
                            </w:rPr>
                            <w:t xml:space="preserve"> </w:t>
                          </w:r>
                        </w:p>
                        <w:p w14:paraId="6DD265D2" w14:textId="77777777" w:rsidR="00D25977" w:rsidRPr="00056A01" w:rsidRDefault="00D25977" w:rsidP="00D25977">
                          <w:pPr>
                            <w:pStyle w:val="NoSpacing"/>
                            <w:jc w:val="center"/>
                            <w:rPr>
                              <w:rStyle w:val="IntenseReference"/>
                            </w:rPr>
                          </w:pPr>
                          <w:r w:rsidRPr="00056A01">
                            <w:rPr>
                              <w:rStyle w:val="IntenseReference"/>
                            </w:rPr>
                            <w:t>LECTURER: SAMUEL OFORI</w:t>
                          </w:r>
                        </w:p>
                        <w:p w14:paraId="3B990DC5" w14:textId="77777777" w:rsidR="00D25977" w:rsidRPr="00056A01" w:rsidRDefault="00D25977" w:rsidP="00D25977">
                          <w:pPr>
                            <w:pStyle w:val="NoSpacing"/>
                            <w:jc w:val="center"/>
                            <w:rPr>
                              <w:rStyle w:val="IntenseReference"/>
                            </w:rPr>
                          </w:pPr>
                          <w:r w:rsidRPr="00056A01">
                            <w:rPr>
                              <w:rStyle w:val="IntenseReference"/>
                            </w:rPr>
                            <w:t>STUDENT: ELENA MIHAELA RADU - 2126383</w:t>
                          </w:r>
                        </w:p>
                        <w:bookmarkEnd w:id="1"/>
                        <w:p w14:paraId="0DC49570" w14:textId="6D9A21C0" w:rsidR="00511CFB" w:rsidRDefault="00511CFB">
                          <w:pPr>
                            <w:pStyle w:val="NoSpacing"/>
                            <w:jc w:val="center"/>
                            <w:rPr>
                              <w:color w:val="156082" w:themeColor="accent1"/>
                            </w:rPr>
                          </w:pPr>
                        </w:p>
                      </w:txbxContent>
                    </v:textbox>
                    <w10:wrap anchorx="margin" anchory="page"/>
                  </v:shape>
                </w:pict>
              </mc:Fallback>
            </mc:AlternateContent>
          </w:r>
          <w:r w:rsidR="00511CFB">
            <w:rPr>
              <w:b/>
              <w:bCs/>
            </w:rPr>
            <w:br w:type="page"/>
          </w:r>
        </w:p>
      </w:sdtContent>
    </w:sdt>
    <w:p w14:paraId="54D5E632" w14:textId="77777777" w:rsidR="00AC0B58" w:rsidRPr="009B6D59" w:rsidRDefault="00AC0B58" w:rsidP="00C450B7">
      <w:pPr>
        <w:jc w:val="center"/>
        <w:rPr>
          <w:rFonts w:ascii="Times New Roman" w:hAnsi="Times New Roman" w:cs="Times New Roman"/>
          <w:b/>
          <w:bCs/>
        </w:rPr>
      </w:pPr>
      <w:r w:rsidRPr="009B6D59">
        <w:rPr>
          <w:rFonts w:ascii="Times New Roman" w:hAnsi="Times New Roman" w:cs="Times New Roman"/>
          <w:b/>
          <w:bCs/>
        </w:rPr>
        <w:lastRenderedPageBreak/>
        <w:t>Executive Summary</w:t>
      </w:r>
    </w:p>
    <w:p w14:paraId="3ED6DB17" w14:textId="77777777" w:rsidR="00A83E35" w:rsidRPr="009B6D59" w:rsidRDefault="00A83E35" w:rsidP="009B6D59">
      <w:pPr>
        <w:spacing w:line="360" w:lineRule="auto"/>
        <w:jc w:val="both"/>
        <w:rPr>
          <w:rFonts w:ascii="Times New Roman" w:hAnsi="Times New Roman" w:cs="Times New Roman"/>
        </w:rPr>
      </w:pPr>
      <w:r w:rsidRPr="009B6D59">
        <w:rPr>
          <w:rFonts w:ascii="Times New Roman" w:hAnsi="Times New Roman" w:cs="Times New Roman"/>
        </w:rPr>
        <w:t xml:space="preserve">This paper reviews the obstacles and change management processes that British Airways (BA), part of International Airlines Group (IAG), is facing in a rapidly changing business landscape. BA, as one of the world’s biggest airlines, has also encountered challenges from the outside – digital disruption, economic volatility and growing competition – mainly from low-cost carriers and Middle Eastern carriers. These combined with Brexit and the COVID-19 pandemic have necessitated </w:t>
      </w:r>
      <w:proofErr w:type="gramStart"/>
      <w:r w:rsidRPr="009B6D59">
        <w:rPr>
          <w:rFonts w:ascii="Times New Roman" w:hAnsi="Times New Roman" w:cs="Times New Roman"/>
        </w:rPr>
        <w:t>a number of</w:t>
      </w:r>
      <w:proofErr w:type="gramEnd"/>
      <w:r w:rsidRPr="009B6D59">
        <w:rPr>
          <w:rFonts w:ascii="Times New Roman" w:hAnsi="Times New Roman" w:cs="Times New Roman"/>
        </w:rPr>
        <w:t xml:space="preserve"> strategic changes at BA to ensure its survival and success.</w:t>
      </w:r>
    </w:p>
    <w:p w14:paraId="539FE2E9" w14:textId="77777777" w:rsidR="00A83E35" w:rsidRPr="009B6D59" w:rsidRDefault="00A83E35" w:rsidP="009B6D59">
      <w:pPr>
        <w:spacing w:line="360" w:lineRule="auto"/>
        <w:jc w:val="both"/>
        <w:rPr>
          <w:rFonts w:ascii="Times New Roman" w:hAnsi="Times New Roman" w:cs="Times New Roman"/>
        </w:rPr>
      </w:pPr>
      <w:r w:rsidRPr="009B6D59">
        <w:rPr>
          <w:rFonts w:ascii="Times New Roman" w:hAnsi="Times New Roman" w:cs="Times New Roman"/>
        </w:rPr>
        <w:t>The report begins with a snapshot of what BA is doing, what the airline is doing, who it employs, and some of the problems it has been facing. One fundamental look at the external environment demonstrates how technology, financial volatility and global competition dictated BA’s future. Digital disruption</w:t>
      </w:r>
      <w:proofErr w:type="gramStart"/>
      <w:r w:rsidRPr="009B6D59">
        <w:rPr>
          <w:rFonts w:ascii="Times New Roman" w:hAnsi="Times New Roman" w:cs="Times New Roman"/>
        </w:rPr>
        <w:t>, in particular, has</w:t>
      </w:r>
      <w:proofErr w:type="gramEnd"/>
      <w:r w:rsidRPr="009B6D59">
        <w:rPr>
          <w:rFonts w:ascii="Times New Roman" w:hAnsi="Times New Roman" w:cs="Times New Roman"/>
        </w:rPr>
        <w:t xml:space="preserve"> compelled BA to upgrade its customer and operational processes, and Brexit and the pandemic brought about a number of losses, layoffs and restructuring.</w:t>
      </w:r>
    </w:p>
    <w:p w14:paraId="37D0F184" w14:textId="6DF61737" w:rsidR="00A83E35" w:rsidRPr="009B6D59" w:rsidRDefault="00A83E35" w:rsidP="009B6D59">
      <w:pPr>
        <w:spacing w:line="360" w:lineRule="auto"/>
        <w:jc w:val="both"/>
        <w:rPr>
          <w:rFonts w:ascii="Times New Roman" w:hAnsi="Times New Roman" w:cs="Times New Roman"/>
        </w:rPr>
      </w:pPr>
      <w:r w:rsidRPr="009B6D59">
        <w:rPr>
          <w:rFonts w:ascii="Times New Roman" w:hAnsi="Times New Roman" w:cs="Times New Roman"/>
        </w:rPr>
        <w:t xml:space="preserve">Some of the most prominent models for change management are compared against BA’s recent past. Kotter’s Eight-Step Model, Lewin’s Change Management Framework and McKinsey’s 7-S Framework help to illustrate how BA has navigated strategic change. While BA was able to impose pressure for change and reorganise its leadership, communication and employee engagement challenges have prevented these actions from achieving results. More specifically, the airline was attacked for the way it implemented layoffs and </w:t>
      </w:r>
      <w:r w:rsidR="00A20569">
        <w:rPr>
          <w:rFonts w:ascii="Times New Roman" w:hAnsi="Times New Roman" w:cs="Times New Roman"/>
        </w:rPr>
        <w:t>restructuring</w:t>
      </w:r>
      <w:r w:rsidRPr="009B6D59">
        <w:rPr>
          <w:rFonts w:ascii="Times New Roman" w:hAnsi="Times New Roman" w:cs="Times New Roman"/>
        </w:rPr>
        <w:t>, and employees protested for not being transparent and actively engaged in the process.</w:t>
      </w:r>
    </w:p>
    <w:p w14:paraId="65CE2BDE" w14:textId="0AD62163" w:rsidR="00A83E35" w:rsidRPr="009B6D59" w:rsidRDefault="00A83E35" w:rsidP="009B6D59">
      <w:pPr>
        <w:spacing w:line="360" w:lineRule="auto"/>
        <w:jc w:val="both"/>
        <w:rPr>
          <w:rFonts w:ascii="Times New Roman" w:hAnsi="Times New Roman" w:cs="Times New Roman"/>
        </w:rPr>
      </w:pPr>
      <w:r w:rsidRPr="009B6D59">
        <w:rPr>
          <w:rFonts w:ascii="Times New Roman" w:hAnsi="Times New Roman" w:cs="Times New Roman"/>
        </w:rPr>
        <w:t>How leadership styles affect BA’s change work and why, in the pandemic, they move from transformational to transactional leadership, is also discussed. Although transformational leadership initially fostered digital innovation and sustainability, the crisis also imposed more transactional cost-cutting and process efficiency measures, which damaged morale and employee motivation.</w:t>
      </w:r>
    </w:p>
    <w:p w14:paraId="3175D876" w14:textId="77777777" w:rsidR="00A83E35" w:rsidRPr="009B6D59" w:rsidRDefault="00A83E35" w:rsidP="009B6D59">
      <w:pPr>
        <w:spacing w:line="360" w:lineRule="auto"/>
        <w:jc w:val="both"/>
        <w:rPr>
          <w:rFonts w:ascii="Times New Roman" w:hAnsi="Times New Roman" w:cs="Times New Roman"/>
        </w:rPr>
      </w:pPr>
      <w:r w:rsidRPr="009B6D59">
        <w:rPr>
          <w:rFonts w:ascii="Times New Roman" w:hAnsi="Times New Roman" w:cs="Times New Roman"/>
        </w:rPr>
        <w:t>Further complicating the ability to implement change well was the airline’s top-down and bureaucratic culture, thus forcing a shift towards a more agile and transparent organisational model. As noted in the report, a commitment to openness and collaboration is essential to the success of BA going forward.</w:t>
      </w:r>
    </w:p>
    <w:p w14:paraId="10FE0787" w14:textId="64C30FE8" w:rsidR="00A83E35" w:rsidRPr="009B6D59" w:rsidRDefault="00A83E35" w:rsidP="009B6D59">
      <w:pPr>
        <w:spacing w:line="360" w:lineRule="auto"/>
        <w:jc w:val="both"/>
        <w:rPr>
          <w:rFonts w:ascii="Times New Roman" w:hAnsi="Times New Roman" w:cs="Times New Roman"/>
        </w:rPr>
      </w:pPr>
      <w:r w:rsidRPr="009B6D59">
        <w:rPr>
          <w:rFonts w:ascii="Times New Roman" w:hAnsi="Times New Roman" w:cs="Times New Roman"/>
        </w:rPr>
        <w:t>A change management strategy to improve operational agility, drive digital transformation, and deliver sustainability initiatives</w:t>
      </w:r>
      <w:r w:rsidR="009B6D59" w:rsidRPr="009B6D59">
        <w:rPr>
          <w:rFonts w:ascii="Times New Roman" w:hAnsi="Times New Roman" w:cs="Times New Roman"/>
        </w:rPr>
        <w:t xml:space="preserve"> is proposed</w:t>
      </w:r>
      <w:r w:rsidRPr="009B6D59">
        <w:rPr>
          <w:rFonts w:ascii="Times New Roman" w:hAnsi="Times New Roman" w:cs="Times New Roman"/>
        </w:rPr>
        <w:t xml:space="preserve">. The plan outlines a budget, clear communication tactics, and a mechanism for tracking the progress of these reforms. By </w:t>
      </w:r>
      <w:r w:rsidR="000E4E47">
        <w:rPr>
          <w:rFonts w:ascii="Times New Roman" w:hAnsi="Times New Roman" w:cs="Times New Roman"/>
        </w:rPr>
        <w:t>focusing</w:t>
      </w:r>
      <w:r w:rsidRPr="009B6D59">
        <w:rPr>
          <w:rFonts w:ascii="Times New Roman" w:hAnsi="Times New Roman" w:cs="Times New Roman"/>
        </w:rPr>
        <w:t xml:space="preserve"> on employee engagement and driving digital innovation, BA can improve its competitiveness and secure its future.</w:t>
      </w:r>
    </w:p>
    <w:p w14:paraId="60F6A1A6" w14:textId="4CEE21A3" w:rsidR="00A83E35" w:rsidRPr="009B6D59" w:rsidRDefault="00A83E35" w:rsidP="009B6D59">
      <w:pPr>
        <w:spacing w:line="360" w:lineRule="auto"/>
        <w:jc w:val="both"/>
        <w:rPr>
          <w:rFonts w:ascii="Times New Roman" w:hAnsi="Times New Roman" w:cs="Times New Roman"/>
        </w:rPr>
      </w:pPr>
      <w:r w:rsidRPr="009B6D59">
        <w:rPr>
          <w:rFonts w:ascii="Times New Roman" w:hAnsi="Times New Roman" w:cs="Times New Roman"/>
        </w:rPr>
        <w:t xml:space="preserve">Finally, British Airways will need to evolve even more </w:t>
      </w:r>
      <w:proofErr w:type="gramStart"/>
      <w:r w:rsidRPr="009B6D59">
        <w:rPr>
          <w:rFonts w:ascii="Times New Roman" w:hAnsi="Times New Roman" w:cs="Times New Roman"/>
        </w:rPr>
        <w:t>in order to</w:t>
      </w:r>
      <w:proofErr w:type="gramEnd"/>
      <w:r w:rsidRPr="009B6D59">
        <w:rPr>
          <w:rFonts w:ascii="Times New Roman" w:hAnsi="Times New Roman" w:cs="Times New Roman"/>
        </w:rPr>
        <w:t xml:space="preserve"> continue to be a world leader in the air transport sector. Managing change in a more flexible, inclusive way, and supporting sustainability and digital transformation will be vital to BA’s success in the future</w:t>
      </w:r>
      <w:r w:rsidR="009B6D59">
        <w:rPr>
          <w:rFonts w:ascii="Times New Roman" w:hAnsi="Times New Roman" w:cs="Times New Roman"/>
        </w:rPr>
        <w:t>.</w:t>
      </w:r>
    </w:p>
    <w:p w14:paraId="014AA629" w14:textId="3F788376" w:rsidR="00264893" w:rsidRPr="00264893" w:rsidRDefault="00264893" w:rsidP="00A83E35"/>
    <w:sdt>
      <w:sdtPr>
        <w:rPr>
          <w:rFonts w:asciiTheme="minorHAnsi" w:eastAsiaTheme="minorHAnsi" w:hAnsiTheme="minorHAnsi" w:cstheme="minorBidi"/>
          <w:color w:val="auto"/>
          <w:kern w:val="2"/>
          <w:sz w:val="22"/>
          <w:szCs w:val="22"/>
          <w:lang w:val="en-GB"/>
          <w14:ligatures w14:val="standardContextual"/>
        </w:rPr>
        <w:id w:val="648642377"/>
        <w:docPartObj>
          <w:docPartGallery w:val="Table of Contents"/>
          <w:docPartUnique/>
        </w:docPartObj>
      </w:sdtPr>
      <w:sdtEndPr>
        <w:rPr>
          <w:b/>
          <w:bCs/>
          <w:noProof/>
        </w:rPr>
      </w:sdtEndPr>
      <w:sdtContent>
        <w:p w14:paraId="72DBA4F7" w14:textId="176EDE5B" w:rsidR="00DD0282" w:rsidRPr="00B24F26" w:rsidRDefault="00DD0282" w:rsidP="006C04F6">
          <w:pPr>
            <w:pStyle w:val="TOCHeading"/>
            <w:jc w:val="center"/>
            <w:rPr>
              <w:rStyle w:val="IntenseReference"/>
            </w:rPr>
          </w:pPr>
          <w:r w:rsidRPr="00B24F26">
            <w:rPr>
              <w:rStyle w:val="IntenseReference"/>
            </w:rPr>
            <w:t>Table of Contents</w:t>
          </w:r>
        </w:p>
        <w:p w14:paraId="12A0F3D4" w14:textId="1F490541" w:rsidR="00B24F26" w:rsidRPr="00B24F26" w:rsidRDefault="00DD0282">
          <w:pPr>
            <w:pStyle w:val="TOC1"/>
            <w:tabs>
              <w:tab w:val="right" w:leader="dot" w:pos="9016"/>
            </w:tabs>
            <w:rPr>
              <w:rStyle w:val="IntenseReference"/>
              <w:noProof/>
            </w:rPr>
          </w:pPr>
          <w:r w:rsidRPr="00B24F26">
            <w:rPr>
              <w:rStyle w:val="IntenseReference"/>
            </w:rPr>
            <w:fldChar w:fldCharType="begin"/>
          </w:r>
          <w:r w:rsidRPr="00B24F26">
            <w:rPr>
              <w:rStyle w:val="IntenseReference"/>
            </w:rPr>
            <w:instrText xml:space="preserve"> TOC \o "1-3" \h \z \u </w:instrText>
          </w:r>
          <w:r w:rsidRPr="00B24F26">
            <w:rPr>
              <w:rStyle w:val="IntenseReference"/>
            </w:rPr>
            <w:fldChar w:fldCharType="separate"/>
          </w:r>
          <w:hyperlink w:anchor="_Toc181879443" w:history="1">
            <w:r w:rsidR="00B24F26" w:rsidRPr="00B24F26">
              <w:rPr>
                <w:rStyle w:val="IntenseReference"/>
                <w:noProof/>
              </w:rPr>
              <w:t>1. Introduction</w:t>
            </w:r>
            <w:r w:rsidR="00B24F26" w:rsidRPr="00B24F26">
              <w:rPr>
                <w:rStyle w:val="IntenseReference"/>
                <w:noProof/>
                <w:webHidden/>
              </w:rPr>
              <w:tab/>
            </w:r>
            <w:r w:rsidR="00B24F26" w:rsidRPr="00B24F26">
              <w:rPr>
                <w:rStyle w:val="IntenseReference"/>
                <w:noProof/>
                <w:webHidden/>
              </w:rPr>
              <w:fldChar w:fldCharType="begin"/>
            </w:r>
            <w:r w:rsidR="00B24F26" w:rsidRPr="00B24F26">
              <w:rPr>
                <w:rStyle w:val="IntenseReference"/>
                <w:noProof/>
                <w:webHidden/>
              </w:rPr>
              <w:instrText xml:space="preserve"> PAGEREF _Toc181879443 \h </w:instrText>
            </w:r>
            <w:r w:rsidR="00B24F26" w:rsidRPr="00B24F26">
              <w:rPr>
                <w:rStyle w:val="IntenseReference"/>
                <w:noProof/>
                <w:webHidden/>
              </w:rPr>
            </w:r>
            <w:r w:rsidR="00B24F26" w:rsidRPr="00B24F26">
              <w:rPr>
                <w:rStyle w:val="IntenseReference"/>
                <w:noProof/>
                <w:webHidden/>
              </w:rPr>
              <w:fldChar w:fldCharType="separate"/>
            </w:r>
            <w:r w:rsidR="00134BCF">
              <w:rPr>
                <w:rStyle w:val="IntenseReference"/>
                <w:noProof/>
                <w:webHidden/>
              </w:rPr>
              <w:t>3</w:t>
            </w:r>
            <w:r w:rsidR="00B24F26" w:rsidRPr="00B24F26">
              <w:rPr>
                <w:rStyle w:val="IntenseReference"/>
                <w:noProof/>
                <w:webHidden/>
              </w:rPr>
              <w:fldChar w:fldCharType="end"/>
            </w:r>
          </w:hyperlink>
        </w:p>
        <w:p w14:paraId="43B6BE84" w14:textId="7F41CD23" w:rsidR="00B24F26" w:rsidRPr="00B24F26" w:rsidRDefault="00B24F26">
          <w:pPr>
            <w:pStyle w:val="TOC1"/>
            <w:tabs>
              <w:tab w:val="right" w:leader="dot" w:pos="9016"/>
            </w:tabs>
            <w:rPr>
              <w:rStyle w:val="IntenseReference"/>
              <w:noProof/>
            </w:rPr>
          </w:pPr>
          <w:hyperlink w:anchor="_Toc181879444" w:history="1">
            <w:r w:rsidRPr="00B24F26">
              <w:rPr>
                <w:rStyle w:val="IntenseReference"/>
                <w:noProof/>
              </w:rPr>
              <w:t>2. Current State of British Airways</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_Toc181879444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3</w:t>
            </w:r>
            <w:r w:rsidRPr="00B24F26">
              <w:rPr>
                <w:rStyle w:val="IntenseReference"/>
                <w:noProof/>
                <w:webHidden/>
              </w:rPr>
              <w:fldChar w:fldCharType="end"/>
            </w:r>
          </w:hyperlink>
        </w:p>
        <w:p w14:paraId="54B7B820" w14:textId="1A3AEAC6" w:rsidR="00B24F26" w:rsidRPr="00B24F26" w:rsidRDefault="00B24F26">
          <w:pPr>
            <w:pStyle w:val="TOC1"/>
            <w:tabs>
              <w:tab w:val="right" w:leader="dot" w:pos="9016"/>
            </w:tabs>
            <w:rPr>
              <w:rStyle w:val="IntenseReference"/>
              <w:noProof/>
            </w:rPr>
          </w:pPr>
          <w:hyperlink w:anchor="_Toc181879445" w:history="1">
            <w:r w:rsidRPr="00B24F26">
              <w:rPr>
                <w:rStyle w:val="IntenseReference"/>
                <w:noProof/>
              </w:rPr>
              <w:t>3. Analysis of Recent History and External Environmental Factors</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_Toc181879445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5</w:t>
            </w:r>
            <w:r w:rsidRPr="00B24F26">
              <w:rPr>
                <w:rStyle w:val="IntenseReference"/>
                <w:noProof/>
                <w:webHidden/>
              </w:rPr>
              <w:fldChar w:fldCharType="end"/>
            </w:r>
          </w:hyperlink>
        </w:p>
        <w:p w14:paraId="271F8C3A" w14:textId="71483CD2" w:rsidR="00B24F26" w:rsidRPr="00B24F26" w:rsidRDefault="00B24F26">
          <w:pPr>
            <w:pStyle w:val="TOC2"/>
            <w:tabs>
              <w:tab w:val="right" w:leader="dot" w:pos="9016"/>
            </w:tabs>
            <w:rPr>
              <w:rStyle w:val="IntenseReference"/>
              <w:noProof/>
            </w:rPr>
          </w:pPr>
          <w:hyperlink w:anchor="_Toc181879446" w:history="1">
            <w:r w:rsidRPr="00B24F26">
              <w:rPr>
                <w:rStyle w:val="IntenseReference"/>
                <w:noProof/>
              </w:rPr>
              <w:t>3.1 External Environment Impact: Digital Disruption</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_Toc181879446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5</w:t>
            </w:r>
            <w:r w:rsidRPr="00B24F26">
              <w:rPr>
                <w:rStyle w:val="IntenseReference"/>
                <w:noProof/>
                <w:webHidden/>
              </w:rPr>
              <w:fldChar w:fldCharType="end"/>
            </w:r>
          </w:hyperlink>
        </w:p>
        <w:p w14:paraId="0053566E" w14:textId="1C17DE99" w:rsidR="00B24F26" w:rsidRPr="00B24F26" w:rsidRDefault="00B24F26">
          <w:pPr>
            <w:pStyle w:val="TOC2"/>
            <w:tabs>
              <w:tab w:val="right" w:leader="dot" w:pos="9016"/>
            </w:tabs>
            <w:rPr>
              <w:rStyle w:val="IntenseReference"/>
              <w:noProof/>
            </w:rPr>
          </w:pPr>
          <w:hyperlink w:anchor="_Toc181879447" w:history="1">
            <w:r w:rsidRPr="00B24F26">
              <w:rPr>
                <w:rStyle w:val="IntenseReference"/>
                <w:noProof/>
              </w:rPr>
              <w:t>3.2 Economic Uncertainty and Regulatory Pressures</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_Toc181879447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6</w:t>
            </w:r>
            <w:r w:rsidRPr="00B24F26">
              <w:rPr>
                <w:rStyle w:val="IntenseReference"/>
                <w:noProof/>
                <w:webHidden/>
              </w:rPr>
              <w:fldChar w:fldCharType="end"/>
            </w:r>
          </w:hyperlink>
        </w:p>
        <w:p w14:paraId="182766C5" w14:textId="11CBCDA4" w:rsidR="00B24F26" w:rsidRPr="00B24F26" w:rsidRDefault="00B24F26">
          <w:pPr>
            <w:pStyle w:val="TOC2"/>
            <w:tabs>
              <w:tab w:val="right" w:leader="dot" w:pos="9016"/>
            </w:tabs>
            <w:rPr>
              <w:rStyle w:val="IntenseReference"/>
              <w:noProof/>
            </w:rPr>
          </w:pPr>
          <w:hyperlink w:anchor="_Toc181879448" w:history="1">
            <w:r w:rsidRPr="00B24F26">
              <w:rPr>
                <w:rStyle w:val="IntenseReference"/>
                <w:noProof/>
              </w:rPr>
              <w:t>3.3 Globalisation and Competition</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_Toc181879448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7</w:t>
            </w:r>
            <w:r w:rsidRPr="00B24F26">
              <w:rPr>
                <w:rStyle w:val="IntenseReference"/>
                <w:noProof/>
                <w:webHidden/>
              </w:rPr>
              <w:fldChar w:fldCharType="end"/>
            </w:r>
          </w:hyperlink>
        </w:p>
        <w:p w14:paraId="3A9E5EDF" w14:textId="62416D9A" w:rsidR="00B24F26" w:rsidRPr="00B24F26" w:rsidRDefault="00B24F26">
          <w:pPr>
            <w:pStyle w:val="TOC1"/>
            <w:tabs>
              <w:tab w:val="right" w:leader="dot" w:pos="9016"/>
            </w:tabs>
            <w:rPr>
              <w:rStyle w:val="IntenseReference"/>
              <w:noProof/>
            </w:rPr>
          </w:pPr>
          <w:hyperlink w:anchor="_Toc181879449" w:history="1">
            <w:r w:rsidRPr="00B24F26">
              <w:rPr>
                <w:rStyle w:val="IntenseReference"/>
                <w:noProof/>
              </w:rPr>
              <w:t>4. Evaluation of Change Management Models</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_Toc181879449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7</w:t>
            </w:r>
            <w:r w:rsidRPr="00B24F26">
              <w:rPr>
                <w:rStyle w:val="IntenseReference"/>
                <w:noProof/>
                <w:webHidden/>
              </w:rPr>
              <w:fldChar w:fldCharType="end"/>
            </w:r>
          </w:hyperlink>
        </w:p>
        <w:p w14:paraId="68AA67E8" w14:textId="1443076A" w:rsidR="00B24F26" w:rsidRPr="00B24F26" w:rsidRDefault="00B24F26">
          <w:pPr>
            <w:pStyle w:val="TOC2"/>
            <w:tabs>
              <w:tab w:val="right" w:leader="dot" w:pos="9016"/>
            </w:tabs>
            <w:rPr>
              <w:rStyle w:val="IntenseReference"/>
              <w:noProof/>
            </w:rPr>
          </w:pPr>
          <w:hyperlink w:anchor="_Toc181879450" w:history="1">
            <w:r w:rsidRPr="00B24F26">
              <w:rPr>
                <w:rStyle w:val="IntenseReference"/>
                <w:noProof/>
              </w:rPr>
              <w:t>4.1 Kotter’s Eight-Step Model</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_Toc181879450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8</w:t>
            </w:r>
            <w:r w:rsidRPr="00B24F26">
              <w:rPr>
                <w:rStyle w:val="IntenseReference"/>
                <w:noProof/>
                <w:webHidden/>
              </w:rPr>
              <w:fldChar w:fldCharType="end"/>
            </w:r>
          </w:hyperlink>
        </w:p>
        <w:p w14:paraId="6C612BF6" w14:textId="543E6107" w:rsidR="00B24F26" w:rsidRPr="00B24F26" w:rsidRDefault="00B24F26">
          <w:pPr>
            <w:pStyle w:val="TOC2"/>
            <w:tabs>
              <w:tab w:val="right" w:leader="dot" w:pos="9016"/>
            </w:tabs>
            <w:rPr>
              <w:rStyle w:val="IntenseReference"/>
              <w:noProof/>
            </w:rPr>
          </w:pPr>
          <w:hyperlink w:anchor="_Toc181879451" w:history="1">
            <w:r w:rsidRPr="00B24F26">
              <w:rPr>
                <w:rStyle w:val="IntenseReference"/>
                <w:noProof/>
              </w:rPr>
              <w:t>4.2 Lewin’s Change Management Framework</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_Toc181879451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8</w:t>
            </w:r>
            <w:r w:rsidRPr="00B24F26">
              <w:rPr>
                <w:rStyle w:val="IntenseReference"/>
                <w:noProof/>
                <w:webHidden/>
              </w:rPr>
              <w:fldChar w:fldCharType="end"/>
            </w:r>
          </w:hyperlink>
        </w:p>
        <w:p w14:paraId="66E05FCC" w14:textId="102860AF" w:rsidR="00B24F26" w:rsidRPr="00B24F26" w:rsidRDefault="00B24F26">
          <w:pPr>
            <w:pStyle w:val="TOC2"/>
            <w:tabs>
              <w:tab w:val="right" w:leader="dot" w:pos="9016"/>
            </w:tabs>
            <w:rPr>
              <w:rStyle w:val="IntenseReference"/>
              <w:noProof/>
            </w:rPr>
          </w:pPr>
          <w:hyperlink w:anchor="_Toc181879452" w:history="1">
            <w:r w:rsidRPr="00B24F26">
              <w:rPr>
                <w:rStyle w:val="IntenseReference"/>
                <w:noProof/>
              </w:rPr>
              <w:t>4.3 McKinsey’s 7-S Framework</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_Toc181879452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9</w:t>
            </w:r>
            <w:r w:rsidRPr="00B24F26">
              <w:rPr>
                <w:rStyle w:val="IntenseReference"/>
                <w:noProof/>
                <w:webHidden/>
              </w:rPr>
              <w:fldChar w:fldCharType="end"/>
            </w:r>
          </w:hyperlink>
        </w:p>
        <w:p w14:paraId="48C7F072" w14:textId="5DCBFF34" w:rsidR="00B24F26" w:rsidRPr="00B24F26" w:rsidRDefault="00B24F26">
          <w:pPr>
            <w:pStyle w:val="TOC1"/>
            <w:tabs>
              <w:tab w:val="right" w:leader="dot" w:pos="9016"/>
            </w:tabs>
            <w:rPr>
              <w:rStyle w:val="IntenseReference"/>
              <w:noProof/>
            </w:rPr>
          </w:pPr>
          <w:hyperlink w:anchor="_Toc181879453" w:history="1">
            <w:r w:rsidRPr="00B24F26">
              <w:rPr>
                <w:rStyle w:val="IntenseReference"/>
                <w:noProof/>
              </w:rPr>
              <w:t>5. Leadership Styles and Their Impact on Change</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_Toc181879453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10</w:t>
            </w:r>
            <w:r w:rsidRPr="00B24F26">
              <w:rPr>
                <w:rStyle w:val="IntenseReference"/>
                <w:noProof/>
                <w:webHidden/>
              </w:rPr>
              <w:fldChar w:fldCharType="end"/>
            </w:r>
          </w:hyperlink>
        </w:p>
        <w:p w14:paraId="39602F5D" w14:textId="06430205" w:rsidR="00B24F26" w:rsidRPr="00B24F26" w:rsidRDefault="00B24F26">
          <w:pPr>
            <w:pStyle w:val="TOC2"/>
            <w:tabs>
              <w:tab w:val="right" w:leader="dot" w:pos="9016"/>
            </w:tabs>
            <w:rPr>
              <w:rStyle w:val="IntenseReference"/>
              <w:noProof/>
            </w:rPr>
          </w:pPr>
          <w:hyperlink w:anchor="_Toc181879454" w:history="1">
            <w:r w:rsidRPr="00B24F26">
              <w:rPr>
                <w:rStyle w:val="IntenseReference"/>
                <w:noProof/>
              </w:rPr>
              <w:t>5.1 Transformational Leadership</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_Toc181879454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10</w:t>
            </w:r>
            <w:r w:rsidRPr="00B24F26">
              <w:rPr>
                <w:rStyle w:val="IntenseReference"/>
                <w:noProof/>
                <w:webHidden/>
              </w:rPr>
              <w:fldChar w:fldCharType="end"/>
            </w:r>
          </w:hyperlink>
        </w:p>
        <w:p w14:paraId="3A05D67B" w14:textId="4EB06D17" w:rsidR="00B24F26" w:rsidRPr="00B24F26" w:rsidRDefault="00B24F26">
          <w:pPr>
            <w:pStyle w:val="TOC2"/>
            <w:tabs>
              <w:tab w:val="right" w:leader="dot" w:pos="9016"/>
            </w:tabs>
            <w:rPr>
              <w:rStyle w:val="IntenseReference"/>
              <w:noProof/>
            </w:rPr>
          </w:pPr>
          <w:hyperlink w:anchor="_Toc181879455" w:history="1">
            <w:r w:rsidRPr="00B24F26">
              <w:rPr>
                <w:rStyle w:val="IntenseReference"/>
                <w:noProof/>
              </w:rPr>
              <w:t>5.2 Transactional Leadership</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_Toc181879455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11</w:t>
            </w:r>
            <w:r w:rsidRPr="00B24F26">
              <w:rPr>
                <w:rStyle w:val="IntenseReference"/>
                <w:noProof/>
                <w:webHidden/>
              </w:rPr>
              <w:fldChar w:fldCharType="end"/>
            </w:r>
          </w:hyperlink>
        </w:p>
        <w:p w14:paraId="0D020268" w14:textId="38EA2DF5" w:rsidR="00B24F26" w:rsidRPr="00B24F26" w:rsidRDefault="00B24F26">
          <w:pPr>
            <w:pStyle w:val="TOC2"/>
            <w:tabs>
              <w:tab w:val="right" w:leader="dot" w:pos="9016"/>
            </w:tabs>
            <w:rPr>
              <w:rStyle w:val="IntenseReference"/>
              <w:noProof/>
            </w:rPr>
          </w:pPr>
          <w:hyperlink w:anchor="_Toc181879456" w:history="1">
            <w:r w:rsidRPr="00B24F26">
              <w:rPr>
                <w:rStyle w:val="IntenseReference"/>
                <w:noProof/>
              </w:rPr>
              <w:t>5.3 Impact on Change Management at British Airways</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_Toc181879456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12</w:t>
            </w:r>
            <w:r w:rsidRPr="00B24F26">
              <w:rPr>
                <w:rStyle w:val="IntenseReference"/>
                <w:noProof/>
                <w:webHidden/>
              </w:rPr>
              <w:fldChar w:fldCharType="end"/>
            </w:r>
          </w:hyperlink>
        </w:p>
        <w:p w14:paraId="2122FB77" w14:textId="79A5832D" w:rsidR="00B24F26" w:rsidRPr="00B24F26" w:rsidRDefault="00B24F26">
          <w:pPr>
            <w:pStyle w:val="TOC1"/>
            <w:tabs>
              <w:tab w:val="right" w:leader="dot" w:pos="9016"/>
            </w:tabs>
            <w:rPr>
              <w:rStyle w:val="IntenseReference"/>
              <w:noProof/>
            </w:rPr>
          </w:pPr>
          <w:hyperlink w:anchor="_Toc181879457" w:history="1">
            <w:r w:rsidRPr="00B24F26">
              <w:rPr>
                <w:rStyle w:val="IntenseReference"/>
                <w:noProof/>
              </w:rPr>
              <w:t>6. Impact of Organisational Culture on Change Management</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_Toc181879457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12</w:t>
            </w:r>
            <w:r w:rsidRPr="00B24F26">
              <w:rPr>
                <w:rStyle w:val="IntenseReference"/>
                <w:noProof/>
                <w:webHidden/>
              </w:rPr>
              <w:fldChar w:fldCharType="end"/>
            </w:r>
          </w:hyperlink>
        </w:p>
        <w:p w14:paraId="5615DA19" w14:textId="528004B5" w:rsidR="00B24F26" w:rsidRPr="00B24F26" w:rsidRDefault="00B24F26">
          <w:pPr>
            <w:pStyle w:val="TOC2"/>
            <w:tabs>
              <w:tab w:val="right" w:leader="dot" w:pos="9016"/>
            </w:tabs>
            <w:rPr>
              <w:rStyle w:val="IntenseReference"/>
              <w:noProof/>
            </w:rPr>
          </w:pPr>
          <w:hyperlink w:anchor="_Toc181879458" w:history="1">
            <w:r w:rsidRPr="00B24F26">
              <w:rPr>
                <w:rStyle w:val="IntenseReference"/>
                <w:noProof/>
              </w:rPr>
              <w:t>6.1 Hierarchical and Bureaucratic Culture</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_Toc181879458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12</w:t>
            </w:r>
            <w:r w:rsidRPr="00B24F26">
              <w:rPr>
                <w:rStyle w:val="IntenseReference"/>
                <w:noProof/>
                <w:webHidden/>
              </w:rPr>
              <w:fldChar w:fldCharType="end"/>
            </w:r>
          </w:hyperlink>
        </w:p>
        <w:p w14:paraId="1F5CD111" w14:textId="2FED712C" w:rsidR="00B24F26" w:rsidRPr="00B24F26" w:rsidRDefault="00B24F26">
          <w:pPr>
            <w:pStyle w:val="TOC2"/>
            <w:tabs>
              <w:tab w:val="right" w:leader="dot" w:pos="9016"/>
            </w:tabs>
            <w:rPr>
              <w:rStyle w:val="IntenseReference"/>
              <w:noProof/>
            </w:rPr>
          </w:pPr>
          <w:hyperlink w:anchor="_Toc181879459" w:history="1">
            <w:r w:rsidRPr="00B24F26">
              <w:rPr>
                <w:rStyle w:val="IntenseReference"/>
                <w:noProof/>
              </w:rPr>
              <w:t>6.2 Resistance to Change</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_Toc181879459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13</w:t>
            </w:r>
            <w:r w:rsidRPr="00B24F26">
              <w:rPr>
                <w:rStyle w:val="IntenseReference"/>
                <w:noProof/>
                <w:webHidden/>
              </w:rPr>
              <w:fldChar w:fldCharType="end"/>
            </w:r>
          </w:hyperlink>
        </w:p>
        <w:p w14:paraId="46CD46CD" w14:textId="0FC662DF" w:rsidR="00B24F26" w:rsidRPr="00B24F26" w:rsidRDefault="00B24F26">
          <w:pPr>
            <w:pStyle w:val="TOC2"/>
            <w:tabs>
              <w:tab w:val="right" w:leader="dot" w:pos="9016"/>
            </w:tabs>
            <w:rPr>
              <w:rStyle w:val="IntenseReference"/>
              <w:noProof/>
            </w:rPr>
          </w:pPr>
          <w:hyperlink w:anchor="_Toc181879460" w:history="1">
            <w:r w:rsidRPr="00B24F26">
              <w:rPr>
                <w:rStyle w:val="IntenseReference"/>
                <w:noProof/>
              </w:rPr>
              <w:t>6.3 Importance of Communication and Transparency</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_Toc181879460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13</w:t>
            </w:r>
            <w:r w:rsidRPr="00B24F26">
              <w:rPr>
                <w:rStyle w:val="IntenseReference"/>
                <w:noProof/>
                <w:webHidden/>
              </w:rPr>
              <w:fldChar w:fldCharType="end"/>
            </w:r>
          </w:hyperlink>
        </w:p>
        <w:p w14:paraId="4C220734" w14:textId="4CCA2A0D" w:rsidR="00B24F26" w:rsidRPr="00B24F26" w:rsidRDefault="00B24F26">
          <w:pPr>
            <w:pStyle w:val="TOC2"/>
            <w:tabs>
              <w:tab w:val="right" w:leader="dot" w:pos="9016"/>
            </w:tabs>
            <w:rPr>
              <w:rStyle w:val="IntenseReference"/>
              <w:noProof/>
            </w:rPr>
          </w:pPr>
          <w:hyperlink w:anchor="_Toc181879461" w:history="1">
            <w:r w:rsidRPr="00B24F26">
              <w:rPr>
                <w:rStyle w:val="IntenseReference"/>
                <w:noProof/>
              </w:rPr>
              <w:t>6.4 Organisational Culture and Change Sustainability</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_Toc181879461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14</w:t>
            </w:r>
            <w:r w:rsidRPr="00B24F26">
              <w:rPr>
                <w:rStyle w:val="IntenseReference"/>
                <w:noProof/>
                <w:webHidden/>
              </w:rPr>
              <w:fldChar w:fldCharType="end"/>
            </w:r>
          </w:hyperlink>
        </w:p>
        <w:p w14:paraId="507B42D6" w14:textId="069DF86C" w:rsidR="00B24F26" w:rsidRPr="00B24F26" w:rsidRDefault="00B24F26">
          <w:pPr>
            <w:pStyle w:val="TOC2"/>
            <w:tabs>
              <w:tab w:val="right" w:leader="dot" w:pos="9016"/>
            </w:tabs>
            <w:rPr>
              <w:rStyle w:val="IntenseReference"/>
              <w:noProof/>
            </w:rPr>
          </w:pPr>
          <w:hyperlink w:anchor="_Toc181879462" w:history="1">
            <w:r w:rsidRPr="00B24F26">
              <w:rPr>
                <w:rStyle w:val="IntenseReference"/>
                <w:noProof/>
              </w:rPr>
              <w:t>6.5 Organisational Culture and Leadership Alignment</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_Toc181879462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14</w:t>
            </w:r>
            <w:r w:rsidRPr="00B24F26">
              <w:rPr>
                <w:rStyle w:val="IntenseReference"/>
                <w:noProof/>
                <w:webHidden/>
              </w:rPr>
              <w:fldChar w:fldCharType="end"/>
            </w:r>
          </w:hyperlink>
        </w:p>
        <w:p w14:paraId="23BFE9A1" w14:textId="1AE4432B" w:rsidR="00B24F26" w:rsidRPr="00B24F26" w:rsidRDefault="00B24F26">
          <w:pPr>
            <w:pStyle w:val="TOC2"/>
            <w:tabs>
              <w:tab w:val="right" w:leader="dot" w:pos="9016"/>
            </w:tabs>
            <w:rPr>
              <w:rStyle w:val="IntenseReference"/>
              <w:noProof/>
            </w:rPr>
          </w:pPr>
          <w:hyperlink w:anchor="_Toc181879463" w:history="1">
            <w:r w:rsidRPr="00B24F26">
              <w:rPr>
                <w:rStyle w:val="IntenseReference"/>
                <w:noProof/>
              </w:rPr>
              <w:t>6.6 Conclusion: Moving Towards a Culture of Agility</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_Toc181879463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15</w:t>
            </w:r>
            <w:r w:rsidRPr="00B24F26">
              <w:rPr>
                <w:rStyle w:val="IntenseReference"/>
                <w:noProof/>
                <w:webHidden/>
              </w:rPr>
              <w:fldChar w:fldCharType="end"/>
            </w:r>
          </w:hyperlink>
        </w:p>
        <w:p w14:paraId="14728FD2" w14:textId="6C8DEA93" w:rsidR="00B24F26" w:rsidRPr="00B24F26" w:rsidRDefault="00B24F26">
          <w:pPr>
            <w:pStyle w:val="TOC1"/>
            <w:tabs>
              <w:tab w:val="right" w:leader="dot" w:pos="9016"/>
            </w:tabs>
            <w:rPr>
              <w:rStyle w:val="IntenseReference"/>
              <w:noProof/>
            </w:rPr>
          </w:pPr>
          <w:hyperlink w:anchor="_Toc181879464" w:history="1">
            <w:r w:rsidRPr="00B24F26">
              <w:rPr>
                <w:rStyle w:val="IntenseReference"/>
                <w:noProof/>
              </w:rPr>
              <w:t>7. Proposed Change Management Plan for British Airways</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_Toc181879464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15</w:t>
            </w:r>
            <w:r w:rsidRPr="00B24F26">
              <w:rPr>
                <w:rStyle w:val="IntenseReference"/>
                <w:noProof/>
                <w:webHidden/>
              </w:rPr>
              <w:fldChar w:fldCharType="end"/>
            </w:r>
          </w:hyperlink>
        </w:p>
        <w:p w14:paraId="0A0425F6" w14:textId="3D1CBED6" w:rsidR="00B24F26" w:rsidRPr="00B24F26" w:rsidRDefault="00B24F26">
          <w:pPr>
            <w:pStyle w:val="TOC2"/>
            <w:tabs>
              <w:tab w:val="right" w:leader="dot" w:pos="9016"/>
            </w:tabs>
            <w:rPr>
              <w:rStyle w:val="IntenseReference"/>
              <w:noProof/>
            </w:rPr>
          </w:pPr>
          <w:hyperlink w:anchor="_Toc181879465" w:history="1">
            <w:r w:rsidRPr="00B24F26">
              <w:rPr>
                <w:rStyle w:val="IntenseReference"/>
                <w:noProof/>
              </w:rPr>
              <w:t>7.1 Proposed Change</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_Toc181879465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15</w:t>
            </w:r>
            <w:r w:rsidRPr="00B24F26">
              <w:rPr>
                <w:rStyle w:val="IntenseReference"/>
                <w:noProof/>
                <w:webHidden/>
              </w:rPr>
              <w:fldChar w:fldCharType="end"/>
            </w:r>
          </w:hyperlink>
        </w:p>
        <w:p w14:paraId="5C310A75" w14:textId="1C5005BE" w:rsidR="00B24F26" w:rsidRPr="00B24F26" w:rsidRDefault="00B24F26">
          <w:pPr>
            <w:pStyle w:val="TOC2"/>
            <w:tabs>
              <w:tab w:val="right" w:leader="dot" w:pos="9016"/>
            </w:tabs>
            <w:rPr>
              <w:rStyle w:val="IntenseReference"/>
              <w:noProof/>
            </w:rPr>
          </w:pPr>
          <w:hyperlink w:anchor="_Toc181879466" w:history="1">
            <w:r w:rsidRPr="00B24F26">
              <w:rPr>
                <w:rStyle w:val="IntenseReference"/>
                <w:noProof/>
              </w:rPr>
              <w:t>7.2 Financial Plan</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_Toc181879466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16</w:t>
            </w:r>
            <w:r w:rsidRPr="00B24F26">
              <w:rPr>
                <w:rStyle w:val="IntenseReference"/>
                <w:noProof/>
                <w:webHidden/>
              </w:rPr>
              <w:fldChar w:fldCharType="end"/>
            </w:r>
          </w:hyperlink>
        </w:p>
        <w:p w14:paraId="606B1E44" w14:textId="1FEDFFFE" w:rsidR="00B24F26" w:rsidRPr="00B24F26" w:rsidRDefault="00B24F26">
          <w:pPr>
            <w:pStyle w:val="TOC2"/>
            <w:tabs>
              <w:tab w:val="right" w:leader="dot" w:pos="9016"/>
            </w:tabs>
            <w:rPr>
              <w:rStyle w:val="IntenseReference"/>
              <w:noProof/>
            </w:rPr>
          </w:pPr>
          <w:hyperlink w:anchor="_Toc181879467" w:history="1">
            <w:r w:rsidRPr="00B24F26">
              <w:rPr>
                <w:rStyle w:val="IntenseReference"/>
                <w:noProof/>
              </w:rPr>
              <w:t>7.3 Communication Plan</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_Toc181879467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17</w:t>
            </w:r>
            <w:r w:rsidRPr="00B24F26">
              <w:rPr>
                <w:rStyle w:val="IntenseReference"/>
                <w:noProof/>
                <w:webHidden/>
              </w:rPr>
              <w:fldChar w:fldCharType="end"/>
            </w:r>
          </w:hyperlink>
        </w:p>
        <w:p w14:paraId="087508E6" w14:textId="0FC06D80" w:rsidR="00B24F26" w:rsidRPr="00B24F26" w:rsidRDefault="00B24F26">
          <w:pPr>
            <w:pStyle w:val="TOC2"/>
            <w:tabs>
              <w:tab w:val="right" w:leader="dot" w:pos="9016"/>
            </w:tabs>
            <w:rPr>
              <w:rStyle w:val="IntenseReference"/>
              <w:noProof/>
            </w:rPr>
          </w:pPr>
          <w:hyperlink w:anchor="_Toc181879468" w:history="1">
            <w:r w:rsidRPr="00B24F26">
              <w:rPr>
                <w:rStyle w:val="IntenseReference"/>
                <w:noProof/>
              </w:rPr>
              <w:t>7.4 Evaluation Plan</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_Toc181879468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18</w:t>
            </w:r>
            <w:r w:rsidRPr="00B24F26">
              <w:rPr>
                <w:rStyle w:val="IntenseReference"/>
                <w:noProof/>
                <w:webHidden/>
              </w:rPr>
              <w:fldChar w:fldCharType="end"/>
            </w:r>
          </w:hyperlink>
        </w:p>
        <w:p w14:paraId="0CE30C24" w14:textId="736532DC" w:rsidR="00B24F26" w:rsidRPr="00B24F26" w:rsidRDefault="00B24F26">
          <w:pPr>
            <w:pStyle w:val="TOC1"/>
            <w:tabs>
              <w:tab w:val="right" w:leader="dot" w:pos="9016"/>
            </w:tabs>
            <w:rPr>
              <w:rStyle w:val="IntenseReference"/>
              <w:noProof/>
            </w:rPr>
          </w:pPr>
          <w:hyperlink w:anchor="_Toc181879469" w:history="1">
            <w:r w:rsidRPr="00B24F26">
              <w:rPr>
                <w:rStyle w:val="IntenseReference"/>
                <w:noProof/>
              </w:rPr>
              <w:t>8. Conclusion</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_Toc181879469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18</w:t>
            </w:r>
            <w:r w:rsidRPr="00B24F26">
              <w:rPr>
                <w:rStyle w:val="IntenseReference"/>
                <w:noProof/>
                <w:webHidden/>
              </w:rPr>
              <w:fldChar w:fldCharType="end"/>
            </w:r>
          </w:hyperlink>
        </w:p>
        <w:p w14:paraId="7D557779" w14:textId="69F06E72" w:rsidR="00B24F26" w:rsidRPr="00B24F26" w:rsidRDefault="00B24F26">
          <w:pPr>
            <w:pStyle w:val="TOC1"/>
            <w:tabs>
              <w:tab w:val="right" w:leader="dot" w:pos="9016"/>
            </w:tabs>
            <w:rPr>
              <w:rStyle w:val="IntenseReference"/>
              <w:noProof/>
            </w:rPr>
          </w:pPr>
          <w:hyperlink w:anchor="_Toc181879470" w:history="1">
            <w:r w:rsidRPr="00B24F26">
              <w:rPr>
                <w:rStyle w:val="IntenseReference"/>
                <w:noProof/>
              </w:rPr>
              <w:t>9. References</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_Toc181879470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20</w:t>
            </w:r>
            <w:r w:rsidRPr="00B24F26">
              <w:rPr>
                <w:rStyle w:val="IntenseReference"/>
                <w:noProof/>
                <w:webHidden/>
              </w:rPr>
              <w:fldChar w:fldCharType="end"/>
            </w:r>
          </w:hyperlink>
        </w:p>
        <w:p w14:paraId="6F547DEE" w14:textId="52D55837" w:rsidR="00DD0282" w:rsidRDefault="00DD0282">
          <w:r w:rsidRPr="00B24F26">
            <w:rPr>
              <w:rStyle w:val="IntenseReference"/>
            </w:rPr>
            <w:fldChar w:fldCharType="end"/>
          </w:r>
        </w:p>
      </w:sdtContent>
    </w:sdt>
    <w:p w14:paraId="16A88CF5" w14:textId="77777777" w:rsidR="006451A7" w:rsidRDefault="006451A7" w:rsidP="00FB2FDE">
      <w:pPr>
        <w:rPr>
          <w:b/>
          <w:bCs/>
        </w:rPr>
      </w:pPr>
    </w:p>
    <w:p w14:paraId="4C9C1498" w14:textId="77777777" w:rsidR="00C450B7" w:rsidRDefault="00C450B7" w:rsidP="00FB2FDE">
      <w:pPr>
        <w:rPr>
          <w:b/>
          <w:bCs/>
        </w:rPr>
      </w:pPr>
    </w:p>
    <w:p w14:paraId="6369144D" w14:textId="77777777" w:rsidR="00CD3D43" w:rsidRDefault="00CD3D43" w:rsidP="00FB2FDE">
      <w:pPr>
        <w:rPr>
          <w:b/>
          <w:bCs/>
        </w:rPr>
      </w:pPr>
    </w:p>
    <w:p w14:paraId="225461D4" w14:textId="77777777" w:rsidR="00CD3D43" w:rsidRDefault="00CD3D43" w:rsidP="00FB2FDE">
      <w:pPr>
        <w:rPr>
          <w:b/>
          <w:bCs/>
        </w:rPr>
      </w:pPr>
    </w:p>
    <w:p w14:paraId="1D3B5982" w14:textId="77777777" w:rsidR="00CD3D43" w:rsidRDefault="00CD3D43" w:rsidP="00FB2FDE">
      <w:pPr>
        <w:rPr>
          <w:b/>
          <w:bCs/>
        </w:rPr>
      </w:pPr>
    </w:p>
    <w:p w14:paraId="0DEE15CB" w14:textId="77777777" w:rsidR="00CD3D43" w:rsidRDefault="00CD3D43" w:rsidP="00FB2FDE">
      <w:pPr>
        <w:rPr>
          <w:b/>
          <w:bCs/>
        </w:rPr>
      </w:pPr>
    </w:p>
    <w:p w14:paraId="35A70892" w14:textId="6B32CB27" w:rsidR="00FB2FDE" w:rsidRPr="00C450B7" w:rsidRDefault="00FB2FDE" w:rsidP="009B6D59">
      <w:pPr>
        <w:pStyle w:val="Heading1"/>
        <w:spacing w:line="360" w:lineRule="auto"/>
        <w:jc w:val="both"/>
        <w:rPr>
          <w:rFonts w:ascii="Times New Roman" w:hAnsi="Times New Roman" w:cs="Times New Roman"/>
        </w:rPr>
      </w:pPr>
      <w:bookmarkStart w:id="2" w:name="_Toc181879443"/>
      <w:r w:rsidRPr="00C450B7">
        <w:rPr>
          <w:rFonts w:ascii="Times New Roman" w:hAnsi="Times New Roman" w:cs="Times New Roman"/>
        </w:rPr>
        <w:t>1. Introduction</w:t>
      </w:r>
      <w:bookmarkEnd w:id="2"/>
    </w:p>
    <w:p w14:paraId="0D29BEB7" w14:textId="4A021CBD" w:rsidR="0040070F" w:rsidRPr="0040070F" w:rsidRDefault="0040070F" w:rsidP="009B6D59">
      <w:pPr>
        <w:spacing w:line="360" w:lineRule="auto"/>
        <w:jc w:val="both"/>
        <w:rPr>
          <w:rFonts w:ascii="Times New Roman" w:hAnsi="Times New Roman" w:cs="Times New Roman"/>
        </w:rPr>
      </w:pPr>
      <w:r w:rsidRPr="0040070F">
        <w:rPr>
          <w:rFonts w:ascii="Times New Roman" w:hAnsi="Times New Roman" w:cs="Times New Roman"/>
        </w:rPr>
        <w:t>Change in organi</w:t>
      </w:r>
      <w:r w:rsidR="00592DB7">
        <w:rPr>
          <w:rFonts w:ascii="Times New Roman" w:hAnsi="Times New Roman" w:cs="Times New Roman"/>
        </w:rPr>
        <w:t>s</w:t>
      </w:r>
      <w:r w:rsidRPr="0040070F">
        <w:rPr>
          <w:rFonts w:ascii="Times New Roman" w:hAnsi="Times New Roman" w:cs="Times New Roman"/>
        </w:rPr>
        <w:t xml:space="preserve">ations is an inevitable part of our rapidly evolving marketplace. External factors such as technological advancements, economic volatility, and rising competition all compel businesses to remain competitive and resilient (Cameron &amp; Green, 2015). Globalisation, digital transformation and sustainability have brought huge challenges to the airline </w:t>
      </w:r>
      <w:proofErr w:type="gramStart"/>
      <w:r w:rsidRPr="0040070F">
        <w:rPr>
          <w:rFonts w:ascii="Times New Roman" w:hAnsi="Times New Roman" w:cs="Times New Roman"/>
        </w:rPr>
        <w:t>industry in particular, and</w:t>
      </w:r>
      <w:proofErr w:type="gramEnd"/>
      <w:r w:rsidRPr="0040070F">
        <w:rPr>
          <w:rFonts w:ascii="Times New Roman" w:hAnsi="Times New Roman" w:cs="Times New Roman"/>
        </w:rPr>
        <w:t xml:space="preserve"> the industry is constantly evolving</w:t>
      </w:r>
      <w:r w:rsidR="00B8265C">
        <w:rPr>
          <w:rFonts w:ascii="Times New Roman" w:hAnsi="Times New Roman" w:cs="Times New Roman"/>
        </w:rPr>
        <w:t xml:space="preserve"> </w:t>
      </w:r>
      <w:r w:rsidR="00B8265C" w:rsidRPr="00B8265C">
        <w:rPr>
          <w:rFonts w:ascii="Times New Roman" w:hAnsi="Times New Roman" w:cs="Times New Roman"/>
        </w:rPr>
        <w:t>(</w:t>
      </w:r>
      <w:proofErr w:type="spellStart"/>
      <w:r w:rsidR="00B8265C" w:rsidRPr="00B8265C">
        <w:rPr>
          <w:rFonts w:ascii="Times New Roman" w:hAnsi="Times New Roman" w:cs="Times New Roman"/>
        </w:rPr>
        <w:t>Gualini</w:t>
      </w:r>
      <w:proofErr w:type="spellEnd"/>
      <w:r w:rsidR="00B8265C" w:rsidRPr="00B8265C">
        <w:rPr>
          <w:rFonts w:ascii="Times New Roman" w:hAnsi="Times New Roman" w:cs="Times New Roman"/>
        </w:rPr>
        <w:t xml:space="preserve">, Martini </w:t>
      </w:r>
      <w:r w:rsidR="00B8265C">
        <w:rPr>
          <w:rFonts w:ascii="Times New Roman" w:hAnsi="Times New Roman" w:cs="Times New Roman"/>
        </w:rPr>
        <w:t>and</w:t>
      </w:r>
      <w:r w:rsidR="00B8265C" w:rsidRPr="00B8265C">
        <w:rPr>
          <w:rFonts w:ascii="Times New Roman" w:hAnsi="Times New Roman" w:cs="Times New Roman"/>
        </w:rPr>
        <w:t xml:space="preserve"> Porta, 2022)</w:t>
      </w:r>
      <w:r w:rsidRPr="0040070F">
        <w:rPr>
          <w:rFonts w:ascii="Times New Roman" w:hAnsi="Times New Roman" w:cs="Times New Roman"/>
        </w:rPr>
        <w:t>.</w:t>
      </w:r>
    </w:p>
    <w:p w14:paraId="78D6FAB2" w14:textId="634EE8F3" w:rsidR="0040070F" w:rsidRDefault="0040070F" w:rsidP="009B6D59">
      <w:pPr>
        <w:spacing w:line="360" w:lineRule="auto"/>
        <w:jc w:val="both"/>
        <w:rPr>
          <w:rFonts w:ascii="Times New Roman" w:hAnsi="Times New Roman" w:cs="Times New Roman"/>
        </w:rPr>
      </w:pPr>
      <w:r w:rsidRPr="0040070F">
        <w:rPr>
          <w:rFonts w:ascii="Times New Roman" w:hAnsi="Times New Roman" w:cs="Times New Roman"/>
        </w:rPr>
        <w:t xml:space="preserve">British Airways (BA), the global airline and part of the International Airlines Group (IAG), has dealt with these challenges through a series of change programmes, from consolidation to digitalisation. In an increasingly competitive market, </w:t>
      </w:r>
      <w:r w:rsidR="00592DB7">
        <w:rPr>
          <w:rFonts w:ascii="Times New Roman" w:hAnsi="Times New Roman" w:cs="Times New Roman"/>
        </w:rPr>
        <w:t>low-cost</w:t>
      </w:r>
      <w:r w:rsidRPr="0040070F">
        <w:rPr>
          <w:rFonts w:ascii="Times New Roman" w:hAnsi="Times New Roman" w:cs="Times New Roman"/>
        </w:rPr>
        <w:t xml:space="preserve"> and Middle Eastern airlines wreaked havoc on BA’s reputation around the world</w:t>
      </w:r>
      <w:r w:rsidR="00B8265C">
        <w:rPr>
          <w:rFonts w:ascii="Times New Roman" w:hAnsi="Times New Roman" w:cs="Times New Roman"/>
        </w:rPr>
        <w:t xml:space="preserve"> </w:t>
      </w:r>
      <w:r w:rsidR="00B8265C" w:rsidRPr="00B8265C">
        <w:rPr>
          <w:rFonts w:ascii="Times New Roman" w:hAnsi="Times New Roman" w:cs="Times New Roman"/>
        </w:rPr>
        <w:t>(Kotze, 2017)</w:t>
      </w:r>
      <w:r w:rsidRPr="0040070F">
        <w:rPr>
          <w:rFonts w:ascii="Times New Roman" w:hAnsi="Times New Roman" w:cs="Times New Roman"/>
        </w:rPr>
        <w:t>. Such external pressures have driven BA to rethink its business strategy and redefine workforce, operations and customer engagement plans (</w:t>
      </w:r>
      <w:proofErr w:type="spellStart"/>
      <w:r w:rsidR="00B8265C">
        <w:rPr>
          <w:rFonts w:ascii="Times New Roman" w:hAnsi="Times New Roman" w:cs="Times New Roman"/>
        </w:rPr>
        <w:t>Szuster</w:t>
      </w:r>
      <w:proofErr w:type="spellEnd"/>
      <w:r w:rsidR="00B8265C">
        <w:rPr>
          <w:rFonts w:ascii="Times New Roman" w:hAnsi="Times New Roman" w:cs="Times New Roman"/>
        </w:rPr>
        <w:t>, 2008</w:t>
      </w:r>
      <w:r w:rsidRPr="0040070F">
        <w:rPr>
          <w:rFonts w:ascii="Times New Roman" w:hAnsi="Times New Roman" w:cs="Times New Roman"/>
        </w:rPr>
        <w:t>).</w:t>
      </w:r>
    </w:p>
    <w:p w14:paraId="022C4056" w14:textId="7553998D" w:rsidR="00B441A5" w:rsidRPr="00B441A5" w:rsidRDefault="00B441A5" w:rsidP="009B6D59">
      <w:pPr>
        <w:spacing w:line="360" w:lineRule="auto"/>
        <w:jc w:val="both"/>
        <w:rPr>
          <w:rFonts w:ascii="Times New Roman" w:hAnsi="Times New Roman" w:cs="Times New Roman"/>
        </w:rPr>
      </w:pPr>
      <w:r w:rsidRPr="00B441A5">
        <w:rPr>
          <w:rFonts w:ascii="Times New Roman" w:hAnsi="Times New Roman" w:cs="Times New Roman"/>
        </w:rPr>
        <w:t>The report provides an inside look at some of the greatest barriers to transformation at British Airways. It starts with a brief look at BA today and transitions into discussing how the external world affects BA, from disruption through technology to economic volatility</w:t>
      </w:r>
      <w:r w:rsidR="00B8265C">
        <w:rPr>
          <w:rFonts w:ascii="Times New Roman" w:hAnsi="Times New Roman" w:cs="Times New Roman"/>
        </w:rPr>
        <w:t xml:space="preserve"> </w:t>
      </w:r>
      <w:r w:rsidR="00B8265C" w:rsidRPr="00B8265C">
        <w:rPr>
          <w:rFonts w:ascii="Times New Roman" w:hAnsi="Times New Roman" w:cs="Times New Roman"/>
        </w:rPr>
        <w:t xml:space="preserve">(Smyth </w:t>
      </w:r>
      <w:r w:rsidR="00B8265C">
        <w:rPr>
          <w:rFonts w:ascii="Times New Roman" w:hAnsi="Times New Roman" w:cs="Times New Roman"/>
        </w:rPr>
        <w:t>and</w:t>
      </w:r>
      <w:r w:rsidR="00B8265C" w:rsidRPr="00B8265C">
        <w:rPr>
          <w:rFonts w:ascii="Times New Roman" w:hAnsi="Times New Roman" w:cs="Times New Roman"/>
        </w:rPr>
        <w:t xml:space="preserve"> O’Reilly, 2020)</w:t>
      </w:r>
      <w:r w:rsidRPr="00B441A5">
        <w:rPr>
          <w:rFonts w:ascii="Times New Roman" w:hAnsi="Times New Roman" w:cs="Times New Roman"/>
        </w:rPr>
        <w:t>. These change management practices – Kotter’s Eight-Step Model, Lewin’s Change Management Model, and McKinsey’s 7-S Model – are all articulated in terms of BA’s strategic plans and their successes and failures. The report also reviews the leadership culture that shaped BA’s reorganization efforts and assesses how the hierarchy culture of the organization has impacted the success of its change efforts</w:t>
      </w:r>
      <w:r w:rsidR="00B8265C">
        <w:rPr>
          <w:rFonts w:ascii="Times New Roman" w:hAnsi="Times New Roman" w:cs="Times New Roman"/>
        </w:rPr>
        <w:t xml:space="preserve"> </w:t>
      </w:r>
      <w:r w:rsidR="00B8265C" w:rsidRPr="00B8265C">
        <w:rPr>
          <w:rFonts w:ascii="Times New Roman" w:hAnsi="Times New Roman" w:cs="Times New Roman"/>
        </w:rPr>
        <w:t xml:space="preserve">(Bass </w:t>
      </w:r>
      <w:r w:rsidR="00B8265C">
        <w:rPr>
          <w:rFonts w:ascii="Times New Roman" w:hAnsi="Times New Roman" w:cs="Times New Roman"/>
        </w:rPr>
        <w:t>and</w:t>
      </w:r>
      <w:r w:rsidR="00B8265C" w:rsidRPr="00B8265C">
        <w:rPr>
          <w:rFonts w:ascii="Times New Roman" w:hAnsi="Times New Roman" w:cs="Times New Roman"/>
        </w:rPr>
        <w:t xml:space="preserve"> Avolio, 1994)</w:t>
      </w:r>
      <w:r w:rsidRPr="00B441A5">
        <w:rPr>
          <w:rFonts w:ascii="Times New Roman" w:hAnsi="Times New Roman" w:cs="Times New Roman"/>
        </w:rPr>
        <w:t>. Finally, a change management roadmap is laid out to tackle operational agility, employee engagement, digital transformation, and sustainability.</w:t>
      </w:r>
    </w:p>
    <w:p w14:paraId="150A400F" w14:textId="76ACC422" w:rsidR="00264893" w:rsidRPr="00264893" w:rsidRDefault="00B441A5" w:rsidP="009B6D59">
      <w:pPr>
        <w:spacing w:line="360" w:lineRule="auto"/>
        <w:jc w:val="both"/>
        <w:rPr>
          <w:rFonts w:ascii="Times New Roman" w:hAnsi="Times New Roman" w:cs="Times New Roman"/>
        </w:rPr>
      </w:pPr>
      <w:r w:rsidRPr="00B441A5">
        <w:rPr>
          <w:rFonts w:ascii="Times New Roman" w:hAnsi="Times New Roman" w:cs="Times New Roman"/>
        </w:rPr>
        <w:t>The report’s purpose is to provide the board with meaningful information on BA’s recent history, forces of change, and long-term survival and performance. By becoming more agile and adaptive, BA can be the dominant player in the competitive, ever-evolving airline industry.</w:t>
      </w:r>
      <w:r w:rsidR="00000000">
        <w:rPr>
          <w:rFonts w:ascii="Times New Roman" w:hAnsi="Times New Roman" w:cs="Times New Roman"/>
        </w:rPr>
        <w:pict w14:anchorId="729FD0A6">
          <v:rect id="_x0000_i1025" style="width:0;height:1.5pt" o:hralign="center" o:hrstd="t" o:hr="t" fillcolor="#a0a0a0" stroked="f"/>
        </w:pict>
      </w:r>
    </w:p>
    <w:p w14:paraId="0F7CBD88" w14:textId="77777777" w:rsidR="006621DA" w:rsidRPr="00C450B7" w:rsidRDefault="006621DA" w:rsidP="009B6D59">
      <w:pPr>
        <w:pStyle w:val="Heading1"/>
        <w:spacing w:line="360" w:lineRule="auto"/>
        <w:jc w:val="both"/>
        <w:rPr>
          <w:rFonts w:ascii="Times New Roman" w:hAnsi="Times New Roman" w:cs="Times New Roman"/>
        </w:rPr>
      </w:pPr>
      <w:bookmarkStart w:id="3" w:name="_Toc181879444"/>
      <w:r w:rsidRPr="00C450B7">
        <w:rPr>
          <w:rFonts w:ascii="Times New Roman" w:hAnsi="Times New Roman" w:cs="Times New Roman"/>
        </w:rPr>
        <w:t>2. Current State of British Airways</w:t>
      </w:r>
      <w:bookmarkEnd w:id="3"/>
    </w:p>
    <w:p w14:paraId="3DDA9710" w14:textId="66B1EEA4" w:rsidR="00E01182" w:rsidRPr="00E01182" w:rsidRDefault="00E01182" w:rsidP="009B6D59">
      <w:pPr>
        <w:spacing w:line="360" w:lineRule="auto"/>
        <w:jc w:val="both"/>
        <w:rPr>
          <w:rFonts w:ascii="Times New Roman" w:hAnsi="Times New Roman" w:cs="Times New Roman"/>
        </w:rPr>
      </w:pPr>
      <w:r w:rsidRPr="00E01182">
        <w:rPr>
          <w:rFonts w:ascii="Times New Roman" w:hAnsi="Times New Roman" w:cs="Times New Roman"/>
        </w:rPr>
        <w:t xml:space="preserve">British Airways (BA) is one of the most successful airlines in the world and a flagship company in the UK. BA is a member of </w:t>
      </w:r>
      <w:r w:rsidR="00F2635E">
        <w:rPr>
          <w:rFonts w:ascii="Times New Roman" w:hAnsi="Times New Roman" w:cs="Times New Roman"/>
        </w:rPr>
        <w:t xml:space="preserve">the </w:t>
      </w:r>
      <w:r w:rsidRPr="00E01182">
        <w:rPr>
          <w:rFonts w:ascii="Times New Roman" w:hAnsi="Times New Roman" w:cs="Times New Roman"/>
        </w:rPr>
        <w:t>International Airlines Group (IAG), one of the largest airline groups in the world, and plays a key role in IAG’s business. In addition to flying more than 200 aircraft, British Airways flies to over 200 locations worldwide and has more than 40,000 employees (</w:t>
      </w:r>
      <w:r w:rsidR="008F50C7">
        <w:rPr>
          <w:rFonts w:ascii="Times New Roman" w:hAnsi="Times New Roman" w:cs="Times New Roman"/>
        </w:rPr>
        <w:t>Jolly, 2020</w:t>
      </w:r>
      <w:r w:rsidRPr="00E01182">
        <w:rPr>
          <w:rFonts w:ascii="Times New Roman" w:hAnsi="Times New Roman" w:cs="Times New Roman"/>
        </w:rPr>
        <w:t xml:space="preserve">). But </w:t>
      </w:r>
      <w:proofErr w:type="gramStart"/>
      <w:r w:rsidRPr="00E01182">
        <w:rPr>
          <w:rFonts w:ascii="Times New Roman" w:hAnsi="Times New Roman" w:cs="Times New Roman"/>
        </w:rPr>
        <w:lastRenderedPageBreak/>
        <w:t>in spite of</w:t>
      </w:r>
      <w:proofErr w:type="gramEnd"/>
      <w:r w:rsidRPr="00E01182">
        <w:rPr>
          <w:rFonts w:ascii="Times New Roman" w:hAnsi="Times New Roman" w:cs="Times New Roman"/>
        </w:rPr>
        <w:t xml:space="preserve"> the company’s reputation and market dominance, BA has suffered a few setbacks in recent years, ranging from its operational efficiency to its positioning.</w:t>
      </w:r>
    </w:p>
    <w:p w14:paraId="05E2096C" w14:textId="2CF6DD8F" w:rsidR="00E01182" w:rsidRPr="00E01182" w:rsidRDefault="00E01182" w:rsidP="009B6D59">
      <w:pPr>
        <w:spacing w:line="360" w:lineRule="auto"/>
        <w:jc w:val="both"/>
        <w:rPr>
          <w:rFonts w:ascii="Times New Roman" w:hAnsi="Times New Roman" w:cs="Times New Roman"/>
        </w:rPr>
      </w:pPr>
      <w:r w:rsidRPr="00E01182">
        <w:rPr>
          <w:rFonts w:ascii="Times New Roman" w:hAnsi="Times New Roman" w:cs="Times New Roman"/>
        </w:rPr>
        <w:t xml:space="preserve">The biggest blow to BA was the COVID-19 pandemic, which crippled the global aviation landscape. The pandemic led to flight cancellations on a scale </w:t>
      </w:r>
      <w:proofErr w:type="gramStart"/>
      <w:r w:rsidRPr="00E01182">
        <w:rPr>
          <w:rFonts w:ascii="Times New Roman" w:hAnsi="Times New Roman" w:cs="Times New Roman"/>
        </w:rPr>
        <w:t>never before</w:t>
      </w:r>
      <w:proofErr w:type="gramEnd"/>
      <w:r w:rsidRPr="00E01182">
        <w:rPr>
          <w:rFonts w:ascii="Times New Roman" w:hAnsi="Times New Roman" w:cs="Times New Roman"/>
        </w:rPr>
        <w:t xml:space="preserve"> seen, passenger numbers dropped sharply, and the companies lost thousands of dollars. In the depths of the crisis, BA grounded most of its fleet, and revenue dropped to an all-time low. In 2020 alone, the airline’s loss was £4.3 billion, which prompted them to take drastic measures, including cutting approximately 12,000 staff </w:t>
      </w:r>
      <w:r w:rsidR="00B8265C" w:rsidRPr="00B8265C">
        <w:rPr>
          <w:rFonts w:ascii="Times New Roman" w:hAnsi="Times New Roman" w:cs="Times New Roman"/>
        </w:rPr>
        <w:t>(International Airlines Group, 2020)</w:t>
      </w:r>
      <w:r w:rsidRPr="00E01182">
        <w:rPr>
          <w:rFonts w:ascii="Times New Roman" w:hAnsi="Times New Roman" w:cs="Times New Roman"/>
        </w:rPr>
        <w:t>. These layoffs, necessary for short-term savings, were widely derided and damaged the airline’s reputation</w:t>
      </w:r>
      <w:r w:rsidR="00B8265C">
        <w:rPr>
          <w:rFonts w:ascii="Times New Roman" w:hAnsi="Times New Roman" w:cs="Times New Roman"/>
        </w:rPr>
        <w:t xml:space="preserve"> </w:t>
      </w:r>
      <w:r w:rsidR="00B8265C" w:rsidRPr="00E01182">
        <w:rPr>
          <w:rFonts w:ascii="Times New Roman" w:hAnsi="Times New Roman" w:cs="Times New Roman"/>
        </w:rPr>
        <w:t>(</w:t>
      </w:r>
      <w:r w:rsidR="00B8265C">
        <w:rPr>
          <w:rFonts w:ascii="Times New Roman" w:hAnsi="Times New Roman" w:cs="Times New Roman"/>
        </w:rPr>
        <w:t>Smyth and O’Reilly, 2020</w:t>
      </w:r>
      <w:r w:rsidR="00B8265C" w:rsidRPr="00E01182">
        <w:rPr>
          <w:rFonts w:ascii="Times New Roman" w:hAnsi="Times New Roman" w:cs="Times New Roman"/>
        </w:rPr>
        <w:t>)</w:t>
      </w:r>
      <w:r w:rsidRPr="00E01182">
        <w:rPr>
          <w:rFonts w:ascii="Times New Roman" w:hAnsi="Times New Roman" w:cs="Times New Roman"/>
        </w:rPr>
        <w:t>.</w:t>
      </w:r>
    </w:p>
    <w:p w14:paraId="4B902816" w14:textId="2A39AD4F" w:rsidR="00E01182" w:rsidRPr="00E01182" w:rsidRDefault="00E01182" w:rsidP="009B6D59">
      <w:pPr>
        <w:spacing w:line="360" w:lineRule="auto"/>
        <w:jc w:val="both"/>
        <w:rPr>
          <w:rFonts w:ascii="Times New Roman" w:hAnsi="Times New Roman" w:cs="Times New Roman"/>
        </w:rPr>
      </w:pPr>
      <w:r w:rsidRPr="00E01182">
        <w:rPr>
          <w:rFonts w:ascii="Times New Roman" w:hAnsi="Times New Roman" w:cs="Times New Roman"/>
        </w:rPr>
        <w:t xml:space="preserve">One other issue for British Airways has been the pace of digital disruption. Digital portals, mobile apps, and self-service systems have changed how </w:t>
      </w:r>
      <w:proofErr w:type="gramStart"/>
      <w:r w:rsidR="00F2635E">
        <w:rPr>
          <w:rFonts w:ascii="Times New Roman" w:hAnsi="Times New Roman" w:cs="Times New Roman"/>
        </w:rPr>
        <w:t>travellers</w:t>
      </w:r>
      <w:proofErr w:type="gramEnd"/>
      <w:r w:rsidRPr="00E01182">
        <w:rPr>
          <w:rFonts w:ascii="Times New Roman" w:hAnsi="Times New Roman" w:cs="Times New Roman"/>
        </w:rPr>
        <w:t xml:space="preserve"> book and operate flights. They expect a seamless digital experience, from ticketing to live flight updates. Although BA has made serious progress in developing its digital presence – such as on its mobile app and online check-in – it has been plagued by a few major technical glitches. In 2017, for example, BA had a major IT malfunction that cancelled more than 400 flights and left tens of thousands of passengers stranded (</w:t>
      </w:r>
      <w:r w:rsidR="004770BB">
        <w:rPr>
          <w:rFonts w:ascii="Times New Roman" w:hAnsi="Times New Roman" w:cs="Times New Roman"/>
        </w:rPr>
        <w:t>Jolly, 2019</w:t>
      </w:r>
      <w:r w:rsidRPr="00E01182">
        <w:rPr>
          <w:rFonts w:ascii="Times New Roman" w:hAnsi="Times New Roman" w:cs="Times New Roman"/>
        </w:rPr>
        <w:t>). This failure brought home the need to invest in a strong digital infrastructure to minimize operational disruption and secure customer confidence.</w:t>
      </w:r>
    </w:p>
    <w:p w14:paraId="745EA224" w14:textId="086AB003" w:rsidR="00E01182" w:rsidRPr="00E01182" w:rsidRDefault="00E01182" w:rsidP="009B6D59">
      <w:pPr>
        <w:spacing w:line="360" w:lineRule="auto"/>
        <w:jc w:val="both"/>
        <w:rPr>
          <w:rFonts w:ascii="Times New Roman" w:hAnsi="Times New Roman" w:cs="Times New Roman"/>
        </w:rPr>
      </w:pPr>
      <w:r w:rsidRPr="00E01182">
        <w:rPr>
          <w:rFonts w:ascii="Times New Roman" w:hAnsi="Times New Roman" w:cs="Times New Roman"/>
        </w:rPr>
        <w:t xml:space="preserve">Growing competition in the airline space, including LCCs like Ryanair and EasyJet, has further sapped BA’s market share. LCCs have been notoriously price-driven, putting great pressure on legacy carriers such as BA to lower costs and battle it out on price. Although British Airways has made some attempts to lower its fares </w:t>
      </w:r>
      <w:proofErr w:type="gramStart"/>
      <w:r w:rsidRPr="00E01182">
        <w:rPr>
          <w:rFonts w:ascii="Times New Roman" w:hAnsi="Times New Roman" w:cs="Times New Roman"/>
        </w:rPr>
        <w:t>in order to</w:t>
      </w:r>
      <w:proofErr w:type="gramEnd"/>
      <w:r w:rsidRPr="00E01182">
        <w:rPr>
          <w:rFonts w:ascii="Times New Roman" w:hAnsi="Times New Roman" w:cs="Times New Roman"/>
        </w:rPr>
        <w:t xml:space="preserve"> lure more affordable customers, it’s unable to compete with the ultra-low prices that its rivals offer. Competitive prices from these LCCs have resulted in the decline of airline margins, resulting in traditional airlines having to change fast or they lose their customers to cheaper alternatives (</w:t>
      </w:r>
      <w:r w:rsidR="00EA019B">
        <w:rPr>
          <w:rFonts w:ascii="Times New Roman" w:hAnsi="Times New Roman" w:cs="Times New Roman"/>
        </w:rPr>
        <w:t>Kotze, 2017</w:t>
      </w:r>
      <w:r w:rsidRPr="00E01182">
        <w:rPr>
          <w:rFonts w:ascii="Times New Roman" w:hAnsi="Times New Roman" w:cs="Times New Roman"/>
        </w:rPr>
        <w:t>).</w:t>
      </w:r>
    </w:p>
    <w:p w14:paraId="6D7F2A39" w14:textId="22C67BFA" w:rsidR="00E01182" w:rsidRPr="00E01182" w:rsidRDefault="00E01182" w:rsidP="009B6D59">
      <w:pPr>
        <w:spacing w:line="360" w:lineRule="auto"/>
        <w:jc w:val="both"/>
        <w:rPr>
          <w:rFonts w:ascii="Times New Roman" w:hAnsi="Times New Roman" w:cs="Times New Roman"/>
        </w:rPr>
      </w:pPr>
      <w:r w:rsidRPr="00E01182">
        <w:rPr>
          <w:rFonts w:ascii="Times New Roman" w:hAnsi="Times New Roman" w:cs="Times New Roman"/>
        </w:rPr>
        <w:t>Alongside competition, British Airways has increasingly got a grip on the environment. The transport sector has been held accountable for its environmental footprint, in particular its emissions and climate impacts. In response to this new environmental consciousness, BA has introduced several sustainability programs designed to minimise its carbon footprint. These include purchasing fuel-efficient planes, going zero carbon by 2050, and exploring sustainable aviation fuels (</w:t>
      </w:r>
      <w:proofErr w:type="spellStart"/>
      <w:r w:rsidR="00B35875" w:rsidRPr="00B35875">
        <w:rPr>
          <w:rFonts w:ascii="Times New Roman" w:hAnsi="Times New Roman" w:cs="Times New Roman"/>
        </w:rPr>
        <w:t>Szuster</w:t>
      </w:r>
      <w:proofErr w:type="spellEnd"/>
      <w:r w:rsidR="00B35875" w:rsidRPr="00B35875">
        <w:rPr>
          <w:rFonts w:ascii="Times New Roman" w:hAnsi="Times New Roman" w:cs="Times New Roman"/>
        </w:rPr>
        <w:t>, 2008</w:t>
      </w:r>
      <w:r w:rsidRPr="00E01182">
        <w:rPr>
          <w:rFonts w:ascii="Times New Roman" w:hAnsi="Times New Roman" w:cs="Times New Roman"/>
        </w:rPr>
        <w:t>). These are all admirable efforts, but at high cost and a long-term commitment that could negatively impact BA’s bottom line in the short term.</w:t>
      </w:r>
    </w:p>
    <w:p w14:paraId="4283C352" w14:textId="3EAB2369" w:rsidR="00E01182" w:rsidRPr="00E01182" w:rsidRDefault="00E01182" w:rsidP="009B6D59">
      <w:pPr>
        <w:spacing w:line="360" w:lineRule="auto"/>
        <w:jc w:val="both"/>
        <w:rPr>
          <w:rFonts w:ascii="Times New Roman" w:hAnsi="Times New Roman" w:cs="Times New Roman"/>
        </w:rPr>
      </w:pPr>
      <w:r w:rsidRPr="00E01182">
        <w:rPr>
          <w:rFonts w:ascii="Times New Roman" w:hAnsi="Times New Roman" w:cs="Times New Roman"/>
        </w:rPr>
        <w:t xml:space="preserve">What’s more, government regulations created additional challenges for British Airways, particularly during Brexit. When the UK left the European Union, there was uncertainty around air rights, border checks and the legal status of flights between the UK and EU member states. BA was forced to manage changes in regulatory requirements and scale its route network to avoid the possible impacts of Brexit </w:t>
      </w:r>
      <w:r w:rsidRPr="00E01182">
        <w:rPr>
          <w:rFonts w:ascii="Times New Roman" w:hAnsi="Times New Roman" w:cs="Times New Roman"/>
        </w:rPr>
        <w:lastRenderedPageBreak/>
        <w:t>(</w:t>
      </w:r>
      <w:proofErr w:type="spellStart"/>
      <w:r w:rsidR="00B5014C" w:rsidRPr="00B5014C">
        <w:rPr>
          <w:rFonts w:ascii="Times New Roman" w:hAnsi="Times New Roman" w:cs="Times New Roman"/>
        </w:rPr>
        <w:t>Brezoňáková</w:t>
      </w:r>
      <w:proofErr w:type="spellEnd"/>
      <w:r w:rsidR="00B5014C">
        <w:rPr>
          <w:rFonts w:ascii="Times New Roman" w:hAnsi="Times New Roman" w:cs="Times New Roman"/>
        </w:rPr>
        <w:t xml:space="preserve"> </w:t>
      </w:r>
      <w:r w:rsidR="00B5014C" w:rsidRPr="00B5014C">
        <w:rPr>
          <w:rFonts w:ascii="Times New Roman" w:hAnsi="Times New Roman" w:cs="Times New Roman"/>
        </w:rPr>
        <w:t xml:space="preserve">and </w:t>
      </w:r>
      <w:proofErr w:type="spellStart"/>
      <w:r w:rsidR="00B5014C" w:rsidRPr="00B5014C">
        <w:rPr>
          <w:rFonts w:ascii="Times New Roman" w:hAnsi="Times New Roman" w:cs="Times New Roman"/>
        </w:rPr>
        <w:t>Badánik</w:t>
      </w:r>
      <w:proofErr w:type="spellEnd"/>
      <w:r w:rsidR="00B5014C">
        <w:rPr>
          <w:rFonts w:ascii="Times New Roman" w:hAnsi="Times New Roman" w:cs="Times New Roman"/>
        </w:rPr>
        <w:t>, 2017</w:t>
      </w:r>
      <w:r w:rsidRPr="00E01182">
        <w:rPr>
          <w:rFonts w:ascii="Times New Roman" w:hAnsi="Times New Roman" w:cs="Times New Roman"/>
        </w:rPr>
        <w:t>). The company has also been forced to adhere to multiple post-Brexit ownership and control restrictions to preserve EU air traffic rights.</w:t>
      </w:r>
    </w:p>
    <w:p w14:paraId="53E8E8F2" w14:textId="385AA4DF" w:rsidR="00E01182" w:rsidRPr="00E01182" w:rsidRDefault="00E01182" w:rsidP="009B6D59">
      <w:pPr>
        <w:spacing w:line="360" w:lineRule="auto"/>
        <w:jc w:val="both"/>
        <w:rPr>
          <w:rFonts w:ascii="Times New Roman" w:hAnsi="Times New Roman" w:cs="Times New Roman"/>
        </w:rPr>
      </w:pPr>
      <w:r w:rsidRPr="00E01182">
        <w:rPr>
          <w:rFonts w:ascii="Times New Roman" w:hAnsi="Times New Roman" w:cs="Times New Roman"/>
        </w:rPr>
        <w:t>Despite these challenges, British Airways has pursued several strategic measures to improve the performance and customer experience of its operations. These include streamlining to reduce operational expenses, striving to be more punctual and reliable, and investing more in digital technologies to enable a smoother and more personalised passenger experience. Furthermore, BA’s environmental commitment speaks to the company’s recognition that it must be a part of the new paradigm of green travel demanded by passengers and regulators alike</w:t>
      </w:r>
      <w:r w:rsidR="00B8265C">
        <w:rPr>
          <w:rFonts w:ascii="Times New Roman" w:hAnsi="Times New Roman" w:cs="Times New Roman"/>
        </w:rPr>
        <w:t xml:space="preserve"> </w:t>
      </w:r>
      <w:r w:rsidR="00B8265C" w:rsidRPr="00B8265C">
        <w:rPr>
          <w:rFonts w:ascii="Times New Roman" w:hAnsi="Times New Roman" w:cs="Times New Roman"/>
        </w:rPr>
        <w:t>(</w:t>
      </w:r>
      <w:proofErr w:type="spellStart"/>
      <w:r w:rsidR="00B8265C" w:rsidRPr="00B8265C">
        <w:rPr>
          <w:rFonts w:ascii="Times New Roman" w:hAnsi="Times New Roman" w:cs="Times New Roman"/>
        </w:rPr>
        <w:t>Brezoňáková</w:t>
      </w:r>
      <w:proofErr w:type="spellEnd"/>
      <w:r w:rsidR="00B8265C" w:rsidRPr="00B8265C">
        <w:rPr>
          <w:rFonts w:ascii="Times New Roman" w:hAnsi="Times New Roman" w:cs="Times New Roman"/>
        </w:rPr>
        <w:t xml:space="preserve"> </w:t>
      </w:r>
      <w:r w:rsidR="00B8265C">
        <w:rPr>
          <w:rFonts w:ascii="Times New Roman" w:hAnsi="Times New Roman" w:cs="Times New Roman"/>
        </w:rPr>
        <w:t>and</w:t>
      </w:r>
      <w:r w:rsidR="00B8265C" w:rsidRPr="00B8265C">
        <w:rPr>
          <w:rFonts w:ascii="Times New Roman" w:hAnsi="Times New Roman" w:cs="Times New Roman"/>
        </w:rPr>
        <w:t xml:space="preserve"> </w:t>
      </w:r>
      <w:proofErr w:type="spellStart"/>
      <w:r w:rsidR="00B8265C" w:rsidRPr="00B8265C">
        <w:rPr>
          <w:rFonts w:ascii="Times New Roman" w:hAnsi="Times New Roman" w:cs="Times New Roman"/>
        </w:rPr>
        <w:t>Badánik</w:t>
      </w:r>
      <w:proofErr w:type="spellEnd"/>
      <w:r w:rsidR="00B8265C" w:rsidRPr="00B8265C">
        <w:rPr>
          <w:rFonts w:ascii="Times New Roman" w:hAnsi="Times New Roman" w:cs="Times New Roman"/>
        </w:rPr>
        <w:t>, 2017)</w:t>
      </w:r>
      <w:r w:rsidRPr="00E01182">
        <w:rPr>
          <w:rFonts w:ascii="Times New Roman" w:hAnsi="Times New Roman" w:cs="Times New Roman"/>
        </w:rPr>
        <w:t>.</w:t>
      </w:r>
    </w:p>
    <w:p w14:paraId="0943B757" w14:textId="582A9BD2" w:rsidR="00264893" w:rsidRPr="00264893" w:rsidRDefault="00E01182" w:rsidP="009B6D59">
      <w:pPr>
        <w:spacing w:line="360" w:lineRule="auto"/>
        <w:jc w:val="both"/>
        <w:rPr>
          <w:rFonts w:ascii="Times New Roman" w:hAnsi="Times New Roman" w:cs="Times New Roman"/>
        </w:rPr>
      </w:pPr>
      <w:r w:rsidRPr="00E01182">
        <w:rPr>
          <w:rFonts w:ascii="Times New Roman" w:hAnsi="Times New Roman" w:cs="Times New Roman"/>
        </w:rPr>
        <w:t>British Airways is still one of the most recognizable airlines in the world, but it faces huge challenges which must be continuously adjusted and strategically transformed. The pandemic, technological disruption, competition from low-cost carriers, and environmental issues collectively transformed the airline’s environment. If BA wants to continue to lead the way in digital innovation, operational flexibility and sustainability, it will need to continue investing in digital innovation, its commitment to sustainability and its long-term future</w:t>
      </w:r>
      <w:r w:rsidR="00B8265C">
        <w:rPr>
          <w:rFonts w:ascii="Times New Roman" w:hAnsi="Times New Roman" w:cs="Times New Roman"/>
        </w:rPr>
        <w:t xml:space="preserve"> </w:t>
      </w:r>
      <w:r w:rsidR="00B8265C" w:rsidRPr="00B8265C">
        <w:rPr>
          <w:rFonts w:ascii="Times New Roman" w:hAnsi="Times New Roman" w:cs="Times New Roman"/>
        </w:rPr>
        <w:t>(</w:t>
      </w:r>
      <w:proofErr w:type="spellStart"/>
      <w:r w:rsidR="00B8265C" w:rsidRPr="00B8265C">
        <w:rPr>
          <w:rFonts w:ascii="Times New Roman" w:hAnsi="Times New Roman" w:cs="Times New Roman"/>
        </w:rPr>
        <w:t>Keiningham</w:t>
      </w:r>
      <w:proofErr w:type="spellEnd"/>
      <w:r w:rsidR="00B8265C" w:rsidRPr="00B8265C">
        <w:rPr>
          <w:rFonts w:ascii="Times New Roman" w:hAnsi="Times New Roman" w:cs="Times New Roman"/>
        </w:rPr>
        <w:t xml:space="preserve"> et al., 2020)</w:t>
      </w:r>
      <w:r w:rsidRPr="00E01182">
        <w:rPr>
          <w:rFonts w:ascii="Times New Roman" w:hAnsi="Times New Roman" w:cs="Times New Roman"/>
        </w:rPr>
        <w:t>.</w:t>
      </w:r>
      <w:r w:rsidR="00000000">
        <w:rPr>
          <w:rFonts w:ascii="Times New Roman" w:hAnsi="Times New Roman" w:cs="Times New Roman"/>
        </w:rPr>
        <w:pict w14:anchorId="781477FF">
          <v:rect id="_x0000_i1026" style="width:0;height:1.5pt" o:hralign="center" o:hrstd="t" o:hr="t" fillcolor="#a0a0a0" stroked="f"/>
        </w:pict>
      </w:r>
    </w:p>
    <w:p w14:paraId="4A22E261" w14:textId="77777777" w:rsidR="00E059B4" w:rsidRPr="00C450B7" w:rsidRDefault="00E059B4" w:rsidP="009B6D59">
      <w:pPr>
        <w:pStyle w:val="Heading1"/>
        <w:spacing w:line="360" w:lineRule="auto"/>
        <w:jc w:val="both"/>
        <w:rPr>
          <w:rFonts w:ascii="Times New Roman" w:hAnsi="Times New Roman" w:cs="Times New Roman"/>
          <w:sz w:val="32"/>
          <w:szCs w:val="32"/>
        </w:rPr>
      </w:pPr>
      <w:bookmarkStart w:id="4" w:name="_Toc181879445"/>
      <w:r w:rsidRPr="00C450B7">
        <w:rPr>
          <w:rFonts w:ascii="Times New Roman" w:hAnsi="Times New Roman" w:cs="Times New Roman"/>
          <w:sz w:val="32"/>
          <w:szCs w:val="32"/>
        </w:rPr>
        <w:t>3. Analysis of Recent History and External Environmental Factors</w:t>
      </w:r>
      <w:bookmarkEnd w:id="4"/>
    </w:p>
    <w:p w14:paraId="19C9D03E" w14:textId="3DE6355E" w:rsidR="00E059B4" w:rsidRPr="00E059B4" w:rsidRDefault="00CD4D83" w:rsidP="009B6D59">
      <w:pPr>
        <w:spacing w:line="360" w:lineRule="auto"/>
        <w:jc w:val="both"/>
        <w:rPr>
          <w:rFonts w:ascii="Times New Roman" w:hAnsi="Times New Roman" w:cs="Times New Roman"/>
          <w:b/>
          <w:bCs/>
        </w:rPr>
      </w:pPr>
      <w:r w:rsidRPr="00CD4D83">
        <w:rPr>
          <w:rFonts w:ascii="Times New Roman" w:hAnsi="Times New Roman" w:cs="Times New Roman"/>
        </w:rPr>
        <w:t xml:space="preserve">The airline industry has experienced many changes in the past 10 years due to external environmental pressures ranging from digital disruption, economic volatility and global competition. British Airways (BA), the leading UK airline, has been directly impacted by these trends and has had to shift its strategies </w:t>
      </w:r>
      <w:proofErr w:type="gramStart"/>
      <w:r w:rsidRPr="00CD4D83">
        <w:rPr>
          <w:rFonts w:ascii="Times New Roman" w:hAnsi="Times New Roman" w:cs="Times New Roman"/>
        </w:rPr>
        <w:t>in order to</w:t>
      </w:r>
      <w:proofErr w:type="gramEnd"/>
      <w:r w:rsidRPr="00CD4D83">
        <w:rPr>
          <w:rFonts w:ascii="Times New Roman" w:hAnsi="Times New Roman" w:cs="Times New Roman"/>
        </w:rPr>
        <w:t xml:space="preserve"> remain competitive and profitable. This chapter provides a recap of the primary external environmental factors that shaped BA’s recent past.</w:t>
      </w:r>
      <w:r w:rsidR="00000000">
        <w:rPr>
          <w:rFonts w:ascii="Times New Roman" w:hAnsi="Times New Roman" w:cs="Times New Roman"/>
          <w:b/>
          <w:bCs/>
        </w:rPr>
        <w:pict w14:anchorId="7004338C">
          <v:rect id="_x0000_i1027" style="width:0;height:1.5pt" o:hralign="center" o:hrstd="t" o:hr="t" fillcolor="#a0a0a0" stroked="f"/>
        </w:pict>
      </w:r>
    </w:p>
    <w:p w14:paraId="6E468B60" w14:textId="77777777" w:rsidR="00E059B4" w:rsidRPr="00C450B7" w:rsidRDefault="00E059B4" w:rsidP="009B6D59">
      <w:pPr>
        <w:pStyle w:val="Heading2"/>
        <w:spacing w:line="360" w:lineRule="auto"/>
        <w:jc w:val="both"/>
        <w:rPr>
          <w:rFonts w:ascii="Times New Roman" w:hAnsi="Times New Roman" w:cs="Times New Roman"/>
        </w:rPr>
      </w:pPr>
      <w:bookmarkStart w:id="5" w:name="_Toc181879446"/>
      <w:r w:rsidRPr="00C450B7">
        <w:rPr>
          <w:rFonts w:ascii="Times New Roman" w:hAnsi="Times New Roman" w:cs="Times New Roman"/>
        </w:rPr>
        <w:t>3.1 External Environment Impact: Digital Disruption</w:t>
      </w:r>
      <w:bookmarkEnd w:id="5"/>
    </w:p>
    <w:p w14:paraId="611E6E5C" w14:textId="5BA3A700" w:rsidR="00CD7727" w:rsidRPr="00CD7727" w:rsidRDefault="00CD7727" w:rsidP="009B6D59">
      <w:pPr>
        <w:spacing w:line="360" w:lineRule="auto"/>
        <w:jc w:val="both"/>
        <w:rPr>
          <w:rFonts w:ascii="Times New Roman" w:hAnsi="Times New Roman" w:cs="Times New Roman"/>
        </w:rPr>
      </w:pPr>
      <w:r w:rsidRPr="00CD7727">
        <w:rPr>
          <w:rFonts w:ascii="Times New Roman" w:hAnsi="Times New Roman" w:cs="Times New Roman"/>
        </w:rPr>
        <w:t>Digital disruption has revolutioni</w:t>
      </w:r>
      <w:r w:rsidR="006D52B4">
        <w:rPr>
          <w:rFonts w:ascii="Times New Roman" w:hAnsi="Times New Roman" w:cs="Times New Roman"/>
        </w:rPr>
        <w:t>s</w:t>
      </w:r>
      <w:r w:rsidRPr="00CD7727">
        <w:rPr>
          <w:rFonts w:ascii="Times New Roman" w:hAnsi="Times New Roman" w:cs="Times New Roman"/>
        </w:rPr>
        <w:t xml:space="preserve">ed the airline business by fundamentally changing the ways that airlines connect with customers, operate, and deliver services. For British Airways, this disruption has been a blessing and a curse. With the advent of booking sites, mobile apps, and self-service tools, customers expect new levels of usability, personalisation, and real-time information. These digital technologies have altered the way the airline sector operates, and customers now expect an interactive digital experience at every stage of their travel, from ticket purchase to boarding </w:t>
      </w:r>
      <w:r w:rsidR="006D52B4">
        <w:rPr>
          <w:rFonts w:ascii="Times New Roman" w:hAnsi="Times New Roman" w:cs="Times New Roman"/>
        </w:rPr>
        <w:t>flights</w:t>
      </w:r>
      <w:r w:rsidRPr="00CD7727">
        <w:rPr>
          <w:rFonts w:ascii="Times New Roman" w:hAnsi="Times New Roman" w:cs="Times New Roman"/>
        </w:rPr>
        <w:t xml:space="preserve"> (El </w:t>
      </w:r>
      <w:proofErr w:type="spellStart"/>
      <w:r w:rsidRPr="00CD7727">
        <w:rPr>
          <w:rFonts w:ascii="Times New Roman" w:hAnsi="Times New Roman" w:cs="Times New Roman"/>
        </w:rPr>
        <w:t>Sawy</w:t>
      </w:r>
      <w:proofErr w:type="spellEnd"/>
      <w:r w:rsidRPr="00CD7727">
        <w:rPr>
          <w:rFonts w:ascii="Times New Roman" w:hAnsi="Times New Roman" w:cs="Times New Roman"/>
        </w:rPr>
        <w:t xml:space="preserve"> et al., 2018).</w:t>
      </w:r>
    </w:p>
    <w:p w14:paraId="677CA64C" w14:textId="348487DA" w:rsidR="00CD7727" w:rsidRPr="00CD7727" w:rsidRDefault="00CD7727" w:rsidP="009B6D59">
      <w:pPr>
        <w:spacing w:line="360" w:lineRule="auto"/>
        <w:jc w:val="both"/>
        <w:rPr>
          <w:rFonts w:ascii="Times New Roman" w:hAnsi="Times New Roman" w:cs="Times New Roman"/>
        </w:rPr>
      </w:pPr>
      <w:proofErr w:type="gramStart"/>
      <w:r w:rsidRPr="00CD7727">
        <w:rPr>
          <w:rFonts w:ascii="Times New Roman" w:hAnsi="Times New Roman" w:cs="Times New Roman"/>
        </w:rPr>
        <w:t>In order to</w:t>
      </w:r>
      <w:proofErr w:type="gramEnd"/>
      <w:r w:rsidRPr="00CD7727">
        <w:rPr>
          <w:rFonts w:ascii="Times New Roman" w:hAnsi="Times New Roman" w:cs="Times New Roman"/>
        </w:rPr>
        <w:t xml:space="preserve"> stay ahead of this rapidly changing digital reality, BA invested heavily in modernising its digital infrastructure. The brand introduced multiple online and mobile apps to deliver better customer </w:t>
      </w:r>
      <w:r w:rsidRPr="00CD7727">
        <w:rPr>
          <w:rFonts w:ascii="Times New Roman" w:hAnsi="Times New Roman" w:cs="Times New Roman"/>
        </w:rPr>
        <w:lastRenderedPageBreak/>
        <w:t>experiences and optimize workflows. For instance, BA has created its mobile app to provide passengers with updates on flights, boarding passes and baggage (</w:t>
      </w:r>
      <w:proofErr w:type="spellStart"/>
      <w:r w:rsidR="00EE72C2">
        <w:rPr>
          <w:rFonts w:ascii="Times New Roman" w:hAnsi="Times New Roman" w:cs="Times New Roman"/>
        </w:rPr>
        <w:t>Keiningham</w:t>
      </w:r>
      <w:proofErr w:type="spellEnd"/>
      <w:r w:rsidR="00EE72C2">
        <w:rPr>
          <w:rFonts w:ascii="Times New Roman" w:hAnsi="Times New Roman" w:cs="Times New Roman"/>
        </w:rPr>
        <w:t xml:space="preserve"> et al</w:t>
      </w:r>
      <w:r w:rsidR="00B8265C">
        <w:rPr>
          <w:rFonts w:ascii="Times New Roman" w:hAnsi="Times New Roman" w:cs="Times New Roman"/>
        </w:rPr>
        <w:t>.</w:t>
      </w:r>
      <w:r w:rsidR="00EE72C2">
        <w:rPr>
          <w:rFonts w:ascii="Times New Roman" w:hAnsi="Times New Roman" w:cs="Times New Roman"/>
        </w:rPr>
        <w:t>, 2020</w:t>
      </w:r>
      <w:r w:rsidRPr="00CD7727">
        <w:rPr>
          <w:rFonts w:ascii="Times New Roman" w:hAnsi="Times New Roman" w:cs="Times New Roman"/>
        </w:rPr>
        <w:t>). But despite these technological advances, British Airways still had some notable downfalls, the most famous of which was the 2017 IT malfunction. The incident cancelled more than 400 flights and left an estimated 75,000 passengers stranded, dealing a serious blow to the airline’s image (</w:t>
      </w:r>
      <w:r w:rsidR="004770BB" w:rsidRPr="004770BB">
        <w:rPr>
          <w:rFonts w:ascii="Times New Roman" w:hAnsi="Times New Roman" w:cs="Times New Roman"/>
        </w:rPr>
        <w:t>Jolly, 2019</w:t>
      </w:r>
      <w:r w:rsidRPr="00CD7727">
        <w:rPr>
          <w:rFonts w:ascii="Times New Roman" w:hAnsi="Times New Roman" w:cs="Times New Roman"/>
        </w:rPr>
        <w:t xml:space="preserve">). The attack exposed BA’s susceptibility to </w:t>
      </w:r>
      <w:r w:rsidR="006D52B4">
        <w:rPr>
          <w:rFonts w:ascii="Times New Roman" w:hAnsi="Times New Roman" w:cs="Times New Roman"/>
        </w:rPr>
        <w:t>cyber failures</w:t>
      </w:r>
      <w:r w:rsidRPr="00CD7727">
        <w:rPr>
          <w:rFonts w:ascii="Times New Roman" w:hAnsi="Times New Roman" w:cs="Times New Roman"/>
        </w:rPr>
        <w:t xml:space="preserve"> and threatened its technology and crisis management capabilities.</w:t>
      </w:r>
    </w:p>
    <w:p w14:paraId="515934AC" w14:textId="0CB58562" w:rsidR="00E059B4" w:rsidRPr="00E059B4" w:rsidRDefault="00CD7727" w:rsidP="009B6D59">
      <w:pPr>
        <w:spacing w:line="360" w:lineRule="auto"/>
        <w:jc w:val="both"/>
        <w:rPr>
          <w:rFonts w:ascii="Times New Roman" w:hAnsi="Times New Roman" w:cs="Times New Roman"/>
          <w:b/>
          <w:bCs/>
        </w:rPr>
      </w:pPr>
      <w:r w:rsidRPr="00CD7727">
        <w:rPr>
          <w:rFonts w:ascii="Times New Roman" w:hAnsi="Times New Roman" w:cs="Times New Roman"/>
        </w:rPr>
        <w:t>The IT failure made it clear that there should always be a steady investment in digital infrastructure to keep things resilient. As a response to the crisis, BA announced plans to invest an additional £4.5 billion in technology upgrades and modernisation projects to avoid similar disruptions in the future (</w:t>
      </w:r>
      <w:bookmarkStart w:id="6" w:name="_Hlk181997321"/>
      <w:r w:rsidR="00DE38FC">
        <w:rPr>
          <w:rFonts w:ascii="Times New Roman" w:hAnsi="Times New Roman" w:cs="Times New Roman"/>
        </w:rPr>
        <w:t>Smyth and O’Reilly</w:t>
      </w:r>
      <w:r w:rsidR="009F5AE0">
        <w:rPr>
          <w:rFonts w:ascii="Times New Roman" w:hAnsi="Times New Roman" w:cs="Times New Roman"/>
        </w:rPr>
        <w:t>, 2020</w:t>
      </w:r>
      <w:bookmarkEnd w:id="6"/>
      <w:r w:rsidRPr="00CD7727">
        <w:rPr>
          <w:rFonts w:ascii="Times New Roman" w:hAnsi="Times New Roman" w:cs="Times New Roman"/>
        </w:rPr>
        <w:t>). And yet, despite all these efforts, the incident serves as a reminder of the dangers of digital addiction in the air travel sector.</w:t>
      </w:r>
      <w:r w:rsidR="00000000">
        <w:rPr>
          <w:rFonts w:ascii="Times New Roman" w:hAnsi="Times New Roman" w:cs="Times New Roman"/>
          <w:b/>
          <w:bCs/>
        </w:rPr>
        <w:pict w14:anchorId="6C3A7D44">
          <v:rect id="_x0000_i1028" style="width:0;height:1.5pt" o:hralign="center" o:hrstd="t" o:hr="t" fillcolor="#a0a0a0" stroked="f"/>
        </w:pict>
      </w:r>
    </w:p>
    <w:p w14:paraId="6646957B" w14:textId="77777777" w:rsidR="00E059B4" w:rsidRPr="00C450B7" w:rsidRDefault="00E059B4" w:rsidP="009B6D59">
      <w:pPr>
        <w:pStyle w:val="Heading2"/>
        <w:spacing w:line="360" w:lineRule="auto"/>
        <w:jc w:val="both"/>
        <w:rPr>
          <w:rFonts w:ascii="Times New Roman" w:hAnsi="Times New Roman" w:cs="Times New Roman"/>
        </w:rPr>
      </w:pPr>
      <w:bookmarkStart w:id="7" w:name="_Toc181879447"/>
      <w:r w:rsidRPr="00C450B7">
        <w:rPr>
          <w:rFonts w:ascii="Times New Roman" w:hAnsi="Times New Roman" w:cs="Times New Roman"/>
        </w:rPr>
        <w:t>3.2 Economic Uncertainty and Regulatory Pressures</w:t>
      </w:r>
      <w:bookmarkEnd w:id="7"/>
    </w:p>
    <w:p w14:paraId="1A96A061" w14:textId="7412645A" w:rsidR="007F2F60" w:rsidRPr="007F2F60" w:rsidRDefault="007F2F60" w:rsidP="009B6D59">
      <w:pPr>
        <w:spacing w:line="360" w:lineRule="auto"/>
        <w:jc w:val="both"/>
        <w:rPr>
          <w:rFonts w:ascii="Times New Roman" w:hAnsi="Times New Roman" w:cs="Times New Roman"/>
        </w:rPr>
      </w:pPr>
      <w:r w:rsidRPr="007F2F60">
        <w:rPr>
          <w:rFonts w:ascii="Times New Roman" w:hAnsi="Times New Roman" w:cs="Times New Roman"/>
        </w:rPr>
        <w:t>British Airways, too, has experienced economic uncertainty and regulatory constraints, especially following Brexit and the COVID-19 pandemic. The UK exit from the European Union in 2016 left the air travel sector with an uneasy atmosphere, with British and EU airlines having to negotiate new access rights, border patrols and regulatory arrangements. Before Brexit, a flight by an airline such as BA had open access to the EU’s single aviation market, which made flights within the EU a seamless experience (</w:t>
      </w:r>
      <w:r w:rsidR="00377EDC">
        <w:rPr>
          <w:rFonts w:ascii="Times New Roman" w:hAnsi="Times New Roman" w:cs="Times New Roman"/>
        </w:rPr>
        <w:t>Suder, 2019</w:t>
      </w:r>
      <w:r w:rsidRPr="007F2F60">
        <w:rPr>
          <w:rFonts w:ascii="Times New Roman" w:hAnsi="Times New Roman" w:cs="Times New Roman"/>
        </w:rPr>
        <w:t>). After Brexit, BA had to reevaluate routes, flight rights and business relationships to keep up with the new regulatory landscape. This ambiguity in the regulatory environment also caused additional expenses and logistical difficulties, with BA battling to stay in line with UK and EU aviation regulations.</w:t>
      </w:r>
    </w:p>
    <w:p w14:paraId="1F9379CA" w14:textId="77777777" w:rsidR="007F2F60" w:rsidRPr="007F2F60" w:rsidRDefault="007F2F60" w:rsidP="009B6D59">
      <w:pPr>
        <w:spacing w:line="360" w:lineRule="auto"/>
        <w:jc w:val="both"/>
        <w:rPr>
          <w:rFonts w:ascii="Times New Roman" w:hAnsi="Times New Roman" w:cs="Times New Roman"/>
        </w:rPr>
      </w:pPr>
      <w:r w:rsidRPr="007F2F60">
        <w:rPr>
          <w:rFonts w:ascii="Times New Roman" w:hAnsi="Times New Roman" w:cs="Times New Roman"/>
        </w:rPr>
        <w:t>Moreover, the global COVID-19 pandemic severely damaged the airline’s finances. The pandemic brought the aviation sector to a halt in 2020 as border restrictions, travel bans and diseases saw passenger demand plummet significantly. British Airways, like most airlines, had to grounded most of its aircraft, incurring major financial losses. BA’s parent company, IAG, lost €7.4 billion in 2020, and BA had its worst financial year in decades (International Airlines Group, 2020).</w:t>
      </w:r>
    </w:p>
    <w:p w14:paraId="68E462F5" w14:textId="494E941E" w:rsidR="00E059B4" w:rsidRPr="00E059B4" w:rsidRDefault="007F2F60" w:rsidP="009B6D59">
      <w:pPr>
        <w:spacing w:line="360" w:lineRule="auto"/>
        <w:jc w:val="both"/>
        <w:rPr>
          <w:rFonts w:ascii="Times New Roman" w:hAnsi="Times New Roman" w:cs="Times New Roman"/>
          <w:b/>
          <w:bCs/>
        </w:rPr>
      </w:pPr>
      <w:r w:rsidRPr="007F2F60">
        <w:rPr>
          <w:rFonts w:ascii="Times New Roman" w:hAnsi="Times New Roman" w:cs="Times New Roman"/>
        </w:rPr>
        <w:t>In the wake of the pandemic, BA took drastic measures to save money, including laying off some 12,000 employees or about 30% of the staff (</w:t>
      </w:r>
      <w:r w:rsidR="009F5AE0" w:rsidRPr="009F5AE0">
        <w:rPr>
          <w:rFonts w:ascii="Times New Roman" w:hAnsi="Times New Roman" w:cs="Times New Roman"/>
        </w:rPr>
        <w:t>Smyth and O’Reilly, 2020</w:t>
      </w:r>
      <w:r w:rsidRPr="007F2F60">
        <w:rPr>
          <w:rFonts w:ascii="Times New Roman" w:hAnsi="Times New Roman" w:cs="Times New Roman"/>
        </w:rPr>
        <w:t xml:space="preserve">). Such measures were necessary to survive in the face of the </w:t>
      </w:r>
      <w:r w:rsidR="00306C3B" w:rsidRPr="007F2F60">
        <w:rPr>
          <w:rFonts w:ascii="Times New Roman" w:hAnsi="Times New Roman" w:cs="Times New Roman"/>
        </w:rPr>
        <w:t>pandemic,</w:t>
      </w:r>
      <w:r w:rsidRPr="007F2F60">
        <w:rPr>
          <w:rFonts w:ascii="Times New Roman" w:hAnsi="Times New Roman" w:cs="Times New Roman"/>
        </w:rPr>
        <w:t xml:space="preserve"> but they were widely criticised by both unions and politicians for not properly managing the layoffs and leading to deteriorating employee morale (</w:t>
      </w:r>
      <w:r w:rsidR="008D434C" w:rsidRPr="008D434C">
        <w:rPr>
          <w:rFonts w:ascii="Times New Roman" w:hAnsi="Times New Roman" w:cs="Times New Roman"/>
        </w:rPr>
        <w:t>Sweney</w:t>
      </w:r>
      <w:r w:rsidR="008D434C">
        <w:rPr>
          <w:rFonts w:ascii="Times New Roman" w:hAnsi="Times New Roman" w:cs="Times New Roman"/>
        </w:rPr>
        <w:t>, 2020</w:t>
      </w:r>
      <w:r w:rsidRPr="007F2F60">
        <w:rPr>
          <w:rFonts w:ascii="Times New Roman" w:hAnsi="Times New Roman" w:cs="Times New Roman"/>
        </w:rPr>
        <w:t>). The airline also looked to government assistance, such as furloughs and loans, to shore up its balance sheet, though the longer-term economic consequences of the pandemic remain daunting.</w:t>
      </w:r>
      <w:r w:rsidR="00000000">
        <w:rPr>
          <w:rFonts w:ascii="Times New Roman" w:hAnsi="Times New Roman" w:cs="Times New Roman"/>
          <w:b/>
          <w:bCs/>
        </w:rPr>
        <w:pict w14:anchorId="1AE479D7">
          <v:rect id="_x0000_i1029" style="width:0;height:1.5pt" o:hralign="center" o:hrstd="t" o:hr="t" fillcolor="#a0a0a0" stroked="f"/>
        </w:pict>
      </w:r>
    </w:p>
    <w:p w14:paraId="1CB5436C" w14:textId="77777777" w:rsidR="00E059B4" w:rsidRPr="00C450B7" w:rsidRDefault="00E059B4" w:rsidP="009B6D59">
      <w:pPr>
        <w:pStyle w:val="Heading2"/>
        <w:spacing w:line="360" w:lineRule="auto"/>
        <w:jc w:val="both"/>
        <w:rPr>
          <w:rFonts w:ascii="Times New Roman" w:hAnsi="Times New Roman" w:cs="Times New Roman"/>
        </w:rPr>
      </w:pPr>
      <w:bookmarkStart w:id="8" w:name="_Toc181879448"/>
      <w:r w:rsidRPr="00C450B7">
        <w:rPr>
          <w:rFonts w:ascii="Times New Roman" w:hAnsi="Times New Roman" w:cs="Times New Roman"/>
        </w:rPr>
        <w:lastRenderedPageBreak/>
        <w:t>3.3 Globalisation and Competition</w:t>
      </w:r>
      <w:bookmarkEnd w:id="8"/>
    </w:p>
    <w:p w14:paraId="647387CE" w14:textId="5003D758" w:rsidR="009A655A" w:rsidRPr="009A655A" w:rsidRDefault="009A655A" w:rsidP="009B6D59">
      <w:pPr>
        <w:spacing w:line="360" w:lineRule="auto"/>
        <w:jc w:val="both"/>
        <w:rPr>
          <w:rFonts w:ascii="Times New Roman" w:hAnsi="Times New Roman" w:cs="Times New Roman"/>
        </w:rPr>
      </w:pPr>
      <w:r w:rsidRPr="009A655A">
        <w:rPr>
          <w:rFonts w:ascii="Times New Roman" w:hAnsi="Times New Roman" w:cs="Times New Roman"/>
        </w:rPr>
        <w:t xml:space="preserve">Competition in the airline space has increased with the globalisation of the airline industry and the new carriers from developing markets. British Airways, a former world-class airline, now faces intense competition from both Middle Eastern and low-cost carriers. Emirates, Qatar Airways, Etihad and other Middle Eastern carriers have disrupted the industry with superior service, advanced fleets, and low prices, especially on </w:t>
      </w:r>
      <w:r w:rsidR="00C6682F">
        <w:rPr>
          <w:rFonts w:ascii="Times New Roman" w:hAnsi="Times New Roman" w:cs="Times New Roman"/>
        </w:rPr>
        <w:t>long-haul</w:t>
      </w:r>
      <w:r w:rsidRPr="009A655A">
        <w:rPr>
          <w:rFonts w:ascii="Times New Roman" w:hAnsi="Times New Roman" w:cs="Times New Roman"/>
        </w:rPr>
        <w:t xml:space="preserve"> flights. These carriers have established global hubs such as Dubai and Doha, welcoming international passengers and eroding BA’s old market share (</w:t>
      </w:r>
      <w:r w:rsidR="00EA019B">
        <w:rPr>
          <w:rFonts w:ascii="Times New Roman" w:hAnsi="Times New Roman" w:cs="Times New Roman"/>
        </w:rPr>
        <w:t>Kotze, 2017</w:t>
      </w:r>
      <w:r w:rsidRPr="009A655A">
        <w:rPr>
          <w:rFonts w:ascii="Times New Roman" w:hAnsi="Times New Roman" w:cs="Times New Roman"/>
        </w:rPr>
        <w:t>).</w:t>
      </w:r>
    </w:p>
    <w:p w14:paraId="3F2DD1D6" w14:textId="32480B6E" w:rsidR="009A655A" w:rsidRPr="009A655A" w:rsidRDefault="009A655A" w:rsidP="009B6D59">
      <w:pPr>
        <w:spacing w:line="360" w:lineRule="auto"/>
        <w:jc w:val="both"/>
        <w:rPr>
          <w:rFonts w:ascii="Times New Roman" w:hAnsi="Times New Roman" w:cs="Times New Roman"/>
        </w:rPr>
      </w:pPr>
      <w:r w:rsidRPr="009A655A">
        <w:rPr>
          <w:rFonts w:ascii="Times New Roman" w:hAnsi="Times New Roman" w:cs="Times New Roman"/>
        </w:rPr>
        <w:t>As well as Middle Eastern carriers, low-cost airlines (LCCs) such as Ryanair and EasyJet have increasingly put pressure on BA. These LCCs have managed to secure market share by providing cheap flights to Europe, where older carriers such as BA dominate. Low-cost carriers adopted a more efficient business model where they have increased their focus on point-to-point flight, higher utilisation of aircraft and reduced expenses and therefore provide far lower fares than airlines (</w:t>
      </w:r>
      <w:proofErr w:type="spellStart"/>
      <w:r w:rsidR="004B4062">
        <w:rPr>
          <w:rFonts w:ascii="Times New Roman" w:hAnsi="Times New Roman" w:cs="Times New Roman"/>
        </w:rPr>
        <w:t>Gualini</w:t>
      </w:r>
      <w:proofErr w:type="spellEnd"/>
      <w:r w:rsidR="004B4062">
        <w:rPr>
          <w:rFonts w:ascii="Times New Roman" w:hAnsi="Times New Roman" w:cs="Times New Roman"/>
        </w:rPr>
        <w:t xml:space="preserve">, Martini and </w:t>
      </w:r>
      <w:r w:rsidR="00EA019B">
        <w:rPr>
          <w:rFonts w:ascii="Times New Roman" w:hAnsi="Times New Roman" w:cs="Times New Roman"/>
        </w:rPr>
        <w:t>Porta, 2022</w:t>
      </w:r>
      <w:r w:rsidRPr="009A655A">
        <w:rPr>
          <w:rFonts w:ascii="Times New Roman" w:hAnsi="Times New Roman" w:cs="Times New Roman"/>
        </w:rPr>
        <w:t xml:space="preserve">). The consequence of this has been for BA to change its pricing approach and cut costs </w:t>
      </w:r>
      <w:proofErr w:type="gramStart"/>
      <w:r w:rsidRPr="009A655A">
        <w:rPr>
          <w:rFonts w:ascii="Times New Roman" w:hAnsi="Times New Roman" w:cs="Times New Roman"/>
        </w:rPr>
        <w:t>in order to</w:t>
      </w:r>
      <w:proofErr w:type="gramEnd"/>
      <w:r w:rsidRPr="009A655A">
        <w:rPr>
          <w:rFonts w:ascii="Times New Roman" w:hAnsi="Times New Roman" w:cs="Times New Roman"/>
        </w:rPr>
        <w:t xml:space="preserve"> stay in the race.</w:t>
      </w:r>
    </w:p>
    <w:p w14:paraId="5BD7DD13" w14:textId="48932E36" w:rsidR="009A655A" w:rsidRPr="009A655A" w:rsidRDefault="009A655A" w:rsidP="009B6D59">
      <w:pPr>
        <w:spacing w:line="360" w:lineRule="auto"/>
        <w:jc w:val="both"/>
        <w:rPr>
          <w:rFonts w:ascii="Times New Roman" w:hAnsi="Times New Roman" w:cs="Times New Roman"/>
        </w:rPr>
      </w:pPr>
      <w:r w:rsidRPr="009A655A">
        <w:rPr>
          <w:rFonts w:ascii="Times New Roman" w:hAnsi="Times New Roman" w:cs="Times New Roman"/>
        </w:rPr>
        <w:t xml:space="preserve">In the face of increasing competition, BA has taken measures to reduce costs and boost efficiencies. These measures include downsizing its fleet, decentralising its staff and renegotiating contracts with suppliers to keep costs down (British Airways, 2020). The company has also redeveloped its customer services and loyalty programmes </w:t>
      </w:r>
      <w:proofErr w:type="gramStart"/>
      <w:r w:rsidRPr="009A655A">
        <w:rPr>
          <w:rFonts w:ascii="Times New Roman" w:hAnsi="Times New Roman" w:cs="Times New Roman"/>
        </w:rPr>
        <w:t>in order to</w:t>
      </w:r>
      <w:proofErr w:type="gramEnd"/>
      <w:r w:rsidRPr="009A655A">
        <w:rPr>
          <w:rFonts w:ascii="Times New Roman" w:hAnsi="Times New Roman" w:cs="Times New Roman"/>
        </w:rPr>
        <w:t xml:space="preserve"> stand out from its low-cost competitors and Middle Eastern operators. But cutting costs without sacrificing the service standards, where BA </w:t>
      </w:r>
      <w:r w:rsidR="00C6682F" w:rsidRPr="009A655A">
        <w:rPr>
          <w:rFonts w:ascii="Times New Roman" w:hAnsi="Times New Roman" w:cs="Times New Roman"/>
        </w:rPr>
        <w:t>must</w:t>
      </w:r>
      <w:r w:rsidRPr="009A655A">
        <w:rPr>
          <w:rFonts w:ascii="Times New Roman" w:hAnsi="Times New Roman" w:cs="Times New Roman"/>
        </w:rPr>
        <w:t xml:space="preserve"> compete at price and quality, is still a tough sell.</w:t>
      </w:r>
    </w:p>
    <w:p w14:paraId="5FBF84A9" w14:textId="0349160C" w:rsidR="00264893" w:rsidRPr="00264893" w:rsidRDefault="009A655A" w:rsidP="009B6D59">
      <w:pPr>
        <w:spacing w:line="360" w:lineRule="auto"/>
        <w:jc w:val="both"/>
        <w:rPr>
          <w:rFonts w:ascii="Times New Roman" w:hAnsi="Times New Roman" w:cs="Times New Roman"/>
        </w:rPr>
      </w:pPr>
      <w:r w:rsidRPr="009A655A">
        <w:rPr>
          <w:rFonts w:ascii="Times New Roman" w:hAnsi="Times New Roman" w:cs="Times New Roman"/>
        </w:rPr>
        <w:t>All in all, British Airways’ recent past has been influenced by a changing, explosively fast-changing outside world of digital disruption, economic volatility and rising competition. It’s going to be the airline’s ability to accommodate these pressures that will determine its success in the long run.</w:t>
      </w:r>
      <w:r w:rsidR="00000000">
        <w:rPr>
          <w:rFonts w:ascii="Times New Roman" w:hAnsi="Times New Roman" w:cs="Times New Roman"/>
        </w:rPr>
        <w:pict w14:anchorId="444C700A">
          <v:rect id="_x0000_i1030" style="width:0;height:1.5pt" o:hralign="center" o:hrstd="t" o:hr="t" fillcolor="#a0a0a0" stroked="f"/>
        </w:pict>
      </w:r>
    </w:p>
    <w:p w14:paraId="7BCB07CD" w14:textId="77777777" w:rsidR="005F5FD4" w:rsidRPr="00C450B7" w:rsidRDefault="005F5FD4" w:rsidP="009B6D59">
      <w:pPr>
        <w:pStyle w:val="Heading1"/>
        <w:spacing w:line="360" w:lineRule="auto"/>
        <w:jc w:val="both"/>
        <w:rPr>
          <w:rFonts w:ascii="Times New Roman" w:hAnsi="Times New Roman" w:cs="Times New Roman"/>
        </w:rPr>
      </w:pPr>
      <w:bookmarkStart w:id="9" w:name="_Toc181879449"/>
      <w:r w:rsidRPr="00C450B7">
        <w:rPr>
          <w:rFonts w:ascii="Times New Roman" w:hAnsi="Times New Roman" w:cs="Times New Roman"/>
        </w:rPr>
        <w:t>4. Evaluation of Change Management Models</w:t>
      </w:r>
      <w:bookmarkEnd w:id="9"/>
    </w:p>
    <w:p w14:paraId="36F73477" w14:textId="3A89F043" w:rsidR="005F5FD4" w:rsidRPr="005F5FD4" w:rsidRDefault="0002242D" w:rsidP="009B6D59">
      <w:pPr>
        <w:spacing w:line="360" w:lineRule="auto"/>
        <w:jc w:val="both"/>
        <w:rPr>
          <w:rFonts w:ascii="Times New Roman" w:hAnsi="Times New Roman" w:cs="Times New Roman"/>
        </w:rPr>
      </w:pPr>
      <w:r w:rsidRPr="0002242D">
        <w:rPr>
          <w:rFonts w:ascii="Times New Roman" w:hAnsi="Times New Roman" w:cs="Times New Roman"/>
        </w:rPr>
        <w:t>Organisational change is essential to the success of businesses as they respond to outside demands and challenges. British Airways (BA) has adopted change management strategies in response to events like the COVID-19 pandemic and Brexit. This chapter outlines three influential models of change – Katzer’s Eight-Step Change Model, Lewin’s Change Management Framework and McKinsey’s 7-S Model – and assesses their adoption and use within BA’s recent strategic change efforts.</w:t>
      </w:r>
    </w:p>
    <w:p w14:paraId="44A48FC6" w14:textId="77777777" w:rsidR="005F5FD4" w:rsidRPr="005F5FD4" w:rsidRDefault="00000000" w:rsidP="009B6D59">
      <w:pPr>
        <w:spacing w:line="360" w:lineRule="auto"/>
        <w:jc w:val="both"/>
        <w:rPr>
          <w:rFonts w:ascii="Times New Roman" w:hAnsi="Times New Roman" w:cs="Times New Roman"/>
          <w:b/>
          <w:bCs/>
        </w:rPr>
      </w:pPr>
      <w:r>
        <w:rPr>
          <w:rFonts w:ascii="Times New Roman" w:hAnsi="Times New Roman" w:cs="Times New Roman"/>
          <w:b/>
          <w:bCs/>
        </w:rPr>
        <w:pict w14:anchorId="17F46860">
          <v:rect id="_x0000_i1031" style="width:0;height:1.5pt" o:hralign="center" o:hrstd="t" o:hr="t" fillcolor="#a0a0a0" stroked="f"/>
        </w:pict>
      </w:r>
    </w:p>
    <w:p w14:paraId="782C70E6" w14:textId="77777777" w:rsidR="005F5FD4" w:rsidRPr="00C450B7" w:rsidRDefault="005F5FD4" w:rsidP="009B6D59">
      <w:pPr>
        <w:pStyle w:val="Heading2"/>
        <w:spacing w:line="360" w:lineRule="auto"/>
        <w:jc w:val="both"/>
        <w:rPr>
          <w:rFonts w:ascii="Times New Roman" w:hAnsi="Times New Roman" w:cs="Times New Roman"/>
        </w:rPr>
      </w:pPr>
      <w:bookmarkStart w:id="10" w:name="_Toc181879450"/>
      <w:r w:rsidRPr="00C450B7">
        <w:rPr>
          <w:rFonts w:ascii="Times New Roman" w:hAnsi="Times New Roman" w:cs="Times New Roman"/>
        </w:rPr>
        <w:lastRenderedPageBreak/>
        <w:t>4.1 Kotter’s Eight-Step Model</w:t>
      </w:r>
      <w:bookmarkEnd w:id="10"/>
    </w:p>
    <w:p w14:paraId="6BC4C94F" w14:textId="216483FB" w:rsidR="007B3EF9" w:rsidRPr="007B3EF9" w:rsidRDefault="007B3EF9" w:rsidP="009B6D59">
      <w:pPr>
        <w:spacing w:line="360" w:lineRule="auto"/>
        <w:jc w:val="both"/>
        <w:rPr>
          <w:rFonts w:ascii="Times New Roman" w:hAnsi="Times New Roman" w:cs="Times New Roman"/>
        </w:rPr>
      </w:pPr>
      <w:r w:rsidRPr="007B3EF9">
        <w:rPr>
          <w:rFonts w:ascii="Times New Roman" w:hAnsi="Times New Roman" w:cs="Times New Roman"/>
        </w:rPr>
        <w:t xml:space="preserve">John Kotter’s Eight-Step Change Model is a popular framework for dealing with change, which takes organisations through eight stages: </w:t>
      </w:r>
      <w:r w:rsidR="00577A98" w:rsidRPr="00577A98">
        <w:rPr>
          <w:rFonts w:ascii="Times New Roman" w:hAnsi="Times New Roman" w:cs="Times New Roman"/>
        </w:rPr>
        <w:t>creating a sense of urgency, building a guiding coalition, developing a vision for change, communicating the vision, empowering broad-based action, generating short-term wins, consolidating gains, and embedding new approaches into the culture</w:t>
      </w:r>
      <w:r w:rsidRPr="007B3EF9">
        <w:rPr>
          <w:rFonts w:ascii="Times New Roman" w:hAnsi="Times New Roman" w:cs="Times New Roman"/>
        </w:rPr>
        <w:t xml:space="preserve"> (Kotter, 1996). This model highlights the role of leadership, vision and communication in bringing about change.</w:t>
      </w:r>
    </w:p>
    <w:p w14:paraId="776BDE85" w14:textId="6D147598" w:rsidR="007B3EF9" w:rsidRPr="007B3EF9" w:rsidRDefault="007B3EF9" w:rsidP="009B6D59">
      <w:pPr>
        <w:spacing w:line="360" w:lineRule="auto"/>
        <w:jc w:val="both"/>
        <w:rPr>
          <w:rFonts w:ascii="Times New Roman" w:hAnsi="Times New Roman" w:cs="Times New Roman"/>
        </w:rPr>
      </w:pPr>
      <w:r w:rsidRPr="007B3EF9">
        <w:rPr>
          <w:rFonts w:ascii="Times New Roman" w:hAnsi="Times New Roman" w:cs="Times New Roman"/>
        </w:rPr>
        <w:t>British Airways took many of the ideas from Kotter’s approach, particularly as it navigated the economic meltdown that was prompted by the COVID-19 pandemic. BA’s response to this early pillar of Kotter’s model – creating a sense of urgency – was unmistakably BA. As air travel dwindled amid the pandemic, BA went public with its knowledge that its finances were in jeopardy and that it needed to take immediate and dramatic steps to cut costs. These included firing around 12,000 workers, a polari</w:t>
      </w:r>
      <w:r w:rsidR="00E90398">
        <w:rPr>
          <w:rFonts w:ascii="Times New Roman" w:hAnsi="Times New Roman" w:cs="Times New Roman"/>
        </w:rPr>
        <w:t>s</w:t>
      </w:r>
      <w:r w:rsidRPr="007B3EF9">
        <w:rPr>
          <w:rFonts w:ascii="Times New Roman" w:hAnsi="Times New Roman" w:cs="Times New Roman"/>
        </w:rPr>
        <w:t>ing move that made the airline react in a timely manner to unprecedented pressures (</w:t>
      </w:r>
      <w:r w:rsidR="008D434C" w:rsidRPr="008D434C">
        <w:rPr>
          <w:rFonts w:ascii="Times New Roman" w:hAnsi="Times New Roman" w:cs="Times New Roman"/>
        </w:rPr>
        <w:t>Sweney, 2020</w:t>
      </w:r>
      <w:r w:rsidRPr="007B3EF9">
        <w:rPr>
          <w:rFonts w:ascii="Times New Roman" w:hAnsi="Times New Roman" w:cs="Times New Roman"/>
        </w:rPr>
        <w:t>). This instilled a sense of urgency both internally and with external parties, which only made the transition faster.</w:t>
      </w:r>
    </w:p>
    <w:p w14:paraId="00449A38" w14:textId="484942ED" w:rsidR="007B3EF9" w:rsidRPr="007B3EF9" w:rsidRDefault="007B3EF9" w:rsidP="009B6D59">
      <w:pPr>
        <w:spacing w:line="360" w:lineRule="auto"/>
        <w:jc w:val="both"/>
        <w:rPr>
          <w:rFonts w:ascii="Times New Roman" w:hAnsi="Times New Roman" w:cs="Times New Roman"/>
        </w:rPr>
      </w:pPr>
      <w:r w:rsidRPr="007B3EF9">
        <w:rPr>
          <w:rFonts w:ascii="Times New Roman" w:hAnsi="Times New Roman" w:cs="Times New Roman"/>
        </w:rPr>
        <w:t xml:space="preserve">BA, too, sought to create a supportive coalition by reorganising its leadership team and empowering managers to manage key change initiatives. For example, BA’s leadership was all about efficiency and </w:t>
      </w:r>
      <w:r w:rsidR="00227219" w:rsidRPr="007B3EF9">
        <w:rPr>
          <w:rFonts w:ascii="Times New Roman" w:hAnsi="Times New Roman" w:cs="Times New Roman"/>
        </w:rPr>
        <w:t>profitability and</w:t>
      </w:r>
      <w:r w:rsidRPr="007B3EF9">
        <w:rPr>
          <w:rFonts w:ascii="Times New Roman" w:hAnsi="Times New Roman" w:cs="Times New Roman"/>
        </w:rPr>
        <w:t xml:space="preserve"> </w:t>
      </w:r>
      <w:r w:rsidR="00227219">
        <w:rPr>
          <w:rFonts w:ascii="Times New Roman" w:hAnsi="Times New Roman" w:cs="Times New Roman"/>
        </w:rPr>
        <w:t>made</w:t>
      </w:r>
      <w:r w:rsidRPr="007B3EF9">
        <w:rPr>
          <w:rFonts w:ascii="Times New Roman" w:hAnsi="Times New Roman" w:cs="Times New Roman"/>
        </w:rPr>
        <w:t xml:space="preserve"> difficult choices </w:t>
      </w:r>
      <w:r w:rsidR="00227219">
        <w:rPr>
          <w:rFonts w:ascii="Times New Roman" w:hAnsi="Times New Roman" w:cs="Times New Roman"/>
        </w:rPr>
        <w:t>amid</w:t>
      </w:r>
      <w:r w:rsidRPr="007B3EF9">
        <w:rPr>
          <w:rFonts w:ascii="Times New Roman" w:hAnsi="Times New Roman" w:cs="Times New Roman"/>
        </w:rPr>
        <w:t xml:space="preserve"> the crisis (International Airlines Group, 2020). Kotter’s third and fourth steps, however, articulating and conveying a vision for transformation, weren’t so well done. During the reorganisation, BA faced a barrage of criticism over its communication strategy, with staff and unions alleging poor transparency and lack of engagement. </w:t>
      </w:r>
      <w:r w:rsidR="00227219">
        <w:rPr>
          <w:rFonts w:ascii="Times New Roman" w:hAnsi="Times New Roman" w:cs="Times New Roman"/>
        </w:rPr>
        <w:t>Communication</w:t>
      </w:r>
      <w:r w:rsidRPr="007B3EF9">
        <w:rPr>
          <w:rFonts w:ascii="Times New Roman" w:hAnsi="Times New Roman" w:cs="Times New Roman"/>
        </w:rPr>
        <w:t xml:space="preserve"> breakdowns within the firm appeared most clearly in Kotter’s fifth step, ‘empowering widespread action’, as workers felt demotivated and disempowered because they were not being adequately communicated with or informed about decisions (British Airlines Pilots Association </w:t>
      </w:r>
      <w:r w:rsidR="00CE0CF2">
        <w:rPr>
          <w:rFonts w:ascii="Times New Roman" w:hAnsi="Times New Roman" w:cs="Times New Roman"/>
        </w:rPr>
        <w:t>(Jolly,</w:t>
      </w:r>
      <w:r w:rsidRPr="007B3EF9">
        <w:rPr>
          <w:rFonts w:ascii="Times New Roman" w:hAnsi="Times New Roman" w:cs="Times New Roman"/>
        </w:rPr>
        <w:t xml:space="preserve"> 2020).</w:t>
      </w:r>
    </w:p>
    <w:p w14:paraId="4AA83EAD" w14:textId="0F488352" w:rsidR="005F5FD4" w:rsidRPr="005F5FD4" w:rsidRDefault="007B3EF9" w:rsidP="009B6D59">
      <w:pPr>
        <w:spacing w:line="360" w:lineRule="auto"/>
        <w:jc w:val="both"/>
        <w:rPr>
          <w:rFonts w:ascii="Times New Roman" w:hAnsi="Times New Roman" w:cs="Times New Roman"/>
        </w:rPr>
      </w:pPr>
      <w:r w:rsidRPr="007B3EF9">
        <w:rPr>
          <w:rFonts w:ascii="Times New Roman" w:hAnsi="Times New Roman" w:cs="Times New Roman"/>
        </w:rPr>
        <w:t xml:space="preserve">The lack of communication on BA’s part shows the critical role that employees play in the change process. Kotter’s model states that employee empowerment is essential for defying resistance and bringing change </w:t>
      </w:r>
      <w:r w:rsidR="00227219">
        <w:rPr>
          <w:rFonts w:ascii="Times New Roman" w:hAnsi="Times New Roman" w:cs="Times New Roman"/>
        </w:rPr>
        <w:t>to</w:t>
      </w:r>
      <w:r w:rsidRPr="007B3EF9">
        <w:rPr>
          <w:rFonts w:ascii="Times New Roman" w:hAnsi="Times New Roman" w:cs="Times New Roman"/>
        </w:rPr>
        <w:t xml:space="preserve"> the company (Kotter, 1996). The failure of BA to sufficiently deal with this step led to friction between workers and low morale, problems that slowed the pace of change.</w:t>
      </w:r>
    </w:p>
    <w:p w14:paraId="33794E69" w14:textId="77777777" w:rsidR="005F5FD4" w:rsidRPr="005F5FD4" w:rsidRDefault="00000000" w:rsidP="009B6D59">
      <w:pPr>
        <w:spacing w:line="360" w:lineRule="auto"/>
        <w:jc w:val="both"/>
        <w:rPr>
          <w:rFonts w:ascii="Times New Roman" w:hAnsi="Times New Roman" w:cs="Times New Roman"/>
          <w:b/>
          <w:bCs/>
        </w:rPr>
      </w:pPr>
      <w:r>
        <w:rPr>
          <w:rFonts w:ascii="Times New Roman" w:hAnsi="Times New Roman" w:cs="Times New Roman"/>
          <w:b/>
          <w:bCs/>
        </w:rPr>
        <w:pict w14:anchorId="1654FC53">
          <v:rect id="_x0000_i1032" style="width:0;height:1.5pt" o:hralign="center" o:hrstd="t" o:hr="t" fillcolor="#a0a0a0" stroked="f"/>
        </w:pict>
      </w:r>
    </w:p>
    <w:p w14:paraId="4FC1EAA2" w14:textId="77777777" w:rsidR="005F5FD4" w:rsidRPr="00C450B7" w:rsidRDefault="005F5FD4" w:rsidP="009B6D59">
      <w:pPr>
        <w:pStyle w:val="Heading2"/>
        <w:spacing w:line="360" w:lineRule="auto"/>
        <w:jc w:val="both"/>
        <w:rPr>
          <w:rFonts w:ascii="Times New Roman" w:hAnsi="Times New Roman" w:cs="Times New Roman"/>
        </w:rPr>
      </w:pPr>
      <w:bookmarkStart w:id="11" w:name="_Toc181879451"/>
      <w:r w:rsidRPr="00C450B7">
        <w:rPr>
          <w:rFonts w:ascii="Times New Roman" w:hAnsi="Times New Roman" w:cs="Times New Roman"/>
        </w:rPr>
        <w:t>4.2 Lewin’s Change Management Framework</w:t>
      </w:r>
      <w:bookmarkEnd w:id="11"/>
    </w:p>
    <w:p w14:paraId="4D741544" w14:textId="4971B849" w:rsidR="00AC491F" w:rsidRPr="00AC491F" w:rsidRDefault="00AC491F" w:rsidP="009B6D59">
      <w:pPr>
        <w:spacing w:line="360" w:lineRule="auto"/>
        <w:jc w:val="both"/>
        <w:rPr>
          <w:rFonts w:ascii="Times New Roman" w:hAnsi="Times New Roman" w:cs="Times New Roman"/>
        </w:rPr>
      </w:pPr>
      <w:r w:rsidRPr="00AC491F">
        <w:rPr>
          <w:rFonts w:ascii="Times New Roman" w:hAnsi="Times New Roman" w:cs="Times New Roman"/>
        </w:rPr>
        <w:t>Another timeless approach is Kurt Lewin’s Change Management Framework, which focuses on three processes: unfreezing, changing, and refreezing (Lewin, 19</w:t>
      </w:r>
      <w:r w:rsidR="001B4AA7">
        <w:rPr>
          <w:rFonts w:ascii="Times New Roman" w:hAnsi="Times New Roman" w:cs="Times New Roman"/>
        </w:rPr>
        <w:t>97</w:t>
      </w:r>
      <w:r w:rsidRPr="00AC491F">
        <w:rPr>
          <w:rFonts w:ascii="Times New Roman" w:hAnsi="Times New Roman" w:cs="Times New Roman"/>
        </w:rPr>
        <w:t>). The model is particularly valuable for explaining how employees feel psychologically in the face of organisational change.</w:t>
      </w:r>
    </w:p>
    <w:p w14:paraId="7960A253" w14:textId="6477C441" w:rsidR="00AC491F" w:rsidRPr="00AC491F" w:rsidRDefault="00AC491F" w:rsidP="009B6D59">
      <w:pPr>
        <w:spacing w:line="360" w:lineRule="auto"/>
        <w:jc w:val="both"/>
        <w:rPr>
          <w:rFonts w:ascii="Times New Roman" w:hAnsi="Times New Roman" w:cs="Times New Roman"/>
        </w:rPr>
      </w:pPr>
      <w:r w:rsidRPr="00AC491F">
        <w:rPr>
          <w:rFonts w:ascii="Times New Roman" w:hAnsi="Times New Roman" w:cs="Times New Roman"/>
        </w:rPr>
        <w:lastRenderedPageBreak/>
        <w:t>For British Airways, the defrosting phase was already visible when it initially conveyed the message of change. The airline leadership made it obvious to employees, stakeholders and the public that radical cost reductions were required to survive the financial burden imposed by the pandemic. In making the case for change and promoting the urgency of transformation, BA "broke open" the way the organisation was organised and functioned, putting the organisation on the precipice of change (</w:t>
      </w:r>
      <w:r w:rsidR="00775205" w:rsidRPr="00775205">
        <w:rPr>
          <w:rFonts w:ascii="Times New Roman" w:hAnsi="Times New Roman" w:cs="Times New Roman"/>
        </w:rPr>
        <w:t>Sweney, 2020</w:t>
      </w:r>
      <w:r w:rsidRPr="00AC491F">
        <w:rPr>
          <w:rFonts w:ascii="Times New Roman" w:hAnsi="Times New Roman" w:cs="Times New Roman"/>
        </w:rPr>
        <w:t>).</w:t>
      </w:r>
    </w:p>
    <w:p w14:paraId="0B40408B" w14:textId="5D7DBC1D" w:rsidR="00AC491F" w:rsidRPr="00AC491F" w:rsidRDefault="00AC491F" w:rsidP="009B6D59">
      <w:pPr>
        <w:spacing w:line="360" w:lineRule="auto"/>
        <w:jc w:val="both"/>
        <w:rPr>
          <w:rFonts w:ascii="Times New Roman" w:hAnsi="Times New Roman" w:cs="Times New Roman"/>
        </w:rPr>
      </w:pPr>
      <w:r w:rsidRPr="00AC491F">
        <w:rPr>
          <w:rFonts w:ascii="Times New Roman" w:hAnsi="Times New Roman" w:cs="Times New Roman"/>
        </w:rPr>
        <w:t xml:space="preserve">The evolutive period also saw cost-cutting, including staff reductions, renegotiating supplier agreements and grounding most of its fleet. Such efforts were vital to modernizing BA’s business and enabling it to survive the pandemic. </w:t>
      </w:r>
      <w:r w:rsidR="009E61C8">
        <w:rPr>
          <w:rFonts w:ascii="Times New Roman" w:hAnsi="Times New Roman" w:cs="Times New Roman"/>
        </w:rPr>
        <w:t>However,</w:t>
      </w:r>
      <w:r w:rsidRPr="00AC491F">
        <w:rPr>
          <w:rFonts w:ascii="Times New Roman" w:hAnsi="Times New Roman" w:cs="Times New Roman"/>
        </w:rPr>
        <w:t xml:space="preserve"> the refreezing phase, in which the new norms and practices become embedded into the organisation, proved more challenging for BA. The layoffs and reorganizations destroyed employee morale and management confidence, leaving the firm unable to anchor new habits and rebuild stability (</w:t>
      </w:r>
      <w:proofErr w:type="spellStart"/>
      <w:r w:rsidR="00585358">
        <w:rPr>
          <w:rFonts w:ascii="Times New Roman" w:hAnsi="Times New Roman" w:cs="Times New Roman"/>
        </w:rPr>
        <w:t>Maneenop</w:t>
      </w:r>
      <w:proofErr w:type="spellEnd"/>
      <w:r w:rsidR="00585358">
        <w:rPr>
          <w:rFonts w:ascii="Times New Roman" w:hAnsi="Times New Roman" w:cs="Times New Roman"/>
        </w:rPr>
        <w:t xml:space="preserve"> and </w:t>
      </w:r>
      <w:proofErr w:type="spellStart"/>
      <w:r w:rsidR="00585358">
        <w:rPr>
          <w:rFonts w:ascii="Times New Roman" w:hAnsi="Times New Roman" w:cs="Times New Roman"/>
        </w:rPr>
        <w:t>Kot</w:t>
      </w:r>
      <w:r w:rsidR="00CA019F">
        <w:rPr>
          <w:rFonts w:ascii="Times New Roman" w:hAnsi="Times New Roman" w:cs="Times New Roman"/>
        </w:rPr>
        <w:t>charin</w:t>
      </w:r>
      <w:proofErr w:type="spellEnd"/>
      <w:r w:rsidRPr="00AC491F">
        <w:rPr>
          <w:rFonts w:ascii="Times New Roman" w:hAnsi="Times New Roman" w:cs="Times New Roman"/>
        </w:rPr>
        <w:t>, 2020). This is a common problem with the refreezing phase – retaining employees who are aligned with the new mission and fully integrated into the post-change organization.</w:t>
      </w:r>
    </w:p>
    <w:p w14:paraId="69C936CA" w14:textId="3AF8C7AC" w:rsidR="005F5FD4" w:rsidRPr="005F5FD4" w:rsidRDefault="00AC491F" w:rsidP="009B6D59">
      <w:pPr>
        <w:spacing w:line="360" w:lineRule="auto"/>
        <w:jc w:val="both"/>
        <w:rPr>
          <w:rFonts w:ascii="Times New Roman" w:hAnsi="Times New Roman" w:cs="Times New Roman"/>
          <w:b/>
          <w:bCs/>
        </w:rPr>
      </w:pPr>
      <w:r w:rsidRPr="00AC491F">
        <w:rPr>
          <w:rFonts w:ascii="Times New Roman" w:hAnsi="Times New Roman" w:cs="Times New Roman"/>
        </w:rPr>
        <w:t>Additionally, the massive layoffs, though financially necessary, had a lasting impact on the airline’s culture and staff relations. Re-building trust and creating a stable organisational culture in the wake of such radical transformations is still an ongoing challenge for BA.</w:t>
      </w:r>
    </w:p>
    <w:p w14:paraId="6747C90F" w14:textId="77777777" w:rsidR="005F5FD4" w:rsidRPr="005F5FD4" w:rsidRDefault="00000000" w:rsidP="009B6D59">
      <w:pPr>
        <w:spacing w:line="360" w:lineRule="auto"/>
        <w:jc w:val="both"/>
        <w:rPr>
          <w:rFonts w:ascii="Times New Roman" w:hAnsi="Times New Roman" w:cs="Times New Roman"/>
          <w:b/>
          <w:bCs/>
        </w:rPr>
      </w:pPr>
      <w:r>
        <w:rPr>
          <w:rFonts w:ascii="Times New Roman" w:hAnsi="Times New Roman" w:cs="Times New Roman"/>
          <w:b/>
          <w:bCs/>
        </w:rPr>
        <w:pict w14:anchorId="5560C0A3">
          <v:rect id="_x0000_i1033" style="width:0;height:1.5pt" o:hralign="center" o:hrstd="t" o:hr="t" fillcolor="#a0a0a0" stroked="f"/>
        </w:pict>
      </w:r>
    </w:p>
    <w:p w14:paraId="47F930F2" w14:textId="77777777" w:rsidR="005F5FD4" w:rsidRPr="00C450B7" w:rsidRDefault="005F5FD4" w:rsidP="009B6D59">
      <w:pPr>
        <w:pStyle w:val="Heading2"/>
        <w:spacing w:line="360" w:lineRule="auto"/>
        <w:jc w:val="both"/>
        <w:rPr>
          <w:rFonts w:ascii="Times New Roman" w:hAnsi="Times New Roman" w:cs="Times New Roman"/>
        </w:rPr>
      </w:pPr>
      <w:bookmarkStart w:id="12" w:name="_Toc181879452"/>
      <w:r w:rsidRPr="00C450B7">
        <w:rPr>
          <w:rFonts w:ascii="Times New Roman" w:hAnsi="Times New Roman" w:cs="Times New Roman"/>
        </w:rPr>
        <w:t>4.3 McKinsey’s 7-S Framework</w:t>
      </w:r>
      <w:bookmarkEnd w:id="12"/>
    </w:p>
    <w:p w14:paraId="281CE433" w14:textId="77777777" w:rsidR="00E957C8" w:rsidRPr="00E957C8" w:rsidRDefault="00E957C8" w:rsidP="009B6D59">
      <w:pPr>
        <w:spacing w:line="360" w:lineRule="auto"/>
        <w:jc w:val="both"/>
        <w:rPr>
          <w:rFonts w:ascii="Times New Roman" w:hAnsi="Times New Roman" w:cs="Times New Roman"/>
        </w:rPr>
      </w:pPr>
      <w:r w:rsidRPr="00E957C8">
        <w:rPr>
          <w:rFonts w:ascii="Times New Roman" w:hAnsi="Times New Roman" w:cs="Times New Roman"/>
        </w:rPr>
        <w:t xml:space="preserve">The McKinsey 7-S Model is a comprehensive approach, which involves harmonising seven aspects of an organisation: strategy, structure, systems, shared values, style, staff and skills, </w:t>
      </w:r>
      <w:proofErr w:type="gramStart"/>
      <w:r w:rsidRPr="00E957C8">
        <w:rPr>
          <w:rFonts w:ascii="Times New Roman" w:hAnsi="Times New Roman" w:cs="Times New Roman"/>
        </w:rPr>
        <w:t>in order to</w:t>
      </w:r>
      <w:proofErr w:type="gramEnd"/>
      <w:r w:rsidRPr="00E957C8">
        <w:rPr>
          <w:rFonts w:ascii="Times New Roman" w:hAnsi="Times New Roman" w:cs="Times New Roman"/>
        </w:rPr>
        <w:t xml:space="preserve"> successfully change the organisation (Waterman et al., 1980). This model is particularly useful for measuring the fit between an organisation’s various elements in moments of change.</w:t>
      </w:r>
    </w:p>
    <w:p w14:paraId="776B49D2" w14:textId="27DBA0BA" w:rsidR="00E957C8" w:rsidRPr="00E957C8" w:rsidRDefault="00E957C8" w:rsidP="009B6D59">
      <w:pPr>
        <w:spacing w:line="360" w:lineRule="auto"/>
        <w:jc w:val="both"/>
        <w:rPr>
          <w:rFonts w:ascii="Times New Roman" w:hAnsi="Times New Roman" w:cs="Times New Roman"/>
        </w:rPr>
      </w:pPr>
      <w:r w:rsidRPr="00E957C8">
        <w:rPr>
          <w:rFonts w:ascii="Times New Roman" w:hAnsi="Times New Roman" w:cs="Times New Roman"/>
        </w:rPr>
        <w:t>For British Airways, for example, we can use the 7-S Framework to look at how the company reacted to Brexit and the COVID-19 pandemic. BA’s approach changed substantially in response to external forces, as the airline made sustainability, digital transformation and efficiency a key part of its post-Brexit and post-pandemic agenda (</w:t>
      </w:r>
      <w:proofErr w:type="spellStart"/>
      <w:r w:rsidR="007B1FFF">
        <w:rPr>
          <w:rFonts w:ascii="Times New Roman" w:hAnsi="Times New Roman" w:cs="Times New Roman"/>
        </w:rPr>
        <w:t>Sz</w:t>
      </w:r>
      <w:r w:rsidR="00B35875">
        <w:rPr>
          <w:rFonts w:ascii="Times New Roman" w:hAnsi="Times New Roman" w:cs="Times New Roman"/>
        </w:rPr>
        <w:t>uster</w:t>
      </w:r>
      <w:proofErr w:type="spellEnd"/>
      <w:r w:rsidR="00B35875">
        <w:rPr>
          <w:rFonts w:ascii="Times New Roman" w:hAnsi="Times New Roman" w:cs="Times New Roman"/>
        </w:rPr>
        <w:t>, 2008</w:t>
      </w:r>
      <w:r w:rsidRPr="00E957C8">
        <w:rPr>
          <w:rFonts w:ascii="Times New Roman" w:hAnsi="Times New Roman" w:cs="Times New Roman"/>
        </w:rPr>
        <w:t xml:space="preserve">). </w:t>
      </w:r>
      <w:r w:rsidR="009E61C8">
        <w:rPr>
          <w:rFonts w:ascii="Times New Roman" w:hAnsi="Times New Roman" w:cs="Times New Roman"/>
        </w:rPr>
        <w:t>Structure-wise</w:t>
      </w:r>
      <w:r w:rsidRPr="00E957C8">
        <w:rPr>
          <w:rFonts w:ascii="Times New Roman" w:hAnsi="Times New Roman" w:cs="Times New Roman"/>
        </w:rPr>
        <w:t>, BA streamlined its hierarchy and cut its staff to increase efficiency and minimise expenses, which fit the firm’s overall strategy.</w:t>
      </w:r>
    </w:p>
    <w:p w14:paraId="69FC0090" w14:textId="51AB3B4A" w:rsidR="00E957C8" w:rsidRPr="00E957C8" w:rsidRDefault="00E957C8" w:rsidP="009B6D59">
      <w:pPr>
        <w:spacing w:line="360" w:lineRule="auto"/>
        <w:jc w:val="both"/>
        <w:rPr>
          <w:rFonts w:ascii="Times New Roman" w:hAnsi="Times New Roman" w:cs="Times New Roman"/>
        </w:rPr>
      </w:pPr>
      <w:r w:rsidRPr="00E957C8">
        <w:rPr>
          <w:rFonts w:ascii="Times New Roman" w:hAnsi="Times New Roman" w:cs="Times New Roman"/>
        </w:rPr>
        <w:t xml:space="preserve">BA also transformed </w:t>
      </w:r>
      <w:r w:rsidR="009E61C8">
        <w:rPr>
          <w:rFonts w:ascii="Times New Roman" w:hAnsi="Times New Roman" w:cs="Times New Roman"/>
        </w:rPr>
        <w:t>its</w:t>
      </w:r>
      <w:r w:rsidRPr="00E957C8">
        <w:rPr>
          <w:rFonts w:ascii="Times New Roman" w:hAnsi="Times New Roman" w:cs="Times New Roman"/>
        </w:rPr>
        <w:t xml:space="preserve"> systems in significant ways – using emerging technologies and digital channels to enhance the customer experience and drive greater operational efficiencies (</w:t>
      </w:r>
      <w:proofErr w:type="spellStart"/>
      <w:r w:rsidR="002E34A7">
        <w:rPr>
          <w:rFonts w:ascii="Times New Roman" w:hAnsi="Times New Roman" w:cs="Times New Roman"/>
        </w:rPr>
        <w:t>Keiningham</w:t>
      </w:r>
      <w:proofErr w:type="spellEnd"/>
      <w:r w:rsidR="00EE72C2">
        <w:rPr>
          <w:rFonts w:ascii="Times New Roman" w:hAnsi="Times New Roman" w:cs="Times New Roman"/>
        </w:rPr>
        <w:t xml:space="preserve"> et al</w:t>
      </w:r>
      <w:r w:rsidR="00B8265C">
        <w:rPr>
          <w:rFonts w:ascii="Times New Roman" w:hAnsi="Times New Roman" w:cs="Times New Roman"/>
        </w:rPr>
        <w:t>.</w:t>
      </w:r>
      <w:r w:rsidR="00EE72C2">
        <w:rPr>
          <w:rFonts w:ascii="Times New Roman" w:hAnsi="Times New Roman" w:cs="Times New Roman"/>
        </w:rPr>
        <w:t>, 2020</w:t>
      </w:r>
      <w:r w:rsidRPr="00E957C8">
        <w:rPr>
          <w:rFonts w:ascii="Times New Roman" w:hAnsi="Times New Roman" w:cs="Times New Roman"/>
        </w:rPr>
        <w:t xml:space="preserve">). </w:t>
      </w:r>
      <w:r w:rsidR="009E61C8">
        <w:rPr>
          <w:rFonts w:ascii="Times New Roman" w:hAnsi="Times New Roman" w:cs="Times New Roman"/>
        </w:rPr>
        <w:t>However,</w:t>
      </w:r>
      <w:r w:rsidRPr="00E957C8">
        <w:rPr>
          <w:rFonts w:ascii="Times New Roman" w:hAnsi="Times New Roman" w:cs="Times New Roman"/>
        </w:rPr>
        <w:t xml:space="preserve"> there were still issues with common values and employees. The widespread pandemic layoffs, coupled with an apparently opaque and unjust reorganisation, damaged worker trust and motivation, undermined the airline’s common values and affected its culture (</w:t>
      </w:r>
      <w:r w:rsidR="00CE0CF2">
        <w:rPr>
          <w:rFonts w:ascii="Times New Roman" w:hAnsi="Times New Roman" w:cs="Times New Roman"/>
        </w:rPr>
        <w:t>Jolly</w:t>
      </w:r>
      <w:r w:rsidRPr="00E957C8">
        <w:rPr>
          <w:rFonts w:ascii="Times New Roman" w:hAnsi="Times New Roman" w:cs="Times New Roman"/>
        </w:rPr>
        <w:t xml:space="preserve">, 2020). This gap between the top </w:t>
      </w:r>
      <w:r w:rsidRPr="00E957C8">
        <w:rPr>
          <w:rFonts w:ascii="Times New Roman" w:hAnsi="Times New Roman" w:cs="Times New Roman"/>
        </w:rPr>
        <w:lastRenderedPageBreak/>
        <w:t>and bottom demonstrates how it’s critical to keep aligned across every facet of the 7-S Framework, particularly when it comes to values and employee engagement.</w:t>
      </w:r>
    </w:p>
    <w:p w14:paraId="029EB2D4" w14:textId="03AE7726" w:rsidR="00264893" w:rsidRPr="00264893" w:rsidRDefault="00E957C8" w:rsidP="009B6D59">
      <w:pPr>
        <w:spacing w:line="360" w:lineRule="auto"/>
        <w:jc w:val="both"/>
        <w:rPr>
          <w:rFonts w:ascii="Times New Roman" w:hAnsi="Times New Roman" w:cs="Times New Roman"/>
        </w:rPr>
      </w:pPr>
      <w:r w:rsidRPr="00E957C8">
        <w:rPr>
          <w:rFonts w:ascii="Times New Roman" w:hAnsi="Times New Roman" w:cs="Times New Roman"/>
        </w:rPr>
        <w:t xml:space="preserve">Although BA’s change efforts were successful in reconciling </w:t>
      </w:r>
      <w:proofErr w:type="gramStart"/>
      <w:r w:rsidRPr="00E957C8">
        <w:rPr>
          <w:rFonts w:ascii="Times New Roman" w:hAnsi="Times New Roman" w:cs="Times New Roman"/>
        </w:rPr>
        <w:t>a number of</w:t>
      </w:r>
      <w:proofErr w:type="gramEnd"/>
      <w:r w:rsidRPr="00E957C8">
        <w:rPr>
          <w:rFonts w:ascii="Times New Roman" w:hAnsi="Times New Roman" w:cs="Times New Roman"/>
        </w:rPr>
        <w:t xml:space="preserve"> pieces of the 7-S Framework, the airline found it difficult to align values and regain trust with employees – an ongoing challenge for the airline going forward.</w:t>
      </w:r>
      <w:r w:rsidR="00000000">
        <w:rPr>
          <w:rFonts w:ascii="Times New Roman" w:hAnsi="Times New Roman" w:cs="Times New Roman"/>
        </w:rPr>
        <w:pict w14:anchorId="437319F5">
          <v:rect id="_x0000_i1034" style="width:0;height:1.5pt" o:hralign="center" o:hrstd="t" o:hr="t" fillcolor="#a0a0a0" stroked="f"/>
        </w:pict>
      </w:r>
    </w:p>
    <w:p w14:paraId="57D68763" w14:textId="77777777" w:rsidR="00873B50" w:rsidRPr="00C450B7" w:rsidRDefault="00873B50" w:rsidP="009B6D59">
      <w:pPr>
        <w:pStyle w:val="Heading1"/>
        <w:spacing w:line="360" w:lineRule="auto"/>
        <w:jc w:val="both"/>
        <w:rPr>
          <w:rFonts w:ascii="Times New Roman" w:hAnsi="Times New Roman" w:cs="Times New Roman"/>
        </w:rPr>
      </w:pPr>
      <w:bookmarkStart w:id="13" w:name="_Toc181879453"/>
      <w:r w:rsidRPr="00C450B7">
        <w:rPr>
          <w:rFonts w:ascii="Times New Roman" w:hAnsi="Times New Roman" w:cs="Times New Roman"/>
        </w:rPr>
        <w:t>5. Leadership Styles and Their Impact on Change</w:t>
      </w:r>
      <w:bookmarkEnd w:id="13"/>
    </w:p>
    <w:p w14:paraId="5C14C870" w14:textId="503D350F" w:rsidR="00873B50" w:rsidRPr="00873B50" w:rsidRDefault="002E49B0" w:rsidP="009B6D59">
      <w:pPr>
        <w:spacing w:line="360" w:lineRule="auto"/>
        <w:jc w:val="both"/>
        <w:rPr>
          <w:rFonts w:ascii="Times New Roman" w:hAnsi="Times New Roman" w:cs="Times New Roman"/>
        </w:rPr>
      </w:pPr>
      <w:r w:rsidRPr="002E49B0">
        <w:rPr>
          <w:rFonts w:ascii="Times New Roman" w:hAnsi="Times New Roman" w:cs="Times New Roman"/>
        </w:rPr>
        <w:t>Organisational transformation largely depends on the leadership style that an organisation’s management employs. Leadership styles impact the way people see, accept and respond to change, which determines whether projects are successful. At British Airways (BA), transformational and transactional leadership styles were deployed during pivotal times of change, such as amid Brexit, digital disruption and the COVID-19 pandemic.</w:t>
      </w:r>
    </w:p>
    <w:p w14:paraId="245A6AF9" w14:textId="77777777" w:rsidR="00873B50" w:rsidRPr="00873B50" w:rsidRDefault="00000000" w:rsidP="009B6D59">
      <w:pPr>
        <w:spacing w:line="360" w:lineRule="auto"/>
        <w:jc w:val="both"/>
        <w:rPr>
          <w:rFonts w:ascii="Times New Roman" w:hAnsi="Times New Roman" w:cs="Times New Roman"/>
          <w:b/>
          <w:bCs/>
        </w:rPr>
      </w:pPr>
      <w:r>
        <w:rPr>
          <w:rFonts w:ascii="Times New Roman" w:hAnsi="Times New Roman" w:cs="Times New Roman"/>
          <w:b/>
          <w:bCs/>
        </w:rPr>
        <w:pict w14:anchorId="6ECC1B2C">
          <v:rect id="_x0000_i1035" style="width:0;height:1.5pt" o:hralign="center" o:hrstd="t" o:hr="t" fillcolor="#a0a0a0" stroked="f"/>
        </w:pict>
      </w:r>
    </w:p>
    <w:p w14:paraId="3BC696B8" w14:textId="77777777" w:rsidR="00873B50" w:rsidRPr="00C450B7" w:rsidRDefault="00873B50" w:rsidP="009B6D59">
      <w:pPr>
        <w:pStyle w:val="Heading2"/>
        <w:spacing w:line="360" w:lineRule="auto"/>
        <w:jc w:val="both"/>
        <w:rPr>
          <w:rFonts w:ascii="Times New Roman" w:hAnsi="Times New Roman" w:cs="Times New Roman"/>
        </w:rPr>
      </w:pPr>
      <w:bookmarkStart w:id="14" w:name="_Toc181879454"/>
      <w:r w:rsidRPr="00C450B7">
        <w:rPr>
          <w:rFonts w:ascii="Times New Roman" w:hAnsi="Times New Roman" w:cs="Times New Roman"/>
        </w:rPr>
        <w:t>5.1 Transformational Leadership</w:t>
      </w:r>
      <w:bookmarkEnd w:id="14"/>
    </w:p>
    <w:p w14:paraId="3C9F4C4C" w14:textId="5E1C8B50" w:rsidR="00C87C5A" w:rsidRPr="00C87C5A" w:rsidRDefault="00873B50" w:rsidP="009B6D59">
      <w:pPr>
        <w:spacing w:line="360" w:lineRule="auto"/>
        <w:jc w:val="both"/>
        <w:rPr>
          <w:rFonts w:ascii="Times New Roman" w:hAnsi="Times New Roman" w:cs="Times New Roman"/>
        </w:rPr>
      </w:pPr>
      <w:r w:rsidRPr="00873B50">
        <w:rPr>
          <w:rFonts w:ascii="Times New Roman" w:hAnsi="Times New Roman" w:cs="Times New Roman"/>
        </w:rPr>
        <w:t xml:space="preserve">Transformational leadership </w:t>
      </w:r>
      <w:r w:rsidR="00C87C5A" w:rsidRPr="00C87C5A">
        <w:rPr>
          <w:rFonts w:ascii="Times New Roman" w:hAnsi="Times New Roman" w:cs="Times New Roman"/>
        </w:rPr>
        <w:t xml:space="preserve">involves the development of a vision for the future, motivating change among employees and building an </w:t>
      </w:r>
      <w:r w:rsidR="003D154D">
        <w:rPr>
          <w:rFonts w:ascii="Times New Roman" w:hAnsi="Times New Roman" w:cs="Times New Roman"/>
        </w:rPr>
        <w:t>organisational</w:t>
      </w:r>
      <w:r w:rsidR="00C87C5A" w:rsidRPr="00C87C5A">
        <w:rPr>
          <w:rFonts w:ascii="Times New Roman" w:hAnsi="Times New Roman" w:cs="Times New Roman"/>
        </w:rPr>
        <w:t xml:space="preserve"> culture that supports innovation and sustainable growth (Bass, 1999). British </w:t>
      </w:r>
      <w:r w:rsidR="003D154D">
        <w:rPr>
          <w:rFonts w:ascii="Times New Roman" w:hAnsi="Times New Roman" w:cs="Times New Roman"/>
        </w:rPr>
        <w:t>Airways</w:t>
      </w:r>
      <w:r w:rsidR="00C87C5A" w:rsidRPr="00C87C5A">
        <w:rPr>
          <w:rFonts w:ascii="Times New Roman" w:hAnsi="Times New Roman" w:cs="Times New Roman"/>
        </w:rPr>
        <w:t xml:space="preserve"> CEO Alex Cruz began by taking on a transformative leadership approach, particularly in the lead-up to COVID-19. Such leadership was reflected in BA’s focus on digital transformation and sustainability programmes.</w:t>
      </w:r>
    </w:p>
    <w:p w14:paraId="463EE729" w14:textId="26CFADB5" w:rsidR="00C87C5A" w:rsidRPr="00C87C5A" w:rsidRDefault="00C87C5A" w:rsidP="009B6D59">
      <w:pPr>
        <w:spacing w:line="360" w:lineRule="auto"/>
        <w:jc w:val="both"/>
        <w:rPr>
          <w:rFonts w:ascii="Times New Roman" w:hAnsi="Times New Roman" w:cs="Times New Roman"/>
        </w:rPr>
      </w:pPr>
      <w:r w:rsidRPr="00C87C5A">
        <w:rPr>
          <w:rFonts w:ascii="Times New Roman" w:hAnsi="Times New Roman" w:cs="Times New Roman"/>
        </w:rPr>
        <w:t>Taking an interest in digital transformation, Cruz advanced the vision of streamlining BA’s business and customer experience with new technologies. BA, for instance, invested heavily in its digital platforms, enhancing the customer experience by developing a user-friendly mobile app, automating processes, and improving its booking system (</w:t>
      </w:r>
      <w:proofErr w:type="spellStart"/>
      <w:r w:rsidR="00EE72C2" w:rsidRPr="00EE72C2">
        <w:rPr>
          <w:rFonts w:ascii="Times New Roman" w:hAnsi="Times New Roman" w:cs="Times New Roman"/>
        </w:rPr>
        <w:t>Keiningham</w:t>
      </w:r>
      <w:proofErr w:type="spellEnd"/>
      <w:r w:rsidR="00EE72C2" w:rsidRPr="00EE72C2">
        <w:rPr>
          <w:rFonts w:ascii="Times New Roman" w:hAnsi="Times New Roman" w:cs="Times New Roman"/>
        </w:rPr>
        <w:t xml:space="preserve"> et al</w:t>
      </w:r>
      <w:r w:rsidR="00B8265C">
        <w:rPr>
          <w:rFonts w:ascii="Times New Roman" w:hAnsi="Times New Roman" w:cs="Times New Roman"/>
        </w:rPr>
        <w:t>.</w:t>
      </w:r>
      <w:r w:rsidR="00EE72C2" w:rsidRPr="00EE72C2">
        <w:rPr>
          <w:rFonts w:ascii="Times New Roman" w:hAnsi="Times New Roman" w:cs="Times New Roman"/>
        </w:rPr>
        <w:t>, 2020</w:t>
      </w:r>
      <w:r w:rsidRPr="00C87C5A">
        <w:rPr>
          <w:rFonts w:ascii="Times New Roman" w:hAnsi="Times New Roman" w:cs="Times New Roman"/>
        </w:rPr>
        <w:t xml:space="preserve">). Cruz’s vision </w:t>
      </w:r>
      <w:r w:rsidR="003D154D">
        <w:rPr>
          <w:rFonts w:ascii="Times New Roman" w:hAnsi="Times New Roman" w:cs="Times New Roman"/>
        </w:rPr>
        <w:t>fits</w:t>
      </w:r>
      <w:r w:rsidRPr="00C87C5A">
        <w:rPr>
          <w:rFonts w:ascii="Times New Roman" w:hAnsi="Times New Roman" w:cs="Times New Roman"/>
        </w:rPr>
        <w:t xml:space="preserve"> into the overall industry trend of leveraging digital technologies to cater to the growing need for seamless, faster travel. This innovation-oriented and forward-looking mindset was the essence of a transformative culture where employees were encouraged to help develop BA’s technology, and in turn</w:t>
      </w:r>
      <w:r w:rsidR="003D154D">
        <w:rPr>
          <w:rFonts w:ascii="Times New Roman" w:hAnsi="Times New Roman" w:cs="Times New Roman"/>
        </w:rPr>
        <w:t>,</w:t>
      </w:r>
      <w:r w:rsidRPr="00C87C5A">
        <w:rPr>
          <w:rFonts w:ascii="Times New Roman" w:hAnsi="Times New Roman" w:cs="Times New Roman"/>
        </w:rPr>
        <w:t xml:space="preserve"> created a culture of innovation and change.</w:t>
      </w:r>
    </w:p>
    <w:p w14:paraId="7636EAC8" w14:textId="0619C63E" w:rsidR="00C87C5A" w:rsidRPr="00C87C5A" w:rsidRDefault="00C87C5A" w:rsidP="009B6D59">
      <w:pPr>
        <w:spacing w:line="360" w:lineRule="auto"/>
        <w:jc w:val="both"/>
        <w:rPr>
          <w:rFonts w:ascii="Times New Roman" w:hAnsi="Times New Roman" w:cs="Times New Roman"/>
        </w:rPr>
      </w:pPr>
      <w:r w:rsidRPr="00C87C5A">
        <w:rPr>
          <w:rFonts w:ascii="Times New Roman" w:hAnsi="Times New Roman" w:cs="Times New Roman"/>
        </w:rPr>
        <w:t>Cruz also supported BA’s sustainability programs, which would make BA a leader in eco-friendly travel. They were in line with industry efforts to minimise carbon emissions and respond to consumer demand for environmentally friendly travel. In driving for long-term ambitions and encouraging a culture of sustainability, Cruz wanted to inspire staff to believe in something beyond the return on investment that transformational leadership is all about (</w:t>
      </w:r>
      <w:proofErr w:type="spellStart"/>
      <w:r w:rsidR="00EE72C2">
        <w:rPr>
          <w:rFonts w:ascii="Times New Roman" w:hAnsi="Times New Roman" w:cs="Times New Roman"/>
        </w:rPr>
        <w:t>Keiningham</w:t>
      </w:r>
      <w:proofErr w:type="spellEnd"/>
      <w:r w:rsidR="00EE72C2">
        <w:rPr>
          <w:rFonts w:ascii="Times New Roman" w:hAnsi="Times New Roman" w:cs="Times New Roman"/>
        </w:rPr>
        <w:t xml:space="preserve"> et al</w:t>
      </w:r>
      <w:r w:rsidR="00B8265C">
        <w:rPr>
          <w:rFonts w:ascii="Times New Roman" w:hAnsi="Times New Roman" w:cs="Times New Roman"/>
        </w:rPr>
        <w:t>.</w:t>
      </w:r>
      <w:r w:rsidR="00EE72C2">
        <w:rPr>
          <w:rFonts w:ascii="Times New Roman" w:hAnsi="Times New Roman" w:cs="Times New Roman"/>
        </w:rPr>
        <w:t>, 2020</w:t>
      </w:r>
      <w:r w:rsidRPr="00C87C5A">
        <w:rPr>
          <w:rFonts w:ascii="Times New Roman" w:hAnsi="Times New Roman" w:cs="Times New Roman"/>
        </w:rPr>
        <w:t>).</w:t>
      </w:r>
    </w:p>
    <w:p w14:paraId="3767427A" w14:textId="33D9E129" w:rsidR="00873B50" w:rsidRPr="00873B50" w:rsidRDefault="00C87C5A" w:rsidP="009B6D59">
      <w:pPr>
        <w:spacing w:line="360" w:lineRule="auto"/>
        <w:jc w:val="both"/>
        <w:rPr>
          <w:rFonts w:ascii="Times New Roman" w:hAnsi="Times New Roman" w:cs="Times New Roman"/>
        </w:rPr>
      </w:pPr>
      <w:r w:rsidRPr="00C87C5A">
        <w:rPr>
          <w:rFonts w:ascii="Times New Roman" w:hAnsi="Times New Roman" w:cs="Times New Roman"/>
        </w:rPr>
        <w:lastRenderedPageBreak/>
        <w:t>Yet, while transformational leadership succeeded in inspiring innovation and putting the organisation in line with contemporary business needs, it was insufficient to cope with the financial crash that the COVID-19 pandemic had caused. The new reality of a crisis resulting from the breakdown of global air travel required a more immediate, pragmatic leadership style that reflected the limits of transformational leadership during an era of severe economic hardship (Burns, 1978).</w:t>
      </w:r>
    </w:p>
    <w:p w14:paraId="0F6E0250" w14:textId="77777777" w:rsidR="00873B50" w:rsidRPr="00873B50" w:rsidRDefault="00000000" w:rsidP="009B6D59">
      <w:pPr>
        <w:spacing w:line="360" w:lineRule="auto"/>
        <w:jc w:val="both"/>
        <w:rPr>
          <w:rFonts w:ascii="Times New Roman" w:hAnsi="Times New Roman" w:cs="Times New Roman"/>
          <w:b/>
          <w:bCs/>
        </w:rPr>
      </w:pPr>
      <w:r>
        <w:rPr>
          <w:rFonts w:ascii="Times New Roman" w:hAnsi="Times New Roman" w:cs="Times New Roman"/>
          <w:b/>
          <w:bCs/>
        </w:rPr>
        <w:pict w14:anchorId="273B6491">
          <v:rect id="_x0000_i1036" style="width:0;height:1.5pt" o:hralign="center" o:hrstd="t" o:hr="t" fillcolor="#a0a0a0" stroked="f"/>
        </w:pict>
      </w:r>
    </w:p>
    <w:p w14:paraId="0A5B6F30" w14:textId="77777777" w:rsidR="00873B50" w:rsidRPr="00C450B7" w:rsidRDefault="00873B50" w:rsidP="009B6D59">
      <w:pPr>
        <w:pStyle w:val="Heading2"/>
        <w:spacing w:line="360" w:lineRule="auto"/>
        <w:jc w:val="both"/>
        <w:rPr>
          <w:rFonts w:ascii="Times New Roman" w:hAnsi="Times New Roman" w:cs="Times New Roman"/>
        </w:rPr>
      </w:pPr>
      <w:bookmarkStart w:id="15" w:name="_Toc181879455"/>
      <w:r w:rsidRPr="00C450B7">
        <w:rPr>
          <w:rFonts w:ascii="Times New Roman" w:hAnsi="Times New Roman" w:cs="Times New Roman"/>
        </w:rPr>
        <w:t>5.2 Transactional Leadership</w:t>
      </w:r>
      <w:bookmarkEnd w:id="15"/>
    </w:p>
    <w:p w14:paraId="13814829" w14:textId="77777777" w:rsidR="00DD2550" w:rsidRPr="00DD2550" w:rsidRDefault="00DD2550" w:rsidP="009B6D59">
      <w:pPr>
        <w:spacing w:line="360" w:lineRule="auto"/>
        <w:jc w:val="both"/>
        <w:rPr>
          <w:rFonts w:ascii="Times New Roman" w:hAnsi="Times New Roman" w:cs="Times New Roman"/>
        </w:rPr>
      </w:pPr>
      <w:r w:rsidRPr="00DD2550">
        <w:rPr>
          <w:rFonts w:ascii="Times New Roman" w:hAnsi="Times New Roman" w:cs="Times New Roman"/>
        </w:rPr>
        <w:t>When the COVID-19 pandemic hit, British Airways had to transition to a transactional leadership approach. Transactional leadership is aimed at achieving short-term goals, sustaining systemic stability, and instilling rewards and punishments to ensure achievement (Bass, 1999). This leadership change was particularly evident when BA was forced to cut costs aggressively due to the dramatic decline in revenue due to global lockdowns and travel restrictions.</w:t>
      </w:r>
    </w:p>
    <w:p w14:paraId="61BA0A56" w14:textId="6B59B70E" w:rsidR="00DD2550" w:rsidRPr="00DD2550" w:rsidRDefault="00DD2550" w:rsidP="009B6D59">
      <w:pPr>
        <w:spacing w:line="360" w:lineRule="auto"/>
        <w:jc w:val="both"/>
        <w:rPr>
          <w:rFonts w:ascii="Times New Roman" w:hAnsi="Times New Roman" w:cs="Times New Roman"/>
        </w:rPr>
      </w:pPr>
      <w:r w:rsidRPr="00DD2550">
        <w:rPr>
          <w:rFonts w:ascii="Times New Roman" w:hAnsi="Times New Roman" w:cs="Times New Roman"/>
        </w:rPr>
        <w:t>Perhaps the most well-known feature of BA’s transactional leadership was the emphasis on cost reduction and operational efficiency. The carrier cut about 12,000 jobs, halted most of its fleet, and changed contracts with suppliers to reduce costs (</w:t>
      </w:r>
      <w:r w:rsidR="00775205" w:rsidRPr="00775205">
        <w:rPr>
          <w:rFonts w:ascii="Times New Roman" w:hAnsi="Times New Roman" w:cs="Times New Roman"/>
        </w:rPr>
        <w:t>Sweney, 2020</w:t>
      </w:r>
      <w:r w:rsidRPr="00DD2550">
        <w:rPr>
          <w:rFonts w:ascii="Times New Roman" w:hAnsi="Times New Roman" w:cs="Times New Roman"/>
        </w:rPr>
        <w:t xml:space="preserve">). These moves were based on the short-term goal of maintaining financial stability in a moment of tremendous uncertainty. Transactional leaders often put such near-term, bottom-line measures at the centre of their actions </w:t>
      </w:r>
      <w:proofErr w:type="gramStart"/>
      <w:r w:rsidRPr="00DD2550">
        <w:rPr>
          <w:rFonts w:ascii="Times New Roman" w:hAnsi="Times New Roman" w:cs="Times New Roman"/>
        </w:rPr>
        <w:t>in order to</w:t>
      </w:r>
      <w:proofErr w:type="gramEnd"/>
      <w:r w:rsidRPr="00DD2550">
        <w:rPr>
          <w:rFonts w:ascii="Times New Roman" w:hAnsi="Times New Roman" w:cs="Times New Roman"/>
        </w:rPr>
        <w:t xml:space="preserve"> stabilize the business during crisis periods, and BA’s management did so </w:t>
      </w:r>
      <w:r w:rsidR="003D154D">
        <w:rPr>
          <w:rFonts w:ascii="Times New Roman" w:hAnsi="Times New Roman" w:cs="Times New Roman"/>
        </w:rPr>
        <w:t>to</w:t>
      </w:r>
      <w:r w:rsidRPr="00DD2550">
        <w:rPr>
          <w:rFonts w:ascii="Times New Roman" w:hAnsi="Times New Roman" w:cs="Times New Roman"/>
        </w:rPr>
        <w:t xml:space="preserve"> fund the pandemic.</w:t>
      </w:r>
    </w:p>
    <w:p w14:paraId="392B5CFC" w14:textId="3F36F83F" w:rsidR="00DD2550" w:rsidRPr="00DD2550" w:rsidRDefault="00DD2550" w:rsidP="009B6D59">
      <w:pPr>
        <w:spacing w:line="360" w:lineRule="auto"/>
        <w:jc w:val="both"/>
        <w:rPr>
          <w:rFonts w:ascii="Times New Roman" w:hAnsi="Times New Roman" w:cs="Times New Roman"/>
        </w:rPr>
      </w:pPr>
      <w:r w:rsidRPr="00DD2550">
        <w:rPr>
          <w:rFonts w:ascii="Times New Roman" w:hAnsi="Times New Roman" w:cs="Times New Roman"/>
        </w:rPr>
        <w:t>Yet, although transactional leadership solved BA’s short-term cashflow issues, it degraded employee morale and engagement. The cuts and restructuring, along with the lack of open communication, created a climate of mistrust and discontent among workers. Labour unions such as the British Airlines Pilots Association took a very hard line against BA’s reaction to the situation and accused the company of treating its employees poorly and without compassion (</w:t>
      </w:r>
      <w:r w:rsidR="00CE0CF2">
        <w:rPr>
          <w:rFonts w:ascii="Times New Roman" w:hAnsi="Times New Roman" w:cs="Times New Roman"/>
        </w:rPr>
        <w:t>Jolly</w:t>
      </w:r>
      <w:r w:rsidRPr="00DD2550">
        <w:rPr>
          <w:rFonts w:ascii="Times New Roman" w:hAnsi="Times New Roman" w:cs="Times New Roman"/>
        </w:rPr>
        <w:t xml:space="preserve">, 2020). This loss of trust between managers and workers is one of the downsides </w:t>
      </w:r>
      <w:r w:rsidR="003D154D">
        <w:rPr>
          <w:rFonts w:ascii="Times New Roman" w:hAnsi="Times New Roman" w:cs="Times New Roman"/>
        </w:rPr>
        <w:t>of</w:t>
      </w:r>
      <w:r w:rsidRPr="00DD2550">
        <w:rPr>
          <w:rFonts w:ascii="Times New Roman" w:hAnsi="Times New Roman" w:cs="Times New Roman"/>
        </w:rPr>
        <w:t xml:space="preserve"> transactional leadership, which can work to achieve short-term goals but damage long-term relationships and reduce employee commitment (Bass &amp; Avolio, 1994).</w:t>
      </w:r>
    </w:p>
    <w:p w14:paraId="7E0AD81B" w14:textId="48D4A793" w:rsidR="00873B50" w:rsidRPr="00873B50" w:rsidRDefault="00DD2550" w:rsidP="009B6D59">
      <w:pPr>
        <w:spacing w:line="360" w:lineRule="auto"/>
        <w:jc w:val="both"/>
        <w:rPr>
          <w:rFonts w:ascii="Times New Roman" w:hAnsi="Times New Roman" w:cs="Times New Roman"/>
        </w:rPr>
      </w:pPr>
      <w:r w:rsidRPr="00DD2550">
        <w:rPr>
          <w:rFonts w:ascii="Times New Roman" w:hAnsi="Times New Roman" w:cs="Times New Roman"/>
        </w:rPr>
        <w:t xml:space="preserve">The effects of transactional leadership were particularly visible in BA’s interaction with its staff. Employees may be willing to conform </w:t>
      </w:r>
      <w:r w:rsidR="003D154D">
        <w:rPr>
          <w:rFonts w:ascii="Times New Roman" w:hAnsi="Times New Roman" w:cs="Times New Roman"/>
        </w:rPr>
        <w:t>to</w:t>
      </w:r>
      <w:r w:rsidRPr="00DD2550">
        <w:rPr>
          <w:rFonts w:ascii="Times New Roman" w:hAnsi="Times New Roman" w:cs="Times New Roman"/>
        </w:rPr>
        <w:t xml:space="preserve"> a transactional leadership culture, but they’re not necessarily engaged or excited if they have no compelling vision for the future. It is this kind of leadership style, which tends to emphasi</w:t>
      </w:r>
      <w:r w:rsidR="003D154D">
        <w:rPr>
          <w:rFonts w:ascii="Times New Roman" w:hAnsi="Times New Roman" w:cs="Times New Roman"/>
        </w:rPr>
        <w:t>s</w:t>
      </w:r>
      <w:r w:rsidRPr="00DD2550">
        <w:rPr>
          <w:rFonts w:ascii="Times New Roman" w:hAnsi="Times New Roman" w:cs="Times New Roman"/>
        </w:rPr>
        <w:t>e operational efficiency over employees or morale, that doesn’t motivate the discretionary effort that’s often a hallmark of transformational leadership (Bass &amp; Riggio, 2006). Consequently, although BA was able to meet its immediate short-term objective of making ends meet, it was still struggling to regain employee confidence and retention.</w:t>
      </w:r>
    </w:p>
    <w:p w14:paraId="01118CDB" w14:textId="77777777" w:rsidR="00873B50" w:rsidRPr="00873B50" w:rsidRDefault="00000000" w:rsidP="009B6D59">
      <w:pPr>
        <w:spacing w:line="360" w:lineRule="auto"/>
        <w:jc w:val="both"/>
        <w:rPr>
          <w:rFonts w:ascii="Times New Roman" w:hAnsi="Times New Roman" w:cs="Times New Roman"/>
          <w:b/>
          <w:bCs/>
        </w:rPr>
      </w:pPr>
      <w:r>
        <w:rPr>
          <w:rFonts w:ascii="Times New Roman" w:hAnsi="Times New Roman" w:cs="Times New Roman"/>
          <w:b/>
          <w:bCs/>
        </w:rPr>
        <w:pict w14:anchorId="2C8DD2A3">
          <v:rect id="_x0000_i1037" style="width:0;height:1.5pt" o:hralign="center" o:hrstd="t" o:hr="t" fillcolor="#a0a0a0" stroked="f"/>
        </w:pict>
      </w:r>
    </w:p>
    <w:p w14:paraId="19556994" w14:textId="77777777" w:rsidR="00873B50" w:rsidRPr="00C450B7" w:rsidRDefault="00873B50" w:rsidP="009B6D59">
      <w:pPr>
        <w:pStyle w:val="Heading2"/>
        <w:spacing w:line="360" w:lineRule="auto"/>
        <w:jc w:val="both"/>
        <w:rPr>
          <w:rFonts w:ascii="Times New Roman" w:hAnsi="Times New Roman" w:cs="Times New Roman"/>
        </w:rPr>
      </w:pPr>
      <w:bookmarkStart w:id="16" w:name="_Toc181879456"/>
      <w:r w:rsidRPr="00C450B7">
        <w:rPr>
          <w:rFonts w:ascii="Times New Roman" w:hAnsi="Times New Roman" w:cs="Times New Roman"/>
        </w:rPr>
        <w:lastRenderedPageBreak/>
        <w:t>5.3 Impact on Change Management at British Airways</w:t>
      </w:r>
      <w:bookmarkEnd w:id="16"/>
    </w:p>
    <w:p w14:paraId="0F7A28AE" w14:textId="77777777" w:rsidR="005A5477" w:rsidRPr="005A5477" w:rsidRDefault="005A5477" w:rsidP="009B6D59">
      <w:pPr>
        <w:spacing w:line="360" w:lineRule="auto"/>
        <w:jc w:val="both"/>
        <w:rPr>
          <w:rFonts w:ascii="Times New Roman" w:hAnsi="Times New Roman" w:cs="Times New Roman"/>
        </w:rPr>
      </w:pPr>
      <w:r w:rsidRPr="005A5477">
        <w:rPr>
          <w:rFonts w:ascii="Times New Roman" w:hAnsi="Times New Roman" w:cs="Times New Roman"/>
        </w:rPr>
        <w:t>The hybrid transformational/transactional leadership model at British Airways can tell us something about the merits and detriments of both modes of leadership. Transitional leadership helped guide BA into a long-term vision of digital transformation and sustainability. It made BA a visionary company that embraced innovation. Yet in the face of a crisis like the pandemic, this kind of leadership failed to address the immediate demand for financial security.</w:t>
      </w:r>
    </w:p>
    <w:p w14:paraId="5C774731" w14:textId="6B50195B" w:rsidR="005A5477" w:rsidRPr="005A5477" w:rsidRDefault="005A5477" w:rsidP="009B6D59">
      <w:pPr>
        <w:spacing w:line="360" w:lineRule="auto"/>
        <w:jc w:val="both"/>
        <w:rPr>
          <w:rFonts w:ascii="Times New Roman" w:hAnsi="Times New Roman" w:cs="Times New Roman"/>
        </w:rPr>
      </w:pPr>
      <w:r w:rsidRPr="005A5477">
        <w:rPr>
          <w:rFonts w:ascii="Times New Roman" w:hAnsi="Times New Roman" w:cs="Times New Roman"/>
        </w:rPr>
        <w:t xml:space="preserve">Transactional leadership, by contrast, helped BA make the difficult, pragmatic decisions needed to navigate the economic consequences of COVID-19. This emphasis on short-term outcomes, </w:t>
      </w:r>
      <w:r w:rsidR="003D154D">
        <w:rPr>
          <w:rFonts w:ascii="Times New Roman" w:hAnsi="Times New Roman" w:cs="Times New Roman"/>
        </w:rPr>
        <w:t>cost control</w:t>
      </w:r>
      <w:r w:rsidRPr="005A5477">
        <w:rPr>
          <w:rFonts w:ascii="Times New Roman" w:hAnsi="Times New Roman" w:cs="Times New Roman"/>
        </w:rPr>
        <w:t xml:space="preserve"> and efficiency </w:t>
      </w:r>
      <w:proofErr w:type="gramStart"/>
      <w:r w:rsidRPr="005A5477">
        <w:rPr>
          <w:rFonts w:ascii="Times New Roman" w:hAnsi="Times New Roman" w:cs="Times New Roman"/>
        </w:rPr>
        <w:t>was</w:t>
      </w:r>
      <w:proofErr w:type="gramEnd"/>
      <w:r w:rsidRPr="005A5477">
        <w:rPr>
          <w:rFonts w:ascii="Times New Roman" w:hAnsi="Times New Roman" w:cs="Times New Roman"/>
        </w:rPr>
        <w:t xml:space="preserve"> a roadmap in a very turbulent economic environment. However, this practice posed a challenge to employee morale and trust that would make any organisation successful in the long run. Its transactional emphasis on monetary figures and short-term outcomes left little room for the human and cultural aspects that underpin long-term transformation.</w:t>
      </w:r>
    </w:p>
    <w:p w14:paraId="68C71C26" w14:textId="62AAF047" w:rsidR="00873B50" w:rsidRPr="00873B50" w:rsidRDefault="005A5477" w:rsidP="009B6D59">
      <w:pPr>
        <w:spacing w:line="360" w:lineRule="auto"/>
        <w:jc w:val="both"/>
        <w:rPr>
          <w:rFonts w:ascii="Times New Roman" w:hAnsi="Times New Roman" w:cs="Times New Roman"/>
        </w:rPr>
      </w:pPr>
      <w:r w:rsidRPr="005A5477">
        <w:rPr>
          <w:rFonts w:ascii="Times New Roman" w:hAnsi="Times New Roman" w:cs="Times New Roman"/>
        </w:rPr>
        <w:t xml:space="preserve">In short, British </w:t>
      </w:r>
      <w:r w:rsidR="003D154D">
        <w:rPr>
          <w:rFonts w:ascii="Times New Roman" w:hAnsi="Times New Roman" w:cs="Times New Roman"/>
        </w:rPr>
        <w:t>Airways'</w:t>
      </w:r>
      <w:r w:rsidRPr="005A5477">
        <w:rPr>
          <w:rFonts w:ascii="Times New Roman" w:hAnsi="Times New Roman" w:cs="Times New Roman"/>
        </w:rPr>
        <w:t xml:space="preserve"> leadership was flexible, using transformational and transactional styles depending on the circumstances. But the airline’s success going forward will depend on being able to more effectively meld these leadership types – that is, between the ambitious, inspiring nature of transformational leadership and the tactical, outcomes-focused nature of transactional leadership. Such a fusion will be necessary for BA to reestablish its culture, reinvigorate employee engagement, and propel itself into a digital, sustainable post-pandemic innovation path.</w:t>
      </w:r>
    </w:p>
    <w:p w14:paraId="45F6B75C" w14:textId="77777777" w:rsidR="00264893" w:rsidRPr="00264893" w:rsidRDefault="00000000" w:rsidP="009B6D59">
      <w:pPr>
        <w:spacing w:line="360" w:lineRule="auto"/>
        <w:jc w:val="both"/>
        <w:rPr>
          <w:rFonts w:ascii="Times New Roman" w:hAnsi="Times New Roman" w:cs="Times New Roman"/>
        </w:rPr>
      </w:pPr>
      <w:r>
        <w:rPr>
          <w:rFonts w:ascii="Times New Roman" w:hAnsi="Times New Roman" w:cs="Times New Roman"/>
        </w:rPr>
        <w:pict w14:anchorId="31B79C2E">
          <v:rect id="_x0000_i1038" style="width:0;height:1.5pt" o:hralign="center" o:hrstd="t" o:hr="t" fillcolor="#a0a0a0" stroked="f"/>
        </w:pict>
      </w:r>
    </w:p>
    <w:p w14:paraId="66C2EDA3" w14:textId="77777777" w:rsidR="00677943" w:rsidRPr="00C450B7" w:rsidRDefault="00677943" w:rsidP="009B6D59">
      <w:pPr>
        <w:pStyle w:val="Heading1"/>
        <w:spacing w:line="360" w:lineRule="auto"/>
        <w:jc w:val="both"/>
        <w:rPr>
          <w:rFonts w:ascii="Times New Roman" w:hAnsi="Times New Roman" w:cs="Times New Roman"/>
          <w:sz w:val="32"/>
          <w:szCs w:val="32"/>
        </w:rPr>
      </w:pPr>
      <w:bookmarkStart w:id="17" w:name="_Toc181879457"/>
      <w:r w:rsidRPr="00C450B7">
        <w:rPr>
          <w:rFonts w:ascii="Times New Roman" w:hAnsi="Times New Roman" w:cs="Times New Roman"/>
          <w:sz w:val="32"/>
          <w:szCs w:val="32"/>
        </w:rPr>
        <w:t>6. Impact of Organisational Culture on Change Management</w:t>
      </w:r>
      <w:bookmarkEnd w:id="17"/>
    </w:p>
    <w:p w14:paraId="6D2873BC" w14:textId="257442FE" w:rsidR="00677943" w:rsidRPr="00677943" w:rsidRDefault="00E93DFB" w:rsidP="009B6D59">
      <w:pPr>
        <w:spacing w:line="360" w:lineRule="auto"/>
        <w:jc w:val="both"/>
        <w:rPr>
          <w:rFonts w:ascii="Times New Roman" w:hAnsi="Times New Roman" w:cs="Times New Roman"/>
          <w:b/>
          <w:bCs/>
        </w:rPr>
      </w:pPr>
      <w:r w:rsidRPr="00E93DFB">
        <w:rPr>
          <w:rFonts w:ascii="Times New Roman" w:hAnsi="Times New Roman" w:cs="Times New Roman"/>
        </w:rPr>
        <w:t>Organi</w:t>
      </w:r>
      <w:r w:rsidR="003D154D">
        <w:rPr>
          <w:rFonts w:ascii="Times New Roman" w:hAnsi="Times New Roman" w:cs="Times New Roman"/>
        </w:rPr>
        <w:t>s</w:t>
      </w:r>
      <w:r w:rsidRPr="00E93DFB">
        <w:rPr>
          <w:rFonts w:ascii="Times New Roman" w:hAnsi="Times New Roman" w:cs="Times New Roman"/>
        </w:rPr>
        <w:t>ational culture plays an important role in shaping how change projects work and stay on track. It is the values, beliefs and behaviours that inform the ways that employees communicate, decide and tackle new challenges. For British Airways (BA), as with many legacy airlines, organisational culture has underpinned the firm’s capacity to respond to the demands of the world around them – be they digital disruption, economic uncertainty or the COVID-19 pandemic. BA’s hierarchical, bureaucratic culture</w:t>
      </w:r>
      <w:proofErr w:type="gramStart"/>
      <w:r w:rsidRPr="00E93DFB">
        <w:rPr>
          <w:rFonts w:ascii="Times New Roman" w:hAnsi="Times New Roman" w:cs="Times New Roman"/>
        </w:rPr>
        <w:t>, in particular, has</w:t>
      </w:r>
      <w:proofErr w:type="gramEnd"/>
      <w:r w:rsidRPr="00E93DFB">
        <w:rPr>
          <w:rFonts w:ascii="Times New Roman" w:hAnsi="Times New Roman" w:cs="Times New Roman"/>
        </w:rPr>
        <w:t xml:space="preserve"> contributed to the success (and failure) of its most recent change programmes.</w:t>
      </w:r>
      <w:r w:rsidR="00000000">
        <w:rPr>
          <w:rFonts w:ascii="Times New Roman" w:hAnsi="Times New Roman" w:cs="Times New Roman"/>
          <w:b/>
          <w:bCs/>
        </w:rPr>
        <w:pict w14:anchorId="0068BA81">
          <v:rect id="_x0000_i1039" style="width:0;height:1.5pt" o:hralign="center" o:hrstd="t" o:hr="t" fillcolor="#a0a0a0" stroked="f"/>
        </w:pict>
      </w:r>
    </w:p>
    <w:p w14:paraId="43ECEE67" w14:textId="77777777" w:rsidR="00677943" w:rsidRPr="00C450B7" w:rsidRDefault="00677943" w:rsidP="009B6D59">
      <w:pPr>
        <w:pStyle w:val="Heading2"/>
        <w:spacing w:line="360" w:lineRule="auto"/>
        <w:jc w:val="both"/>
        <w:rPr>
          <w:rFonts w:ascii="Times New Roman" w:hAnsi="Times New Roman" w:cs="Times New Roman"/>
        </w:rPr>
      </w:pPr>
      <w:bookmarkStart w:id="18" w:name="_Toc181879458"/>
      <w:r w:rsidRPr="00C450B7">
        <w:rPr>
          <w:rFonts w:ascii="Times New Roman" w:hAnsi="Times New Roman" w:cs="Times New Roman"/>
        </w:rPr>
        <w:t>6.1 Hierarchical and Bureaucratic Culture</w:t>
      </w:r>
      <w:bookmarkEnd w:id="18"/>
    </w:p>
    <w:p w14:paraId="5A6B5F9F" w14:textId="307D70CA" w:rsidR="003A102D" w:rsidRPr="003A102D" w:rsidRDefault="003A102D" w:rsidP="009B6D59">
      <w:pPr>
        <w:spacing w:line="360" w:lineRule="auto"/>
        <w:jc w:val="both"/>
        <w:rPr>
          <w:rFonts w:ascii="Times New Roman" w:hAnsi="Times New Roman" w:cs="Times New Roman"/>
        </w:rPr>
      </w:pPr>
      <w:r w:rsidRPr="003A102D">
        <w:rPr>
          <w:rFonts w:ascii="Times New Roman" w:hAnsi="Times New Roman" w:cs="Times New Roman"/>
        </w:rPr>
        <w:t>British Airways has always had a strong top-down, bureaucratic culture that’s typical of a decades-old carrier. This kind of organisational structure generally reflects a hierarchy, with control held at the very top levels of management (</w:t>
      </w:r>
      <w:r w:rsidR="00324EB0">
        <w:rPr>
          <w:rFonts w:ascii="Times New Roman" w:hAnsi="Times New Roman" w:cs="Times New Roman"/>
        </w:rPr>
        <w:t>Gorden,</w:t>
      </w:r>
      <w:r w:rsidR="00705455">
        <w:rPr>
          <w:rFonts w:ascii="Times New Roman" w:hAnsi="Times New Roman" w:cs="Times New Roman"/>
        </w:rPr>
        <w:t xml:space="preserve"> 1984</w:t>
      </w:r>
      <w:r w:rsidRPr="003A102D">
        <w:rPr>
          <w:rFonts w:ascii="Times New Roman" w:hAnsi="Times New Roman" w:cs="Times New Roman"/>
        </w:rPr>
        <w:t xml:space="preserve">). This paradigm, although it offers stability and continuity, </w:t>
      </w:r>
      <w:r w:rsidRPr="003A102D">
        <w:rPr>
          <w:rFonts w:ascii="Times New Roman" w:hAnsi="Times New Roman" w:cs="Times New Roman"/>
        </w:rPr>
        <w:lastRenderedPageBreak/>
        <w:t>can limit agility and flexibility, which are the two keys to being successful in the evolving airline industry.</w:t>
      </w:r>
    </w:p>
    <w:p w14:paraId="088B195B" w14:textId="7188BA78" w:rsidR="00677943" w:rsidRPr="00677943" w:rsidRDefault="003A102D" w:rsidP="009B6D59">
      <w:pPr>
        <w:spacing w:line="360" w:lineRule="auto"/>
        <w:jc w:val="both"/>
        <w:rPr>
          <w:rFonts w:ascii="Times New Roman" w:hAnsi="Times New Roman" w:cs="Times New Roman"/>
          <w:b/>
          <w:bCs/>
        </w:rPr>
      </w:pPr>
      <w:r w:rsidRPr="003A102D">
        <w:rPr>
          <w:rFonts w:ascii="Times New Roman" w:hAnsi="Times New Roman" w:cs="Times New Roman"/>
        </w:rPr>
        <w:t>BA’s bureaucratic culture, for instance, inhibited the company’s capacity to react quickly to competition from smaller, more agile low-cost carriers (LCCs) like Ryanair and EasyJet. These rivals could respond more quickly to customer needs and market changes and have gradually lost BA’s market share (O’Connell &amp; Williams, 2005). The unbridled hierarchical</w:t>
      </w:r>
      <w:r w:rsidR="006F464B">
        <w:rPr>
          <w:rFonts w:ascii="Times New Roman" w:hAnsi="Times New Roman" w:cs="Times New Roman"/>
        </w:rPr>
        <w:t xml:space="preserve"> </w:t>
      </w:r>
      <w:r w:rsidRPr="003A102D">
        <w:rPr>
          <w:rFonts w:ascii="Times New Roman" w:hAnsi="Times New Roman" w:cs="Times New Roman"/>
        </w:rPr>
        <w:t xml:space="preserve">ness of BA’s culture has been particularly frustrating during periods of external crisis, such as the COVID-19 pandemic, when decisions needed to be made quickly and </w:t>
      </w:r>
      <w:r w:rsidR="00024470">
        <w:rPr>
          <w:rFonts w:ascii="Times New Roman" w:hAnsi="Times New Roman" w:cs="Times New Roman"/>
        </w:rPr>
        <w:t>flexibly</w:t>
      </w:r>
      <w:r w:rsidRPr="003A102D">
        <w:rPr>
          <w:rFonts w:ascii="Times New Roman" w:hAnsi="Times New Roman" w:cs="Times New Roman"/>
        </w:rPr>
        <w:t xml:space="preserve"> if we were to survive.</w:t>
      </w:r>
      <w:r w:rsidR="00000000">
        <w:rPr>
          <w:rFonts w:ascii="Times New Roman" w:hAnsi="Times New Roman" w:cs="Times New Roman"/>
          <w:b/>
          <w:bCs/>
        </w:rPr>
        <w:pict w14:anchorId="4CC7A7D3">
          <v:rect id="_x0000_i1040" style="width:0;height:1.5pt" o:hralign="center" o:hrstd="t" o:hr="t" fillcolor="#a0a0a0" stroked="f"/>
        </w:pict>
      </w:r>
    </w:p>
    <w:p w14:paraId="5B587520" w14:textId="77777777" w:rsidR="00677943" w:rsidRPr="00C450B7" w:rsidRDefault="00677943" w:rsidP="009B6D59">
      <w:pPr>
        <w:pStyle w:val="Heading2"/>
        <w:spacing w:line="360" w:lineRule="auto"/>
        <w:jc w:val="both"/>
        <w:rPr>
          <w:rFonts w:ascii="Times New Roman" w:hAnsi="Times New Roman" w:cs="Times New Roman"/>
        </w:rPr>
      </w:pPr>
      <w:bookmarkStart w:id="19" w:name="_Toc181879459"/>
      <w:r w:rsidRPr="00C450B7">
        <w:rPr>
          <w:rFonts w:ascii="Times New Roman" w:hAnsi="Times New Roman" w:cs="Times New Roman"/>
        </w:rPr>
        <w:t>6.2 Resistance to Change</w:t>
      </w:r>
      <w:bookmarkEnd w:id="19"/>
    </w:p>
    <w:p w14:paraId="0AFEBA98" w14:textId="0E1DB596" w:rsidR="00891796" w:rsidRPr="00891796" w:rsidRDefault="00891796" w:rsidP="009B6D59">
      <w:pPr>
        <w:spacing w:line="360" w:lineRule="auto"/>
        <w:jc w:val="both"/>
        <w:rPr>
          <w:rFonts w:ascii="Times New Roman" w:hAnsi="Times New Roman" w:cs="Times New Roman"/>
        </w:rPr>
      </w:pPr>
      <w:r w:rsidRPr="00891796">
        <w:rPr>
          <w:rFonts w:ascii="Times New Roman" w:hAnsi="Times New Roman" w:cs="Times New Roman"/>
        </w:rPr>
        <w:t>This was one of the main hurdles that BA faced in its recent reorganisation, and it’s something we often see within organisations with a hard-wired culture. Change is not always welcome due to a fear of change, an uncertain job or a lack of knowledge about why it is needed (Kotter, 1996). At BA, this reluctance manifested itself best when BA embarked on a process of cost reductions, including slashing 12,000 jobs as part of a strategy to manage the financial burden of the pandemic (</w:t>
      </w:r>
      <w:r w:rsidR="00775205" w:rsidRPr="008D434C">
        <w:rPr>
          <w:rFonts w:ascii="Times New Roman" w:hAnsi="Times New Roman" w:cs="Times New Roman"/>
        </w:rPr>
        <w:t>Sweney</w:t>
      </w:r>
      <w:r w:rsidR="00775205">
        <w:rPr>
          <w:rFonts w:ascii="Times New Roman" w:hAnsi="Times New Roman" w:cs="Times New Roman"/>
        </w:rPr>
        <w:t>, 2020</w:t>
      </w:r>
      <w:r w:rsidRPr="00891796">
        <w:rPr>
          <w:rFonts w:ascii="Times New Roman" w:hAnsi="Times New Roman" w:cs="Times New Roman"/>
        </w:rPr>
        <w:t>).</w:t>
      </w:r>
    </w:p>
    <w:p w14:paraId="66FD774E" w14:textId="648C69B2" w:rsidR="00677943" w:rsidRPr="00677943" w:rsidRDefault="00891796" w:rsidP="009B6D59">
      <w:pPr>
        <w:spacing w:line="360" w:lineRule="auto"/>
        <w:jc w:val="both"/>
        <w:rPr>
          <w:rFonts w:ascii="Times New Roman" w:hAnsi="Times New Roman" w:cs="Times New Roman"/>
          <w:b/>
          <w:bCs/>
        </w:rPr>
      </w:pPr>
      <w:r w:rsidRPr="00891796">
        <w:rPr>
          <w:rFonts w:ascii="Times New Roman" w:hAnsi="Times New Roman" w:cs="Times New Roman"/>
        </w:rPr>
        <w:t>These layoffs and restructuring initiatives faced significant resistance from staff and unions such as the British Airlines Pilots Association (BALPA). Employees worried about the security of employment, and unions criticised BA for not being transparent and for not engaging with workers (</w:t>
      </w:r>
      <w:r w:rsidR="00CE0CF2">
        <w:rPr>
          <w:rFonts w:ascii="Times New Roman" w:hAnsi="Times New Roman" w:cs="Times New Roman"/>
        </w:rPr>
        <w:t>Jolly</w:t>
      </w:r>
      <w:r w:rsidRPr="00891796">
        <w:rPr>
          <w:rFonts w:ascii="Times New Roman" w:hAnsi="Times New Roman" w:cs="Times New Roman"/>
        </w:rPr>
        <w:t>, 2020). The failure to communicate the reasons for these changes created a climate of distrust and resistance that hampered the success of the change management effort.</w:t>
      </w:r>
      <w:r w:rsidR="00000000">
        <w:rPr>
          <w:rFonts w:ascii="Times New Roman" w:hAnsi="Times New Roman" w:cs="Times New Roman"/>
          <w:b/>
          <w:bCs/>
        </w:rPr>
        <w:pict w14:anchorId="227E3601">
          <v:rect id="_x0000_i1041" style="width:0;height:1.5pt" o:hralign="center" o:hrstd="t" o:hr="t" fillcolor="#a0a0a0" stroked="f"/>
        </w:pict>
      </w:r>
    </w:p>
    <w:p w14:paraId="24D6C7A6" w14:textId="77777777" w:rsidR="00677943" w:rsidRPr="00C450B7" w:rsidRDefault="00677943" w:rsidP="009B6D59">
      <w:pPr>
        <w:pStyle w:val="Heading2"/>
        <w:spacing w:line="360" w:lineRule="auto"/>
        <w:jc w:val="both"/>
        <w:rPr>
          <w:rFonts w:ascii="Times New Roman" w:hAnsi="Times New Roman" w:cs="Times New Roman"/>
        </w:rPr>
      </w:pPr>
      <w:bookmarkStart w:id="20" w:name="_Toc181879460"/>
      <w:r w:rsidRPr="00C450B7">
        <w:rPr>
          <w:rFonts w:ascii="Times New Roman" w:hAnsi="Times New Roman" w:cs="Times New Roman"/>
        </w:rPr>
        <w:t>6.3 Importance of Communication and Transparency</w:t>
      </w:r>
      <w:bookmarkEnd w:id="20"/>
    </w:p>
    <w:p w14:paraId="3E8C32BF" w14:textId="5F68C7EC" w:rsidR="003C198B" w:rsidRPr="003C198B" w:rsidRDefault="003C198B" w:rsidP="009B6D59">
      <w:pPr>
        <w:spacing w:line="360" w:lineRule="auto"/>
        <w:jc w:val="both"/>
        <w:rPr>
          <w:rFonts w:ascii="Times New Roman" w:hAnsi="Times New Roman" w:cs="Times New Roman"/>
        </w:rPr>
      </w:pPr>
      <w:r w:rsidRPr="003C198B">
        <w:rPr>
          <w:rFonts w:ascii="Times New Roman" w:hAnsi="Times New Roman" w:cs="Times New Roman"/>
        </w:rPr>
        <w:t xml:space="preserve">An important takeaway from BA’s recent change efforts is the need to create an environment of transparency and openness during transformational times. Communication plays an important role in change management because it makes employees feel as though they are part of the organisation’s vision, eliminates uncertainty and creates trust (Kotter, 1996). In BA’s case, inadequate open and transparent communication in the reorganisation drove employees out of their comfort zones and </w:t>
      </w:r>
      <w:r w:rsidR="00592B14" w:rsidRPr="003C198B">
        <w:rPr>
          <w:rFonts w:ascii="Times New Roman" w:hAnsi="Times New Roman" w:cs="Times New Roman"/>
        </w:rPr>
        <w:t>fuelled</w:t>
      </w:r>
      <w:r w:rsidRPr="003C198B">
        <w:rPr>
          <w:rFonts w:ascii="Times New Roman" w:hAnsi="Times New Roman" w:cs="Times New Roman"/>
        </w:rPr>
        <w:t xml:space="preserve"> further resistance.</w:t>
      </w:r>
    </w:p>
    <w:p w14:paraId="6557942B" w14:textId="71EDED2E" w:rsidR="00677943" w:rsidRPr="00677943" w:rsidRDefault="003C198B" w:rsidP="009B6D59">
      <w:pPr>
        <w:spacing w:line="360" w:lineRule="auto"/>
        <w:jc w:val="both"/>
        <w:rPr>
          <w:rFonts w:ascii="Times New Roman" w:hAnsi="Times New Roman" w:cs="Times New Roman"/>
          <w:b/>
          <w:bCs/>
        </w:rPr>
      </w:pPr>
      <w:r w:rsidRPr="003C198B">
        <w:rPr>
          <w:rFonts w:ascii="Times New Roman" w:hAnsi="Times New Roman" w:cs="Times New Roman"/>
        </w:rPr>
        <w:t>Workers were not convinced that leadership at the company could fully articulate the financial constraints driving the layoffs or involve workers in decisions (</w:t>
      </w:r>
      <w:r w:rsidR="000A4151" w:rsidRPr="000A4151">
        <w:rPr>
          <w:rFonts w:ascii="Times New Roman" w:hAnsi="Times New Roman" w:cs="Times New Roman"/>
        </w:rPr>
        <w:t>Sweney, 2020</w:t>
      </w:r>
      <w:r w:rsidRPr="003C198B">
        <w:rPr>
          <w:rFonts w:ascii="Times New Roman" w:hAnsi="Times New Roman" w:cs="Times New Roman"/>
        </w:rPr>
        <w:t xml:space="preserve">). This reflects a common trap within hierarchical businesses, where the communication flow from the top is one-way and there is no space for feedback or </w:t>
      </w:r>
      <w:r w:rsidR="00592B14">
        <w:rPr>
          <w:rFonts w:ascii="Times New Roman" w:hAnsi="Times New Roman" w:cs="Times New Roman"/>
        </w:rPr>
        <w:t>employee</w:t>
      </w:r>
      <w:r w:rsidRPr="003C198B">
        <w:rPr>
          <w:rFonts w:ascii="Times New Roman" w:hAnsi="Times New Roman" w:cs="Times New Roman"/>
        </w:rPr>
        <w:t xml:space="preserve"> suggestions (Beer &amp; Nohria, 2000). The building of a culture where people can speak out about what’s bothering them and management being transparent about why </w:t>
      </w:r>
      <w:r w:rsidRPr="003C198B">
        <w:rPr>
          <w:rFonts w:ascii="Times New Roman" w:hAnsi="Times New Roman" w:cs="Times New Roman"/>
        </w:rPr>
        <w:lastRenderedPageBreak/>
        <w:t>challenging choices are made is critical to the establishment of a more welcoming climate for change.</w:t>
      </w:r>
      <w:r w:rsidR="00000000">
        <w:rPr>
          <w:rFonts w:ascii="Times New Roman" w:hAnsi="Times New Roman" w:cs="Times New Roman"/>
          <w:b/>
          <w:bCs/>
        </w:rPr>
        <w:pict w14:anchorId="5EEA78E3">
          <v:rect id="_x0000_i1042" style="width:0;height:1.5pt" o:hralign="center" o:hrstd="t" o:hr="t" fillcolor="#a0a0a0" stroked="f"/>
        </w:pict>
      </w:r>
    </w:p>
    <w:p w14:paraId="6BDC269C" w14:textId="77777777" w:rsidR="00677943" w:rsidRPr="00C450B7" w:rsidRDefault="00677943" w:rsidP="009B6D59">
      <w:pPr>
        <w:pStyle w:val="Heading2"/>
        <w:spacing w:line="360" w:lineRule="auto"/>
        <w:jc w:val="both"/>
        <w:rPr>
          <w:rFonts w:ascii="Times New Roman" w:hAnsi="Times New Roman" w:cs="Times New Roman"/>
        </w:rPr>
      </w:pPr>
      <w:bookmarkStart w:id="21" w:name="_Toc181879461"/>
      <w:r w:rsidRPr="00C450B7">
        <w:rPr>
          <w:rFonts w:ascii="Times New Roman" w:hAnsi="Times New Roman" w:cs="Times New Roman"/>
        </w:rPr>
        <w:t>6.4 Organisational Culture and Change Sustainability</w:t>
      </w:r>
      <w:bookmarkEnd w:id="21"/>
    </w:p>
    <w:p w14:paraId="71A055A3" w14:textId="02D6E9CF" w:rsidR="00D95F2C" w:rsidRPr="00D95F2C" w:rsidRDefault="00D95F2C" w:rsidP="009B6D59">
      <w:pPr>
        <w:spacing w:line="360" w:lineRule="auto"/>
        <w:jc w:val="both"/>
        <w:rPr>
          <w:rFonts w:ascii="Times New Roman" w:hAnsi="Times New Roman" w:cs="Times New Roman"/>
        </w:rPr>
      </w:pPr>
      <w:r w:rsidRPr="00D95F2C">
        <w:rPr>
          <w:rFonts w:ascii="Times New Roman" w:hAnsi="Times New Roman" w:cs="Times New Roman"/>
        </w:rPr>
        <w:t>The effectiveness of any change effort also relies on how successfully the organi</w:t>
      </w:r>
      <w:r w:rsidR="00592B14">
        <w:rPr>
          <w:rFonts w:ascii="Times New Roman" w:hAnsi="Times New Roman" w:cs="Times New Roman"/>
        </w:rPr>
        <w:t>s</w:t>
      </w:r>
      <w:r w:rsidRPr="00D95F2C">
        <w:rPr>
          <w:rFonts w:ascii="Times New Roman" w:hAnsi="Times New Roman" w:cs="Times New Roman"/>
        </w:rPr>
        <w:t xml:space="preserve">ation captures new </w:t>
      </w:r>
      <w:r w:rsidR="00592B14">
        <w:rPr>
          <w:rFonts w:ascii="Times New Roman" w:hAnsi="Times New Roman" w:cs="Times New Roman"/>
        </w:rPr>
        <w:t>behaviours</w:t>
      </w:r>
      <w:r w:rsidRPr="00D95F2C">
        <w:rPr>
          <w:rFonts w:ascii="Times New Roman" w:hAnsi="Times New Roman" w:cs="Times New Roman"/>
        </w:rPr>
        <w:t xml:space="preserve"> and practices in its culture – something reminiscent of Lewin’s "refreezing" phase of change management (Lewin, 19</w:t>
      </w:r>
      <w:r w:rsidR="00C158FD">
        <w:rPr>
          <w:rFonts w:ascii="Times New Roman" w:hAnsi="Times New Roman" w:cs="Times New Roman"/>
        </w:rPr>
        <w:t>4</w:t>
      </w:r>
      <w:r w:rsidRPr="00D95F2C">
        <w:rPr>
          <w:rFonts w:ascii="Times New Roman" w:hAnsi="Times New Roman" w:cs="Times New Roman"/>
        </w:rPr>
        <w:t>7). BA’s corporate identity meant the airline struggled to institutionalise what it had done – particularly rebuilding confidence and morale after the layoffs. This problem is frequently experienced in institutions with hierarchical cultures where we’re more comfortable going back to the old ways of doing things than adopting the new (Schein, 2010).</w:t>
      </w:r>
    </w:p>
    <w:p w14:paraId="2F023C5C" w14:textId="196BA078" w:rsidR="00D95F2C" w:rsidRPr="00D95F2C" w:rsidRDefault="00D95F2C" w:rsidP="009B6D59">
      <w:pPr>
        <w:spacing w:line="360" w:lineRule="auto"/>
        <w:jc w:val="both"/>
        <w:rPr>
          <w:rFonts w:ascii="Times New Roman" w:hAnsi="Times New Roman" w:cs="Times New Roman"/>
        </w:rPr>
      </w:pPr>
      <w:r w:rsidRPr="00D95F2C">
        <w:rPr>
          <w:rFonts w:ascii="Times New Roman" w:hAnsi="Times New Roman" w:cs="Times New Roman"/>
        </w:rPr>
        <w:t>For instance, after massive layoffs, BA couldn’t establish a proper relationship with its employees, leading to lingering frustration and disengagement. They weren’t just frustrated by the job losses; they were also alienated from the company’s longer-term vision for the future (</w:t>
      </w:r>
      <w:r w:rsidR="000A4151" w:rsidRPr="000A4151">
        <w:rPr>
          <w:rFonts w:ascii="Times New Roman" w:hAnsi="Times New Roman" w:cs="Times New Roman"/>
        </w:rPr>
        <w:t>Sweney, 2020</w:t>
      </w:r>
      <w:r w:rsidRPr="00D95F2C">
        <w:rPr>
          <w:rFonts w:ascii="Times New Roman" w:hAnsi="Times New Roman" w:cs="Times New Roman"/>
        </w:rPr>
        <w:t>). This reflects the need to align organisational culture with change management objectives and ensure that these new procedures are supported through consistent leadership, communication and communication with all levels of employees.</w:t>
      </w:r>
    </w:p>
    <w:p w14:paraId="6162A6E3" w14:textId="03D26FDD" w:rsidR="00677943" w:rsidRPr="00677943" w:rsidRDefault="00D95F2C" w:rsidP="009B6D59">
      <w:pPr>
        <w:spacing w:line="360" w:lineRule="auto"/>
        <w:jc w:val="both"/>
        <w:rPr>
          <w:rFonts w:ascii="Times New Roman" w:hAnsi="Times New Roman" w:cs="Times New Roman"/>
          <w:b/>
          <w:bCs/>
        </w:rPr>
      </w:pPr>
      <w:proofErr w:type="gramStart"/>
      <w:r w:rsidRPr="00D95F2C">
        <w:rPr>
          <w:rFonts w:ascii="Times New Roman" w:hAnsi="Times New Roman" w:cs="Times New Roman"/>
        </w:rPr>
        <w:t>In order to</w:t>
      </w:r>
      <w:proofErr w:type="gramEnd"/>
      <w:r w:rsidRPr="00D95F2C">
        <w:rPr>
          <w:rFonts w:ascii="Times New Roman" w:hAnsi="Times New Roman" w:cs="Times New Roman"/>
        </w:rPr>
        <w:t xml:space="preserve"> tackle these cultural issues, BA would be better served by bringing an adaptive and de-hierarchical organisational culture into the fold. That may mean allowing staff to have more control over the decision-making process, promoting learning and innovation, and enhancing channels of communication between the management and the workforce. By doing so, BA might not only be able to deliver future change programmes more efficiently but also have an organisational capacity to adapt in the face of a sustained industry landscape.</w:t>
      </w:r>
      <w:r w:rsidR="00000000">
        <w:rPr>
          <w:rFonts w:ascii="Times New Roman" w:hAnsi="Times New Roman" w:cs="Times New Roman"/>
          <w:b/>
          <w:bCs/>
        </w:rPr>
        <w:pict w14:anchorId="642C82F7">
          <v:rect id="_x0000_i1043" style="width:0;height:1.5pt" o:hralign="center" o:hrstd="t" o:hr="t" fillcolor="#a0a0a0" stroked="f"/>
        </w:pict>
      </w:r>
    </w:p>
    <w:p w14:paraId="20A9494E" w14:textId="77777777" w:rsidR="00677943" w:rsidRPr="00C450B7" w:rsidRDefault="00677943" w:rsidP="009B6D59">
      <w:pPr>
        <w:pStyle w:val="Heading2"/>
        <w:spacing w:line="360" w:lineRule="auto"/>
        <w:jc w:val="both"/>
        <w:rPr>
          <w:rFonts w:ascii="Times New Roman" w:hAnsi="Times New Roman" w:cs="Times New Roman"/>
        </w:rPr>
      </w:pPr>
      <w:bookmarkStart w:id="22" w:name="_Toc181879462"/>
      <w:r w:rsidRPr="00C450B7">
        <w:rPr>
          <w:rFonts w:ascii="Times New Roman" w:hAnsi="Times New Roman" w:cs="Times New Roman"/>
        </w:rPr>
        <w:t>6.5 Organisational Culture and Leadership Alignment</w:t>
      </w:r>
      <w:bookmarkEnd w:id="22"/>
    </w:p>
    <w:p w14:paraId="6CAC4643" w14:textId="228E1132" w:rsidR="004460F6" w:rsidRPr="004460F6" w:rsidRDefault="004460F6" w:rsidP="009B6D59">
      <w:pPr>
        <w:spacing w:line="360" w:lineRule="auto"/>
        <w:jc w:val="both"/>
        <w:rPr>
          <w:rFonts w:ascii="Times New Roman" w:hAnsi="Times New Roman" w:cs="Times New Roman"/>
        </w:rPr>
      </w:pPr>
      <w:r w:rsidRPr="004460F6">
        <w:rPr>
          <w:rFonts w:ascii="Times New Roman" w:hAnsi="Times New Roman" w:cs="Times New Roman"/>
        </w:rPr>
        <w:t xml:space="preserve">The match between organisational culture and leadership style is the foundation for successful and sustainable change management. As mentioned, BA embraced a combination of transformational and transactional leadership models during its change projects. </w:t>
      </w:r>
      <w:r w:rsidR="00592B14">
        <w:rPr>
          <w:rFonts w:ascii="Times New Roman" w:hAnsi="Times New Roman" w:cs="Times New Roman"/>
        </w:rPr>
        <w:t>However,</w:t>
      </w:r>
      <w:r w:rsidRPr="004460F6">
        <w:rPr>
          <w:rFonts w:ascii="Times New Roman" w:hAnsi="Times New Roman" w:cs="Times New Roman"/>
        </w:rPr>
        <w:t xml:space="preserve"> BA’s bureaucratic and top-down approach tended to contradict the dynamic, dream-driven dimensions of transformative leadership. Transforming leadership — particularly to achieve long-term objectives like digital transformation and sustainability — requires a culture of innovation, adaptability, and collaboration (Bass &amp; Riggio, 2006).</w:t>
      </w:r>
    </w:p>
    <w:p w14:paraId="4CBF4798" w14:textId="28106A3C" w:rsidR="00677943" w:rsidRPr="00677943" w:rsidRDefault="004460F6" w:rsidP="009B6D59">
      <w:pPr>
        <w:spacing w:line="360" w:lineRule="auto"/>
        <w:jc w:val="both"/>
        <w:rPr>
          <w:rFonts w:ascii="Times New Roman" w:hAnsi="Times New Roman" w:cs="Times New Roman"/>
          <w:b/>
          <w:bCs/>
        </w:rPr>
      </w:pPr>
      <w:r w:rsidRPr="004460F6">
        <w:rPr>
          <w:rFonts w:ascii="Times New Roman" w:hAnsi="Times New Roman" w:cs="Times New Roman"/>
        </w:rPr>
        <w:t xml:space="preserve">Likewise, transactional leadership, while useful in dealing with short-term crises, tends to foster the same top-down, hard-wired communication habits that are common in bureaucratic organisations such as BA. That kind of leadership tends to stress command and obedience, limiting creativity and employee engagement (Burns, 1978). So, for BA to achieve any real impact through its change management </w:t>
      </w:r>
      <w:r w:rsidRPr="004460F6">
        <w:rPr>
          <w:rFonts w:ascii="Times New Roman" w:hAnsi="Times New Roman" w:cs="Times New Roman"/>
        </w:rPr>
        <w:lastRenderedPageBreak/>
        <w:t>efforts, it will need to bring its leadership style into line with a more open and adaptable organisational culture that encourages employees to be active contributors to the company’s objectives.</w:t>
      </w:r>
      <w:r w:rsidR="00000000">
        <w:rPr>
          <w:rFonts w:ascii="Times New Roman" w:hAnsi="Times New Roman" w:cs="Times New Roman"/>
          <w:b/>
          <w:bCs/>
        </w:rPr>
        <w:pict w14:anchorId="1AA92A28">
          <v:rect id="_x0000_i1044" style="width:0;height:1.5pt" o:hralign="center" o:hrstd="t" o:hr="t" fillcolor="#a0a0a0" stroked="f"/>
        </w:pict>
      </w:r>
    </w:p>
    <w:p w14:paraId="612A702D" w14:textId="77777777" w:rsidR="00677943" w:rsidRPr="00C450B7" w:rsidRDefault="00677943" w:rsidP="009B6D59">
      <w:pPr>
        <w:pStyle w:val="Heading2"/>
        <w:spacing w:line="360" w:lineRule="auto"/>
        <w:jc w:val="both"/>
        <w:rPr>
          <w:rFonts w:ascii="Times New Roman" w:hAnsi="Times New Roman" w:cs="Times New Roman"/>
        </w:rPr>
      </w:pPr>
      <w:bookmarkStart w:id="23" w:name="_Toc181879463"/>
      <w:r w:rsidRPr="00C450B7">
        <w:rPr>
          <w:rFonts w:ascii="Times New Roman" w:hAnsi="Times New Roman" w:cs="Times New Roman"/>
        </w:rPr>
        <w:t>6.6 Conclusion: Moving Towards a Culture of Agility</w:t>
      </w:r>
      <w:bookmarkEnd w:id="23"/>
    </w:p>
    <w:p w14:paraId="3B30D1D2" w14:textId="77777777" w:rsidR="00053157" w:rsidRPr="00053157" w:rsidRDefault="00053157" w:rsidP="009B6D59">
      <w:pPr>
        <w:spacing w:line="360" w:lineRule="auto"/>
        <w:jc w:val="both"/>
        <w:rPr>
          <w:rFonts w:ascii="Times New Roman" w:hAnsi="Times New Roman" w:cs="Times New Roman"/>
        </w:rPr>
      </w:pPr>
      <w:r w:rsidRPr="00053157">
        <w:rPr>
          <w:rFonts w:ascii="Times New Roman" w:hAnsi="Times New Roman" w:cs="Times New Roman"/>
        </w:rPr>
        <w:t>The culture at British Airways, both positively and negatively, has impacted its change management process. Although the airline’s bureaucratic and hierarchical culture allowed for solid authority in making decisions, it inhibited agility, creativity and transparency. Resistance to change, particularly during the layoffs and reorganisation, was only made worse by management’s intransigence and intransigence, and an inability to adopt a culture of employee engagement.</w:t>
      </w:r>
    </w:p>
    <w:p w14:paraId="0D3C37A4" w14:textId="5AEE42F3" w:rsidR="00677943" w:rsidRPr="00677943" w:rsidRDefault="00053157" w:rsidP="009B6D59">
      <w:pPr>
        <w:spacing w:line="360" w:lineRule="auto"/>
        <w:jc w:val="both"/>
        <w:rPr>
          <w:rFonts w:ascii="Times New Roman" w:hAnsi="Times New Roman" w:cs="Times New Roman"/>
        </w:rPr>
      </w:pPr>
      <w:r w:rsidRPr="00053157">
        <w:rPr>
          <w:rFonts w:ascii="Times New Roman" w:hAnsi="Times New Roman" w:cs="Times New Roman"/>
        </w:rPr>
        <w:t>BA needs to build a more agile and responsive organisational culture if it is going to meet its challenges in the future. This will not just involve transforming leadership styles but also creating a culture where employees feel empowered, well-informed and embedded in the organisation’s mission. That way, BA can develop a more resilient workforce and align its culture with the changing nature of the contemporary airline business.</w:t>
      </w:r>
    </w:p>
    <w:p w14:paraId="0F024FC5" w14:textId="77777777" w:rsidR="00264893" w:rsidRPr="00264893" w:rsidRDefault="00000000" w:rsidP="009B6D59">
      <w:pPr>
        <w:spacing w:line="360" w:lineRule="auto"/>
        <w:jc w:val="both"/>
        <w:rPr>
          <w:rFonts w:ascii="Times New Roman" w:hAnsi="Times New Roman" w:cs="Times New Roman"/>
        </w:rPr>
      </w:pPr>
      <w:r>
        <w:rPr>
          <w:rFonts w:ascii="Times New Roman" w:hAnsi="Times New Roman" w:cs="Times New Roman"/>
        </w:rPr>
        <w:pict w14:anchorId="6BEF51D2">
          <v:rect id="_x0000_i1045" style="width:0;height:1.5pt" o:hralign="center" o:hrstd="t" o:hr="t" fillcolor="#a0a0a0" stroked="f"/>
        </w:pict>
      </w:r>
    </w:p>
    <w:p w14:paraId="7C7F6ADF" w14:textId="77777777" w:rsidR="00D52BBC" w:rsidRPr="00C450B7" w:rsidRDefault="00D52BBC" w:rsidP="009B6D59">
      <w:pPr>
        <w:pStyle w:val="Heading1"/>
        <w:spacing w:line="360" w:lineRule="auto"/>
        <w:jc w:val="both"/>
        <w:rPr>
          <w:rFonts w:ascii="Times New Roman" w:hAnsi="Times New Roman" w:cs="Times New Roman"/>
          <w:sz w:val="36"/>
          <w:szCs w:val="36"/>
        </w:rPr>
      </w:pPr>
      <w:bookmarkStart w:id="24" w:name="_Toc181879464"/>
      <w:r w:rsidRPr="00C450B7">
        <w:rPr>
          <w:rFonts w:ascii="Times New Roman" w:hAnsi="Times New Roman" w:cs="Times New Roman"/>
          <w:sz w:val="36"/>
          <w:szCs w:val="36"/>
        </w:rPr>
        <w:t>7. Proposed Change Management Plan for British Airways</w:t>
      </w:r>
      <w:bookmarkEnd w:id="24"/>
    </w:p>
    <w:p w14:paraId="465C85F0" w14:textId="088B94E3" w:rsidR="00D52BBC" w:rsidRPr="00D52BBC" w:rsidRDefault="00D46ED1" w:rsidP="009B6D59">
      <w:pPr>
        <w:spacing w:line="360" w:lineRule="auto"/>
        <w:jc w:val="both"/>
        <w:rPr>
          <w:rFonts w:ascii="Times New Roman" w:hAnsi="Times New Roman" w:cs="Times New Roman"/>
          <w:b/>
          <w:bCs/>
        </w:rPr>
      </w:pPr>
      <w:r w:rsidRPr="00D46ED1">
        <w:rPr>
          <w:rFonts w:ascii="Times New Roman" w:hAnsi="Times New Roman" w:cs="Times New Roman"/>
        </w:rPr>
        <w:t>Given the strain and outside pressures that BA has experienced over the past few years — particularly in the COVID-19 crisis — the airline needs to rebuild itself as a fast, customer-driven, and digitally savvy carrier. The change management plan that follows explains how to be more agile, engage employees, accelerate digital transformation and ensure sustainability. These initiatives are crucial to BA’s future competitiveness and long-term viability.</w:t>
      </w:r>
      <w:r w:rsidR="00000000">
        <w:rPr>
          <w:rFonts w:ascii="Times New Roman" w:hAnsi="Times New Roman" w:cs="Times New Roman"/>
          <w:b/>
          <w:bCs/>
        </w:rPr>
        <w:pict w14:anchorId="1919F748">
          <v:rect id="_x0000_i1046" style="width:0;height:1.5pt" o:hralign="center" o:hrstd="t" o:hr="t" fillcolor="#a0a0a0" stroked="f"/>
        </w:pict>
      </w:r>
    </w:p>
    <w:p w14:paraId="668B17C2" w14:textId="77777777" w:rsidR="00D52BBC" w:rsidRPr="00C450B7" w:rsidRDefault="00D52BBC" w:rsidP="009B6D59">
      <w:pPr>
        <w:pStyle w:val="Heading2"/>
        <w:spacing w:line="360" w:lineRule="auto"/>
        <w:jc w:val="both"/>
        <w:rPr>
          <w:rFonts w:ascii="Times New Roman" w:hAnsi="Times New Roman" w:cs="Times New Roman"/>
        </w:rPr>
      </w:pPr>
      <w:bookmarkStart w:id="25" w:name="_Toc181879465"/>
      <w:r w:rsidRPr="00C450B7">
        <w:rPr>
          <w:rFonts w:ascii="Times New Roman" w:hAnsi="Times New Roman" w:cs="Times New Roman"/>
        </w:rPr>
        <w:t>7.1 Proposed Change</w:t>
      </w:r>
      <w:bookmarkEnd w:id="25"/>
    </w:p>
    <w:p w14:paraId="3AF36705" w14:textId="72FDA596" w:rsidR="005B5D62" w:rsidRPr="005B5D62" w:rsidRDefault="005B5D62" w:rsidP="009B6D59">
      <w:pPr>
        <w:spacing w:line="360" w:lineRule="auto"/>
        <w:jc w:val="both"/>
        <w:rPr>
          <w:rFonts w:ascii="Times New Roman" w:hAnsi="Times New Roman" w:cs="Times New Roman"/>
        </w:rPr>
      </w:pPr>
      <w:r w:rsidRPr="005B5D62">
        <w:rPr>
          <w:rFonts w:ascii="Times New Roman" w:hAnsi="Times New Roman" w:cs="Times New Roman"/>
        </w:rPr>
        <w:t xml:space="preserve">The three most important change levers for BA are operational agility, employee engagement, and digital transformation. The aviation industry is changing quickly, as other airlines such as Ryanair and EasyJet use </w:t>
      </w:r>
      <w:r w:rsidR="00592B14">
        <w:rPr>
          <w:rFonts w:ascii="Times New Roman" w:hAnsi="Times New Roman" w:cs="Times New Roman"/>
        </w:rPr>
        <w:t>lower-cost</w:t>
      </w:r>
      <w:r w:rsidRPr="005B5D62">
        <w:rPr>
          <w:rFonts w:ascii="Times New Roman" w:hAnsi="Times New Roman" w:cs="Times New Roman"/>
        </w:rPr>
        <w:t xml:space="preserve"> systems and technology platforms to cater to shifting customer demands. Further, environmental issues and </w:t>
      </w:r>
      <w:r w:rsidR="00592B14" w:rsidRPr="005B5D62">
        <w:rPr>
          <w:rFonts w:ascii="Times New Roman" w:hAnsi="Times New Roman" w:cs="Times New Roman"/>
        </w:rPr>
        <w:t>cyber-attacks</w:t>
      </w:r>
      <w:r w:rsidRPr="005B5D62">
        <w:rPr>
          <w:rFonts w:ascii="Times New Roman" w:hAnsi="Times New Roman" w:cs="Times New Roman"/>
        </w:rPr>
        <w:t xml:space="preserve"> require BA to reconfigure its approach </w:t>
      </w:r>
      <w:proofErr w:type="gramStart"/>
      <w:r w:rsidRPr="005B5D62">
        <w:rPr>
          <w:rFonts w:ascii="Times New Roman" w:hAnsi="Times New Roman" w:cs="Times New Roman"/>
        </w:rPr>
        <w:t>in order to</w:t>
      </w:r>
      <w:proofErr w:type="gramEnd"/>
      <w:r w:rsidRPr="005B5D62">
        <w:rPr>
          <w:rFonts w:ascii="Times New Roman" w:hAnsi="Times New Roman" w:cs="Times New Roman"/>
        </w:rPr>
        <w:t xml:space="preserve"> stay competitive and resilient.</w:t>
      </w:r>
    </w:p>
    <w:p w14:paraId="26C40E06" w14:textId="77777777" w:rsidR="005B5D62" w:rsidRPr="005B5D62" w:rsidRDefault="005B5D62" w:rsidP="009B6D59">
      <w:pPr>
        <w:spacing w:line="360" w:lineRule="auto"/>
        <w:jc w:val="both"/>
        <w:rPr>
          <w:rFonts w:ascii="Times New Roman" w:hAnsi="Times New Roman" w:cs="Times New Roman"/>
        </w:rPr>
      </w:pPr>
      <w:r w:rsidRPr="005B5D62">
        <w:rPr>
          <w:rFonts w:ascii="Times New Roman" w:hAnsi="Times New Roman" w:cs="Times New Roman"/>
        </w:rPr>
        <w:t xml:space="preserve">1. Increasing Operational Flexibility: British Airways must reform its workforce and process to make it more mobile. These involve cutting back on bureaucracy and accelerating decision-making. Restructuring should address the problem of centralising power and enabling middle-level managers to </w:t>
      </w:r>
      <w:r w:rsidRPr="005B5D62">
        <w:rPr>
          <w:rFonts w:ascii="Times New Roman" w:hAnsi="Times New Roman" w:cs="Times New Roman"/>
        </w:rPr>
        <w:lastRenderedPageBreak/>
        <w:t>make quick, informed decisions (Cameron &amp; Green, 2015). It would enable BA to better adapt to market developments such as a change in fuel costs or Brexit regulations.</w:t>
      </w:r>
    </w:p>
    <w:p w14:paraId="4A5AC289" w14:textId="6D1D5F36" w:rsidR="005B5D62" w:rsidRPr="005B5D62" w:rsidRDefault="005B5D62" w:rsidP="009B6D59">
      <w:pPr>
        <w:spacing w:line="360" w:lineRule="auto"/>
        <w:jc w:val="both"/>
        <w:rPr>
          <w:rFonts w:ascii="Times New Roman" w:hAnsi="Times New Roman" w:cs="Times New Roman"/>
        </w:rPr>
      </w:pPr>
      <w:r w:rsidRPr="005B5D62">
        <w:rPr>
          <w:rFonts w:ascii="Times New Roman" w:hAnsi="Times New Roman" w:cs="Times New Roman"/>
        </w:rPr>
        <w:t>2. Increasing Employee Engagement: BA must focus on employees and develop a more welcoming and inclusive work culture. With employee relations being strained from the widespread layoffs that were part of the pandemic, trust is the key to restoring them (</w:t>
      </w:r>
      <w:r w:rsidR="000A4151" w:rsidRPr="000A4151">
        <w:rPr>
          <w:rFonts w:ascii="Times New Roman" w:hAnsi="Times New Roman" w:cs="Times New Roman"/>
        </w:rPr>
        <w:t>Sweney, 2020</w:t>
      </w:r>
      <w:r w:rsidRPr="005B5D62">
        <w:rPr>
          <w:rFonts w:ascii="Times New Roman" w:hAnsi="Times New Roman" w:cs="Times New Roman"/>
        </w:rPr>
        <w:t>). Incentives for employee engagement — from leadership training to structured career pathways — could boost morale and retention.</w:t>
      </w:r>
    </w:p>
    <w:p w14:paraId="16E5F11E" w14:textId="4C47A081" w:rsidR="005B5D62" w:rsidRPr="005B5D62" w:rsidRDefault="005B5D62" w:rsidP="009B6D59">
      <w:pPr>
        <w:spacing w:line="360" w:lineRule="auto"/>
        <w:jc w:val="both"/>
        <w:rPr>
          <w:rFonts w:ascii="Times New Roman" w:hAnsi="Times New Roman" w:cs="Times New Roman"/>
        </w:rPr>
      </w:pPr>
      <w:r w:rsidRPr="005B5D62">
        <w:rPr>
          <w:rFonts w:ascii="Times New Roman" w:hAnsi="Times New Roman" w:cs="Times New Roman"/>
        </w:rPr>
        <w:t>3. Enhancing Digital Transformation: British Airways should continue to invest in its digital channels for the betterment of operational efficiency and customer experience. Through AI, data analytics and automation, BA can centrali</w:t>
      </w:r>
      <w:r w:rsidR="00592B14">
        <w:rPr>
          <w:rFonts w:ascii="Times New Roman" w:hAnsi="Times New Roman" w:cs="Times New Roman"/>
        </w:rPr>
        <w:t>s</w:t>
      </w:r>
      <w:r w:rsidRPr="005B5D62">
        <w:rPr>
          <w:rFonts w:ascii="Times New Roman" w:hAnsi="Times New Roman" w:cs="Times New Roman"/>
        </w:rPr>
        <w:t>e its booking processes, enhance its customer experience, and make flights fly more efficiently (Bharadwaj et al., 2013). The vision should be to deliver a consistent, cross-platform digital experience to the customer and optimize internal operations.</w:t>
      </w:r>
    </w:p>
    <w:p w14:paraId="3DCFB3FC" w14:textId="64B26269" w:rsidR="00D52BBC" w:rsidRPr="00D52BBC" w:rsidRDefault="005B5D62" w:rsidP="009B6D59">
      <w:pPr>
        <w:spacing w:line="360" w:lineRule="auto"/>
        <w:jc w:val="both"/>
        <w:rPr>
          <w:rFonts w:ascii="Times New Roman" w:hAnsi="Times New Roman" w:cs="Times New Roman"/>
          <w:b/>
          <w:bCs/>
        </w:rPr>
      </w:pPr>
      <w:r w:rsidRPr="005B5D62">
        <w:rPr>
          <w:rFonts w:ascii="Times New Roman" w:hAnsi="Times New Roman" w:cs="Times New Roman"/>
        </w:rPr>
        <w:t xml:space="preserve">4. Reinforcement of Sustainability Principles: Sustainability remains a </w:t>
      </w:r>
      <w:r w:rsidR="00592B14">
        <w:rPr>
          <w:rFonts w:ascii="Times New Roman" w:hAnsi="Times New Roman" w:cs="Times New Roman"/>
        </w:rPr>
        <w:t>worldwide</w:t>
      </w:r>
      <w:r w:rsidRPr="005B5D62">
        <w:rPr>
          <w:rFonts w:ascii="Times New Roman" w:hAnsi="Times New Roman" w:cs="Times New Roman"/>
        </w:rPr>
        <w:t xml:space="preserve"> imperative, and BA has already begun the process of making its flights greener by investing in more fuel-efficient planes. But </w:t>
      </w:r>
      <w:proofErr w:type="gramStart"/>
      <w:r w:rsidRPr="005B5D62">
        <w:rPr>
          <w:rFonts w:ascii="Times New Roman" w:hAnsi="Times New Roman" w:cs="Times New Roman"/>
        </w:rPr>
        <w:t>in order to</w:t>
      </w:r>
      <w:proofErr w:type="gramEnd"/>
      <w:r w:rsidRPr="005B5D62">
        <w:rPr>
          <w:rFonts w:ascii="Times New Roman" w:hAnsi="Times New Roman" w:cs="Times New Roman"/>
        </w:rPr>
        <w:t xml:space="preserve"> stay ahead of broader sustainability trends, BA will need to take a more profound approach to sustainability. It might include minimising carbon emissions through technological improvements and alternative fuels — in line with the broader objectives of the International Air Transport Association (IATA) (IATA, 2021).</w:t>
      </w:r>
      <w:r w:rsidR="00000000">
        <w:rPr>
          <w:rFonts w:ascii="Times New Roman" w:hAnsi="Times New Roman" w:cs="Times New Roman"/>
          <w:b/>
          <w:bCs/>
        </w:rPr>
        <w:pict w14:anchorId="14304BE4">
          <v:rect id="_x0000_i1047" style="width:0;height:1.5pt" o:hralign="center" o:hrstd="t" o:hr="t" fillcolor="#a0a0a0" stroked="f"/>
        </w:pict>
      </w:r>
    </w:p>
    <w:p w14:paraId="6438ADA3" w14:textId="77777777" w:rsidR="00D52BBC" w:rsidRPr="00C450B7" w:rsidRDefault="00D52BBC" w:rsidP="009B6D59">
      <w:pPr>
        <w:pStyle w:val="Heading2"/>
        <w:spacing w:line="360" w:lineRule="auto"/>
        <w:jc w:val="both"/>
        <w:rPr>
          <w:rFonts w:ascii="Times New Roman" w:hAnsi="Times New Roman" w:cs="Times New Roman"/>
        </w:rPr>
      </w:pPr>
      <w:bookmarkStart w:id="26" w:name="_Toc181879466"/>
      <w:r w:rsidRPr="00C450B7">
        <w:rPr>
          <w:rFonts w:ascii="Times New Roman" w:hAnsi="Times New Roman" w:cs="Times New Roman"/>
        </w:rPr>
        <w:t>7.2 Financial Plan</w:t>
      </w:r>
      <w:bookmarkEnd w:id="26"/>
    </w:p>
    <w:p w14:paraId="62B0ADE0" w14:textId="77777777" w:rsidR="00A13244" w:rsidRPr="00A13244" w:rsidRDefault="00A13244" w:rsidP="009B6D59">
      <w:pPr>
        <w:spacing w:line="360" w:lineRule="auto"/>
        <w:jc w:val="both"/>
        <w:rPr>
          <w:rFonts w:ascii="Times New Roman" w:hAnsi="Times New Roman" w:cs="Times New Roman"/>
        </w:rPr>
      </w:pPr>
      <w:r w:rsidRPr="00A13244">
        <w:rPr>
          <w:rFonts w:ascii="Times New Roman" w:hAnsi="Times New Roman" w:cs="Times New Roman"/>
        </w:rPr>
        <w:t>Any successful change management strategy requires strategic planning on a financial level to ensure the projects are adequately funded without impacting BA’s profitability. These should be included in the funding for these initiatives:</w:t>
      </w:r>
    </w:p>
    <w:p w14:paraId="2F0B6050" w14:textId="77777777" w:rsidR="00A13244" w:rsidRPr="00A13244" w:rsidRDefault="00A13244" w:rsidP="009B6D59">
      <w:pPr>
        <w:spacing w:line="360" w:lineRule="auto"/>
        <w:jc w:val="both"/>
        <w:rPr>
          <w:rFonts w:ascii="Times New Roman" w:hAnsi="Times New Roman" w:cs="Times New Roman"/>
        </w:rPr>
      </w:pPr>
      <w:r w:rsidRPr="00A13244">
        <w:rPr>
          <w:rFonts w:ascii="Times New Roman" w:hAnsi="Times New Roman" w:cs="Times New Roman"/>
        </w:rPr>
        <w:t>1. Investment in Digital Innovation: A small percentage of BA’s operating budget should be allocated for ongoing investment in digital innovation. These include upgrading IT systems, increasing cybersecurity to mitigate any escalations (see the IT downtime in 2017), and broadening the airline’s mobile app and website capabilities. Investing in AI and Machine Learning for predictive maintenance and customized customer experiences can give a competitive advantage (Bharadwaj et al., 2013).</w:t>
      </w:r>
    </w:p>
    <w:p w14:paraId="627AB327" w14:textId="77777777" w:rsidR="00A13244" w:rsidRPr="00A13244" w:rsidRDefault="00A13244" w:rsidP="009B6D59">
      <w:pPr>
        <w:spacing w:line="360" w:lineRule="auto"/>
        <w:jc w:val="both"/>
        <w:rPr>
          <w:rFonts w:ascii="Times New Roman" w:hAnsi="Times New Roman" w:cs="Times New Roman"/>
        </w:rPr>
      </w:pPr>
      <w:r w:rsidRPr="00A13244">
        <w:rPr>
          <w:rFonts w:ascii="Times New Roman" w:hAnsi="Times New Roman" w:cs="Times New Roman"/>
        </w:rPr>
        <w:t>2. Investment in Employee Development: Investment in training and engagement initiatives for employees, including leadership development, skill enhancement, and collaboration tools. Creating a motivated, competent workforce will help make operations more efficient and create a culture of innovation and flexibility.</w:t>
      </w:r>
    </w:p>
    <w:p w14:paraId="1837D40F" w14:textId="30F17888" w:rsidR="00A13244" w:rsidRPr="00A13244" w:rsidRDefault="00A13244" w:rsidP="009B6D59">
      <w:pPr>
        <w:spacing w:line="360" w:lineRule="auto"/>
        <w:jc w:val="both"/>
        <w:rPr>
          <w:rFonts w:ascii="Times New Roman" w:hAnsi="Times New Roman" w:cs="Times New Roman"/>
        </w:rPr>
      </w:pPr>
      <w:r w:rsidRPr="00A13244">
        <w:rPr>
          <w:rFonts w:ascii="Times New Roman" w:hAnsi="Times New Roman" w:cs="Times New Roman"/>
        </w:rPr>
        <w:lastRenderedPageBreak/>
        <w:t xml:space="preserve">3. Sustainability Investments: Investments in sustainability should also include funds to buy more </w:t>
      </w:r>
      <w:r w:rsidR="002C09FA">
        <w:rPr>
          <w:rFonts w:ascii="Times New Roman" w:hAnsi="Times New Roman" w:cs="Times New Roman"/>
        </w:rPr>
        <w:t>fuel-efficient</w:t>
      </w:r>
      <w:r w:rsidRPr="00A13244">
        <w:rPr>
          <w:rFonts w:ascii="Times New Roman" w:hAnsi="Times New Roman" w:cs="Times New Roman"/>
        </w:rPr>
        <w:t xml:space="preserve"> aircraft, invest in clean fuels such as sustainable aviation fuel (SAF), and create carbon offsets. Such investments will provide BA with the ability to maintain its compliance with regulatory requirements into the future and appeal to green travellers.</w:t>
      </w:r>
    </w:p>
    <w:p w14:paraId="4E5CAAA5" w14:textId="20BFE328" w:rsidR="00D52BBC" w:rsidRPr="00D52BBC" w:rsidRDefault="00A13244" w:rsidP="009B6D59">
      <w:pPr>
        <w:spacing w:line="360" w:lineRule="auto"/>
        <w:jc w:val="both"/>
        <w:rPr>
          <w:rFonts w:ascii="Times New Roman" w:hAnsi="Times New Roman" w:cs="Times New Roman"/>
          <w:b/>
          <w:bCs/>
        </w:rPr>
      </w:pPr>
      <w:r w:rsidRPr="00A13244">
        <w:rPr>
          <w:rFonts w:ascii="Times New Roman" w:hAnsi="Times New Roman" w:cs="Times New Roman"/>
        </w:rPr>
        <w:t xml:space="preserve">4. Digital Services Revenue Generation: </w:t>
      </w:r>
      <w:proofErr w:type="gramStart"/>
      <w:r w:rsidRPr="00A13244">
        <w:rPr>
          <w:rFonts w:ascii="Times New Roman" w:hAnsi="Times New Roman" w:cs="Times New Roman"/>
        </w:rPr>
        <w:t>In order to</w:t>
      </w:r>
      <w:proofErr w:type="gramEnd"/>
      <w:r w:rsidRPr="00A13244">
        <w:rPr>
          <w:rFonts w:ascii="Times New Roman" w:hAnsi="Times New Roman" w:cs="Times New Roman"/>
        </w:rPr>
        <w:t xml:space="preserve"> partially compensate for the expenses resulting from these transformations, BA must try to generate new revenues. For example, high-end digital offerings (customer-oriented experiences, real-time travel updates via an app) might please a tech-savvy audience. Collaborations with tech companies for efficiencies may even cut costs and improve efficiency.</w:t>
      </w:r>
      <w:r w:rsidR="00000000">
        <w:rPr>
          <w:rFonts w:ascii="Times New Roman" w:hAnsi="Times New Roman" w:cs="Times New Roman"/>
          <w:b/>
          <w:bCs/>
        </w:rPr>
        <w:pict w14:anchorId="1BDC2F4A">
          <v:rect id="_x0000_i1048" style="width:0;height:1.5pt" o:hralign="center" o:hrstd="t" o:hr="t" fillcolor="#a0a0a0" stroked="f"/>
        </w:pict>
      </w:r>
    </w:p>
    <w:p w14:paraId="540B59FA" w14:textId="77777777" w:rsidR="00D52BBC" w:rsidRPr="00C450B7" w:rsidRDefault="00D52BBC" w:rsidP="009B6D59">
      <w:pPr>
        <w:pStyle w:val="Heading2"/>
        <w:spacing w:line="360" w:lineRule="auto"/>
        <w:jc w:val="both"/>
        <w:rPr>
          <w:rFonts w:ascii="Times New Roman" w:hAnsi="Times New Roman" w:cs="Times New Roman"/>
        </w:rPr>
      </w:pPr>
      <w:bookmarkStart w:id="27" w:name="_Toc181879467"/>
      <w:r w:rsidRPr="00C450B7">
        <w:rPr>
          <w:rFonts w:ascii="Times New Roman" w:hAnsi="Times New Roman" w:cs="Times New Roman"/>
        </w:rPr>
        <w:t>7.3 Communication Plan</w:t>
      </w:r>
      <w:bookmarkEnd w:id="27"/>
    </w:p>
    <w:p w14:paraId="5EBC3CE2" w14:textId="430F1118" w:rsidR="00531160" w:rsidRPr="00531160" w:rsidRDefault="00531160" w:rsidP="009B6D59">
      <w:pPr>
        <w:spacing w:line="360" w:lineRule="auto"/>
        <w:jc w:val="both"/>
        <w:rPr>
          <w:rFonts w:ascii="Times New Roman" w:hAnsi="Times New Roman" w:cs="Times New Roman"/>
        </w:rPr>
      </w:pPr>
      <w:r w:rsidRPr="00531160">
        <w:rPr>
          <w:rFonts w:ascii="Times New Roman" w:hAnsi="Times New Roman" w:cs="Times New Roman"/>
        </w:rPr>
        <w:t xml:space="preserve">Effective communication is one of the pillars of change management. Since BA has a history of workers’ resistance and union conflict, it’s essential to maintain an open and transparent culture (Kotter, 1996). </w:t>
      </w:r>
      <w:r w:rsidR="002C09FA">
        <w:rPr>
          <w:rFonts w:ascii="Times New Roman" w:hAnsi="Times New Roman" w:cs="Times New Roman"/>
        </w:rPr>
        <w:t>The</w:t>
      </w:r>
      <w:r w:rsidRPr="00531160">
        <w:rPr>
          <w:rFonts w:ascii="Times New Roman" w:hAnsi="Times New Roman" w:cs="Times New Roman"/>
        </w:rPr>
        <w:t xml:space="preserve"> communication plan should include:</w:t>
      </w:r>
    </w:p>
    <w:p w14:paraId="7678A608" w14:textId="65F54456" w:rsidR="00531160" w:rsidRPr="00531160" w:rsidRDefault="00531160" w:rsidP="009B6D59">
      <w:pPr>
        <w:spacing w:line="360" w:lineRule="auto"/>
        <w:jc w:val="both"/>
        <w:rPr>
          <w:rFonts w:ascii="Times New Roman" w:hAnsi="Times New Roman" w:cs="Times New Roman"/>
        </w:rPr>
      </w:pPr>
      <w:r w:rsidRPr="00531160">
        <w:rPr>
          <w:rFonts w:ascii="Times New Roman" w:hAnsi="Times New Roman" w:cs="Times New Roman"/>
        </w:rPr>
        <w:t xml:space="preserve">1. Timely, Clear Reporting: BA leaders must explain the motivation for each change initiative and report regularly on progress, obstacles, and results. </w:t>
      </w:r>
      <w:r w:rsidR="0071053A">
        <w:rPr>
          <w:rFonts w:ascii="Times New Roman" w:hAnsi="Times New Roman" w:cs="Times New Roman"/>
        </w:rPr>
        <w:t>This might be done</w:t>
      </w:r>
      <w:r w:rsidRPr="00531160">
        <w:rPr>
          <w:rFonts w:ascii="Times New Roman" w:hAnsi="Times New Roman" w:cs="Times New Roman"/>
        </w:rPr>
        <w:t xml:space="preserve"> through town halls, webinars, and leadership speeches. Such openness will minimi</w:t>
      </w:r>
      <w:r w:rsidR="002C09FA">
        <w:rPr>
          <w:rFonts w:ascii="Times New Roman" w:hAnsi="Times New Roman" w:cs="Times New Roman"/>
        </w:rPr>
        <w:t>s</w:t>
      </w:r>
      <w:r w:rsidRPr="00531160">
        <w:rPr>
          <w:rFonts w:ascii="Times New Roman" w:hAnsi="Times New Roman" w:cs="Times New Roman"/>
        </w:rPr>
        <w:t>e confusion and resistance to change (Kotter, 1996).</w:t>
      </w:r>
    </w:p>
    <w:p w14:paraId="0D866B62" w14:textId="77777777" w:rsidR="00531160" w:rsidRPr="00531160" w:rsidRDefault="00531160" w:rsidP="009B6D59">
      <w:pPr>
        <w:spacing w:line="360" w:lineRule="auto"/>
        <w:jc w:val="both"/>
        <w:rPr>
          <w:rFonts w:ascii="Times New Roman" w:hAnsi="Times New Roman" w:cs="Times New Roman"/>
        </w:rPr>
      </w:pPr>
      <w:r w:rsidRPr="00531160">
        <w:rPr>
          <w:rFonts w:ascii="Times New Roman" w:hAnsi="Times New Roman" w:cs="Times New Roman"/>
        </w:rPr>
        <w:t>2. Employee-Feedback Mechanisms: To give employees a sense of being part of the change process, BA should set up formal feedback mechanisms where employees can voice their concerns or offer input. This may include employee interviews, focus groups, or regular meetings between management and employees (Beer &amp; Nohria, 2000).</w:t>
      </w:r>
    </w:p>
    <w:p w14:paraId="78D2466C" w14:textId="00EA3C38" w:rsidR="00531160" w:rsidRPr="00531160" w:rsidRDefault="00531160" w:rsidP="009B6D59">
      <w:pPr>
        <w:spacing w:line="360" w:lineRule="auto"/>
        <w:jc w:val="both"/>
        <w:rPr>
          <w:rFonts w:ascii="Times New Roman" w:hAnsi="Times New Roman" w:cs="Times New Roman"/>
        </w:rPr>
      </w:pPr>
      <w:r w:rsidRPr="00531160">
        <w:rPr>
          <w:rFonts w:ascii="Times New Roman" w:hAnsi="Times New Roman" w:cs="Times New Roman"/>
        </w:rPr>
        <w:t>3. Customer Communication Approach: In addition to internal communication,</w:t>
      </w:r>
      <w:r w:rsidR="00E510AA">
        <w:rPr>
          <w:rFonts w:ascii="Times New Roman" w:hAnsi="Times New Roman" w:cs="Times New Roman"/>
        </w:rPr>
        <w:t xml:space="preserve"> </w:t>
      </w:r>
      <w:r w:rsidRPr="00531160">
        <w:rPr>
          <w:rFonts w:ascii="Times New Roman" w:hAnsi="Times New Roman" w:cs="Times New Roman"/>
        </w:rPr>
        <w:t>communica</w:t>
      </w:r>
      <w:r w:rsidR="0071053A">
        <w:rPr>
          <w:rFonts w:ascii="Times New Roman" w:hAnsi="Times New Roman" w:cs="Times New Roman"/>
        </w:rPr>
        <w:t>tion</w:t>
      </w:r>
      <w:r w:rsidRPr="00531160">
        <w:rPr>
          <w:rFonts w:ascii="Times New Roman" w:hAnsi="Times New Roman" w:cs="Times New Roman"/>
        </w:rPr>
        <w:t xml:space="preserve"> with customers during the transition</w:t>
      </w:r>
      <w:r w:rsidR="0071053A">
        <w:rPr>
          <w:rFonts w:ascii="Times New Roman" w:hAnsi="Times New Roman" w:cs="Times New Roman"/>
        </w:rPr>
        <w:t xml:space="preserve"> is required</w:t>
      </w:r>
      <w:r w:rsidRPr="00531160">
        <w:rPr>
          <w:rFonts w:ascii="Times New Roman" w:hAnsi="Times New Roman" w:cs="Times New Roman"/>
        </w:rPr>
        <w:t xml:space="preserve">. Communicating with customers about changes in digital channels, green initiatives, and new service improvements will help keep expectations under control and drive loyalty. Creating a communications strategy that effectively leverages these shifts can </w:t>
      </w:r>
      <w:r w:rsidR="0071053A">
        <w:rPr>
          <w:rFonts w:ascii="Times New Roman" w:hAnsi="Times New Roman" w:cs="Times New Roman"/>
        </w:rPr>
        <w:t>give</w:t>
      </w:r>
      <w:r w:rsidRPr="00531160">
        <w:rPr>
          <w:rFonts w:ascii="Times New Roman" w:hAnsi="Times New Roman" w:cs="Times New Roman"/>
        </w:rPr>
        <w:t xml:space="preserve"> BA a competitive advantage as a visionary and customer-facing airline.</w:t>
      </w:r>
    </w:p>
    <w:p w14:paraId="6B27E1EB" w14:textId="4FB03144" w:rsidR="00D52BBC" w:rsidRPr="00D52BBC" w:rsidRDefault="00531160" w:rsidP="009B6D59">
      <w:pPr>
        <w:spacing w:line="360" w:lineRule="auto"/>
        <w:jc w:val="both"/>
        <w:rPr>
          <w:rFonts w:ascii="Times New Roman" w:hAnsi="Times New Roman" w:cs="Times New Roman"/>
        </w:rPr>
      </w:pPr>
      <w:r w:rsidRPr="00531160">
        <w:rPr>
          <w:rFonts w:ascii="Times New Roman" w:hAnsi="Times New Roman" w:cs="Times New Roman"/>
        </w:rPr>
        <w:t>4. Unions: BA should start with employee unions and engage collaboratively from the start. BA has traditionally been strongly opposed by unions, particularly during layoffs (</w:t>
      </w:r>
      <w:r w:rsidR="00CE0CF2">
        <w:rPr>
          <w:rFonts w:ascii="Times New Roman" w:hAnsi="Times New Roman" w:cs="Times New Roman"/>
        </w:rPr>
        <w:t>Jolly,</w:t>
      </w:r>
      <w:r w:rsidRPr="00531160">
        <w:rPr>
          <w:rFonts w:ascii="Times New Roman" w:hAnsi="Times New Roman" w:cs="Times New Roman"/>
        </w:rPr>
        <w:t xml:space="preserve"> 2020). By including unions </w:t>
      </w:r>
      <w:proofErr w:type="gramStart"/>
      <w:r w:rsidRPr="00531160">
        <w:rPr>
          <w:rFonts w:ascii="Times New Roman" w:hAnsi="Times New Roman" w:cs="Times New Roman"/>
        </w:rPr>
        <w:t>early on in the</w:t>
      </w:r>
      <w:proofErr w:type="gramEnd"/>
      <w:r w:rsidRPr="00531160">
        <w:rPr>
          <w:rFonts w:ascii="Times New Roman" w:hAnsi="Times New Roman" w:cs="Times New Roman"/>
        </w:rPr>
        <w:t xml:space="preserve"> process and getting their feedback, BA can build a more collaborative culture that is less prone to strikes or disruption.</w:t>
      </w:r>
    </w:p>
    <w:p w14:paraId="7412F16C" w14:textId="77777777" w:rsidR="00D52BBC" w:rsidRPr="00D52BBC" w:rsidRDefault="00000000" w:rsidP="009B6D59">
      <w:pPr>
        <w:spacing w:line="360" w:lineRule="auto"/>
        <w:jc w:val="both"/>
        <w:rPr>
          <w:rFonts w:ascii="Times New Roman" w:hAnsi="Times New Roman" w:cs="Times New Roman"/>
          <w:b/>
          <w:bCs/>
        </w:rPr>
      </w:pPr>
      <w:r>
        <w:rPr>
          <w:rFonts w:ascii="Times New Roman" w:hAnsi="Times New Roman" w:cs="Times New Roman"/>
          <w:b/>
          <w:bCs/>
        </w:rPr>
        <w:pict w14:anchorId="690EEBF8">
          <v:rect id="_x0000_i1049" style="width:0;height:1.5pt" o:hralign="center" o:hrstd="t" o:hr="t" fillcolor="#a0a0a0" stroked="f"/>
        </w:pict>
      </w:r>
    </w:p>
    <w:p w14:paraId="15C4C295" w14:textId="77777777" w:rsidR="00D52BBC" w:rsidRPr="00C450B7" w:rsidRDefault="00D52BBC" w:rsidP="009B6D59">
      <w:pPr>
        <w:pStyle w:val="Heading2"/>
        <w:spacing w:line="360" w:lineRule="auto"/>
        <w:jc w:val="both"/>
        <w:rPr>
          <w:rFonts w:ascii="Times New Roman" w:hAnsi="Times New Roman" w:cs="Times New Roman"/>
        </w:rPr>
      </w:pPr>
      <w:bookmarkStart w:id="28" w:name="_Toc181879468"/>
      <w:r w:rsidRPr="00C450B7">
        <w:rPr>
          <w:rFonts w:ascii="Times New Roman" w:hAnsi="Times New Roman" w:cs="Times New Roman"/>
        </w:rPr>
        <w:lastRenderedPageBreak/>
        <w:t>7.4 Evaluation Plan</w:t>
      </w:r>
      <w:bookmarkEnd w:id="28"/>
    </w:p>
    <w:p w14:paraId="77335132" w14:textId="77777777" w:rsidR="0007660D" w:rsidRPr="0007660D" w:rsidRDefault="0007660D" w:rsidP="009B6D59">
      <w:pPr>
        <w:spacing w:line="360" w:lineRule="auto"/>
        <w:jc w:val="both"/>
        <w:rPr>
          <w:rFonts w:ascii="Times New Roman" w:hAnsi="Times New Roman" w:cs="Times New Roman"/>
        </w:rPr>
      </w:pPr>
      <w:r w:rsidRPr="0007660D">
        <w:rPr>
          <w:rFonts w:ascii="Times New Roman" w:hAnsi="Times New Roman" w:cs="Times New Roman"/>
        </w:rPr>
        <w:t>The effectiveness of the change management strategy needs to be weighed against multiple key performance indicators (KPIs), employee satisfaction levels, and financial metrics. The steps that must be followed to ensure the process of continuous review:</w:t>
      </w:r>
    </w:p>
    <w:p w14:paraId="06BEF4A9" w14:textId="7FD07CCC" w:rsidR="0007660D" w:rsidRPr="0007660D" w:rsidRDefault="0007660D" w:rsidP="009B6D59">
      <w:pPr>
        <w:spacing w:line="360" w:lineRule="auto"/>
        <w:jc w:val="both"/>
        <w:rPr>
          <w:rFonts w:ascii="Times New Roman" w:hAnsi="Times New Roman" w:cs="Times New Roman"/>
        </w:rPr>
      </w:pPr>
      <w:r w:rsidRPr="0007660D">
        <w:rPr>
          <w:rFonts w:ascii="Times New Roman" w:hAnsi="Times New Roman" w:cs="Times New Roman"/>
        </w:rPr>
        <w:t xml:space="preserve">1. Measures for Employee Engagement: Periodic employee satisfaction surveys should be used to assess morale and how employees are responding to the transformation. Furthermore, tracking employee turnover and the effectiveness of leadership initiatives can help us understand the </w:t>
      </w:r>
      <w:r w:rsidR="00E510AA">
        <w:rPr>
          <w:rFonts w:ascii="Times New Roman" w:hAnsi="Times New Roman" w:cs="Times New Roman"/>
        </w:rPr>
        <w:t>well-being</w:t>
      </w:r>
      <w:r w:rsidRPr="0007660D">
        <w:rPr>
          <w:rFonts w:ascii="Times New Roman" w:hAnsi="Times New Roman" w:cs="Times New Roman"/>
        </w:rPr>
        <w:t xml:space="preserve"> of employees.</w:t>
      </w:r>
    </w:p>
    <w:p w14:paraId="66BCB6DB" w14:textId="593F116F" w:rsidR="0007660D" w:rsidRPr="0007660D" w:rsidRDefault="0007660D" w:rsidP="009B6D59">
      <w:pPr>
        <w:spacing w:line="360" w:lineRule="auto"/>
        <w:jc w:val="both"/>
        <w:rPr>
          <w:rFonts w:ascii="Times New Roman" w:hAnsi="Times New Roman" w:cs="Times New Roman"/>
        </w:rPr>
      </w:pPr>
      <w:r w:rsidRPr="0007660D">
        <w:rPr>
          <w:rFonts w:ascii="Times New Roman" w:hAnsi="Times New Roman" w:cs="Times New Roman"/>
        </w:rPr>
        <w:t xml:space="preserve">2. Operational Performance: The operational performance metrics like on-time arrivals, digital platform uptime, </w:t>
      </w:r>
      <w:r w:rsidR="00E510AA">
        <w:rPr>
          <w:rFonts w:ascii="Times New Roman" w:hAnsi="Times New Roman" w:cs="Times New Roman"/>
        </w:rPr>
        <w:t xml:space="preserve">and </w:t>
      </w:r>
      <w:r w:rsidRPr="0007660D">
        <w:rPr>
          <w:rFonts w:ascii="Times New Roman" w:hAnsi="Times New Roman" w:cs="Times New Roman"/>
        </w:rPr>
        <w:t>fuel consumption should be monitored. Any gains in these segments would show that the digital transformation and sustainability efforts are successful.</w:t>
      </w:r>
    </w:p>
    <w:p w14:paraId="70BFE9FD" w14:textId="1AEB806F" w:rsidR="0007660D" w:rsidRPr="0007660D" w:rsidRDefault="0007660D" w:rsidP="009B6D59">
      <w:pPr>
        <w:spacing w:line="360" w:lineRule="auto"/>
        <w:jc w:val="both"/>
        <w:rPr>
          <w:rFonts w:ascii="Times New Roman" w:hAnsi="Times New Roman" w:cs="Times New Roman"/>
        </w:rPr>
      </w:pPr>
      <w:r w:rsidRPr="0007660D">
        <w:rPr>
          <w:rFonts w:ascii="Times New Roman" w:hAnsi="Times New Roman" w:cs="Times New Roman"/>
        </w:rPr>
        <w:t xml:space="preserve">3. Customer Satisfaction: Customers should be satisfied via NPS, </w:t>
      </w:r>
      <w:r w:rsidR="00E510AA">
        <w:rPr>
          <w:rFonts w:ascii="Times New Roman" w:hAnsi="Times New Roman" w:cs="Times New Roman"/>
        </w:rPr>
        <w:t>reviews</w:t>
      </w:r>
      <w:r w:rsidRPr="0007660D">
        <w:rPr>
          <w:rFonts w:ascii="Times New Roman" w:hAnsi="Times New Roman" w:cs="Times New Roman"/>
        </w:rPr>
        <w:t xml:space="preserve"> online, and customer feedback on the airline’s digital platforms. Customer satisfaction will tell you how much the change is transforming the travel experience.</w:t>
      </w:r>
    </w:p>
    <w:p w14:paraId="0D808779" w14:textId="77777777" w:rsidR="0007660D" w:rsidRPr="0007660D" w:rsidRDefault="0007660D" w:rsidP="009B6D59">
      <w:pPr>
        <w:spacing w:line="360" w:lineRule="auto"/>
        <w:jc w:val="both"/>
        <w:rPr>
          <w:rFonts w:ascii="Times New Roman" w:hAnsi="Times New Roman" w:cs="Times New Roman"/>
        </w:rPr>
      </w:pPr>
      <w:r w:rsidRPr="0007660D">
        <w:rPr>
          <w:rFonts w:ascii="Times New Roman" w:hAnsi="Times New Roman" w:cs="Times New Roman"/>
        </w:rPr>
        <w:t>4. Profitability: In the long run, a change management project can succeed only if it impacts the profitability of the company. Cost reduction, revenue from new digital offerings, and profitability are the most important indicators to evaluate. This should include regular financial performance audits to make sure that investments in digital transformation and sustainability are paying off.</w:t>
      </w:r>
    </w:p>
    <w:p w14:paraId="16D9EA7A" w14:textId="77777777" w:rsidR="0007660D" w:rsidRPr="0007660D" w:rsidRDefault="0007660D" w:rsidP="009B6D59">
      <w:pPr>
        <w:spacing w:line="360" w:lineRule="auto"/>
        <w:jc w:val="both"/>
        <w:rPr>
          <w:rFonts w:ascii="Times New Roman" w:hAnsi="Times New Roman" w:cs="Times New Roman"/>
        </w:rPr>
      </w:pPr>
      <w:r w:rsidRPr="0007660D">
        <w:rPr>
          <w:rFonts w:ascii="Times New Roman" w:hAnsi="Times New Roman" w:cs="Times New Roman"/>
        </w:rPr>
        <w:t>5. Sustainability metrics: The achievements of BA’s sustainability initiatives will be defined by reductions in carbon emissions, increased SAF use and compliance with global environmental targets. Publishing these data publicly will build BA’s image as an environmentally friendly carrier.</w:t>
      </w:r>
    </w:p>
    <w:p w14:paraId="284ABDE7" w14:textId="410502AB" w:rsidR="00264893" w:rsidRPr="00264893" w:rsidRDefault="0007660D" w:rsidP="009B6D59">
      <w:pPr>
        <w:spacing w:line="360" w:lineRule="auto"/>
        <w:jc w:val="both"/>
        <w:rPr>
          <w:rFonts w:ascii="Times New Roman" w:hAnsi="Times New Roman" w:cs="Times New Roman"/>
        </w:rPr>
      </w:pPr>
      <w:r w:rsidRPr="0007660D">
        <w:rPr>
          <w:rFonts w:ascii="Times New Roman" w:hAnsi="Times New Roman" w:cs="Times New Roman"/>
        </w:rPr>
        <w:t>By implementing this change management strategy, British Airways will be in a stronger position to be a more agile, sustainable and customer-focused airline that is able to respond to the opportunities and threats of the future of the airline industry.</w:t>
      </w:r>
      <w:r w:rsidR="00000000">
        <w:rPr>
          <w:rFonts w:ascii="Times New Roman" w:hAnsi="Times New Roman" w:cs="Times New Roman"/>
        </w:rPr>
        <w:pict w14:anchorId="5722DF92">
          <v:rect id="_x0000_i1050" style="width:0;height:1.5pt" o:hralign="center" o:hrstd="t" o:hr="t" fillcolor="#a0a0a0" stroked="f"/>
        </w:pict>
      </w:r>
    </w:p>
    <w:p w14:paraId="7DC5139E" w14:textId="77777777" w:rsidR="00821B75" w:rsidRPr="00C450B7" w:rsidRDefault="00264893" w:rsidP="009B6D59">
      <w:pPr>
        <w:pStyle w:val="Heading1"/>
        <w:spacing w:line="360" w:lineRule="auto"/>
        <w:jc w:val="both"/>
        <w:rPr>
          <w:rFonts w:ascii="Times New Roman" w:eastAsiaTheme="minorHAnsi" w:hAnsi="Times New Roman" w:cs="Times New Roman"/>
        </w:rPr>
      </w:pPr>
      <w:bookmarkStart w:id="29" w:name="_Toc181879469"/>
      <w:r w:rsidRPr="00C450B7">
        <w:rPr>
          <w:rFonts w:ascii="Times New Roman" w:hAnsi="Times New Roman" w:cs="Times New Roman"/>
        </w:rPr>
        <w:t xml:space="preserve">8. </w:t>
      </w:r>
      <w:r w:rsidR="00821B75" w:rsidRPr="00C450B7">
        <w:rPr>
          <w:rFonts w:ascii="Times New Roman" w:eastAsiaTheme="minorHAnsi" w:hAnsi="Times New Roman" w:cs="Times New Roman"/>
        </w:rPr>
        <w:t>Conclusion</w:t>
      </w:r>
      <w:bookmarkEnd w:id="29"/>
    </w:p>
    <w:p w14:paraId="44C81BFE" w14:textId="77777777" w:rsidR="00D45462" w:rsidRPr="00D45462" w:rsidRDefault="00D45462" w:rsidP="009B6D59">
      <w:pPr>
        <w:spacing w:line="360" w:lineRule="auto"/>
        <w:jc w:val="both"/>
        <w:rPr>
          <w:rFonts w:ascii="Times New Roman" w:hAnsi="Times New Roman" w:cs="Times New Roman"/>
        </w:rPr>
      </w:pPr>
      <w:r w:rsidRPr="00D45462">
        <w:rPr>
          <w:rFonts w:ascii="Times New Roman" w:hAnsi="Times New Roman" w:cs="Times New Roman"/>
        </w:rPr>
        <w:t xml:space="preserve">British Airways’ journey through various stages of organisational transformation illustrates the tensions and difficulties that traditional firms are subject to in an ever-changing marketplace. Digital disruption, international rivalries, economic volatility and environmental demands called for strategic changes across all the airline’s operating divisions. While BA is resilient and adaptive, the company’s response </w:t>
      </w:r>
      <w:r w:rsidRPr="00D45462">
        <w:rPr>
          <w:rFonts w:ascii="Times New Roman" w:hAnsi="Times New Roman" w:cs="Times New Roman"/>
        </w:rPr>
        <w:lastRenderedPageBreak/>
        <w:t>to recent crises such as the COVID-19 pandemic and Brexit has demonstrated the weaknesses and virtues of change management.</w:t>
      </w:r>
    </w:p>
    <w:p w14:paraId="4BE6BF7B" w14:textId="261C00ED" w:rsidR="00D45462" w:rsidRPr="00D45462" w:rsidRDefault="00D45462" w:rsidP="009B6D59">
      <w:pPr>
        <w:spacing w:line="360" w:lineRule="auto"/>
        <w:jc w:val="both"/>
        <w:rPr>
          <w:rFonts w:ascii="Times New Roman" w:hAnsi="Times New Roman" w:cs="Times New Roman"/>
        </w:rPr>
      </w:pPr>
      <w:r w:rsidRPr="00D45462">
        <w:rPr>
          <w:rFonts w:ascii="Times New Roman" w:hAnsi="Times New Roman" w:cs="Times New Roman"/>
        </w:rPr>
        <w:t xml:space="preserve">When we look at BA’s adoption of these three popular change management models — Kotter’s Eight-Step Model, Lewin’s Change Management Framework, and McKinsey’s 7-S Framework — we see that, while the company has progressed through some of the stages, there are still vast unresolved issues. These include inefficiencies in communication, employee involvement, and leadership and </w:t>
      </w:r>
      <w:r w:rsidR="00DF1850">
        <w:rPr>
          <w:rFonts w:ascii="Times New Roman" w:hAnsi="Times New Roman" w:cs="Times New Roman"/>
        </w:rPr>
        <w:t>employee</w:t>
      </w:r>
      <w:r w:rsidRPr="00D45462">
        <w:rPr>
          <w:rFonts w:ascii="Times New Roman" w:hAnsi="Times New Roman" w:cs="Times New Roman"/>
        </w:rPr>
        <w:t xml:space="preserve"> alignment. This change in leadership style, specifically the transformation from transformational to transactional leadership during the pandemic, has made it even more difficult for BA to establish a culture of trust and collaboration, which has eroded morale among employees.</w:t>
      </w:r>
    </w:p>
    <w:p w14:paraId="6E4CB436" w14:textId="061753CA" w:rsidR="00D45462" w:rsidRPr="00D45462" w:rsidRDefault="00D45462" w:rsidP="009B6D59">
      <w:pPr>
        <w:spacing w:line="360" w:lineRule="auto"/>
        <w:jc w:val="both"/>
        <w:rPr>
          <w:rFonts w:ascii="Times New Roman" w:hAnsi="Times New Roman" w:cs="Times New Roman"/>
        </w:rPr>
      </w:pPr>
      <w:r w:rsidRPr="00D45462">
        <w:rPr>
          <w:rFonts w:ascii="Times New Roman" w:hAnsi="Times New Roman" w:cs="Times New Roman"/>
        </w:rPr>
        <w:t>British Airways’ hierarchical, bureaucratic organisational culture has sometimes left the airline struggling to adapt quickly and decisively to disruption. This means that any future change efforts should strive for a more fluid, inclusive, and open culture that fosters creativity and collaboration across all parts of the organi</w:t>
      </w:r>
      <w:r w:rsidR="00DF1850">
        <w:rPr>
          <w:rFonts w:ascii="Times New Roman" w:hAnsi="Times New Roman" w:cs="Times New Roman"/>
        </w:rPr>
        <w:t>s</w:t>
      </w:r>
      <w:r w:rsidRPr="00D45462">
        <w:rPr>
          <w:rFonts w:ascii="Times New Roman" w:hAnsi="Times New Roman" w:cs="Times New Roman"/>
        </w:rPr>
        <w:t>ation.</w:t>
      </w:r>
    </w:p>
    <w:p w14:paraId="0FAA765A" w14:textId="77777777" w:rsidR="00D45462" w:rsidRPr="00D45462" w:rsidRDefault="00D45462" w:rsidP="009B6D59">
      <w:pPr>
        <w:spacing w:line="360" w:lineRule="auto"/>
        <w:jc w:val="both"/>
        <w:rPr>
          <w:rFonts w:ascii="Times New Roman" w:hAnsi="Times New Roman" w:cs="Times New Roman"/>
        </w:rPr>
      </w:pPr>
      <w:r w:rsidRPr="00D45462">
        <w:rPr>
          <w:rFonts w:ascii="Times New Roman" w:hAnsi="Times New Roman" w:cs="Times New Roman"/>
        </w:rPr>
        <w:t>The change management strategy for British Airways offers a clearly defined roadmap towards operational agility, digital transformation and sustainability. With a well-thought-out communication strategy, sound financial planning, and continual monitoring of metrics, BA will be able to tackle the realities of today’s air transport market and solidify its competitive edge. With an emphasis on employee engagement and a more open and inclusive leadership culture, BA can restore confidence, improve customer experience and ensure long-term success in a highly competitive and digital marketplace.</w:t>
      </w:r>
    </w:p>
    <w:p w14:paraId="5A768688" w14:textId="7085A8FC" w:rsidR="00D77B99" w:rsidRDefault="00D45462" w:rsidP="00D77B99">
      <w:pPr>
        <w:spacing w:line="360" w:lineRule="auto"/>
        <w:jc w:val="both"/>
        <w:rPr>
          <w:rFonts w:ascii="Times New Roman" w:hAnsi="Times New Roman" w:cs="Times New Roman"/>
        </w:rPr>
      </w:pPr>
      <w:r w:rsidRPr="00D45462">
        <w:rPr>
          <w:rFonts w:ascii="Times New Roman" w:hAnsi="Times New Roman" w:cs="Times New Roman"/>
        </w:rPr>
        <w:t xml:space="preserve">British Airways will need to keep reinventing itself, applying the lessons it’s acquired and identifying new areas of technology and sustainability. </w:t>
      </w:r>
      <w:r w:rsidR="00DF1850">
        <w:rPr>
          <w:rFonts w:ascii="Times New Roman" w:hAnsi="Times New Roman" w:cs="Times New Roman"/>
        </w:rPr>
        <w:t>An</w:t>
      </w:r>
      <w:r w:rsidRPr="00D45462">
        <w:rPr>
          <w:rFonts w:ascii="Times New Roman" w:hAnsi="Times New Roman" w:cs="Times New Roman"/>
        </w:rPr>
        <w:t xml:space="preserve"> active and structured change management strategy</w:t>
      </w:r>
      <w:r w:rsidR="00DF1850">
        <w:rPr>
          <w:rFonts w:ascii="Times New Roman" w:hAnsi="Times New Roman" w:cs="Times New Roman"/>
        </w:rPr>
        <w:t xml:space="preserve"> is </w:t>
      </w:r>
      <w:r w:rsidR="00134BCF">
        <w:rPr>
          <w:rFonts w:ascii="Times New Roman" w:hAnsi="Times New Roman" w:cs="Times New Roman"/>
        </w:rPr>
        <w:t>needed</w:t>
      </w:r>
      <w:r w:rsidRPr="00D45462">
        <w:rPr>
          <w:rFonts w:ascii="Times New Roman" w:hAnsi="Times New Roman" w:cs="Times New Roman"/>
        </w:rPr>
        <w:t xml:space="preserve"> for BA to survive </w:t>
      </w:r>
      <w:r w:rsidR="00DF1850">
        <w:rPr>
          <w:rFonts w:ascii="Times New Roman" w:hAnsi="Times New Roman" w:cs="Times New Roman"/>
        </w:rPr>
        <w:t xml:space="preserve">in </w:t>
      </w:r>
      <w:r w:rsidRPr="00D45462">
        <w:rPr>
          <w:rFonts w:ascii="Times New Roman" w:hAnsi="Times New Roman" w:cs="Times New Roman"/>
        </w:rPr>
        <w:t>the future and sustain its leadership role as a global airline.</w:t>
      </w:r>
      <w:r w:rsidR="00000000">
        <w:rPr>
          <w:rFonts w:ascii="Times New Roman" w:hAnsi="Times New Roman" w:cs="Times New Roman"/>
        </w:rPr>
        <w:pict w14:anchorId="6FE7CEA9">
          <v:rect id="_x0000_i1051" style="width:0;height:1.5pt" o:hralign="center" o:hrstd="t" o:hr="t" fillcolor="#a0a0a0" stroked="f"/>
        </w:pict>
      </w:r>
      <w:bookmarkStart w:id="30" w:name="_Toc181879470"/>
    </w:p>
    <w:p w14:paraId="3484E6D0" w14:textId="77777777" w:rsidR="00DD6EEB" w:rsidRDefault="00DD6EEB" w:rsidP="00DD6EEB"/>
    <w:p w14:paraId="7432E84A" w14:textId="77777777" w:rsidR="00DD6EEB" w:rsidRDefault="00DD6EEB" w:rsidP="00DD6EEB"/>
    <w:p w14:paraId="6DF6921F" w14:textId="77777777" w:rsidR="00DD6EEB" w:rsidRDefault="00DD6EEB" w:rsidP="00DD6EEB"/>
    <w:p w14:paraId="5A79FBCE" w14:textId="77777777" w:rsidR="00DD6EEB" w:rsidRDefault="00DD6EEB" w:rsidP="00DD6EEB"/>
    <w:p w14:paraId="3ACB4255" w14:textId="77777777" w:rsidR="00DD6EEB" w:rsidRDefault="00DD6EEB" w:rsidP="00DD6EEB"/>
    <w:p w14:paraId="21A13D9E" w14:textId="77777777" w:rsidR="00DD6EEB" w:rsidRDefault="00DD6EEB" w:rsidP="00DD6EEB"/>
    <w:p w14:paraId="52A603C7" w14:textId="77777777" w:rsidR="00DD6EEB" w:rsidRDefault="00DD6EEB" w:rsidP="00DD6EEB"/>
    <w:p w14:paraId="033643AC" w14:textId="77777777" w:rsidR="00DD6EEB" w:rsidRDefault="00DD6EEB" w:rsidP="00DD6EEB"/>
    <w:p w14:paraId="3DEBB94C" w14:textId="77777777" w:rsidR="00DD6EEB" w:rsidRDefault="00DD6EEB" w:rsidP="00DD6EEB"/>
    <w:p w14:paraId="1BB47345" w14:textId="77777777" w:rsidR="00DD6EEB" w:rsidRPr="00DD6EEB" w:rsidRDefault="00DD6EEB" w:rsidP="00DD6EEB"/>
    <w:p w14:paraId="194BECDE" w14:textId="649D96E0" w:rsidR="00264893" w:rsidRPr="00C450B7" w:rsidRDefault="00B91CAB" w:rsidP="009B6D59">
      <w:pPr>
        <w:pStyle w:val="Heading1"/>
        <w:spacing w:line="360" w:lineRule="auto"/>
        <w:jc w:val="both"/>
        <w:rPr>
          <w:rFonts w:ascii="Times New Roman" w:hAnsi="Times New Roman" w:cs="Times New Roman"/>
        </w:rPr>
      </w:pPr>
      <w:r w:rsidRPr="00C450B7">
        <w:rPr>
          <w:rFonts w:ascii="Times New Roman" w:hAnsi="Times New Roman" w:cs="Times New Roman"/>
        </w:rPr>
        <w:lastRenderedPageBreak/>
        <w:t xml:space="preserve">9. </w:t>
      </w:r>
      <w:r w:rsidR="00264893" w:rsidRPr="00C450B7">
        <w:rPr>
          <w:rFonts w:ascii="Times New Roman" w:hAnsi="Times New Roman" w:cs="Times New Roman"/>
        </w:rPr>
        <w:t>References</w:t>
      </w:r>
      <w:bookmarkEnd w:id="30"/>
    </w:p>
    <w:p w14:paraId="3AE3E677"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Bass, B. M. and Avolio, B. J.,1994</w:t>
      </w:r>
      <w:r w:rsidRPr="007F4996">
        <w:rPr>
          <w:rFonts w:ascii="Times New Roman" w:hAnsi="Times New Roman" w:cs="Times New Roman"/>
        </w:rPr>
        <w:t xml:space="preserve">. </w:t>
      </w:r>
      <w:r w:rsidRPr="000E79BE">
        <w:rPr>
          <w:rFonts w:ascii="Times New Roman" w:hAnsi="Times New Roman" w:cs="Times New Roman"/>
          <w:i/>
          <w:iCs/>
        </w:rPr>
        <w:t>Improving organizational effectiveness through transformational leadership</w:t>
      </w:r>
      <w:r w:rsidRPr="007F4996">
        <w:rPr>
          <w:rFonts w:ascii="Times New Roman" w:hAnsi="Times New Roman" w:cs="Times New Roman"/>
        </w:rPr>
        <w:t xml:space="preserve">. Sage Publications. Available at: </w:t>
      </w:r>
      <w:hyperlink r:id="rId14" w:anchor="v=onepage&amp;q=Improving%20organizational%20effectiveness%20through%20transformational%20leadership&amp;f=false" w:history="1">
        <w:r w:rsidRPr="007F4996">
          <w:rPr>
            <w:rStyle w:val="Hyperlink"/>
            <w:rFonts w:ascii="Times New Roman" w:hAnsi="Times New Roman" w:cs="Times New Roman"/>
          </w:rPr>
          <w:t>https://books.google.co.uk/books?id=_z3_BOVYK-IC&amp;lpg=PP11&amp;ots=aUtUYdCkLJ&amp;dq=Improving%20organizational%20effectiveness%20through%20transformational%20leadership&amp;lr&amp;hl=ro&amp;pg=PP1#v=onepage&amp;q=Improving%20organizational%20effectiveness%20through%20transformational%20leadership&amp;f=false</w:t>
        </w:r>
      </w:hyperlink>
    </w:p>
    <w:p w14:paraId="540D26BD"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Bass, B. M. and Riggio, R. E., 2006</w:t>
      </w:r>
      <w:r w:rsidRPr="007F4996">
        <w:rPr>
          <w:rFonts w:ascii="Times New Roman" w:hAnsi="Times New Roman" w:cs="Times New Roman"/>
        </w:rPr>
        <w:t xml:space="preserve">. </w:t>
      </w:r>
      <w:r w:rsidRPr="007F4996">
        <w:rPr>
          <w:rFonts w:ascii="Times New Roman" w:hAnsi="Times New Roman" w:cs="Times New Roman"/>
          <w:i/>
          <w:iCs/>
        </w:rPr>
        <w:t>Transformational Leadership</w:t>
      </w:r>
      <w:r w:rsidRPr="007F4996">
        <w:rPr>
          <w:rFonts w:ascii="Times New Roman" w:hAnsi="Times New Roman" w:cs="Times New Roman"/>
        </w:rPr>
        <w:t xml:space="preserve">. Psychology Press. Available at: </w:t>
      </w:r>
      <w:hyperlink r:id="rId15" w:tgtFrame="_blank" w:history="1">
        <w:r w:rsidRPr="007F4996">
          <w:rPr>
            <w:rStyle w:val="Hyperlink"/>
            <w:rFonts w:ascii="Times New Roman" w:hAnsi="Times New Roman" w:cs="Times New Roman"/>
          </w:rPr>
          <w:t>https://doi.org/10.4324/9781410617095</w:t>
        </w:r>
      </w:hyperlink>
    </w:p>
    <w:p w14:paraId="179413C1"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Bass, B. M., 1999</w:t>
      </w:r>
      <w:r w:rsidRPr="007F4996">
        <w:rPr>
          <w:rFonts w:ascii="Times New Roman" w:hAnsi="Times New Roman" w:cs="Times New Roman"/>
        </w:rPr>
        <w:t xml:space="preserve">. </w:t>
      </w:r>
      <w:r w:rsidRPr="000E79BE">
        <w:rPr>
          <w:rFonts w:ascii="Times New Roman" w:hAnsi="Times New Roman" w:cs="Times New Roman"/>
          <w:i/>
          <w:iCs/>
        </w:rPr>
        <w:t>Two decades of research and development in transformational leadership</w:t>
      </w:r>
      <w:r w:rsidRPr="007F4996">
        <w:rPr>
          <w:rFonts w:ascii="Times New Roman" w:hAnsi="Times New Roman" w:cs="Times New Roman"/>
        </w:rPr>
        <w:t xml:space="preserve">. </w:t>
      </w:r>
      <w:r w:rsidRPr="000E79BE">
        <w:rPr>
          <w:rFonts w:ascii="Times New Roman" w:hAnsi="Times New Roman" w:cs="Times New Roman"/>
        </w:rPr>
        <w:t>European Journal of Work and Organizational Psychology</w:t>
      </w:r>
      <w:r w:rsidRPr="007F4996">
        <w:rPr>
          <w:rFonts w:ascii="Times New Roman" w:hAnsi="Times New Roman" w:cs="Times New Roman"/>
        </w:rPr>
        <w:t xml:space="preserve">, 8(1), 9–32. Available at: </w:t>
      </w:r>
      <w:hyperlink r:id="rId16" w:history="1">
        <w:r w:rsidRPr="007F4996">
          <w:rPr>
            <w:rStyle w:val="Hyperlink"/>
            <w:rFonts w:ascii="Times New Roman" w:hAnsi="Times New Roman" w:cs="Times New Roman"/>
          </w:rPr>
          <w:t>https://doi.org/10.1080/135943299398410</w:t>
        </w:r>
      </w:hyperlink>
      <w:r w:rsidRPr="007F4996">
        <w:rPr>
          <w:rFonts w:ascii="Times New Roman" w:hAnsi="Times New Roman" w:cs="Times New Roman"/>
        </w:rPr>
        <w:t xml:space="preserve"> </w:t>
      </w:r>
    </w:p>
    <w:p w14:paraId="26C68697"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Beer, M. and Nohria, N., 2000</w:t>
      </w:r>
      <w:r w:rsidRPr="007F4996">
        <w:rPr>
          <w:rFonts w:ascii="Times New Roman" w:hAnsi="Times New Roman" w:cs="Times New Roman"/>
        </w:rPr>
        <w:t xml:space="preserve">. </w:t>
      </w:r>
      <w:r w:rsidRPr="007F4996">
        <w:rPr>
          <w:rFonts w:ascii="Times New Roman" w:hAnsi="Times New Roman" w:cs="Times New Roman"/>
          <w:i/>
          <w:iCs/>
        </w:rPr>
        <w:t>Breaking the code of change</w:t>
      </w:r>
      <w:r w:rsidRPr="007F4996">
        <w:rPr>
          <w:rFonts w:ascii="Times New Roman" w:hAnsi="Times New Roman" w:cs="Times New Roman"/>
        </w:rPr>
        <w:t>. Harvard Business School Press.</w:t>
      </w:r>
    </w:p>
    <w:p w14:paraId="29262087"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 xml:space="preserve">Bharadwaj, A., El </w:t>
      </w:r>
      <w:proofErr w:type="spellStart"/>
      <w:r w:rsidRPr="008253E1">
        <w:rPr>
          <w:rFonts w:ascii="Times New Roman" w:hAnsi="Times New Roman" w:cs="Times New Roman"/>
          <w:b/>
          <w:bCs/>
        </w:rPr>
        <w:t>Sawy</w:t>
      </w:r>
      <w:proofErr w:type="spellEnd"/>
      <w:r w:rsidRPr="008253E1">
        <w:rPr>
          <w:rFonts w:ascii="Times New Roman" w:hAnsi="Times New Roman" w:cs="Times New Roman"/>
          <w:b/>
          <w:bCs/>
        </w:rPr>
        <w:t>, O. A., Pavlou, P. A., &amp; Venkatraman, N.</w:t>
      </w:r>
      <w:r>
        <w:rPr>
          <w:rFonts w:ascii="Times New Roman" w:hAnsi="Times New Roman" w:cs="Times New Roman"/>
          <w:b/>
          <w:bCs/>
        </w:rPr>
        <w:t xml:space="preserve">, </w:t>
      </w:r>
      <w:r w:rsidRPr="008253E1">
        <w:rPr>
          <w:rFonts w:ascii="Times New Roman" w:hAnsi="Times New Roman" w:cs="Times New Roman"/>
          <w:b/>
          <w:bCs/>
        </w:rPr>
        <w:t>2013</w:t>
      </w:r>
      <w:r w:rsidRPr="007F4996">
        <w:rPr>
          <w:rFonts w:ascii="Times New Roman" w:hAnsi="Times New Roman" w:cs="Times New Roman"/>
        </w:rPr>
        <w:t xml:space="preserve">. </w:t>
      </w:r>
      <w:r w:rsidRPr="000E79BE">
        <w:rPr>
          <w:rFonts w:ascii="Times New Roman" w:hAnsi="Times New Roman" w:cs="Times New Roman"/>
          <w:i/>
          <w:iCs/>
        </w:rPr>
        <w:t xml:space="preserve">Digital business strategy: Toward a </w:t>
      </w:r>
      <w:proofErr w:type="gramStart"/>
      <w:r w:rsidRPr="000E79BE">
        <w:rPr>
          <w:rFonts w:ascii="Times New Roman" w:hAnsi="Times New Roman" w:cs="Times New Roman"/>
          <w:i/>
          <w:iCs/>
        </w:rPr>
        <w:t>next-generation</w:t>
      </w:r>
      <w:proofErr w:type="gramEnd"/>
      <w:r w:rsidRPr="000E79BE">
        <w:rPr>
          <w:rFonts w:ascii="Times New Roman" w:hAnsi="Times New Roman" w:cs="Times New Roman"/>
          <w:i/>
          <w:iCs/>
        </w:rPr>
        <w:t xml:space="preserve"> of insights</w:t>
      </w:r>
      <w:r w:rsidRPr="007F4996">
        <w:rPr>
          <w:rFonts w:ascii="Times New Roman" w:hAnsi="Times New Roman" w:cs="Times New Roman"/>
        </w:rPr>
        <w:t xml:space="preserve">. </w:t>
      </w:r>
      <w:r w:rsidRPr="007F4996">
        <w:rPr>
          <w:rFonts w:ascii="Times New Roman" w:hAnsi="Times New Roman" w:cs="Times New Roman"/>
          <w:i/>
          <w:iCs/>
        </w:rPr>
        <w:t>MIS Quarterly</w:t>
      </w:r>
      <w:r w:rsidRPr="007F4996">
        <w:rPr>
          <w:rFonts w:ascii="Times New Roman" w:hAnsi="Times New Roman" w:cs="Times New Roman"/>
        </w:rPr>
        <w:t xml:space="preserve">, 37(2), 471-482. Available at: </w:t>
      </w:r>
      <w:hyperlink r:id="rId17" w:history="1">
        <w:r w:rsidRPr="007F4996">
          <w:rPr>
            <w:rStyle w:val="Hyperlink"/>
            <w:rFonts w:ascii="Times New Roman" w:hAnsi="Times New Roman" w:cs="Times New Roman"/>
          </w:rPr>
          <w:t>https://www.jstor.org/stable/43825919</w:t>
        </w:r>
      </w:hyperlink>
    </w:p>
    <w:p w14:paraId="36BAB46F" w14:textId="77777777" w:rsidR="00D77B99" w:rsidRPr="007F4996" w:rsidRDefault="00D77B99" w:rsidP="00D77B99">
      <w:pPr>
        <w:pStyle w:val="ListParagraph"/>
        <w:numPr>
          <w:ilvl w:val="0"/>
          <w:numId w:val="5"/>
        </w:numPr>
        <w:spacing w:line="360" w:lineRule="auto"/>
        <w:rPr>
          <w:rFonts w:ascii="Times New Roman" w:hAnsi="Times New Roman" w:cs="Times New Roman"/>
        </w:rPr>
      </w:pPr>
      <w:proofErr w:type="spellStart"/>
      <w:r w:rsidRPr="008253E1">
        <w:rPr>
          <w:rFonts w:ascii="Times New Roman" w:hAnsi="Times New Roman" w:cs="Times New Roman"/>
          <w:b/>
          <w:bCs/>
        </w:rPr>
        <w:t>Brezoňáková</w:t>
      </w:r>
      <w:proofErr w:type="spellEnd"/>
      <w:r w:rsidRPr="008253E1">
        <w:rPr>
          <w:rFonts w:ascii="Times New Roman" w:hAnsi="Times New Roman" w:cs="Times New Roman"/>
          <w:b/>
          <w:bCs/>
        </w:rPr>
        <w:t xml:space="preserve">, A., and </w:t>
      </w:r>
      <w:proofErr w:type="spellStart"/>
      <w:r w:rsidRPr="008253E1">
        <w:rPr>
          <w:rFonts w:ascii="Times New Roman" w:hAnsi="Times New Roman" w:cs="Times New Roman"/>
          <w:b/>
          <w:bCs/>
        </w:rPr>
        <w:t>Badánik</w:t>
      </w:r>
      <w:proofErr w:type="spellEnd"/>
      <w:r w:rsidRPr="008253E1">
        <w:rPr>
          <w:rFonts w:ascii="Times New Roman" w:hAnsi="Times New Roman" w:cs="Times New Roman"/>
          <w:b/>
          <w:bCs/>
        </w:rPr>
        <w:t>, B., 2017</w:t>
      </w:r>
      <w:r w:rsidRPr="007F4996">
        <w:rPr>
          <w:rFonts w:ascii="Times New Roman" w:hAnsi="Times New Roman" w:cs="Times New Roman"/>
        </w:rPr>
        <w:t xml:space="preserve">. </w:t>
      </w:r>
      <w:r w:rsidRPr="000E79BE">
        <w:rPr>
          <w:rFonts w:ascii="Times New Roman" w:hAnsi="Times New Roman" w:cs="Times New Roman"/>
          <w:i/>
          <w:iCs/>
        </w:rPr>
        <w:t>Looking Beyond the Brexit in Aviation. Economics</w:t>
      </w:r>
      <w:r w:rsidRPr="007F4996">
        <w:rPr>
          <w:rFonts w:ascii="Times New Roman" w:hAnsi="Times New Roman" w:cs="Times New Roman"/>
        </w:rPr>
        <w:t>, 4, 5th.</w:t>
      </w:r>
      <w:r>
        <w:rPr>
          <w:rFonts w:ascii="Times New Roman" w:hAnsi="Times New Roman" w:cs="Times New Roman"/>
        </w:rPr>
        <w:t xml:space="preserve"> Available at: </w:t>
      </w:r>
      <w:hyperlink r:id="rId18" w:history="1">
        <w:r w:rsidRPr="003519EA">
          <w:rPr>
            <w:rStyle w:val="Hyperlink"/>
            <w:rFonts w:ascii="Times New Roman" w:hAnsi="Times New Roman" w:cs="Times New Roman"/>
          </w:rPr>
          <w:t>https://www.researchgate.net/profile/Andrea-Brezonakova-2/publication/323279877_LOOKING_BEYOND_THE_BREXIT_IN_AVIATION/links/5d94fb0f299bf1c363f2bc98/LOOKING-BEYOND-THE-BREXIT-IN-AVIATION.pdf</w:t>
        </w:r>
      </w:hyperlink>
      <w:r>
        <w:rPr>
          <w:rFonts w:ascii="Times New Roman" w:hAnsi="Times New Roman" w:cs="Times New Roman"/>
        </w:rPr>
        <w:t xml:space="preserve"> </w:t>
      </w:r>
    </w:p>
    <w:p w14:paraId="33A8D48D"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Burns, J. M., 1978</w:t>
      </w:r>
      <w:r w:rsidRPr="007F4996">
        <w:rPr>
          <w:rFonts w:ascii="Times New Roman" w:hAnsi="Times New Roman" w:cs="Times New Roman"/>
        </w:rPr>
        <w:t xml:space="preserve">. </w:t>
      </w:r>
      <w:r w:rsidRPr="007F4996">
        <w:rPr>
          <w:rFonts w:ascii="Times New Roman" w:hAnsi="Times New Roman" w:cs="Times New Roman"/>
          <w:i/>
          <w:iCs/>
        </w:rPr>
        <w:t>Leadership</w:t>
      </w:r>
      <w:r w:rsidRPr="007F4996">
        <w:rPr>
          <w:rFonts w:ascii="Times New Roman" w:hAnsi="Times New Roman" w:cs="Times New Roman"/>
        </w:rPr>
        <w:t xml:space="preserve"> </w:t>
      </w:r>
      <w:r w:rsidRPr="007F4996">
        <w:rPr>
          <w:rFonts w:ascii="Times New Roman" w:hAnsi="Times New Roman" w:cs="Times New Roman"/>
          <w:i/>
          <w:iCs/>
        </w:rPr>
        <w:t>and followership</w:t>
      </w:r>
      <w:r w:rsidRPr="007F4996">
        <w:rPr>
          <w:rFonts w:ascii="Times New Roman" w:hAnsi="Times New Roman" w:cs="Times New Roman"/>
        </w:rPr>
        <w:t>. Harper &amp; Row.</w:t>
      </w:r>
    </w:p>
    <w:p w14:paraId="6EEEF0F9"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Cameron, E., and Green, M., 2015</w:t>
      </w:r>
      <w:r w:rsidRPr="007F4996">
        <w:rPr>
          <w:rFonts w:ascii="Times New Roman" w:hAnsi="Times New Roman" w:cs="Times New Roman"/>
        </w:rPr>
        <w:t xml:space="preserve">. </w:t>
      </w:r>
      <w:r w:rsidRPr="007F4996">
        <w:rPr>
          <w:rFonts w:ascii="Times New Roman" w:hAnsi="Times New Roman" w:cs="Times New Roman"/>
          <w:i/>
          <w:iCs/>
        </w:rPr>
        <w:t>Making sense of change management: A complete guide to the models, tools, and techniques of organizational change</w:t>
      </w:r>
      <w:r w:rsidRPr="007F4996">
        <w:rPr>
          <w:rFonts w:ascii="Times New Roman" w:hAnsi="Times New Roman" w:cs="Times New Roman"/>
        </w:rPr>
        <w:t xml:space="preserve"> (4th ed.). Kogan Page Publishers. Available at: </w:t>
      </w:r>
      <w:hyperlink r:id="rId19" w:anchor="v=onepage&amp;q=Making%20sense%20of%20change%20management:%20A%20complete%20guide%20to%20the%20models,%20tools,%20and%20techniques%20of%20organizational%20change&amp;f=false" w:history="1">
        <w:r w:rsidRPr="007F4996">
          <w:rPr>
            <w:rStyle w:val="Hyperlink"/>
            <w:rFonts w:ascii="Times New Roman" w:hAnsi="Times New Roman" w:cs="Times New Roman"/>
          </w:rPr>
          <w:t>https://books.google.co.uk/books?id=LX-5DwAAQBAJ&amp;lpg=PP1&amp;ots=v0iFNjXKGu&amp;dq=Making%20sense%20of%20change%20management%3A%20A%20complete%20guide%20to%20the%20models%2C%20tools%2C%20and%20techniques%20of%20organizational%20change&amp;lr&amp;hl=ro&amp;pg=PP1#v=onepage&amp;q=Making%20sense%20of%20change%20management:%20A%20complete%20guide%20to%20the%20models,%20tools,%20and%20techniques%20of%20organizational%20change&amp;f=false</w:t>
        </w:r>
      </w:hyperlink>
      <w:r w:rsidRPr="007F4996">
        <w:rPr>
          <w:rFonts w:ascii="Times New Roman" w:hAnsi="Times New Roman" w:cs="Times New Roman"/>
        </w:rPr>
        <w:t xml:space="preserve"> </w:t>
      </w:r>
    </w:p>
    <w:p w14:paraId="5F9F72CC"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Champy, J., and Nohria, N., 1996</w:t>
      </w:r>
      <w:r w:rsidRPr="007F4996">
        <w:rPr>
          <w:rFonts w:ascii="Times New Roman" w:hAnsi="Times New Roman" w:cs="Times New Roman"/>
        </w:rPr>
        <w:t xml:space="preserve">. </w:t>
      </w:r>
      <w:r w:rsidRPr="007F4996">
        <w:rPr>
          <w:rFonts w:ascii="Times New Roman" w:hAnsi="Times New Roman" w:cs="Times New Roman"/>
          <w:i/>
          <w:iCs/>
        </w:rPr>
        <w:t>Fast Forward: The Best Ideas on Managing Business Change.</w:t>
      </w:r>
      <w:r w:rsidRPr="007F4996">
        <w:rPr>
          <w:rFonts w:ascii="Times New Roman" w:hAnsi="Times New Roman" w:cs="Times New Roman"/>
        </w:rPr>
        <w:t xml:space="preserve"> Harvard Business School Press.</w:t>
      </w:r>
    </w:p>
    <w:p w14:paraId="0303DD25"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 xml:space="preserve">El </w:t>
      </w:r>
      <w:proofErr w:type="spellStart"/>
      <w:r w:rsidRPr="008253E1">
        <w:rPr>
          <w:rFonts w:ascii="Times New Roman" w:hAnsi="Times New Roman" w:cs="Times New Roman"/>
          <w:b/>
          <w:bCs/>
        </w:rPr>
        <w:t>Sawy</w:t>
      </w:r>
      <w:proofErr w:type="spellEnd"/>
      <w:r w:rsidRPr="008253E1">
        <w:rPr>
          <w:rFonts w:ascii="Times New Roman" w:hAnsi="Times New Roman" w:cs="Times New Roman"/>
          <w:b/>
          <w:bCs/>
        </w:rPr>
        <w:t>, O.A., Kræmmergaard, P., Amsinck, H., and Vinther, A.L.,2018</w:t>
      </w:r>
      <w:r w:rsidRPr="007F4996">
        <w:rPr>
          <w:rFonts w:ascii="Times New Roman" w:hAnsi="Times New Roman" w:cs="Times New Roman"/>
        </w:rPr>
        <w:t xml:space="preserve">. </w:t>
      </w:r>
      <w:r w:rsidRPr="00352269">
        <w:rPr>
          <w:rFonts w:ascii="Times New Roman" w:hAnsi="Times New Roman" w:cs="Times New Roman"/>
          <w:i/>
          <w:iCs/>
        </w:rPr>
        <w:t>How LEGO Built the Foundations and Enterprise Capabilities for Digital Leadership</w:t>
      </w:r>
      <w:r w:rsidRPr="007F4996">
        <w:rPr>
          <w:rFonts w:ascii="Times New Roman" w:hAnsi="Times New Roman" w:cs="Times New Roman"/>
        </w:rPr>
        <w:t xml:space="preserve">. </w:t>
      </w:r>
      <w:r w:rsidRPr="00352269">
        <w:rPr>
          <w:rFonts w:ascii="Times New Roman" w:hAnsi="Times New Roman" w:cs="Times New Roman"/>
        </w:rPr>
        <w:t>MIS Quarterly Executive, 17(2),</w:t>
      </w:r>
      <w:r w:rsidRPr="007F4996">
        <w:rPr>
          <w:rFonts w:ascii="Times New Roman" w:hAnsi="Times New Roman" w:cs="Times New Roman"/>
        </w:rPr>
        <w:t xml:space="preserve"> 141-160. Available at: </w:t>
      </w:r>
      <w:hyperlink r:id="rId20" w:history="1">
        <w:r w:rsidRPr="007F4996">
          <w:rPr>
            <w:rStyle w:val="Hyperlink"/>
            <w:rFonts w:ascii="Times New Roman" w:hAnsi="Times New Roman" w:cs="Times New Roman"/>
          </w:rPr>
          <w:t>https://www.taylorfrancis.com/chapters/edit/10.4324/9780429286797-8/lego-built-foundations-enterprise-capabilities-digital-leadership-omar-el-sawy-pernille-kr%C3%A6mmergaard-henrik-amsinck-anders-lerbech-vinther</w:t>
        </w:r>
      </w:hyperlink>
    </w:p>
    <w:p w14:paraId="46479089"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Gorden, W. I., 1984</w:t>
      </w:r>
      <w:r w:rsidRPr="007F4996">
        <w:rPr>
          <w:rFonts w:ascii="Times New Roman" w:hAnsi="Times New Roman" w:cs="Times New Roman"/>
        </w:rPr>
        <w:t xml:space="preserve">. </w:t>
      </w:r>
      <w:r w:rsidRPr="00352269">
        <w:rPr>
          <w:rFonts w:ascii="Times New Roman" w:hAnsi="Times New Roman" w:cs="Times New Roman"/>
          <w:i/>
          <w:iCs/>
        </w:rPr>
        <w:t>Corporate cultures: The rites and rituals of corporate life</w:t>
      </w:r>
      <w:r w:rsidRPr="007F4996">
        <w:rPr>
          <w:rFonts w:ascii="Times New Roman" w:hAnsi="Times New Roman" w:cs="Times New Roman"/>
        </w:rPr>
        <w:t>.</w:t>
      </w:r>
    </w:p>
    <w:p w14:paraId="4280A52C" w14:textId="77777777" w:rsidR="00D77B99" w:rsidRPr="007F4996" w:rsidRDefault="00D77B99" w:rsidP="00D77B99">
      <w:pPr>
        <w:pStyle w:val="ListParagraph"/>
        <w:numPr>
          <w:ilvl w:val="0"/>
          <w:numId w:val="5"/>
        </w:numPr>
        <w:spacing w:line="360" w:lineRule="auto"/>
        <w:rPr>
          <w:rFonts w:ascii="Times New Roman" w:hAnsi="Times New Roman" w:cs="Times New Roman"/>
        </w:rPr>
      </w:pPr>
      <w:proofErr w:type="spellStart"/>
      <w:r w:rsidRPr="008253E1">
        <w:rPr>
          <w:rFonts w:ascii="Times New Roman" w:hAnsi="Times New Roman" w:cs="Times New Roman"/>
          <w:b/>
          <w:bCs/>
        </w:rPr>
        <w:t>Gualini</w:t>
      </w:r>
      <w:proofErr w:type="spellEnd"/>
      <w:r w:rsidRPr="008253E1">
        <w:rPr>
          <w:rFonts w:ascii="Times New Roman" w:hAnsi="Times New Roman" w:cs="Times New Roman"/>
          <w:b/>
          <w:bCs/>
        </w:rPr>
        <w:t>, A., Martini, G., and Porta, F., 2022</w:t>
      </w:r>
      <w:r w:rsidRPr="007F4996">
        <w:rPr>
          <w:rFonts w:ascii="Times New Roman" w:hAnsi="Times New Roman" w:cs="Times New Roman"/>
        </w:rPr>
        <w:t xml:space="preserve">. </w:t>
      </w:r>
      <w:r w:rsidRPr="0053117E">
        <w:rPr>
          <w:rFonts w:ascii="Times New Roman" w:hAnsi="Times New Roman" w:cs="Times New Roman"/>
          <w:i/>
          <w:iCs/>
        </w:rPr>
        <w:t>The Effect of Low-Cost competition on Airfares in the European Skies</w:t>
      </w:r>
      <w:r w:rsidRPr="007F4996">
        <w:rPr>
          <w:rFonts w:ascii="Times New Roman" w:hAnsi="Times New Roman" w:cs="Times New Roman"/>
        </w:rPr>
        <w:t>. </w:t>
      </w:r>
      <w:proofErr w:type="spellStart"/>
      <w:r w:rsidRPr="0053117E">
        <w:rPr>
          <w:rFonts w:ascii="Times New Roman" w:hAnsi="Times New Roman" w:cs="Times New Roman"/>
        </w:rPr>
        <w:t>Quaderni</w:t>
      </w:r>
      <w:proofErr w:type="spellEnd"/>
      <w:r w:rsidRPr="0053117E">
        <w:rPr>
          <w:rFonts w:ascii="Times New Roman" w:hAnsi="Times New Roman" w:cs="Times New Roman"/>
        </w:rPr>
        <w:t xml:space="preserve"> del </w:t>
      </w:r>
      <w:proofErr w:type="spellStart"/>
      <w:r w:rsidRPr="0053117E">
        <w:rPr>
          <w:rFonts w:ascii="Times New Roman" w:hAnsi="Times New Roman" w:cs="Times New Roman"/>
        </w:rPr>
        <w:t>Dipartimento</w:t>
      </w:r>
      <w:proofErr w:type="spellEnd"/>
      <w:r w:rsidRPr="0053117E">
        <w:rPr>
          <w:rFonts w:ascii="Times New Roman" w:hAnsi="Times New Roman" w:cs="Times New Roman"/>
        </w:rPr>
        <w:t xml:space="preserve"> di </w:t>
      </w:r>
      <w:proofErr w:type="spellStart"/>
      <w:r w:rsidRPr="0053117E">
        <w:rPr>
          <w:rFonts w:ascii="Times New Roman" w:hAnsi="Times New Roman" w:cs="Times New Roman"/>
        </w:rPr>
        <w:t>Scienze</w:t>
      </w:r>
      <w:proofErr w:type="spellEnd"/>
      <w:r w:rsidRPr="0053117E">
        <w:rPr>
          <w:rFonts w:ascii="Times New Roman" w:hAnsi="Times New Roman" w:cs="Times New Roman"/>
        </w:rPr>
        <w:t xml:space="preserve"> </w:t>
      </w:r>
      <w:proofErr w:type="spellStart"/>
      <w:r w:rsidRPr="0053117E">
        <w:rPr>
          <w:rFonts w:ascii="Times New Roman" w:hAnsi="Times New Roman" w:cs="Times New Roman"/>
        </w:rPr>
        <w:t>economiche</w:t>
      </w:r>
      <w:proofErr w:type="spellEnd"/>
      <w:r w:rsidRPr="0053117E">
        <w:rPr>
          <w:rFonts w:ascii="Times New Roman" w:hAnsi="Times New Roman" w:cs="Times New Roman"/>
        </w:rPr>
        <w:t>, 15</w:t>
      </w:r>
      <w:r w:rsidRPr="007F4996">
        <w:rPr>
          <w:rFonts w:ascii="Times New Roman" w:hAnsi="Times New Roman" w:cs="Times New Roman"/>
        </w:rPr>
        <w:t xml:space="preserve">. Available at: </w:t>
      </w:r>
      <w:hyperlink r:id="rId21" w:history="1">
        <w:r w:rsidRPr="007F4996">
          <w:rPr>
            <w:rStyle w:val="Hyperlink"/>
            <w:rFonts w:ascii="Times New Roman" w:hAnsi="Times New Roman" w:cs="Times New Roman"/>
          </w:rPr>
          <w:t>https://aisberg.unibg.it/retrieve/59bc4f1a-8a75-4fca-a2d5-96acb38c6479/WPEconomics_15.pdf</w:t>
        </w:r>
      </w:hyperlink>
      <w:r w:rsidRPr="007F4996">
        <w:rPr>
          <w:rFonts w:ascii="Times New Roman" w:hAnsi="Times New Roman" w:cs="Times New Roman"/>
        </w:rPr>
        <w:t xml:space="preserve"> </w:t>
      </w:r>
    </w:p>
    <w:p w14:paraId="5C4D6BD0"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IAG., 2023</w:t>
      </w:r>
      <w:r w:rsidRPr="007F4996">
        <w:rPr>
          <w:rFonts w:ascii="Times New Roman" w:hAnsi="Times New Roman" w:cs="Times New Roman"/>
        </w:rPr>
        <w:t xml:space="preserve">. </w:t>
      </w:r>
      <w:r w:rsidRPr="0053117E">
        <w:rPr>
          <w:rFonts w:ascii="Times New Roman" w:hAnsi="Times New Roman" w:cs="Times New Roman"/>
          <w:i/>
          <w:iCs/>
        </w:rPr>
        <w:t>British Airways:</w:t>
      </w:r>
      <w:r w:rsidRPr="007F4996">
        <w:rPr>
          <w:rFonts w:ascii="Times New Roman" w:hAnsi="Times New Roman" w:cs="Times New Roman"/>
        </w:rPr>
        <w:t xml:space="preserve"> </w:t>
      </w:r>
      <w:r w:rsidRPr="0053117E">
        <w:rPr>
          <w:rFonts w:ascii="Times New Roman" w:hAnsi="Times New Roman" w:cs="Times New Roman"/>
          <w:i/>
          <w:iCs/>
        </w:rPr>
        <w:t>Annual Report 2023. International Airlines Group</w:t>
      </w:r>
      <w:r w:rsidRPr="007F4996">
        <w:rPr>
          <w:rFonts w:ascii="Times New Roman" w:hAnsi="Times New Roman" w:cs="Times New Roman"/>
        </w:rPr>
        <w:t xml:space="preserve">. Available at: </w:t>
      </w:r>
      <w:hyperlink r:id="rId22" w:history="1">
        <w:r w:rsidRPr="007F4996">
          <w:rPr>
            <w:rStyle w:val="Hyperlink"/>
            <w:rFonts w:ascii="Times New Roman" w:hAnsi="Times New Roman" w:cs="Times New Roman"/>
          </w:rPr>
          <w:t>https://www.iairgroup.com/investors-and-shareholders/financial-reporting/annual-reports/</w:t>
        </w:r>
      </w:hyperlink>
      <w:r w:rsidRPr="007F4996">
        <w:rPr>
          <w:rFonts w:ascii="Times New Roman" w:hAnsi="Times New Roman" w:cs="Times New Roman"/>
        </w:rPr>
        <w:t xml:space="preserve"> </w:t>
      </w:r>
    </w:p>
    <w:p w14:paraId="212DFACF"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IATA.,2021</w:t>
      </w:r>
      <w:r w:rsidRPr="007F4996">
        <w:rPr>
          <w:rFonts w:ascii="Times New Roman" w:hAnsi="Times New Roman" w:cs="Times New Roman"/>
        </w:rPr>
        <w:t xml:space="preserve">. </w:t>
      </w:r>
      <w:r w:rsidRPr="0053117E">
        <w:rPr>
          <w:rFonts w:ascii="Times New Roman" w:hAnsi="Times New Roman" w:cs="Times New Roman"/>
          <w:i/>
          <w:iCs/>
        </w:rPr>
        <w:t>Sustainable Aviation Fuel. International Air Transport Association</w:t>
      </w:r>
      <w:r w:rsidRPr="007F4996">
        <w:rPr>
          <w:rFonts w:ascii="Times New Roman" w:hAnsi="Times New Roman" w:cs="Times New Roman"/>
        </w:rPr>
        <w:t xml:space="preserve">. Available at: </w:t>
      </w:r>
      <w:hyperlink r:id="rId23" w:history="1">
        <w:r w:rsidRPr="007F4996">
          <w:rPr>
            <w:rStyle w:val="Hyperlink"/>
            <w:rFonts w:ascii="Times New Roman" w:hAnsi="Times New Roman" w:cs="Times New Roman"/>
          </w:rPr>
          <w:t>https://www.iata.org/en/programs/environment/sustainable-aviation-fuels/</w:t>
        </w:r>
      </w:hyperlink>
      <w:r w:rsidRPr="007F4996">
        <w:rPr>
          <w:rFonts w:ascii="Times New Roman" w:hAnsi="Times New Roman" w:cs="Times New Roman"/>
        </w:rPr>
        <w:t xml:space="preserve"> </w:t>
      </w:r>
    </w:p>
    <w:p w14:paraId="7BFB8E6B"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International Airlines Group., 2020</w:t>
      </w:r>
      <w:r w:rsidRPr="007F4996">
        <w:rPr>
          <w:rFonts w:ascii="Times New Roman" w:hAnsi="Times New Roman" w:cs="Times New Roman"/>
        </w:rPr>
        <w:t xml:space="preserve">. </w:t>
      </w:r>
      <w:r w:rsidRPr="0053117E">
        <w:rPr>
          <w:rFonts w:ascii="Times New Roman" w:hAnsi="Times New Roman" w:cs="Times New Roman"/>
          <w:i/>
          <w:iCs/>
        </w:rPr>
        <w:t>Annual report and financial statements for British Airways and IAG</w:t>
      </w:r>
      <w:r w:rsidRPr="007F4996">
        <w:rPr>
          <w:rFonts w:ascii="Times New Roman" w:hAnsi="Times New Roman" w:cs="Times New Roman"/>
        </w:rPr>
        <w:t xml:space="preserve">. Available at: </w:t>
      </w:r>
      <w:hyperlink r:id="rId24" w:tgtFrame="_new" w:history="1">
        <w:r w:rsidRPr="007F4996">
          <w:rPr>
            <w:rStyle w:val="Hyperlink"/>
            <w:rFonts w:ascii="Times New Roman" w:hAnsi="Times New Roman" w:cs="Times New Roman"/>
          </w:rPr>
          <w:t>https://www.iairgroup.com</w:t>
        </w:r>
      </w:hyperlink>
    </w:p>
    <w:p w14:paraId="7C939A0D"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International Airlines Group., 2020</w:t>
      </w:r>
      <w:r w:rsidRPr="007F4996">
        <w:rPr>
          <w:rFonts w:ascii="Times New Roman" w:hAnsi="Times New Roman" w:cs="Times New Roman"/>
        </w:rPr>
        <w:t xml:space="preserve">. </w:t>
      </w:r>
      <w:r w:rsidRPr="0053117E">
        <w:rPr>
          <w:rFonts w:ascii="Times New Roman" w:hAnsi="Times New Roman" w:cs="Times New Roman"/>
          <w:i/>
          <w:iCs/>
        </w:rPr>
        <w:t>Annual Report: Financial results for British Airways and IAG</w:t>
      </w:r>
      <w:r w:rsidRPr="007F4996">
        <w:rPr>
          <w:rFonts w:ascii="Times New Roman" w:hAnsi="Times New Roman" w:cs="Times New Roman"/>
        </w:rPr>
        <w:t xml:space="preserve">. </w:t>
      </w:r>
      <w:r w:rsidRPr="0053117E">
        <w:rPr>
          <w:rFonts w:ascii="Times New Roman" w:hAnsi="Times New Roman" w:cs="Times New Roman"/>
        </w:rPr>
        <w:t>IAG Group</w:t>
      </w:r>
      <w:r w:rsidRPr="007F4996">
        <w:rPr>
          <w:rFonts w:ascii="Times New Roman" w:hAnsi="Times New Roman" w:cs="Times New Roman"/>
        </w:rPr>
        <w:t xml:space="preserve">. Available at: </w:t>
      </w:r>
      <w:hyperlink r:id="rId25" w:history="1">
        <w:r w:rsidRPr="007F4996">
          <w:rPr>
            <w:rStyle w:val="Hyperlink"/>
            <w:rFonts w:ascii="Times New Roman" w:hAnsi="Times New Roman" w:cs="Times New Roman"/>
          </w:rPr>
          <w:t>https://www.iairgroup.com/en/investors/financial-reports</w:t>
        </w:r>
      </w:hyperlink>
      <w:r w:rsidRPr="007F4996">
        <w:rPr>
          <w:rFonts w:ascii="Times New Roman" w:hAnsi="Times New Roman" w:cs="Times New Roman"/>
        </w:rPr>
        <w:t xml:space="preserve"> </w:t>
      </w:r>
    </w:p>
    <w:p w14:paraId="4589D63D" w14:textId="77777777" w:rsidR="00D77B99" w:rsidRPr="007F4996" w:rsidRDefault="00D77B99" w:rsidP="00D77B99">
      <w:pPr>
        <w:pStyle w:val="ListParagraph"/>
        <w:numPr>
          <w:ilvl w:val="0"/>
          <w:numId w:val="5"/>
        </w:numPr>
        <w:spacing w:line="360" w:lineRule="auto"/>
        <w:rPr>
          <w:rFonts w:ascii="Times New Roman" w:hAnsi="Times New Roman" w:cs="Times New Roman"/>
        </w:rPr>
      </w:pPr>
      <w:proofErr w:type="spellStart"/>
      <w:proofErr w:type="gramStart"/>
      <w:r w:rsidRPr="008253E1">
        <w:rPr>
          <w:rFonts w:ascii="Times New Roman" w:hAnsi="Times New Roman" w:cs="Times New Roman"/>
          <w:b/>
          <w:bCs/>
        </w:rPr>
        <w:t>Jolly,J</w:t>
      </w:r>
      <w:proofErr w:type="spellEnd"/>
      <w:r w:rsidRPr="008253E1">
        <w:rPr>
          <w:rFonts w:ascii="Times New Roman" w:hAnsi="Times New Roman" w:cs="Times New Roman"/>
          <w:b/>
          <w:bCs/>
        </w:rPr>
        <w:t>.</w:t>
      </w:r>
      <w:proofErr w:type="gramEnd"/>
      <w:r w:rsidRPr="008253E1">
        <w:rPr>
          <w:rFonts w:ascii="Times New Roman" w:hAnsi="Times New Roman" w:cs="Times New Roman"/>
          <w:b/>
          <w:bCs/>
        </w:rPr>
        <w:t>, 2019</w:t>
      </w:r>
      <w:r w:rsidRPr="007F4996">
        <w:rPr>
          <w:rFonts w:ascii="Times New Roman" w:hAnsi="Times New Roman" w:cs="Times New Roman"/>
        </w:rPr>
        <w:t xml:space="preserve">. </w:t>
      </w:r>
      <w:r w:rsidRPr="0053117E">
        <w:rPr>
          <w:rFonts w:ascii="Times New Roman" w:hAnsi="Times New Roman" w:cs="Times New Roman"/>
          <w:i/>
          <w:iCs/>
        </w:rPr>
        <w:t>Passenger anger as tens of thousands hit by BA systems failure</w:t>
      </w:r>
      <w:r w:rsidRPr="007F4996">
        <w:rPr>
          <w:rFonts w:ascii="Times New Roman" w:hAnsi="Times New Roman" w:cs="Times New Roman"/>
        </w:rPr>
        <w:t xml:space="preserve">. The Guardian. Available at: </w:t>
      </w:r>
      <w:hyperlink r:id="rId26" w:history="1">
        <w:r w:rsidRPr="007F4996">
          <w:rPr>
            <w:rStyle w:val="Hyperlink"/>
            <w:rFonts w:ascii="Times New Roman" w:hAnsi="Times New Roman" w:cs="Times New Roman"/>
          </w:rPr>
          <w:t>https://www.theguardian.com/business/2019/aug/07/british-airways-it-glitch-causes-disruption-for-passengers-delays</w:t>
        </w:r>
      </w:hyperlink>
      <w:r w:rsidRPr="007F4996">
        <w:rPr>
          <w:rFonts w:ascii="Times New Roman" w:hAnsi="Times New Roman" w:cs="Times New Roman"/>
        </w:rPr>
        <w:t xml:space="preserve"> </w:t>
      </w:r>
    </w:p>
    <w:p w14:paraId="53ECC331" w14:textId="77777777" w:rsidR="00D77B99" w:rsidRPr="007F4996" w:rsidRDefault="00D77B99" w:rsidP="00D77B99">
      <w:pPr>
        <w:pStyle w:val="ListParagraph"/>
        <w:numPr>
          <w:ilvl w:val="0"/>
          <w:numId w:val="5"/>
        </w:numPr>
        <w:spacing w:line="360" w:lineRule="auto"/>
        <w:rPr>
          <w:rFonts w:ascii="Times New Roman" w:hAnsi="Times New Roman" w:cs="Times New Roman"/>
        </w:rPr>
      </w:pPr>
      <w:proofErr w:type="spellStart"/>
      <w:r w:rsidRPr="008253E1">
        <w:rPr>
          <w:rFonts w:ascii="Times New Roman" w:hAnsi="Times New Roman" w:cs="Times New Roman"/>
          <w:b/>
          <w:bCs/>
        </w:rPr>
        <w:t>Jolly.J</w:t>
      </w:r>
      <w:proofErr w:type="spellEnd"/>
      <w:r w:rsidRPr="008253E1">
        <w:rPr>
          <w:rFonts w:ascii="Times New Roman" w:hAnsi="Times New Roman" w:cs="Times New Roman"/>
          <w:b/>
          <w:bCs/>
        </w:rPr>
        <w:t>., 2020</w:t>
      </w:r>
      <w:r w:rsidRPr="007F4996">
        <w:rPr>
          <w:rFonts w:ascii="Times New Roman" w:hAnsi="Times New Roman" w:cs="Times New Roman"/>
        </w:rPr>
        <w:t xml:space="preserve">. </w:t>
      </w:r>
      <w:r w:rsidRPr="0053117E">
        <w:rPr>
          <w:rFonts w:ascii="Times New Roman" w:hAnsi="Times New Roman" w:cs="Times New Roman"/>
          <w:i/>
          <w:iCs/>
        </w:rPr>
        <w:t>BA planning to rehire sacked staff on worse terms, union says</w:t>
      </w:r>
      <w:r w:rsidRPr="007F4996">
        <w:rPr>
          <w:rFonts w:ascii="Times New Roman" w:hAnsi="Times New Roman" w:cs="Times New Roman"/>
        </w:rPr>
        <w:t xml:space="preserve">. </w:t>
      </w:r>
      <w:r w:rsidRPr="0053117E">
        <w:rPr>
          <w:rFonts w:ascii="Times New Roman" w:hAnsi="Times New Roman" w:cs="Times New Roman"/>
        </w:rPr>
        <w:t xml:space="preserve">The </w:t>
      </w:r>
      <w:proofErr w:type="spellStart"/>
      <w:r w:rsidRPr="0053117E">
        <w:rPr>
          <w:rFonts w:ascii="Times New Roman" w:hAnsi="Times New Roman" w:cs="Times New Roman"/>
        </w:rPr>
        <w:t>Guardian</w:t>
      </w:r>
      <w:r w:rsidRPr="007F4996">
        <w:rPr>
          <w:rFonts w:ascii="Times New Roman" w:hAnsi="Times New Roman" w:cs="Times New Roman"/>
        </w:rPr>
        <w:t>.Available</w:t>
      </w:r>
      <w:proofErr w:type="spellEnd"/>
      <w:r w:rsidRPr="007F4996">
        <w:rPr>
          <w:rFonts w:ascii="Times New Roman" w:hAnsi="Times New Roman" w:cs="Times New Roman"/>
        </w:rPr>
        <w:t xml:space="preserve"> at: </w:t>
      </w:r>
      <w:hyperlink r:id="rId27" w:history="1">
        <w:r w:rsidRPr="007F4996">
          <w:rPr>
            <w:rStyle w:val="Hyperlink"/>
            <w:rFonts w:ascii="Times New Roman" w:hAnsi="Times New Roman" w:cs="Times New Roman"/>
          </w:rPr>
          <w:t>https://www.theguardian.com/business/2020/may/25/ba-plans-to-fire-workers-only-to-rehire-on-worse-terms-union-says</w:t>
        </w:r>
      </w:hyperlink>
    </w:p>
    <w:p w14:paraId="3D091142" w14:textId="77777777" w:rsidR="00D77B99" w:rsidRPr="007F4996" w:rsidRDefault="00D77B99" w:rsidP="00D77B99">
      <w:pPr>
        <w:pStyle w:val="ListParagraph"/>
        <w:numPr>
          <w:ilvl w:val="0"/>
          <w:numId w:val="5"/>
        </w:numPr>
        <w:spacing w:line="360" w:lineRule="auto"/>
        <w:rPr>
          <w:rFonts w:ascii="Times New Roman" w:hAnsi="Times New Roman" w:cs="Times New Roman"/>
        </w:rPr>
      </w:pPr>
      <w:proofErr w:type="spellStart"/>
      <w:r w:rsidRPr="004562F1">
        <w:rPr>
          <w:rFonts w:ascii="Times New Roman" w:hAnsi="Times New Roman" w:cs="Times New Roman"/>
          <w:b/>
          <w:bCs/>
        </w:rPr>
        <w:t>Keiningham</w:t>
      </w:r>
      <w:proofErr w:type="spellEnd"/>
      <w:r w:rsidRPr="004562F1">
        <w:rPr>
          <w:rFonts w:ascii="Times New Roman" w:hAnsi="Times New Roman" w:cs="Times New Roman"/>
          <w:b/>
          <w:bCs/>
        </w:rPr>
        <w:t xml:space="preserve">, T., Aksoy, L., Bruce, H.L., Cadet, F., </w:t>
      </w:r>
      <w:proofErr w:type="spellStart"/>
      <w:r w:rsidRPr="004562F1">
        <w:rPr>
          <w:rFonts w:ascii="Times New Roman" w:hAnsi="Times New Roman" w:cs="Times New Roman"/>
          <w:b/>
          <w:bCs/>
        </w:rPr>
        <w:t>Clennell</w:t>
      </w:r>
      <w:proofErr w:type="spellEnd"/>
      <w:r w:rsidRPr="004562F1">
        <w:rPr>
          <w:rFonts w:ascii="Times New Roman" w:hAnsi="Times New Roman" w:cs="Times New Roman"/>
          <w:b/>
          <w:bCs/>
        </w:rPr>
        <w:t>, N., Hodgkinson, I.R. and Kearney, T., 2020</w:t>
      </w:r>
      <w:r w:rsidRPr="007F4996">
        <w:rPr>
          <w:rFonts w:ascii="Times New Roman" w:hAnsi="Times New Roman" w:cs="Times New Roman"/>
        </w:rPr>
        <w:t xml:space="preserve">. </w:t>
      </w:r>
      <w:proofErr w:type="gramStart"/>
      <w:r w:rsidRPr="0053117E">
        <w:rPr>
          <w:rFonts w:ascii="Times New Roman" w:hAnsi="Times New Roman" w:cs="Times New Roman"/>
          <w:i/>
          <w:iCs/>
        </w:rPr>
        <w:t>Customer</w:t>
      </w:r>
      <w:proofErr w:type="gramEnd"/>
      <w:r w:rsidRPr="0053117E">
        <w:rPr>
          <w:rFonts w:ascii="Times New Roman" w:hAnsi="Times New Roman" w:cs="Times New Roman"/>
          <w:i/>
          <w:iCs/>
        </w:rPr>
        <w:t xml:space="preserve"> experience driven business model innovation</w:t>
      </w:r>
      <w:r w:rsidRPr="007F4996">
        <w:rPr>
          <w:rFonts w:ascii="Times New Roman" w:hAnsi="Times New Roman" w:cs="Times New Roman"/>
        </w:rPr>
        <w:t xml:space="preserve">. Journal of Business Research, 116, pp. 431–440. Available at: </w:t>
      </w:r>
      <w:hyperlink r:id="rId28" w:tgtFrame="_blank" w:tooltip="Persistent link using digital object identifier" w:history="1">
        <w:r w:rsidRPr="007F4996">
          <w:rPr>
            <w:rStyle w:val="Hyperlink"/>
            <w:rFonts w:ascii="Times New Roman" w:hAnsi="Times New Roman" w:cs="Times New Roman"/>
          </w:rPr>
          <w:t>https://doi.org/10.1016/j.jbusres.2019.08.003</w:t>
        </w:r>
      </w:hyperlink>
    </w:p>
    <w:p w14:paraId="1FE7DE61"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4562F1">
        <w:rPr>
          <w:rFonts w:ascii="Times New Roman" w:hAnsi="Times New Roman" w:cs="Times New Roman"/>
          <w:b/>
          <w:bCs/>
        </w:rPr>
        <w:t>Kotter, J. P., 1996</w:t>
      </w:r>
      <w:r w:rsidRPr="007F4996">
        <w:rPr>
          <w:rFonts w:ascii="Times New Roman" w:hAnsi="Times New Roman" w:cs="Times New Roman"/>
        </w:rPr>
        <w:t xml:space="preserve">. </w:t>
      </w:r>
      <w:r w:rsidRPr="007F4996">
        <w:rPr>
          <w:rFonts w:ascii="Times New Roman" w:hAnsi="Times New Roman" w:cs="Times New Roman"/>
          <w:i/>
          <w:iCs/>
        </w:rPr>
        <w:t>Leading Change</w:t>
      </w:r>
      <w:r w:rsidRPr="007F4996">
        <w:rPr>
          <w:rFonts w:ascii="Times New Roman" w:hAnsi="Times New Roman" w:cs="Times New Roman"/>
        </w:rPr>
        <w:t>. Harvard Business Review Press.</w:t>
      </w:r>
    </w:p>
    <w:p w14:paraId="1D4AFB11"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4562F1">
        <w:rPr>
          <w:rFonts w:ascii="Times New Roman" w:hAnsi="Times New Roman" w:cs="Times New Roman"/>
          <w:b/>
          <w:bCs/>
        </w:rPr>
        <w:t>Kotze, R., 2017</w:t>
      </w:r>
      <w:r w:rsidRPr="007F4996">
        <w:rPr>
          <w:rFonts w:ascii="Times New Roman" w:hAnsi="Times New Roman" w:cs="Times New Roman"/>
        </w:rPr>
        <w:t xml:space="preserve">. </w:t>
      </w:r>
      <w:r w:rsidRPr="0053117E">
        <w:rPr>
          <w:rFonts w:ascii="Times New Roman" w:hAnsi="Times New Roman" w:cs="Times New Roman"/>
          <w:i/>
          <w:iCs/>
        </w:rPr>
        <w:t>Sustainability analysis of the airline Industry–</w:t>
      </w:r>
      <w:proofErr w:type="gramStart"/>
      <w:r w:rsidRPr="0053117E">
        <w:rPr>
          <w:rFonts w:ascii="Times New Roman" w:hAnsi="Times New Roman" w:cs="Times New Roman"/>
          <w:i/>
          <w:iCs/>
        </w:rPr>
        <w:t>Low cost</w:t>
      </w:r>
      <w:proofErr w:type="gramEnd"/>
      <w:r w:rsidRPr="0053117E">
        <w:rPr>
          <w:rFonts w:ascii="Times New Roman" w:hAnsi="Times New Roman" w:cs="Times New Roman"/>
          <w:i/>
          <w:iCs/>
        </w:rPr>
        <w:t xml:space="preserve"> carriers and full service carriers</w:t>
      </w:r>
      <w:r w:rsidRPr="007F4996">
        <w:rPr>
          <w:rFonts w:ascii="Times New Roman" w:hAnsi="Times New Roman" w:cs="Times New Roman"/>
        </w:rPr>
        <w:t>. </w:t>
      </w:r>
      <w:r w:rsidRPr="0053117E">
        <w:rPr>
          <w:rFonts w:ascii="Times New Roman" w:hAnsi="Times New Roman" w:cs="Times New Roman"/>
        </w:rPr>
        <w:t>IIIEE Theses. Available at:</w:t>
      </w:r>
      <w:r w:rsidRPr="007F4996">
        <w:rPr>
          <w:rFonts w:ascii="Times New Roman" w:hAnsi="Times New Roman" w:cs="Times New Roman"/>
          <w:i/>
          <w:iCs/>
        </w:rPr>
        <w:t xml:space="preserve"> </w:t>
      </w:r>
      <w:hyperlink r:id="rId29" w:history="1">
        <w:r w:rsidRPr="007F4996">
          <w:rPr>
            <w:rStyle w:val="Hyperlink"/>
            <w:rFonts w:ascii="Times New Roman" w:hAnsi="Times New Roman" w:cs="Times New Roman"/>
            <w:i/>
            <w:iCs/>
          </w:rPr>
          <w:t>https://lup.lub.lu.se/luur/download?func=downloadFile&amp;recordOId=8923132&amp;fileOId=8923133</w:t>
        </w:r>
      </w:hyperlink>
    </w:p>
    <w:p w14:paraId="608E8E1F"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4562F1">
        <w:rPr>
          <w:rFonts w:ascii="Times New Roman" w:hAnsi="Times New Roman" w:cs="Times New Roman"/>
          <w:b/>
          <w:bCs/>
        </w:rPr>
        <w:t>Lewin, K., 1947</w:t>
      </w:r>
      <w:r w:rsidRPr="007F4996">
        <w:rPr>
          <w:rFonts w:ascii="Times New Roman" w:hAnsi="Times New Roman" w:cs="Times New Roman"/>
        </w:rPr>
        <w:t xml:space="preserve">. </w:t>
      </w:r>
      <w:r w:rsidRPr="0053117E">
        <w:rPr>
          <w:rFonts w:ascii="Times New Roman" w:hAnsi="Times New Roman" w:cs="Times New Roman"/>
          <w:i/>
          <w:iCs/>
        </w:rPr>
        <w:t>Frontiers in group dynamics: Concept, method and reality in social science; equilibrium and social change</w:t>
      </w:r>
      <w:r w:rsidRPr="007F4996">
        <w:rPr>
          <w:rFonts w:ascii="Times New Roman" w:hAnsi="Times New Roman" w:cs="Times New Roman"/>
        </w:rPr>
        <w:t xml:space="preserve">. </w:t>
      </w:r>
      <w:r w:rsidRPr="0053117E">
        <w:rPr>
          <w:rFonts w:ascii="Times New Roman" w:hAnsi="Times New Roman" w:cs="Times New Roman"/>
        </w:rPr>
        <w:t>Human Relations</w:t>
      </w:r>
      <w:r w:rsidRPr="007F4996">
        <w:rPr>
          <w:rFonts w:ascii="Times New Roman" w:hAnsi="Times New Roman" w:cs="Times New Roman"/>
        </w:rPr>
        <w:t xml:space="preserve">, 1(1), 5–41. Available at: </w:t>
      </w:r>
      <w:hyperlink r:id="rId30" w:history="1">
        <w:r w:rsidRPr="007F4996">
          <w:rPr>
            <w:rStyle w:val="Hyperlink"/>
            <w:rFonts w:ascii="Times New Roman" w:hAnsi="Times New Roman" w:cs="Times New Roman"/>
          </w:rPr>
          <w:t>https://doi.org/10.1177/001872674700100103</w:t>
        </w:r>
      </w:hyperlink>
    </w:p>
    <w:p w14:paraId="57EF1806"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4562F1">
        <w:rPr>
          <w:rFonts w:ascii="Times New Roman" w:hAnsi="Times New Roman" w:cs="Times New Roman"/>
          <w:b/>
          <w:bCs/>
        </w:rPr>
        <w:t>Lewin, K., 1997</w:t>
      </w:r>
      <w:r w:rsidRPr="007F4996">
        <w:rPr>
          <w:rFonts w:ascii="Times New Roman" w:hAnsi="Times New Roman" w:cs="Times New Roman"/>
        </w:rPr>
        <w:t xml:space="preserve">. Resolving social conflicts and field theory in social science. American Psychological Association. Available at: </w:t>
      </w:r>
      <w:hyperlink r:id="rId31" w:tgtFrame="_blank" w:history="1">
        <w:r w:rsidRPr="007F4996">
          <w:rPr>
            <w:rStyle w:val="Hyperlink"/>
            <w:rFonts w:ascii="Times New Roman" w:hAnsi="Times New Roman" w:cs="Times New Roman"/>
          </w:rPr>
          <w:t>https://doi.org/10.1037/10269-000</w:t>
        </w:r>
      </w:hyperlink>
      <w:r w:rsidRPr="007F4996">
        <w:rPr>
          <w:rFonts w:ascii="Times New Roman" w:hAnsi="Times New Roman" w:cs="Times New Roman"/>
        </w:rPr>
        <w:t xml:space="preserve"> </w:t>
      </w:r>
    </w:p>
    <w:p w14:paraId="0A797314" w14:textId="77777777" w:rsidR="00D77B99" w:rsidRPr="007F4996" w:rsidRDefault="00D77B99" w:rsidP="00D77B99">
      <w:pPr>
        <w:pStyle w:val="ListParagraph"/>
        <w:numPr>
          <w:ilvl w:val="0"/>
          <w:numId w:val="5"/>
        </w:numPr>
        <w:spacing w:line="360" w:lineRule="auto"/>
        <w:rPr>
          <w:rFonts w:ascii="Times New Roman" w:hAnsi="Times New Roman" w:cs="Times New Roman"/>
        </w:rPr>
      </w:pPr>
      <w:proofErr w:type="spellStart"/>
      <w:r w:rsidRPr="007F6767">
        <w:rPr>
          <w:rFonts w:ascii="Times New Roman" w:hAnsi="Times New Roman" w:cs="Times New Roman"/>
          <w:b/>
          <w:bCs/>
        </w:rPr>
        <w:lastRenderedPageBreak/>
        <w:t>Maneenop</w:t>
      </w:r>
      <w:proofErr w:type="spellEnd"/>
      <w:r w:rsidRPr="007F6767">
        <w:rPr>
          <w:rFonts w:ascii="Times New Roman" w:hAnsi="Times New Roman" w:cs="Times New Roman"/>
          <w:b/>
          <w:bCs/>
        </w:rPr>
        <w:t xml:space="preserve">, S. and </w:t>
      </w:r>
      <w:proofErr w:type="spellStart"/>
      <w:r w:rsidRPr="007F6767">
        <w:rPr>
          <w:rFonts w:ascii="Times New Roman" w:hAnsi="Times New Roman" w:cs="Times New Roman"/>
          <w:b/>
          <w:bCs/>
        </w:rPr>
        <w:t>Kotcharin</w:t>
      </w:r>
      <w:proofErr w:type="spellEnd"/>
      <w:r w:rsidRPr="007F6767">
        <w:rPr>
          <w:rFonts w:ascii="Times New Roman" w:hAnsi="Times New Roman" w:cs="Times New Roman"/>
          <w:b/>
          <w:bCs/>
        </w:rPr>
        <w:t>, S., 2020</w:t>
      </w:r>
      <w:r w:rsidRPr="007F4996">
        <w:rPr>
          <w:rFonts w:ascii="Times New Roman" w:hAnsi="Times New Roman" w:cs="Times New Roman"/>
        </w:rPr>
        <w:t xml:space="preserve">. </w:t>
      </w:r>
      <w:r w:rsidRPr="0053117E">
        <w:rPr>
          <w:rFonts w:ascii="Times New Roman" w:hAnsi="Times New Roman" w:cs="Times New Roman"/>
          <w:i/>
          <w:iCs/>
        </w:rPr>
        <w:t>The impacts of COVID-19 on the global airline industry: An event study approach</w:t>
      </w:r>
      <w:r w:rsidRPr="007F4996">
        <w:rPr>
          <w:rFonts w:ascii="Times New Roman" w:hAnsi="Times New Roman" w:cs="Times New Roman"/>
        </w:rPr>
        <w:t>. </w:t>
      </w:r>
      <w:r w:rsidRPr="0053117E">
        <w:rPr>
          <w:rFonts w:ascii="Times New Roman" w:hAnsi="Times New Roman" w:cs="Times New Roman"/>
        </w:rPr>
        <w:t>Journal of Air Transport Management</w:t>
      </w:r>
      <w:r w:rsidRPr="007F4996">
        <w:rPr>
          <w:rFonts w:ascii="Times New Roman" w:hAnsi="Times New Roman" w:cs="Times New Roman"/>
          <w:i/>
          <w:iCs/>
        </w:rPr>
        <w:t>, </w:t>
      </w:r>
      <w:r w:rsidRPr="007F4996">
        <w:rPr>
          <w:rFonts w:ascii="Times New Roman" w:hAnsi="Times New Roman" w:cs="Times New Roman"/>
          <w:b/>
          <w:bCs/>
        </w:rPr>
        <w:t>89</w:t>
      </w:r>
      <w:r w:rsidRPr="007F4996">
        <w:rPr>
          <w:rFonts w:ascii="Times New Roman" w:hAnsi="Times New Roman" w:cs="Times New Roman"/>
        </w:rPr>
        <w:t xml:space="preserve">, pp. 101920. Available at: </w:t>
      </w:r>
      <w:hyperlink r:id="rId32" w:tgtFrame="_blank" w:tooltip="Persistent link using digital object identifier" w:history="1">
        <w:r w:rsidRPr="007F4996">
          <w:rPr>
            <w:rStyle w:val="Hyperlink"/>
            <w:rFonts w:ascii="Times New Roman" w:hAnsi="Times New Roman" w:cs="Times New Roman"/>
          </w:rPr>
          <w:t>https://doi.org/10.1016/j.jairtraman.2020.101920</w:t>
        </w:r>
      </w:hyperlink>
    </w:p>
    <w:p w14:paraId="70407205"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7F6767">
        <w:rPr>
          <w:rFonts w:ascii="Times New Roman" w:hAnsi="Times New Roman" w:cs="Times New Roman"/>
          <w:b/>
          <w:bCs/>
        </w:rPr>
        <w:t>McKinsey and Company., 1982</w:t>
      </w:r>
      <w:r w:rsidRPr="007F4996">
        <w:rPr>
          <w:rFonts w:ascii="Times New Roman" w:hAnsi="Times New Roman" w:cs="Times New Roman"/>
        </w:rPr>
        <w:t xml:space="preserve">. </w:t>
      </w:r>
      <w:r w:rsidRPr="007F4996">
        <w:rPr>
          <w:rFonts w:ascii="Times New Roman" w:hAnsi="Times New Roman" w:cs="Times New Roman"/>
          <w:i/>
          <w:iCs/>
        </w:rPr>
        <w:t>The 7-S Framework</w:t>
      </w:r>
      <w:r w:rsidRPr="007F4996">
        <w:rPr>
          <w:rFonts w:ascii="Times New Roman" w:hAnsi="Times New Roman" w:cs="Times New Roman"/>
        </w:rPr>
        <w:t>. McKinsey &amp; Company.</w:t>
      </w:r>
    </w:p>
    <w:p w14:paraId="73632D03"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7F6767">
        <w:rPr>
          <w:rFonts w:ascii="Times New Roman" w:hAnsi="Times New Roman" w:cs="Times New Roman"/>
          <w:b/>
          <w:bCs/>
        </w:rPr>
        <w:t>O’Connell, J.F. and Williams, G., 2005</w:t>
      </w:r>
      <w:r w:rsidRPr="007F4996">
        <w:rPr>
          <w:rFonts w:ascii="Times New Roman" w:hAnsi="Times New Roman" w:cs="Times New Roman"/>
        </w:rPr>
        <w:t xml:space="preserve">. </w:t>
      </w:r>
      <w:r w:rsidRPr="0053117E">
        <w:rPr>
          <w:rFonts w:ascii="Times New Roman" w:hAnsi="Times New Roman" w:cs="Times New Roman"/>
          <w:i/>
          <w:iCs/>
        </w:rPr>
        <w:t xml:space="preserve">Passengers’ perceptions of </w:t>
      </w:r>
      <w:proofErr w:type="gramStart"/>
      <w:r w:rsidRPr="0053117E">
        <w:rPr>
          <w:rFonts w:ascii="Times New Roman" w:hAnsi="Times New Roman" w:cs="Times New Roman"/>
          <w:i/>
          <w:iCs/>
        </w:rPr>
        <w:t>low cost</w:t>
      </w:r>
      <w:proofErr w:type="gramEnd"/>
      <w:r w:rsidRPr="0053117E">
        <w:rPr>
          <w:rFonts w:ascii="Times New Roman" w:hAnsi="Times New Roman" w:cs="Times New Roman"/>
          <w:i/>
          <w:iCs/>
        </w:rPr>
        <w:t xml:space="preserve"> airlines and full service carriers: A case study involving Ryanair, Aer Lingus, Air Asia and Malaysia Airlines</w:t>
      </w:r>
      <w:r w:rsidRPr="007F4996">
        <w:rPr>
          <w:rFonts w:ascii="Times New Roman" w:hAnsi="Times New Roman" w:cs="Times New Roman"/>
        </w:rPr>
        <w:t>. </w:t>
      </w:r>
      <w:r w:rsidRPr="0053117E">
        <w:rPr>
          <w:rFonts w:ascii="Times New Roman" w:hAnsi="Times New Roman" w:cs="Times New Roman"/>
        </w:rPr>
        <w:t>Journal of Air Transport Management, </w:t>
      </w:r>
      <w:r w:rsidRPr="007F4996">
        <w:rPr>
          <w:rFonts w:ascii="Times New Roman" w:hAnsi="Times New Roman" w:cs="Times New Roman"/>
          <w:b/>
          <w:bCs/>
        </w:rPr>
        <w:t>11</w:t>
      </w:r>
      <w:r w:rsidRPr="007F4996">
        <w:rPr>
          <w:rFonts w:ascii="Times New Roman" w:hAnsi="Times New Roman" w:cs="Times New Roman"/>
        </w:rPr>
        <w:t xml:space="preserve">(4), pp. 259–272. Available at: </w:t>
      </w:r>
      <w:hyperlink r:id="rId33" w:tgtFrame="_blank" w:tooltip="Persistent link using digital object identifier" w:history="1">
        <w:r w:rsidRPr="007F4996">
          <w:rPr>
            <w:rStyle w:val="Hyperlink"/>
            <w:rFonts w:ascii="Times New Roman" w:hAnsi="Times New Roman" w:cs="Times New Roman"/>
          </w:rPr>
          <w:t>https://doi.org/10.1016/j.jairtraman.2005.01.007</w:t>
        </w:r>
      </w:hyperlink>
    </w:p>
    <w:p w14:paraId="3EC2CE64"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7F6767">
        <w:rPr>
          <w:rFonts w:ascii="Times New Roman" w:hAnsi="Times New Roman" w:cs="Times New Roman"/>
          <w:b/>
          <w:bCs/>
        </w:rPr>
        <w:t>Schein, E. H., 2010</w:t>
      </w:r>
      <w:r w:rsidRPr="007F4996">
        <w:rPr>
          <w:rFonts w:ascii="Times New Roman" w:hAnsi="Times New Roman" w:cs="Times New Roman"/>
        </w:rPr>
        <w:t xml:space="preserve">. </w:t>
      </w:r>
      <w:r w:rsidRPr="007F4996">
        <w:rPr>
          <w:rFonts w:ascii="Times New Roman" w:hAnsi="Times New Roman" w:cs="Times New Roman"/>
          <w:i/>
          <w:iCs/>
        </w:rPr>
        <w:t>Organizational Culture and Leadership</w:t>
      </w:r>
      <w:r w:rsidRPr="007F4996">
        <w:rPr>
          <w:rFonts w:ascii="Times New Roman" w:hAnsi="Times New Roman" w:cs="Times New Roman"/>
        </w:rPr>
        <w:t xml:space="preserve"> (4th ed.). Wiley.</w:t>
      </w:r>
    </w:p>
    <w:p w14:paraId="5274A75F"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7F6767">
        <w:rPr>
          <w:rFonts w:ascii="Times New Roman" w:hAnsi="Times New Roman" w:cs="Times New Roman"/>
          <w:b/>
          <w:bCs/>
        </w:rPr>
        <w:t>Smyth, A. and O'Reilly, M., 2020</w:t>
      </w:r>
      <w:r w:rsidRPr="007F4996">
        <w:rPr>
          <w:rFonts w:ascii="Times New Roman" w:hAnsi="Times New Roman" w:cs="Times New Roman"/>
        </w:rPr>
        <w:t xml:space="preserve">. </w:t>
      </w:r>
      <w:r w:rsidRPr="0053117E">
        <w:rPr>
          <w:rFonts w:ascii="Times New Roman" w:hAnsi="Times New Roman" w:cs="Times New Roman"/>
          <w:i/>
          <w:iCs/>
        </w:rPr>
        <w:t>COVID-19 and the Northern Ireland Economy</w:t>
      </w:r>
      <w:r w:rsidRPr="007F4996">
        <w:rPr>
          <w:rFonts w:ascii="Times New Roman" w:hAnsi="Times New Roman" w:cs="Times New Roman"/>
        </w:rPr>
        <w:t xml:space="preserve">. Available at: </w:t>
      </w:r>
      <w:hyperlink r:id="rId34" w:history="1">
        <w:r w:rsidRPr="007F4996">
          <w:rPr>
            <w:rStyle w:val="Hyperlink"/>
            <w:rFonts w:ascii="Times New Roman" w:hAnsi="Times New Roman" w:cs="Times New Roman"/>
          </w:rPr>
          <w:t>https://niopa.qub.ac.uk/bitstream/NIOPA/14420/1/Covid-19-and-ni-economy-air-and-sea-access_0.pdf</w:t>
        </w:r>
      </w:hyperlink>
      <w:r w:rsidRPr="007F4996">
        <w:rPr>
          <w:rFonts w:ascii="Times New Roman" w:hAnsi="Times New Roman" w:cs="Times New Roman"/>
        </w:rPr>
        <w:t xml:space="preserve"> </w:t>
      </w:r>
    </w:p>
    <w:p w14:paraId="6045C791"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7F6767">
        <w:rPr>
          <w:rFonts w:ascii="Times New Roman" w:hAnsi="Times New Roman" w:cs="Times New Roman"/>
          <w:b/>
          <w:bCs/>
        </w:rPr>
        <w:t>Suder, G., 2019</w:t>
      </w:r>
      <w:r w:rsidRPr="007F4996">
        <w:rPr>
          <w:rFonts w:ascii="Times New Roman" w:hAnsi="Times New Roman" w:cs="Times New Roman"/>
        </w:rPr>
        <w:t xml:space="preserve">. </w:t>
      </w:r>
      <w:r w:rsidRPr="0053117E">
        <w:rPr>
          <w:rFonts w:ascii="Times New Roman" w:hAnsi="Times New Roman" w:cs="Times New Roman"/>
          <w:i/>
          <w:iCs/>
        </w:rPr>
        <w:t>Airbus: Brexit and the trans-</w:t>
      </w:r>
      <w:proofErr w:type="spellStart"/>
      <w:r w:rsidRPr="0053117E">
        <w:rPr>
          <w:rFonts w:ascii="Times New Roman" w:hAnsi="Times New Roman" w:cs="Times New Roman"/>
          <w:i/>
          <w:iCs/>
        </w:rPr>
        <w:t>european</w:t>
      </w:r>
      <w:proofErr w:type="spellEnd"/>
      <w:r w:rsidRPr="0053117E">
        <w:rPr>
          <w:rFonts w:ascii="Times New Roman" w:hAnsi="Times New Roman" w:cs="Times New Roman"/>
          <w:i/>
          <w:iCs/>
        </w:rPr>
        <w:t xml:space="preserve"> business catalyst</w:t>
      </w:r>
      <w:r w:rsidRPr="007F4996">
        <w:rPr>
          <w:rFonts w:ascii="Times New Roman" w:hAnsi="Times New Roman" w:cs="Times New Roman"/>
        </w:rPr>
        <w:t xml:space="preserve">. </w:t>
      </w:r>
      <w:r w:rsidRPr="0053117E">
        <w:rPr>
          <w:rFonts w:ascii="Times New Roman" w:hAnsi="Times New Roman" w:cs="Times New Roman"/>
          <w:i/>
          <w:iCs/>
        </w:rPr>
        <w:t>In Sage Business Cases</w:t>
      </w:r>
      <w:r w:rsidRPr="007F4996">
        <w:rPr>
          <w:rFonts w:ascii="Times New Roman" w:hAnsi="Times New Roman" w:cs="Times New Roman"/>
        </w:rPr>
        <w:t xml:space="preserve">. SAGE Publications, Ltd. Available at: </w:t>
      </w:r>
      <w:hyperlink r:id="rId35" w:history="1">
        <w:r w:rsidRPr="007F4996">
          <w:rPr>
            <w:rStyle w:val="Hyperlink"/>
            <w:rFonts w:ascii="Times New Roman" w:hAnsi="Times New Roman" w:cs="Times New Roman"/>
          </w:rPr>
          <w:t>https://doi.org/10.4135/9781526497468</w:t>
        </w:r>
      </w:hyperlink>
    </w:p>
    <w:p w14:paraId="700600A1"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7F6767">
        <w:rPr>
          <w:rFonts w:ascii="Times New Roman" w:hAnsi="Times New Roman" w:cs="Times New Roman"/>
          <w:b/>
          <w:bCs/>
        </w:rPr>
        <w:t>Sweney, M., 2020</w:t>
      </w:r>
      <w:r w:rsidRPr="007F4996">
        <w:rPr>
          <w:rFonts w:ascii="Times New Roman" w:hAnsi="Times New Roman" w:cs="Times New Roman"/>
        </w:rPr>
        <w:t xml:space="preserve">. </w:t>
      </w:r>
      <w:r w:rsidRPr="0053117E">
        <w:rPr>
          <w:rFonts w:ascii="Times New Roman" w:hAnsi="Times New Roman" w:cs="Times New Roman"/>
          <w:i/>
          <w:iCs/>
        </w:rPr>
        <w:t>Thousands of BA staff to find out if they will lose jobs due to Covid</w:t>
      </w:r>
      <w:r w:rsidRPr="007F4996">
        <w:rPr>
          <w:rFonts w:ascii="Times New Roman" w:hAnsi="Times New Roman" w:cs="Times New Roman"/>
        </w:rPr>
        <w:t xml:space="preserve">. The Guardian. Available at: </w:t>
      </w:r>
      <w:hyperlink r:id="rId36" w:history="1">
        <w:r w:rsidRPr="007F4996">
          <w:rPr>
            <w:rStyle w:val="Hyperlink"/>
            <w:rFonts w:ascii="Times New Roman" w:hAnsi="Times New Roman" w:cs="Times New Roman"/>
          </w:rPr>
          <w:t>https://www.theguardian.com/business/2020/aug/07/thousands-of-ba-staff-to-find-out-if-they-will-lose-jobs-due-to-covid</w:t>
        </w:r>
      </w:hyperlink>
      <w:r w:rsidRPr="007F4996">
        <w:rPr>
          <w:rFonts w:ascii="Times New Roman" w:hAnsi="Times New Roman" w:cs="Times New Roman"/>
        </w:rPr>
        <w:t xml:space="preserve"> </w:t>
      </w:r>
    </w:p>
    <w:p w14:paraId="31532377" w14:textId="77777777" w:rsidR="00D77B99" w:rsidRPr="007F4996" w:rsidRDefault="00D77B99" w:rsidP="00D77B99">
      <w:pPr>
        <w:pStyle w:val="ListParagraph"/>
        <w:numPr>
          <w:ilvl w:val="0"/>
          <w:numId w:val="5"/>
        </w:numPr>
        <w:spacing w:line="360" w:lineRule="auto"/>
        <w:rPr>
          <w:rFonts w:ascii="Times New Roman" w:hAnsi="Times New Roman" w:cs="Times New Roman"/>
        </w:rPr>
      </w:pPr>
      <w:proofErr w:type="spellStart"/>
      <w:r w:rsidRPr="007F6767">
        <w:rPr>
          <w:rFonts w:ascii="Times New Roman" w:hAnsi="Times New Roman" w:cs="Times New Roman"/>
          <w:b/>
          <w:bCs/>
        </w:rPr>
        <w:t>Szuster</w:t>
      </w:r>
      <w:proofErr w:type="spellEnd"/>
      <w:r w:rsidRPr="007F6767">
        <w:rPr>
          <w:rFonts w:ascii="Times New Roman" w:hAnsi="Times New Roman" w:cs="Times New Roman"/>
          <w:b/>
          <w:bCs/>
        </w:rPr>
        <w:t>, D., 2008</w:t>
      </w:r>
      <w:r w:rsidRPr="007F4996">
        <w:rPr>
          <w:rFonts w:ascii="Times New Roman" w:hAnsi="Times New Roman" w:cs="Times New Roman"/>
        </w:rPr>
        <w:t xml:space="preserve">. </w:t>
      </w:r>
      <w:r w:rsidRPr="0053117E">
        <w:rPr>
          <w:rFonts w:ascii="Times New Roman" w:hAnsi="Times New Roman" w:cs="Times New Roman"/>
          <w:i/>
          <w:iCs/>
        </w:rPr>
        <w:t>Green Marketing, a case study of British Airways</w:t>
      </w:r>
      <w:r w:rsidRPr="007F4996">
        <w:rPr>
          <w:rFonts w:ascii="Times New Roman" w:hAnsi="Times New Roman" w:cs="Times New Roman"/>
        </w:rPr>
        <w:t xml:space="preserve">. Aalborg University. Available at: </w:t>
      </w:r>
      <w:hyperlink r:id="rId37" w:history="1">
        <w:r w:rsidRPr="007F4996">
          <w:rPr>
            <w:rStyle w:val="Hyperlink"/>
            <w:rFonts w:ascii="Times New Roman" w:hAnsi="Times New Roman" w:cs="Times New Roman"/>
          </w:rPr>
          <w:t>https://d1wqtxts1xzle7.cloudfront.net/59378328/WJMS-05-019-00620190524-102212-30k7e9-libre.pdf?1558692554=&amp;response-content-disposition=inline%3B+filename%3DGreen_Marketing_a_case_study_of_British.pdf&amp;Expires=1730992499&amp;Signature=OmBRvVOviCmG7sj4actf3diqx5PgsziWCnp37hnEJkqXWiJ6tk2lkBgNvwtIMN6ptDLBu9RUyWKn6dpH6ohgEMEnSdPM6kj~qolDUIvfzW4iogl0sHXV0anBmFdM4BNQcAJJTorRqBz1w0hbaR7RhGB43C~f83r3oEWj7cuUdGPkcrJlv0tDWh4WFo0ZqzPNkS3zk5c6GlvnYNHB3tCIiwjRG4zkBFFInsgof~GfpKSgVO0IUtn2Egjx5OY5k0kFEO31Z88n4GMNyzV5dCU2BsDuz6V6tOlcAG3-cG2p0u3op0HqWmTnd6XrxXf3hhXmcPqTyyPIabsADOyOa8prqA__&amp;Key-Pair-Id=APKAJLOHF5GGSLRBV4ZA</w:t>
        </w:r>
      </w:hyperlink>
    </w:p>
    <w:p w14:paraId="5D845330"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7F6767">
        <w:rPr>
          <w:rFonts w:ascii="Times New Roman" w:hAnsi="Times New Roman" w:cs="Times New Roman"/>
          <w:b/>
          <w:bCs/>
        </w:rPr>
        <w:t>Waterman, R., Peters, T., and Phillips, J. R., 1980</w:t>
      </w:r>
      <w:r w:rsidRPr="007F4996">
        <w:rPr>
          <w:rFonts w:ascii="Times New Roman" w:hAnsi="Times New Roman" w:cs="Times New Roman"/>
        </w:rPr>
        <w:t xml:space="preserve">. </w:t>
      </w:r>
      <w:r w:rsidRPr="0053117E">
        <w:rPr>
          <w:rFonts w:ascii="Times New Roman" w:hAnsi="Times New Roman" w:cs="Times New Roman"/>
          <w:i/>
          <w:iCs/>
        </w:rPr>
        <w:t>Structure is not organisation</w:t>
      </w:r>
      <w:r w:rsidRPr="007F4996">
        <w:rPr>
          <w:rFonts w:ascii="Times New Roman" w:hAnsi="Times New Roman" w:cs="Times New Roman"/>
        </w:rPr>
        <w:t xml:space="preserve">. </w:t>
      </w:r>
      <w:r w:rsidRPr="0053117E">
        <w:rPr>
          <w:rFonts w:ascii="Times New Roman" w:hAnsi="Times New Roman" w:cs="Times New Roman"/>
        </w:rPr>
        <w:t>Business Horizons</w:t>
      </w:r>
      <w:r w:rsidRPr="007F4996">
        <w:rPr>
          <w:rFonts w:ascii="Times New Roman" w:hAnsi="Times New Roman" w:cs="Times New Roman"/>
        </w:rPr>
        <w:t>, 23(3), 14-26.</w:t>
      </w:r>
    </w:p>
    <w:p w14:paraId="5EA66D93" w14:textId="77777777" w:rsidR="00C83382" w:rsidRPr="00FB39A8" w:rsidRDefault="00C83382" w:rsidP="009B6D59">
      <w:pPr>
        <w:spacing w:line="360" w:lineRule="auto"/>
        <w:jc w:val="both"/>
        <w:rPr>
          <w:rFonts w:ascii="Times New Roman" w:hAnsi="Times New Roman" w:cs="Times New Roman"/>
        </w:rPr>
      </w:pPr>
    </w:p>
    <w:p w14:paraId="1675AD9C" w14:textId="77777777" w:rsidR="00FB39A8" w:rsidRPr="00B825B6" w:rsidRDefault="00FB39A8" w:rsidP="009B6D59">
      <w:pPr>
        <w:spacing w:line="360" w:lineRule="auto"/>
        <w:jc w:val="both"/>
        <w:rPr>
          <w:rFonts w:ascii="Times New Roman" w:hAnsi="Times New Roman" w:cs="Times New Roman"/>
        </w:rPr>
      </w:pPr>
    </w:p>
    <w:p w14:paraId="3BDA17B8" w14:textId="77777777" w:rsidR="00A25DC9" w:rsidRPr="008E178F" w:rsidRDefault="00A25DC9" w:rsidP="009B6D59">
      <w:pPr>
        <w:spacing w:line="360" w:lineRule="auto"/>
        <w:jc w:val="both"/>
        <w:rPr>
          <w:rFonts w:ascii="Times New Roman" w:hAnsi="Times New Roman" w:cs="Times New Roman"/>
        </w:rPr>
      </w:pPr>
    </w:p>
    <w:p w14:paraId="4D03B287" w14:textId="77777777" w:rsidR="00443638" w:rsidRDefault="00443638" w:rsidP="009B6D59">
      <w:pPr>
        <w:spacing w:line="360" w:lineRule="auto"/>
        <w:jc w:val="both"/>
      </w:pPr>
    </w:p>
    <w:sectPr w:rsidR="00443638" w:rsidSect="0078709B">
      <w:footerReference w:type="default" r:id="rId38"/>
      <w:pgSz w:w="11906" w:h="16838"/>
      <w:pgMar w:top="1440" w:right="1440" w:bottom="1440" w:left="1440" w:header="708" w:footer="708" w:gutter="0"/>
      <w:pgBorders w:offsetFrom="page">
        <w:top w:val="dotDash" w:sz="4" w:space="24" w:color="156082" w:themeColor="accent1"/>
        <w:left w:val="dotDash" w:sz="4" w:space="24" w:color="156082" w:themeColor="accent1"/>
        <w:bottom w:val="dotDash" w:sz="4" w:space="24" w:color="156082" w:themeColor="accent1"/>
        <w:right w:val="dotDash" w:sz="4" w:space="24" w:color="156082" w:themeColor="accent1"/>
      </w:pgBorders>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01D8678D" w14:textId="77777777" w:rsidR="00E506DF" w:rsidRDefault="00E506DF" w:rsidP="00B91CAB">
      <w:pPr>
        <w:spacing w:after="0" w:line="240" w:lineRule="auto"/>
      </w:pPr>
      <w:r>
        <w:separator/>
      </w:r>
    </w:p>
  </w:endnote>
  <w:endnote w:type="continuationSeparator" w:id="0">
    <w:p w14:paraId="0DBD921C" w14:textId="77777777" w:rsidR="00E506DF" w:rsidRDefault="00E506DF" w:rsidP="00B91CA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Aptos">
    <w:charset w:val="00"/>
    <w:family w:val="swiss"/>
    <w:pitch w:val="variable"/>
    <w:sig w:usb0="20000287" w:usb1="00000003" w:usb2="00000000" w:usb3="00000000" w:csb0="0000019F" w:csb1="00000000"/>
  </w:font>
  <w:font w:name="Times New Roman">
    <w:panose1 w:val="02020603050405020304"/>
    <w:charset w:val="00"/>
    <w:family w:val="roman"/>
    <w:pitch w:val="variable"/>
    <w:sig w:usb0="E0002EFF" w:usb1="C000785B" w:usb2="00000009" w:usb3="00000000" w:csb0="000001FF" w:csb1="00000000"/>
  </w:font>
  <w:font w:name="Aptos Display">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464357533"/>
      <w:docPartObj>
        <w:docPartGallery w:val="Page Numbers (Bottom of Page)"/>
        <w:docPartUnique/>
      </w:docPartObj>
    </w:sdtPr>
    <w:sdtEndPr>
      <w:rPr>
        <w:noProof/>
      </w:rPr>
    </w:sdtEndPr>
    <w:sdtContent>
      <w:p w14:paraId="3ED1A810" w14:textId="20A84345" w:rsidR="00B91CAB" w:rsidRDefault="00B91CAB">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2D107E4B" w14:textId="77777777" w:rsidR="00B91CAB" w:rsidRDefault="00B91CA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4A62B25A" w14:textId="77777777" w:rsidR="00E506DF" w:rsidRDefault="00E506DF" w:rsidP="00B91CAB">
      <w:pPr>
        <w:spacing w:after="0" w:line="240" w:lineRule="auto"/>
      </w:pPr>
      <w:r>
        <w:separator/>
      </w:r>
    </w:p>
  </w:footnote>
  <w:footnote w:type="continuationSeparator" w:id="0">
    <w:p w14:paraId="7218DA03" w14:textId="77777777" w:rsidR="00E506DF" w:rsidRDefault="00E506DF" w:rsidP="00B91CAB">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115A6246"/>
    <w:multiLevelType w:val="multilevel"/>
    <w:tmpl w:val="EA9603C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 w15:restartNumberingAfterBreak="0">
    <w:nsid w:val="1A7C3DE8"/>
    <w:multiLevelType w:val="multilevel"/>
    <w:tmpl w:val="67CEE30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 w15:restartNumberingAfterBreak="0">
    <w:nsid w:val="5B49436A"/>
    <w:multiLevelType w:val="multilevel"/>
    <w:tmpl w:val="F174705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619C7A66"/>
    <w:multiLevelType w:val="multilevel"/>
    <w:tmpl w:val="CF2092F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 w15:restartNumberingAfterBreak="0">
    <w:nsid w:val="7E8E72D8"/>
    <w:multiLevelType w:val="hybridMultilevel"/>
    <w:tmpl w:val="545499A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183977032">
    <w:abstractNumId w:val="1"/>
  </w:num>
  <w:num w:numId="2" w16cid:durableId="738091937">
    <w:abstractNumId w:val="0"/>
  </w:num>
  <w:num w:numId="3" w16cid:durableId="1078554410">
    <w:abstractNumId w:val="3"/>
  </w:num>
  <w:num w:numId="4" w16cid:durableId="117528657">
    <w:abstractNumId w:val="2"/>
  </w:num>
  <w:num w:numId="5" w16cid:durableId="621112410">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1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F57CA"/>
    <w:rsid w:val="000215CD"/>
    <w:rsid w:val="0002242D"/>
    <w:rsid w:val="00024470"/>
    <w:rsid w:val="00052C4C"/>
    <w:rsid w:val="00053157"/>
    <w:rsid w:val="0007660D"/>
    <w:rsid w:val="00091517"/>
    <w:rsid w:val="000A4151"/>
    <w:rsid w:val="000E4E47"/>
    <w:rsid w:val="00134BCF"/>
    <w:rsid w:val="00142DA3"/>
    <w:rsid w:val="001B4AA7"/>
    <w:rsid w:val="001B6755"/>
    <w:rsid w:val="001E007D"/>
    <w:rsid w:val="00227219"/>
    <w:rsid w:val="00264893"/>
    <w:rsid w:val="0029079D"/>
    <w:rsid w:val="002947C2"/>
    <w:rsid w:val="00297404"/>
    <w:rsid w:val="002C09FA"/>
    <w:rsid w:val="002E34A7"/>
    <w:rsid w:val="002E49B0"/>
    <w:rsid w:val="002F57CA"/>
    <w:rsid w:val="00306C3B"/>
    <w:rsid w:val="00324EB0"/>
    <w:rsid w:val="00332994"/>
    <w:rsid w:val="00347F38"/>
    <w:rsid w:val="003640EA"/>
    <w:rsid w:val="00377EDC"/>
    <w:rsid w:val="003A102D"/>
    <w:rsid w:val="003C198B"/>
    <w:rsid w:val="003D154D"/>
    <w:rsid w:val="003F7D2B"/>
    <w:rsid w:val="0040070F"/>
    <w:rsid w:val="00403ECA"/>
    <w:rsid w:val="00443638"/>
    <w:rsid w:val="004460F6"/>
    <w:rsid w:val="004506EF"/>
    <w:rsid w:val="004770BB"/>
    <w:rsid w:val="004B4062"/>
    <w:rsid w:val="00505F75"/>
    <w:rsid w:val="00511CFB"/>
    <w:rsid w:val="00531160"/>
    <w:rsid w:val="00577A98"/>
    <w:rsid w:val="00585358"/>
    <w:rsid w:val="00592B14"/>
    <w:rsid w:val="00592DB7"/>
    <w:rsid w:val="005A5477"/>
    <w:rsid w:val="005B5D62"/>
    <w:rsid w:val="005F5FD4"/>
    <w:rsid w:val="00610419"/>
    <w:rsid w:val="006451A7"/>
    <w:rsid w:val="006621DA"/>
    <w:rsid w:val="00677943"/>
    <w:rsid w:val="006C04F6"/>
    <w:rsid w:val="006D52B4"/>
    <w:rsid w:val="006F464B"/>
    <w:rsid w:val="00705455"/>
    <w:rsid w:val="0071053A"/>
    <w:rsid w:val="0071140E"/>
    <w:rsid w:val="00723586"/>
    <w:rsid w:val="00750EB9"/>
    <w:rsid w:val="00775205"/>
    <w:rsid w:val="0078709B"/>
    <w:rsid w:val="007B1FFF"/>
    <w:rsid w:val="007B3EF9"/>
    <w:rsid w:val="007D74DF"/>
    <w:rsid w:val="007F2F60"/>
    <w:rsid w:val="00810919"/>
    <w:rsid w:val="00821B75"/>
    <w:rsid w:val="00873B50"/>
    <w:rsid w:val="00891796"/>
    <w:rsid w:val="008D434C"/>
    <w:rsid w:val="008E178F"/>
    <w:rsid w:val="008F50C7"/>
    <w:rsid w:val="009324CC"/>
    <w:rsid w:val="00944360"/>
    <w:rsid w:val="00946656"/>
    <w:rsid w:val="009A655A"/>
    <w:rsid w:val="009B6D59"/>
    <w:rsid w:val="009E61C8"/>
    <w:rsid w:val="009F5AE0"/>
    <w:rsid w:val="00A13244"/>
    <w:rsid w:val="00A20569"/>
    <w:rsid w:val="00A25DC9"/>
    <w:rsid w:val="00A345F5"/>
    <w:rsid w:val="00A5032C"/>
    <w:rsid w:val="00A83E35"/>
    <w:rsid w:val="00AC0B58"/>
    <w:rsid w:val="00AC491F"/>
    <w:rsid w:val="00B24F26"/>
    <w:rsid w:val="00B35875"/>
    <w:rsid w:val="00B441A5"/>
    <w:rsid w:val="00B5014C"/>
    <w:rsid w:val="00B825B6"/>
    <w:rsid w:val="00B8265C"/>
    <w:rsid w:val="00B91CAB"/>
    <w:rsid w:val="00C158FD"/>
    <w:rsid w:val="00C33B40"/>
    <w:rsid w:val="00C450B7"/>
    <w:rsid w:val="00C459EB"/>
    <w:rsid w:val="00C6682F"/>
    <w:rsid w:val="00C764D1"/>
    <w:rsid w:val="00C83382"/>
    <w:rsid w:val="00C87C5A"/>
    <w:rsid w:val="00CA019F"/>
    <w:rsid w:val="00CD3B1F"/>
    <w:rsid w:val="00CD3D43"/>
    <w:rsid w:val="00CD4D83"/>
    <w:rsid w:val="00CD7727"/>
    <w:rsid w:val="00CE0CF2"/>
    <w:rsid w:val="00D25977"/>
    <w:rsid w:val="00D45462"/>
    <w:rsid w:val="00D46ED1"/>
    <w:rsid w:val="00D52BBC"/>
    <w:rsid w:val="00D77B99"/>
    <w:rsid w:val="00D95F2C"/>
    <w:rsid w:val="00DB5D8B"/>
    <w:rsid w:val="00DD0282"/>
    <w:rsid w:val="00DD2550"/>
    <w:rsid w:val="00DD6EEB"/>
    <w:rsid w:val="00DE38FC"/>
    <w:rsid w:val="00DF1850"/>
    <w:rsid w:val="00E01182"/>
    <w:rsid w:val="00E059B4"/>
    <w:rsid w:val="00E506DF"/>
    <w:rsid w:val="00E510AA"/>
    <w:rsid w:val="00E603FD"/>
    <w:rsid w:val="00E72A65"/>
    <w:rsid w:val="00E90398"/>
    <w:rsid w:val="00E93DFB"/>
    <w:rsid w:val="00E957C8"/>
    <w:rsid w:val="00EA019B"/>
    <w:rsid w:val="00EE72C2"/>
    <w:rsid w:val="00EF1689"/>
    <w:rsid w:val="00F2635E"/>
    <w:rsid w:val="00F300D8"/>
    <w:rsid w:val="00F80CDC"/>
    <w:rsid w:val="00FB2FDE"/>
    <w:rsid w:val="00FB39A8"/>
    <w:rsid w:val="00FF2B3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26"/>
    <o:shapelayout v:ext="edit">
      <o:idmap v:ext="edit" data="1"/>
    </o:shapelayout>
  </w:shapeDefaults>
  <w:decimalSymbol w:val="."/>
  <w:listSeparator w:val=","/>
  <w14:docId w14:val="534F8064"/>
  <w15:chartTrackingRefBased/>
  <w15:docId w15:val="{546FC063-CB22-41F4-B12B-F1139F3504F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kern w:val="2"/>
        <w:sz w:val="22"/>
        <w:szCs w:val="22"/>
        <w:lang w:val="en-GB"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2F57CA"/>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unhideWhenUsed/>
    <w:qFormat/>
    <w:rsid w:val="002F57CA"/>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2F57CA"/>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2F57CA"/>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2F57CA"/>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2F57CA"/>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2F57CA"/>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2F57CA"/>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2F57CA"/>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2F57CA"/>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rsid w:val="002F57CA"/>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2F57CA"/>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2F57CA"/>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2F57CA"/>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2F57CA"/>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2F57CA"/>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2F57CA"/>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2F57CA"/>
    <w:rPr>
      <w:rFonts w:eastAsiaTheme="majorEastAsia" w:cstheme="majorBidi"/>
      <w:color w:val="272727" w:themeColor="text1" w:themeTint="D8"/>
    </w:rPr>
  </w:style>
  <w:style w:type="paragraph" w:styleId="Title">
    <w:name w:val="Title"/>
    <w:basedOn w:val="Normal"/>
    <w:next w:val="Normal"/>
    <w:link w:val="TitleChar"/>
    <w:uiPriority w:val="10"/>
    <w:qFormat/>
    <w:rsid w:val="002F57CA"/>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2F57CA"/>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2F57CA"/>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2F57CA"/>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2F57CA"/>
    <w:pPr>
      <w:spacing w:before="160"/>
      <w:jc w:val="center"/>
    </w:pPr>
    <w:rPr>
      <w:i/>
      <w:iCs/>
      <w:color w:val="404040" w:themeColor="text1" w:themeTint="BF"/>
    </w:rPr>
  </w:style>
  <w:style w:type="character" w:customStyle="1" w:styleId="QuoteChar">
    <w:name w:val="Quote Char"/>
    <w:basedOn w:val="DefaultParagraphFont"/>
    <w:link w:val="Quote"/>
    <w:uiPriority w:val="29"/>
    <w:rsid w:val="002F57CA"/>
    <w:rPr>
      <w:i/>
      <w:iCs/>
      <w:color w:val="404040" w:themeColor="text1" w:themeTint="BF"/>
    </w:rPr>
  </w:style>
  <w:style w:type="paragraph" w:styleId="ListParagraph">
    <w:name w:val="List Paragraph"/>
    <w:basedOn w:val="Normal"/>
    <w:uiPriority w:val="34"/>
    <w:qFormat/>
    <w:rsid w:val="002F57CA"/>
    <w:pPr>
      <w:ind w:left="720"/>
      <w:contextualSpacing/>
    </w:pPr>
  </w:style>
  <w:style w:type="character" w:styleId="IntenseEmphasis">
    <w:name w:val="Intense Emphasis"/>
    <w:basedOn w:val="DefaultParagraphFont"/>
    <w:uiPriority w:val="21"/>
    <w:qFormat/>
    <w:rsid w:val="002F57CA"/>
    <w:rPr>
      <w:i/>
      <w:iCs/>
      <w:color w:val="0F4761" w:themeColor="accent1" w:themeShade="BF"/>
    </w:rPr>
  </w:style>
  <w:style w:type="paragraph" w:styleId="IntenseQuote">
    <w:name w:val="Intense Quote"/>
    <w:basedOn w:val="Normal"/>
    <w:next w:val="Normal"/>
    <w:link w:val="IntenseQuoteChar"/>
    <w:uiPriority w:val="30"/>
    <w:qFormat/>
    <w:rsid w:val="002F57CA"/>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2F57CA"/>
    <w:rPr>
      <w:i/>
      <w:iCs/>
      <w:color w:val="0F4761" w:themeColor="accent1" w:themeShade="BF"/>
    </w:rPr>
  </w:style>
  <w:style w:type="character" w:styleId="IntenseReference">
    <w:name w:val="Intense Reference"/>
    <w:basedOn w:val="DefaultParagraphFont"/>
    <w:uiPriority w:val="32"/>
    <w:qFormat/>
    <w:rsid w:val="002F57CA"/>
    <w:rPr>
      <w:b/>
      <w:bCs/>
      <w:smallCaps/>
      <w:color w:val="0F4761" w:themeColor="accent1" w:themeShade="BF"/>
      <w:spacing w:val="5"/>
    </w:rPr>
  </w:style>
  <w:style w:type="character" w:styleId="Hyperlink">
    <w:name w:val="Hyperlink"/>
    <w:basedOn w:val="DefaultParagraphFont"/>
    <w:uiPriority w:val="99"/>
    <w:unhideWhenUsed/>
    <w:rsid w:val="00142DA3"/>
    <w:rPr>
      <w:color w:val="467886" w:themeColor="hyperlink"/>
      <w:u w:val="single"/>
    </w:rPr>
  </w:style>
  <w:style w:type="character" w:styleId="UnresolvedMention">
    <w:name w:val="Unresolved Mention"/>
    <w:basedOn w:val="DefaultParagraphFont"/>
    <w:uiPriority w:val="99"/>
    <w:semiHidden/>
    <w:unhideWhenUsed/>
    <w:rsid w:val="00142DA3"/>
    <w:rPr>
      <w:color w:val="605E5C"/>
      <w:shd w:val="clear" w:color="auto" w:fill="E1DFDD"/>
    </w:rPr>
  </w:style>
  <w:style w:type="paragraph" w:styleId="NoSpacing">
    <w:name w:val="No Spacing"/>
    <w:link w:val="NoSpacingChar"/>
    <w:uiPriority w:val="1"/>
    <w:qFormat/>
    <w:rsid w:val="00511CFB"/>
    <w:pPr>
      <w:spacing w:after="0" w:line="240" w:lineRule="auto"/>
    </w:pPr>
    <w:rPr>
      <w:rFonts w:eastAsiaTheme="minorEastAsia"/>
      <w:kern w:val="0"/>
      <w:lang w:val="en-US"/>
      <w14:ligatures w14:val="none"/>
    </w:rPr>
  </w:style>
  <w:style w:type="character" w:customStyle="1" w:styleId="NoSpacingChar">
    <w:name w:val="No Spacing Char"/>
    <w:basedOn w:val="DefaultParagraphFont"/>
    <w:link w:val="NoSpacing"/>
    <w:uiPriority w:val="1"/>
    <w:rsid w:val="00511CFB"/>
    <w:rPr>
      <w:rFonts w:eastAsiaTheme="minorEastAsia"/>
      <w:kern w:val="0"/>
      <w:lang w:val="en-US"/>
      <w14:ligatures w14:val="none"/>
    </w:rPr>
  </w:style>
  <w:style w:type="paragraph" w:styleId="Header">
    <w:name w:val="header"/>
    <w:basedOn w:val="Normal"/>
    <w:link w:val="HeaderChar"/>
    <w:uiPriority w:val="99"/>
    <w:unhideWhenUsed/>
    <w:rsid w:val="00B91CAB"/>
    <w:pPr>
      <w:tabs>
        <w:tab w:val="center" w:pos="4513"/>
        <w:tab w:val="right" w:pos="9026"/>
      </w:tabs>
      <w:spacing w:after="0" w:line="240" w:lineRule="auto"/>
    </w:pPr>
  </w:style>
  <w:style w:type="character" w:customStyle="1" w:styleId="HeaderChar">
    <w:name w:val="Header Char"/>
    <w:basedOn w:val="DefaultParagraphFont"/>
    <w:link w:val="Header"/>
    <w:uiPriority w:val="99"/>
    <w:rsid w:val="00B91CAB"/>
  </w:style>
  <w:style w:type="paragraph" w:styleId="Footer">
    <w:name w:val="footer"/>
    <w:basedOn w:val="Normal"/>
    <w:link w:val="FooterChar"/>
    <w:uiPriority w:val="99"/>
    <w:unhideWhenUsed/>
    <w:rsid w:val="00B91CAB"/>
    <w:pPr>
      <w:tabs>
        <w:tab w:val="center" w:pos="4513"/>
        <w:tab w:val="right" w:pos="9026"/>
      </w:tabs>
      <w:spacing w:after="0" w:line="240" w:lineRule="auto"/>
    </w:pPr>
  </w:style>
  <w:style w:type="character" w:customStyle="1" w:styleId="FooterChar">
    <w:name w:val="Footer Char"/>
    <w:basedOn w:val="DefaultParagraphFont"/>
    <w:link w:val="Footer"/>
    <w:uiPriority w:val="99"/>
    <w:rsid w:val="00B91CAB"/>
  </w:style>
  <w:style w:type="paragraph" w:styleId="TOCHeading">
    <w:name w:val="TOC Heading"/>
    <w:basedOn w:val="Heading1"/>
    <w:next w:val="Normal"/>
    <w:uiPriority w:val="39"/>
    <w:unhideWhenUsed/>
    <w:qFormat/>
    <w:rsid w:val="00DD0282"/>
    <w:pPr>
      <w:spacing w:before="240" w:after="0"/>
      <w:outlineLvl w:val="9"/>
    </w:pPr>
    <w:rPr>
      <w:kern w:val="0"/>
      <w:sz w:val="32"/>
      <w:szCs w:val="32"/>
      <w:lang w:val="en-US"/>
      <w14:ligatures w14:val="none"/>
    </w:rPr>
  </w:style>
  <w:style w:type="paragraph" w:styleId="TOC1">
    <w:name w:val="toc 1"/>
    <w:basedOn w:val="Normal"/>
    <w:next w:val="Normal"/>
    <w:autoRedefine/>
    <w:uiPriority w:val="39"/>
    <w:unhideWhenUsed/>
    <w:rsid w:val="00DD0282"/>
    <w:pPr>
      <w:spacing w:after="100"/>
    </w:pPr>
  </w:style>
  <w:style w:type="paragraph" w:styleId="TOC2">
    <w:name w:val="toc 2"/>
    <w:basedOn w:val="Normal"/>
    <w:next w:val="Normal"/>
    <w:autoRedefine/>
    <w:uiPriority w:val="39"/>
    <w:unhideWhenUsed/>
    <w:rsid w:val="00DD0282"/>
    <w:pPr>
      <w:spacing w:after="100"/>
      <w:ind w:left="22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72363963">
      <w:bodyDiv w:val="1"/>
      <w:marLeft w:val="0"/>
      <w:marRight w:val="0"/>
      <w:marTop w:val="0"/>
      <w:marBottom w:val="0"/>
      <w:divBdr>
        <w:top w:val="none" w:sz="0" w:space="0" w:color="auto"/>
        <w:left w:val="none" w:sz="0" w:space="0" w:color="auto"/>
        <w:bottom w:val="none" w:sz="0" w:space="0" w:color="auto"/>
        <w:right w:val="none" w:sz="0" w:space="0" w:color="auto"/>
      </w:divBdr>
    </w:div>
    <w:div w:id="143085185">
      <w:bodyDiv w:val="1"/>
      <w:marLeft w:val="0"/>
      <w:marRight w:val="0"/>
      <w:marTop w:val="0"/>
      <w:marBottom w:val="0"/>
      <w:divBdr>
        <w:top w:val="none" w:sz="0" w:space="0" w:color="auto"/>
        <w:left w:val="none" w:sz="0" w:space="0" w:color="auto"/>
        <w:bottom w:val="none" w:sz="0" w:space="0" w:color="auto"/>
        <w:right w:val="none" w:sz="0" w:space="0" w:color="auto"/>
      </w:divBdr>
    </w:div>
    <w:div w:id="346442338">
      <w:bodyDiv w:val="1"/>
      <w:marLeft w:val="0"/>
      <w:marRight w:val="0"/>
      <w:marTop w:val="0"/>
      <w:marBottom w:val="0"/>
      <w:divBdr>
        <w:top w:val="none" w:sz="0" w:space="0" w:color="auto"/>
        <w:left w:val="none" w:sz="0" w:space="0" w:color="auto"/>
        <w:bottom w:val="none" w:sz="0" w:space="0" w:color="auto"/>
        <w:right w:val="none" w:sz="0" w:space="0" w:color="auto"/>
      </w:divBdr>
    </w:div>
    <w:div w:id="473988046">
      <w:bodyDiv w:val="1"/>
      <w:marLeft w:val="0"/>
      <w:marRight w:val="0"/>
      <w:marTop w:val="0"/>
      <w:marBottom w:val="0"/>
      <w:divBdr>
        <w:top w:val="none" w:sz="0" w:space="0" w:color="auto"/>
        <w:left w:val="none" w:sz="0" w:space="0" w:color="auto"/>
        <w:bottom w:val="none" w:sz="0" w:space="0" w:color="auto"/>
        <w:right w:val="none" w:sz="0" w:space="0" w:color="auto"/>
      </w:divBdr>
    </w:div>
    <w:div w:id="516578277">
      <w:bodyDiv w:val="1"/>
      <w:marLeft w:val="0"/>
      <w:marRight w:val="0"/>
      <w:marTop w:val="0"/>
      <w:marBottom w:val="0"/>
      <w:divBdr>
        <w:top w:val="none" w:sz="0" w:space="0" w:color="auto"/>
        <w:left w:val="none" w:sz="0" w:space="0" w:color="auto"/>
        <w:bottom w:val="none" w:sz="0" w:space="0" w:color="auto"/>
        <w:right w:val="none" w:sz="0" w:space="0" w:color="auto"/>
      </w:divBdr>
    </w:div>
    <w:div w:id="710761699">
      <w:bodyDiv w:val="1"/>
      <w:marLeft w:val="0"/>
      <w:marRight w:val="0"/>
      <w:marTop w:val="0"/>
      <w:marBottom w:val="0"/>
      <w:divBdr>
        <w:top w:val="none" w:sz="0" w:space="0" w:color="auto"/>
        <w:left w:val="none" w:sz="0" w:space="0" w:color="auto"/>
        <w:bottom w:val="none" w:sz="0" w:space="0" w:color="auto"/>
        <w:right w:val="none" w:sz="0" w:space="0" w:color="auto"/>
      </w:divBdr>
    </w:div>
    <w:div w:id="762074928">
      <w:bodyDiv w:val="1"/>
      <w:marLeft w:val="0"/>
      <w:marRight w:val="0"/>
      <w:marTop w:val="0"/>
      <w:marBottom w:val="0"/>
      <w:divBdr>
        <w:top w:val="none" w:sz="0" w:space="0" w:color="auto"/>
        <w:left w:val="none" w:sz="0" w:space="0" w:color="auto"/>
        <w:bottom w:val="none" w:sz="0" w:space="0" w:color="auto"/>
        <w:right w:val="none" w:sz="0" w:space="0" w:color="auto"/>
      </w:divBdr>
    </w:div>
    <w:div w:id="914626193">
      <w:bodyDiv w:val="1"/>
      <w:marLeft w:val="0"/>
      <w:marRight w:val="0"/>
      <w:marTop w:val="0"/>
      <w:marBottom w:val="0"/>
      <w:divBdr>
        <w:top w:val="none" w:sz="0" w:space="0" w:color="auto"/>
        <w:left w:val="none" w:sz="0" w:space="0" w:color="auto"/>
        <w:bottom w:val="none" w:sz="0" w:space="0" w:color="auto"/>
        <w:right w:val="none" w:sz="0" w:space="0" w:color="auto"/>
      </w:divBdr>
    </w:div>
    <w:div w:id="1050570429">
      <w:bodyDiv w:val="1"/>
      <w:marLeft w:val="0"/>
      <w:marRight w:val="0"/>
      <w:marTop w:val="0"/>
      <w:marBottom w:val="0"/>
      <w:divBdr>
        <w:top w:val="none" w:sz="0" w:space="0" w:color="auto"/>
        <w:left w:val="none" w:sz="0" w:space="0" w:color="auto"/>
        <w:bottom w:val="none" w:sz="0" w:space="0" w:color="auto"/>
        <w:right w:val="none" w:sz="0" w:space="0" w:color="auto"/>
      </w:divBdr>
    </w:div>
    <w:div w:id="1090084074">
      <w:bodyDiv w:val="1"/>
      <w:marLeft w:val="0"/>
      <w:marRight w:val="0"/>
      <w:marTop w:val="0"/>
      <w:marBottom w:val="0"/>
      <w:divBdr>
        <w:top w:val="none" w:sz="0" w:space="0" w:color="auto"/>
        <w:left w:val="none" w:sz="0" w:space="0" w:color="auto"/>
        <w:bottom w:val="none" w:sz="0" w:space="0" w:color="auto"/>
        <w:right w:val="none" w:sz="0" w:space="0" w:color="auto"/>
      </w:divBdr>
    </w:div>
    <w:div w:id="1160383868">
      <w:bodyDiv w:val="1"/>
      <w:marLeft w:val="0"/>
      <w:marRight w:val="0"/>
      <w:marTop w:val="0"/>
      <w:marBottom w:val="0"/>
      <w:divBdr>
        <w:top w:val="none" w:sz="0" w:space="0" w:color="auto"/>
        <w:left w:val="none" w:sz="0" w:space="0" w:color="auto"/>
        <w:bottom w:val="none" w:sz="0" w:space="0" w:color="auto"/>
        <w:right w:val="none" w:sz="0" w:space="0" w:color="auto"/>
      </w:divBdr>
    </w:div>
    <w:div w:id="1392580155">
      <w:bodyDiv w:val="1"/>
      <w:marLeft w:val="0"/>
      <w:marRight w:val="0"/>
      <w:marTop w:val="0"/>
      <w:marBottom w:val="0"/>
      <w:divBdr>
        <w:top w:val="none" w:sz="0" w:space="0" w:color="auto"/>
        <w:left w:val="none" w:sz="0" w:space="0" w:color="auto"/>
        <w:bottom w:val="none" w:sz="0" w:space="0" w:color="auto"/>
        <w:right w:val="none" w:sz="0" w:space="0" w:color="auto"/>
      </w:divBdr>
    </w:div>
    <w:div w:id="1464620538">
      <w:bodyDiv w:val="1"/>
      <w:marLeft w:val="0"/>
      <w:marRight w:val="0"/>
      <w:marTop w:val="0"/>
      <w:marBottom w:val="0"/>
      <w:divBdr>
        <w:top w:val="none" w:sz="0" w:space="0" w:color="auto"/>
        <w:left w:val="none" w:sz="0" w:space="0" w:color="auto"/>
        <w:bottom w:val="none" w:sz="0" w:space="0" w:color="auto"/>
        <w:right w:val="none" w:sz="0" w:space="0" w:color="auto"/>
      </w:divBdr>
    </w:div>
    <w:div w:id="1466196985">
      <w:bodyDiv w:val="1"/>
      <w:marLeft w:val="0"/>
      <w:marRight w:val="0"/>
      <w:marTop w:val="0"/>
      <w:marBottom w:val="0"/>
      <w:divBdr>
        <w:top w:val="none" w:sz="0" w:space="0" w:color="auto"/>
        <w:left w:val="none" w:sz="0" w:space="0" w:color="auto"/>
        <w:bottom w:val="none" w:sz="0" w:space="0" w:color="auto"/>
        <w:right w:val="none" w:sz="0" w:space="0" w:color="auto"/>
      </w:divBdr>
    </w:div>
    <w:div w:id="1537507109">
      <w:bodyDiv w:val="1"/>
      <w:marLeft w:val="0"/>
      <w:marRight w:val="0"/>
      <w:marTop w:val="0"/>
      <w:marBottom w:val="0"/>
      <w:divBdr>
        <w:top w:val="none" w:sz="0" w:space="0" w:color="auto"/>
        <w:left w:val="none" w:sz="0" w:space="0" w:color="auto"/>
        <w:bottom w:val="none" w:sz="0" w:space="0" w:color="auto"/>
        <w:right w:val="none" w:sz="0" w:space="0" w:color="auto"/>
      </w:divBdr>
    </w:div>
    <w:div w:id="1561133521">
      <w:bodyDiv w:val="1"/>
      <w:marLeft w:val="0"/>
      <w:marRight w:val="0"/>
      <w:marTop w:val="0"/>
      <w:marBottom w:val="0"/>
      <w:divBdr>
        <w:top w:val="none" w:sz="0" w:space="0" w:color="auto"/>
        <w:left w:val="none" w:sz="0" w:space="0" w:color="auto"/>
        <w:bottom w:val="none" w:sz="0" w:space="0" w:color="auto"/>
        <w:right w:val="none" w:sz="0" w:space="0" w:color="auto"/>
      </w:divBdr>
      <w:divsChild>
        <w:div w:id="849805428">
          <w:marLeft w:val="0"/>
          <w:marRight w:val="0"/>
          <w:marTop w:val="0"/>
          <w:marBottom w:val="0"/>
          <w:divBdr>
            <w:top w:val="none" w:sz="0" w:space="0" w:color="auto"/>
            <w:left w:val="none" w:sz="0" w:space="0" w:color="auto"/>
            <w:bottom w:val="none" w:sz="0" w:space="0" w:color="auto"/>
            <w:right w:val="none" w:sz="0" w:space="0" w:color="auto"/>
          </w:divBdr>
          <w:divsChild>
            <w:div w:id="1290163731">
              <w:marLeft w:val="0"/>
              <w:marRight w:val="0"/>
              <w:marTop w:val="0"/>
              <w:marBottom w:val="0"/>
              <w:divBdr>
                <w:top w:val="none" w:sz="0" w:space="0" w:color="auto"/>
                <w:left w:val="none" w:sz="0" w:space="0" w:color="auto"/>
                <w:bottom w:val="none" w:sz="0" w:space="0" w:color="auto"/>
                <w:right w:val="none" w:sz="0" w:space="0" w:color="auto"/>
              </w:divBdr>
              <w:divsChild>
                <w:div w:id="310134717">
                  <w:marLeft w:val="0"/>
                  <w:marRight w:val="0"/>
                  <w:marTop w:val="0"/>
                  <w:marBottom w:val="0"/>
                  <w:divBdr>
                    <w:top w:val="none" w:sz="0" w:space="0" w:color="auto"/>
                    <w:left w:val="none" w:sz="0" w:space="0" w:color="auto"/>
                    <w:bottom w:val="none" w:sz="0" w:space="0" w:color="auto"/>
                    <w:right w:val="none" w:sz="0" w:space="0" w:color="auto"/>
                  </w:divBdr>
                  <w:divsChild>
                    <w:div w:id="2037807860">
                      <w:marLeft w:val="0"/>
                      <w:marRight w:val="0"/>
                      <w:marTop w:val="0"/>
                      <w:marBottom w:val="0"/>
                      <w:divBdr>
                        <w:top w:val="none" w:sz="0" w:space="0" w:color="auto"/>
                        <w:left w:val="none" w:sz="0" w:space="0" w:color="auto"/>
                        <w:bottom w:val="none" w:sz="0" w:space="0" w:color="auto"/>
                        <w:right w:val="none" w:sz="0" w:space="0" w:color="auto"/>
                      </w:divBdr>
                      <w:divsChild>
                        <w:div w:id="986856248">
                          <w:marLeft w:val="0"/>
                          <w:marRight w:val="0"/>
                          <w:marTop w:val="0"/>
                          <w:marBottom w:val="0"/>
                          <w:divBdr>
                            <w:top w:val="none" w:sz="0" w:space="0" w:color="auto"/>
                            <w:left w:val="none" w:sz="0" w:space="0" w:color="auto"/>
                            <w:bottom w:val="none" w:sz="0" w:space="0" w:color="auto"/>
                            <w:right w:val="none" w:sz="0" w:space="0" w:color="auto"/>
                          </w:divBdr>
                          <w:divsChild>
                            <w:div w:id="14086505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15015133">
      <w:bodyDiv w:val="1"/>
      <w:marLeft w:val="0"/>
      <w:marRight w:val="0"/>
      <w:marTop w:val="0"/>
      <w:marBottom w:val="0"/>
      <w:divBdr>
        <w:top w:val="none" w:sz="0" w:space="0" w:color="auto"/>
        <w:left w:val="none" w:sz="0" w:space="0" w:color="auto"/>
        <w:bottom w:val="none" w:sz="0" w:space="0" w:color="auto"/>
        <w:right w:val="none" w:sz="0" w:space="0" w:color="auto"/>
      </w:divBdr>
    </w:div>
    <w:div w:id="1615867426">
      <w:bodyDiv w:val="1"/>
      <w:marLeft w:val="0"/>
      <w:marRight w:val="0"/>
      <w:marTop w:val="0"/>
      <w:marBottom w:val="0"/>
      <w:divBdr>
        <w:top w:val="none" w:sz="0" w:space="0" w:color="auto"/>
        <w:left w:val="none" w:sz="0" w:space="0" w:color="auto"/>
        <w:bottom w:val="none" w:sz="0" w:space="0" w:color="auto"/>
        <w:right w:val="none" w:sz="0" w:space="0" w:color="auto"/>
      </w:divBdr>
    </w:div>
    <w:div w:id="1725519658">
      <w:bodyDiv w:val="1"/>
      <w:marLeft w:val="0"/>
      <w:marRight w:val="0"/>
      <w:marTop w:val="0"/>
      <w:marBottom w:val="0"/>
      <w:divBdr>
        <w:top w:val="none" w:sz="0" w:space="0" w:color="auto"/>
        <w:left w:val="none" w:sz="0" w:space="0" w:color="auto"/>
        <w:bottom w:val="none" w:sz="0" w:space="0" w:color="auto"/>
        <w:right w:val="none" w:sz="0" w:space="0" w:color="auto"/>
      </w:divBdr>
    </w:div>
    <w:div w:id="1739281327">
      <w:bodyDiv w:val="1"/>
      <w:marLeft w:val="0"/>
      <w:marRight w:val="0"/>
      <w:marTop w:val="0"/>
      <w:marBottom w:val="0"/>
      <w:divBdr>
        <w:top w:val="none" w:sz="0" w:space="0" w:color="auto"/>
        <w:left w:val="none" w:sz="0" w:space="0" w:color="auto"/>
        <w:bottom w:val="none" w:sz="0" w:space="0" w:color="auto"/>
        <w:right w:val="none" w:sz="0" w:space="0" w:color="auto"/>
      </w:divBdr>
    </w:div>
    <w:div w:id="1897810823">
      <w:bodyDiv w:val="1"/>
      <w:marLeft w:val="0"/>
      <w:marRight w:val="0"/>
      <w:marTop w:val="0"/>
      <w:marBottom w:val="0"/>
      <w:divBdr>
        <w:top w:val="none" w:sz="0" w:space="0" w:color="auto"/>
        <w:left w:val="none" w:sz="0" w:space="0" w:color="auto"/>
        <w:bottom w:val="none" w:sz="0" w:space="0" w:color="auto"/>
        <w:right w:val="none" w:sz="0" w:space="0" w:color="auto"/>
      </w:divBdr>
    </w:div>
    <w:div w:id="1909221332">
      <w:bodyDiv w:val="1"/>
      <w:marLeft w:val="0"/>
      <w:marRight w:val="0"/>
      <w:marTop w:val="0"/>
      <w:marBottom w:val="0"/>
      <w:divBdr>
        <w:top w:val="none" w:sz="0" w:space="0" w:color="auto"/>
        <w:left w:val="none" w:sz="0" w:space="0" w:color="auto"/>
        <w:bottom w:val="none" w:sz="0" w:space="0" w:color="auto"/>
        <w:right w:val="none" w:sz="0" w:space="0" w:color="auto"/>
      </w:divBdr>
    </w:div>
    <w:div w:id="1944679805">
      <w:bodyDiv w:val="1"/>
      <w:marLeft w:val="0"/>
      <w:marRight w:val="0"/>
      <w:marTop w:val="0"/>
      <w:marBottom w:val="0"/>
      <w:divBdr>
        <w:top w:val="none" w:sz="0" w:space="0" w:color="auto"/>
        <w:left w:val="none" w:sz="0" w:space="0" w:color="auto"/>
        <w:bottom w:val="none" w:sz="0" w:space="0" w:color="auto"/>
        <w:right w:val="none" w:sz="0" w:space="0" w:color="auto"/>
      </w:divBdr>
    </w:div>
    <w:div w:id="213339929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hyperlink" Target="https://www.researchgate.net/profile/Andrea-Brezonakova-2/publication/323279877_LOOKING_BEYOND_THE_BREXIT_IN_AVIATION/links/5d94fb0f299bf1c363f2bc98/LOOKING-BEYOND-THE-BREXIT-IN-AVIATION.pdf" TargetMode="External"/><Relationship Id="rId26" Type="http://schemas.openxmlformats.org/officeDocument/2006/relationships/hyperlink" Target="https://www.theguardian.com/business/2019/aug/07/british-airways-it-glitch-causes-disruption-for-passengers-delays" TargetMode="External"/><Relationship Id="rId39" Type="http://schemas.openxmlformats.org/officeDocument/2006/relationships/fontTable" Target="fontTable.xml"/><Relationship Id="rId21" Type="http://schemas.openxmlformats.org/officeDocument/2006/relationships/hyperlink" Target="https://aisberg.unibg.it/retrieve/59bc4f1a-8a75-4fca-a2d5-96acb38c6479/WPEconomics_15.pdf" TargetMode="External"/><Relationship Id="rId34" Type="http://schemas.openxmlformats.org/officeDocument/2006/relationships/hyperlink" Target="https://niopa.qub.ac.uk/bitstream/NIOPA/14420/1/Covid-19-and-ni-economy-air-and-sea-access_0.pdf" TargetMode="Externa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doi.org/10.1080/135943299398410" TargetMode="External"/><Relationship Id="rId20" Type="http://schemas.openxmlformats.org/officeDocument/2006/relationships/hyperlink" Target="https://www.taylorfrancis.com/chapters/edit/10.4324/9780429286797-8/lego-built-foundations-enterprise-capabilities-digital-leadership-omar-el-sawy-pernille-kr%C3%A6mmergaard-henrik-amsinck-anders-lerbech-vinther" TargetMode="External"/><Relationship Id="rId29" Type="http://schemas.openxmlformats.org/officeDocument/2006/relationships/hyperlink" Target="https://lup.lub.lu.se/luur/download?func=downloadFile&amp;recordOId=8923132&amp;fileOId=8923133" TargetMode="Externa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iairgroup.com" TargetMode="External"/><Relationship Id="rId32" Type="http://schemas.openxmlformats.org/officeDocument/2006/relationships/hyperlink" Target="https://doi.org/10.1016/j.jairtraman.2020.101920" TargetMode="External"/><Relationship Id="rId37" Type="http://schemas.openxmlformats.org/officeDocument/2006/relationships/hyperlink" Target="https://d1wqtxts1xzle7.cloudfront.net/59378328/WJMS-05-019-00620190524-102212-30k7e9-libre.pdf?1558692554=&amp;response-content-disposition=inline%3B+filename%3DGreen_Marketing_a_case_study_of_British.pdf&amp;Expires=1730992499&amp;Signature=OmBRvVOviCmG7sj4actf3diqx5PgsziWCnp37hnEJkqXWiJ6tk2lkBgNvwtIMN6ptDLBu9RUyWKn6dpH6ohgEMEnSdPM6kj~qolDUIvfzW4iogl0sHXV0anBmFdM4BNQcAJJTorRqBz1w0hbaR7RhGB43C~f83r3oEWj7cuUdGPkcrJlv0tDWh4WFo0ZqzPNkS3zk5c6GlvnYNHB3tCIiwjRG4zkBFFInsgof~GfpKSgVO0IUtn2Egjx5OY5k0kFEO31Z88n4GMNyzV5dCU2BsDuz6V6tOlcAG3-cG2p0u3op0HqWmTnd6XrxXf3hhXmcPqTyyPIabsADOyOa8prqA__&amp;Key-Pair-Id=APKAJLOHF5GGSLRBV4ZA" TargetMode="Externa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doi.org/10.4324/9781410617095" TargetMode="External"/><Relationship Id="rId23" Type="http://schemas.openxmlformats.org/officeDocument/2006/relationships/hyperlink" Target="https://www.iata.org/en/programs/environment/sustainable-aviation-fuels/" TargetMode="External"/><Relationship Id="rId28" Type="http://schemas.openxmlformats.org/officeDocument/2006/relationships/hyperlink" Target="https://doi.org/10.1016/j.jbusres.2019.08.003" TargetMode="External"/><Relationship Id="rId36" Type="http://schemas.openxmlformats.org/officeDocument/2006/relationships/hyperlink" Target="https://www.theguardian.com/business/2020/aug/07/thousands-of-ba-staff-to-find-out-if-they-will-lose-jobs-due-to-covid" TargetMode="External"/><Relationship Id="rId10" Type="http://schemas.openxmlformats.org/officeDocument/2006/relationships/footnotes" Target="footnotes.xml"/><Relationship Id="rId19" Type="http://schemas.openxmlformats.org/officeDocument/2006/relationships/hyperlink" Target="https://books.google.co.uk/books?id=LX-5DwAAQBAJ&amp;lpg=PP1&amp;ots=v0iFNjXKGu&amp;dq=Making%20sense%20of%20change%20management%3A%20A%20complete%20guide%20to%20the%20models%2C%20tools%2C%20and%20techniques%20of%20organizational%20change&amp;lr&amp;hl=ro&amp;pg=PP1" TargetMode="External"/><Relationship Id="rId31" Type="http://schemas.openxmlformats.org/officeDocument/2006/relationships/hyperlink" Target="https://psycnet.apa.org/doi/10.1037/10269-000"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books.google.co.uk/books?id=_z3_BOVYK-IC&amp;lpg=PP11&amp;ots=aUtUYdCkLJ&amp;dq=Improving%20organizational%20effectiveness%20through%20transformational%20leadership&amp;lr&amp;hl=ro&amp;pg=PP1" TargetMode="External"/><Relationship Id="rId22" Type="http://schemas.openxmlformats.org/officeDocument/2006/relationships/hyperlink" Target="https://www.iairgroup.com/investors-and-shareholders/financial-reporting/annual-reports/" TargetMode="External"/><Relationship Id="rId27" Type="http://schemas.openxmlformats.org/officeDocument/2006/relationships/hyperlink" Target="https://www.theguardian.com/business/2020/may/25/ba-plans-to-fire-workers-only-to-rehire-on-worse-terms-union-says" TargetMode="External"/><Relationship Id="rId30" Type="http://schemas.openxmlformats.org/officeDocument/2006/relationships/hyperlink" Target="https://doi.org/10.1177/001872674700100103" TargetMode="External"/><Relationship Id="rId35" Type="http://schemas.openxmlformats.org/officeDocument/2006/relationships/hyperlink" Target="https://doi.org/10.4135/9781526497468" TargetMode="Externa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s://www.jstor.org/stable/43825919" TargetMode="External"/><Relationship Id="rId25" Type="http://schemas.openxmlformats.org/officeDocument/2006/relationships/hyperlink" Target="https://www.iairgroup.com/en/investors/financial-reports" TargetMode="External"/><Relationship Id="rId33" Type="http://schemas.openxmlformats.org/officeDocument/2006/relationships/hyperlink" Target="https://doi.org/10.1016/j.jairtraman.2005.01.007" TargetMode="External"/><Relationship Id="rId38" Type="http://schemas.openxmlformats.org/officeDocument/2006/relationships/footer" Target="footer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80A9CEBE64A14EB2B9A19018ED657550"/>
        <w:category>
          <w:name w:val="General"/>
          <w:gallery w:val="placeholder"/>
        </w:category>
        <w:types>
          <w:type w:val="bbPlcHdr"/>
        </w:types>
        <w:behaviors>
          <w:behavior w:val="content"/>
        </w:behaviors>
        <w:guid w:val="{182A8BF4-1002-4EA9-A87B-8931E3DAB50B}"/>
      </w:docPartPr>
      <w:docPartBody>
        <w:p w:rsidR="00AE6ABC" w:rsidRDefault="00AE6ABC" w:rsidP="00AE6ABC">
          <w:pPr>
            <w:pStyle w:val="80A9CEBE64A14EB2B9A19018ED657550"/>
          </w:pPr>
          <w:r>
            <w:rPr>
              <w:rFonts w:asciiTheme="majorHAnsi" w:eastAsiaTheme="majorEastAsia" w:hAnsiTheme="majorHAnsi" w:cstheme="majorBidi"/>
              <w:caps/>
              <w:color w:val="156082" w:themeColor="accent1"/>
              <w:sz w:val="80"/>
              <w:szCs w:val="80"/>
            </w:rPr>
            <w:t>[Document 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Aptos">
    <w:charset w:val="00"/>
    <w:family w:val="swiss"/>
    <w:pitch w:val="variable"/>
    <w:sig w:usb0="20000287" w:usb1="00000003" w:usb2="00000000" w:usb3="00000000" w:csb0="0000019F" w:csb1="00000000"/>
  </w:font>
  <w:font w:name="Times New Roman">
    <w:panose1 w:val="02020603050405020304"/>
    <w:charset w:val="00"/>
    <w:family w:val="roman"/>
    <w:pitch w:val="variable"/>
    <w:sig w:usb0="E0002EFF" w:usb1="C000785B" w:usb2="00000009" w:usb3="00000000" w:csb0="000001F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E6ABC"/>
    <w:rsid w:val="00265846"/>
    <w:rsid w:val="00332994"/>
    <w:rsid w:val="003F7D2B"/>
    <w:rsid w:val="004506EF"/>
    <w:rsid w:val="00AA7C8F"/>
    <w:rsid w:val="00AE6ABC"/>
    <w:rsid w:val="00BF0C97"/>
    <w:rsid w:val="00FF2B31"/>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80A9CEBE64A14EB2B9A19018ED657550">
    <w:name w:val="80A9CEBE64A14EB2B9A19018ED657550"/>
    <w:rsid w:val="00AE6AB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438" row="1">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8C9AB850-8E2A-4040-8A4D-3E6C8636D554}">
  <we:reference id="8c1c3d44-57e9-40d7-86e4-4adf61fea1dd" version="2.1.0.2" store="EXCatalog" storeType="EXCatalog"/>
  <we:alternateReferences>
    <we:reference id="WA104380122" version="2.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MODULE NAME: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1" ma:contentTypeDescription="Create a new document." ma:contentTypeScope="" ma:versionID="b9886c6a3fd80132cb2bca71f827af79">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826d4d233eeabc8c4b1011425f2114d7"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ObjectDetectorVersion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70E8D0D-9A0E-4682-8A73-1B00E6A23B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030f0c-32f4-4761-8968-de7f208a415f"/>
    <ds:schemaRef ds:uri="8ecffad1-7cd6-4418-bee0-2d8591d139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6BA226C-09F1-497B-B5F6-0C7EDBDBD54A}">
  <ds:schemaRefs>
    <ds:schemaRef ds:uri="http://schemas.openxmlformats.org/officeDocument/2006/bibliography"/>
  </ds:schemaRefs>
</ds:datastoreItem>
</file>

<file path=customXml/itemProps4.xml><?xml version="1.0" encoding="utf-8"?>
<ds:datastoreItem xmlns:ds="http://schemas.openxmlformats.org/officeDocument/2006/customXml" ds:itemID="{1D0C7AD9-5470-4038-8C52-1BB7FFAA8E4A}">
  <ds:schemaRefs>
    <ds:schemaRef ds:uri="http://schemas.microsoft.com/office/2006/metadata/properties"/>
    <ds:schemaRef ds:uri="http://schemas.microsoft.com/office/infopath/2007/PartnerControls"/>
    <ds:schemaRef ds:uri="8ecffad1-7cd6-4418-bee0-2d8591d139cb"/>
  </ds:schemaRefs>
</ds:datastoreItem>
</file>

<file path=customXml/itemProps5.xml><?xml version="1.0" encoding="utf-8"?>
<ds:datastoreItem xmlns:ds="http://schemas.openxmlformats.org/officeDocument/2006/customXml" ds:itemID="{DCA102FB-22CA-4E6F-8571-49F94A15F0A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Template>
  <TotalTime>64</TotalTime>
  <Pages>23</Pages>
  <Words>7926</Words>
  <Characters>49238</Characters>
  <Application>Microsoft Office Word</Application>
  <DocSecurity>0</DocSecurity>
  <Lines>725</Lines>
  <Paragraphs>188</Paragraphs>
  <ScaleCrop>false</ScaleCrop>
  <HeadingPairs>
    <vt:vector size="2" baseType="variant">
      <vt:variant>
        <vt:lpstr>Title</vt:lpstr>
      </vt:variant>
      <vt:variant>
        <vt:i4>1</vt:i4>
      </vt:variant>
    </vt:vector>
  </HeadingPairs>
  <TitlesOfParts>
    <vt:vector size="1" baseType="lpstr">
      <vt:lpstr>Leading Change in the Workplace for a UK Airline        British Airlines</vt:lpstr>
    </vt:vector>
  </TitlesOfParts>
  <Company/>
  <LinksUpToDate>false</LinksUpToDate>
  <CharactersWithSpaces>57015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Change in the Workplace for a UK Airline        British Airlines</dc:title>
  <dc:subject>British Airlines</dc:subject>
  <dc:creator>Elena Mihaela Radu (2126383)</dc:creator>
  <cp:keywords/>
  <dc:description/>
  <cp:lastModifiedBy>Elena Mihaela Radu (2126383)</cp:lastModifiedBy>
  <cp:revision>4</cp:revision>
  <dcterms:created xsi:type="dcterms:W3CDTF">2024-11-08T23:53:00Z</dcterms:created>
  <dcterms:modified xsi:type="dcterms:W3CDTF">2024-11-09T11:10:00Z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y fmtid="{D5CDD505-2E9C-101B-9397-08002B2CF9AE}" pid="3" name="GrammarlyDocumentId">
    <vt:lpwstr>f64952248ef0d7e27ea15e5b3b11f796fcddb0487d5ca59a3bfee0e736a18903</vt:lpwstr>
  </property>
</Properties>
</file>