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74" r:id="rId3"/>
    <p:sldId id="302" r:id="rId4"/>
    <p:sldId id="305" r:id="rId5"/>
    <p:sldId id="326" r:id="rId6"/>
    <p:sldId id="306" r:id="rId7"/>
    <p:sldId id="320" r:id="rId8"/>
    <p:sldId id="321" r:id="rId9"/>
    <p:sldId id="310" r:id="rId10"/>
    <p:sldId id="311" r:id="rId11"/>
    <p:sldId id="315" r:id="rId12"/>
    <p:sldId id="317" r:id="rId13"/>
    <p:sldId id="312" r:id="rId14"/>
    <p:sldId id="314" r:id="rId15"/>
    <p:sldId id="313" r:id="rId16"/>
    <p:sldId id="318" r:id="rId17"/>
    <p:sldId id="322" r:id="rId18"/>
    <p:sldId id="324" r:id="rId19"/>
    <p:sldId id="325" r:id="rId20"/>
    <p:sldId id="316" r:id="rId21"/>
    <p:sldId id="260" r:id="rId22"/>
    <p:sldId id="261" r:id="rId23"/>
    <p:sldId id="262" r:id="rId24"/>
    <p:sldId id="263" r:id="rId25"/>
    <p:sldId id="264" r:id="rId26"/>
    <p:sldId id="265" r:id="rId27"/>
    <p:sldId id="266" r:id="rId28"/>
    <p:sldId id="267" r:id="rId29"/>
    <p:sldId id="268" r:id="rId30"/>
    <p:sldId id="269" r:id="rId31"/>
    <p:sldId id="270" r:id="rId32"/>
    <p:sldId id="308" r:id="rId33"/>
    <p:sldId id="309" r:id="rId34"/>
    <p:sldId id="271" r:id="rId35"/>
    <p:sldId id="307"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94"/>
    <p:restoredTop sz="94633"/>
  </p:normalViewPr>
  <p:slideViewPr>
    <p:cSldViewPr snapToGrid="0" snapToObjects="1">
      <p:cViewPr varScale="1">
        <p:scale>
          <a:sx n="90" d="100"/>
          <a:sy n="90" d="100"/>
        </p:scale>
        <p:origin x="1512"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178D07-270C-B04C-A98D-1F07D516F525}" type="datetimeFigureOut">
              <a:rPr lang="en-GB" smtClean="0"/>
              <a:t>20/03/2023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85E8C0-17BE-A64C-936C-779131C330D7}" type="slidenum">
              <a:rPr lang="en-GB" smtClean="0"/>
              <a:t>‹#›</a:t>
            </a:fld>
            <a:endParaRPr lang="en-GB"/>
          </a:p>
        </p:txBody>
      </p:sp>
    </p:spTree>
    <p:extLst>
      <p:ext uri="{BB962C8B-B14F-4D97-AF65-F5344CB8AC3E}">
        <p14:creationId xmlns:p14="http://schemas.microsoft.com/office/powerpoint/2010/main" val="1356560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youtu.be</a:t>
            </a:r>
            <a:r>
              <a:rPr lang="en-GB" dirty="0"/>
              <a:t>/Dkk9gvTmCXY </a:t>
            </a:r>
          </a:p>
          <a:p>
            <a:r>
              <a:rPr lang="en-GB" dirty="0"/>
              <a:t>Taylor Swift Calm Down</a:t>
            </a:r>
          </a:p>
        </p:txBody>
      </p:sp>
      <p:sp>
        <p:nvSpPr>
          <p:cNvPr id="4" name="Slide Number Placeholder 3"/>
          <p:cNvSpPr>
            <a:spLocks noGrp="1"/>
          </p:cNvSpPr>
          <p:nvPr>
            <p:ph type="sldNum" sz="quarter" idx="5"/>
          </p:nvPr>
        </p:nvSpPr>
        <p:spPr/>
        <p:txBody>
          <a:bodyPr/>
          <a:lstStyle/>
          <a:p>
            <a:fld id="{F785E8C0-17BE-A64C-936C-779131C330D7}" type="slidenum">
              <a:rPr lang="en-GB" smtClean="0"/>
              <a:t>1</a:t>
            </a:fld>
            <a:endParaRPr lang="en-GB"/>
          </a:p>
        </p:txBody>
      </p:sp>
    </p:spTree>
    <p:extLst>
      <p:ext uri="{BB962C8B-B14F-4D97-AF65-F5344CB8AC3E}">
        <p14:creationId xmlns:p14="http://schemas.microsoft.com/office/powerpoint/2010/main" val="453053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do this in groups if you’d like.</a:t>
            </a:r>
          </a:p>
        </p:txBody>
      </p:sp>
      <p:sp>
        <p:nvSpPr>
          <p:cNvPr id="4" name="Slide Number Placeholder 3"/>
          <p:cNvSpPr>
            <a:spLocks noGrp="1"/>
          </p:cNvSpPr>
          <p:nvPr>
            <p:ph type="sldNum" sz="quarter" idx="5"/>
          </p:nvPr>
        </p:nvSpPr>
        <p:spPr/>
        <p:txBody>
          <a:bodyPr/>
          <a:lstStyle/>
          <a:p>
            <a:fld id="{254DD1E7-F9C7-D648-8E30-C73CA7681B4C}" type="slidenum">
              <a:rPr lang="en-GB" smtClean="0"/>
              <a:t>2</a:t>
            </a:fld>
            <a:endParaRPr lang="en-GB"/>
          </a:p>
        </p:txBody>
      </p:sp>
    </p:spTree>
    <p:extLst>
      <p:ext uri="{BB962C8B-B14F-4D97-AF65-F5344CB8AC3E}">
        <p14:creationId xmlns:p14="http://schemas.microsoft.com/office/powerpoint/2010/main" val="36200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Carlson p111</a:t>
            </a:r>
          </a:p>
          <a:p>
            <a:r>
              <a:rPr lang="en-GB" dirty="0"/>
              <a:t>Theatre research International Vol 19 No.9 pp111-117</a:t>
            </a:r>
          </a:p>
        </p:txBody>
      </p:sp>
      <p:sp>
        <p:nvSpPr>
          <p:cNvPr id="4" name="Slide Number Placeholder 3"/>
          <p:cNvSpPr>
            <a:spLocks noGrp="1"/>
          </p:cNvSpPr>
          <p:nvPr>
            <p:ph type="sldNum" sz="quarter" idx="5"/>
          </p:nvPr>
        </p:nvSpPr>
        <p:spPr/>
        <p:txBody>
          <a:bodyPr/>
          <a:lstStyle/>
          <a:p>
            <a:fld id="{F785E8C0-17BE-A64C-936C-779131C330D7}" type="slidenum">
              <a:rPr lang="en-GB" smtClean="0"/>
              <a:t>9</a:t>
            </a:fld>
            <a:endParaRPr lang="en-GB"/>
          </a:p>
        </p:txBody>
      </p:sp>
    </p:spTree>
    <p:extLst>
      <p:ext uri="{BB962C8B-B14F-4D97-AF65-F5344CB8AC3E}">
        <p14:creationId xmlns:p14="http://schemas.microsoft.com/office/powerpoint/2010/main" val="1071426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Carlson p111</a:t>
            </a:r>
          </a:p>
          <a:p>
            <a:r>
              <a:rPr lang="en-GB" dirty="0"/>
              <a:t>Theatre research International Vol 19 No.9 pp111-117</a:t>
            </a:r>
          </a:p>
          <a:p>
            <a:endParaRPr lang="en-GB" dirty="0"/>
          </a:p>
        </p:txBody>
      </p:sp>
      <p:sp>
        <p:nvSpPr>
          <p:cNvPr id="4" name="Slide Number Placeholder 3"/>
          <p:cNvSpPr>
            <a:spLocks noGrp="1"/>
          </p:cNvSpPr>
          <p:nvPr>
            <p:ph type="sldNum" sz="quarter" idx="5"/>
          </p:nvPr>
        </p:nvSpPr>
        <p:spPr/>
        <p:txBody>
          <a:bodyPr/>
          <a:lstStyle/>
          <a:p>
            <a:fld id="{F785E8C0-17BE-A64C-936C-779131C330D7}" type="slidenum">
              <a:rPr lang="en-GB" smtClean="0"/>
              <a:t>10</a:t>
            </a:fld>
            <a:endParaRPr lang="en-GB"/>
          </a:p>
        </p:txBody>
      </p:sp>
    </p:spTree>
    <p:extLst>
      <p:ext uri="{BB962C8B-B14F-4D97-AF65-F5344CB8AC3E}">
        <p14:creationId xmlns:p14="http://schemas.microsoft.com/office/powerpoint/2010/main" val="2467633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they really though?</a:t>
            </a:r>
          </a:p>
          <a:p>
            <a:r>
              <a:rPr lang="en-GB" dirty="0"/>
              <a:t>Should this be prefixed with ’free’ and / or ‘Western’ society?</a:t>
            </a:r>
          </a:p>
        </p:txBody>
      </p:sp>
      <p:sp>
        <p:nvSpPr>
          <p:cNvPr id="4" name="Slide Number Placeholder 3"/>
          <p:cNvSpPr>
            <a:spLocks noGrp="1"/>
          </p:cNvSpPr>
          <p:nvPr>
            <p:ph type="sldNum" sz="quarter" idx="5"/>
          </p:nvPr>
        </p:nvSpPr>
        <p:spPr/>
        <p:txBody>
          <a:bodyPr/>
          <a:lstStyle/>
          <a:p>
            <a:fld id="{F785E8C0-17BE-A64C-936C-779131C330D7}" type="slidenum">
              <a:rPr lang="en-GB" smtClean="0"/>
              <a:t>12</a:t>
            </a:fld>
            <a:endParaRPr lang="en-GB"/>
          </a:p>
        </p:txBody>
      </p:sp>
    </p:spTree>
    <p:extLst>
      <p:ext uri="{BB962C8B-B14F-4D97-AF65-F5344CB8AC3E}">
        <p14:creationId xmlns:p14="http://schemas.microsoft.com/office/powerpoint/2010/main" val="3755849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Carlson p111</a:t>
            </a:r>
          </a:p>
          <a:p>
            <a:r>
              <a:rPr lang="en-GB" dirty="0"/>
              <a:t>Theatre research International Vol 19 No.9 pp111-117</a:t>
            </a:r>
          </a:p>
          <a:p>
            <a:endParaRPr lang="en-GB" dirty="0"/>
          </a:p>
        </p:txBody>
      </p:sp>
      <p:sp>
        <p:nvSpPr>
          <p:cNvPr id="4" name="Slide Number Placeholder 3"/>
          <p:cNvSpPr>
            <a:spLocks noGrp="1"/>
          </p:cNvSpPr>
          <p:nvPr>
            <p:ph type="sldNum" sz="quarter" idx="5"/>
          </p:nvPr>
        </p:nvSpPr>
        <p:spPr/>
        <p:txBody>
          <a:bodyPr/>
          <a:lstStyle/>
          <a:p>
            <a:fld id="{F785E8C0-17BE-A64C-936C-779131C330D7}" type="slidenum">
              <a:rPr lang="en-GB" smtClean="0"/>
              <a:t>13</a:t>
            </a:fld>
            <a:endParaRPr lang="en-GB"/>
          </a:p>
        </p:txBody>
      </p:sp>
    </p:spTree>
    <p:extLst>
      <p:ext uri="{BB962C8B-B14F-4D97-AF65-F5344CB8AC3E}">
        <p14:creationId xmlns:p14="http://schemas.microsoft.com/office/powerpoint/2010/main" val="1874071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Carlson p111</a:t>
            </a:r>
          </a:p>
          <a:p>
            <a:r>
              <a:rPr lang="en-GB" dirty="0"/>
              <a:t>Theatre research International Vol 19 No.9 pp111-117</a:t>
            </a:r>
          </a:p>
          <a:p>
            <a:endParaRPr lang="en-GB" dirty="0"/>
          </a:p>
        </p:txBody>
      </p:sp>
      <p:sp>
        <p:nvSpPr>
          <p:cNvPr id="4" name="Slide Number Placeholder 3"/>
          <p:cNvSpPr>
            <a:spLocks noGrp="1"/>
          </p:cNvSpPr>
          <p:nvPr>
            <p:ph type="sldNum" sz="quarter" idx="5"/>
          </p:nvPr>
        </p:nvSpPr>
        <p:spPr/>
        <p:txBody>
          <a:bodyPr/>
          <a:lstStyle/>
          <a:p>
            <a:fld id="{F785E8C0-17BE-A64C-936C-779131C330D7}" type="slidenum">
              <a:rPr lang="en-GB" smtClean="0"/>
              <a:t>15</a:t>
            </a:fld>
            <a:endParaRPr lang="en-GB"/>
          </a:p>
        </p:txBody>
      </p:sp>
    </p:spTree>
    <p:extLst>
      <p:ext uri="{BB962C8B-B14F-4D97-AF65-F5344CB8AC3E}">
        <p14:creationId xmlns:p14="http://schemas.microsoft.com/office/powerpoint/2010/main" val="3018281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Carlson 113</a:t>
            </a:r>
          </a:p>
        </p:txBody>
      </p:sp>
      <p:sp>
        <p:nvSpPr>
          <p:cNvPr id="4" name="Slide Number Placeholder 3"/>
          <p:cNvSpPr>
            <a:spLocks noGrp="1"/>
          </p:cNvSpPr>
          <p:nvPr>
            <p:ph type="sldNum" sz="quarter" idx="5"/>
          </p:nvPr>
        </p:nvSpPr>
        <p:spPr/>
        <p:txBody>
          <a:bodyPr/>
          <a:lstStyle/>
          <a:p>
            <a:fld id="{F785E8C0-17BE-A64C-936C-779131C330D7}" type="slidenum">
              <a:rPr lang="en-GB" smtClean="0"/>
              <a:t>18</a:t>
            </a:fld>
            <a:endParaRPr lang="en-GB"/>
          </a:p>
        </p:txBody>
      </p:sp>
    </p:spTree>
    <p:extLst>
      <p:ext uri="{BB962C8B-B14F-4D97-AF65-F5344CB8AC3E}">
        <p14:creationId xmlns:p14="http://schemas.microsoft.com/office/powerpoint/2010/main" val="678982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Carlson 113</a:t>
            </a:r>
          </a:p>
          <a:p>
            <a:endParaRPr lang="en-GB" dirty="0"/>
          </a:p>
        </p:txBody>
      </p:sp>
      <p:sp>
        <p:nvSpPr>
          <p:cNvPr id="4" name="Slide Number Placeholder 3"/>
          <p:cNvSpPr>
            <a:spLocks noGrp="1"/>
          </p:cNvSpPr>
          <p:nvPr>
            <p:ph type="sldNum" sz="quarter" idx="5"/>
          </p:nvPr>
        </p:nvSpPr>
        <p:spPr/>
        <p:txBody>
          <a:bodyPr/>
          <a:lstStyle/>
          <a:p>
            <a:fld id="{F785E8C0-17BE-A64C-936C-779131C330D7}" type="slidenum">
              <a:rPr lang="en-GB" smtClean="0"/>
              <a:t>19</a:t>
            </a:fld>
            <a:endParaRPr lang="en-GB"/>
          </a:p>
        </p:txBody>
      </p:sp>
    </p:spTree>
    <p:extLst>
      <p:ext uri="{BB962C8B-B14F-4D97-AF65-F5344CB8AC3E}">
        <p14:creationId xmlns:p14="http://schemas.microsoft.com/office/powerpoint/2010/main" val="1822462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ditchthattextbook.com</a:t>
            </a:r>
            <a:r>
              <a:rPr lang="en-GB" dirty="0"/>
              <a:t>/ai/</a:t>
            </a:r>
          </a:p>
        </p:txBody>
      </p:sp>
      <p:sp>
        <p:nvSpPr>
          <p:cNvPr id="4" name="Slide Number Placeholder 3"/>
          <p:cNvSpPr>
            <a:spLocks noGrp="1"/>
          </p:cNvSpPr>
          <p:nvPr>
            <p:ph type="sldNum" sz="quarter" idx="5"/>
          </p:nvPr>
        </p:nvSpPr>
        <p:spPr/>
        <p:txBody>
          <a:bodyPr/>
          <a:lstStyle/>
          <a:p>
            <a:fld id="{F785E8C0-17BE-A64C-936C-779131C330D7}" type="slidenum">
              <a:rPr lang="en-GB" smtClean="0"/>
              <a:t>26</a:t>
            </a:fld>
            <a:endParaRPr lang="en-GB"/>
          </a:p>
        </p:txBody>
      </p:sp>
    </p:spTree>
    <p:extLst>
      <p:ext uri="{BB962C8B-B14F-4D97-AF65-F5344CB8AC3E}">
        <p14:creationId xmlns:p14="http://schemas.microsoft.com/office/powerpoint/2010/main" val="22209145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ditchthattextbook.com</a:t>
            </a:r>
            <a:r>
              <a:rPr lang="en-GB" dirty="0"/>
              <a:t>/ai/#t-1671292150919</a:t>
            </a:r>
          </a:p>
        </p:txBody>
      </p:sp>
      <p:sp>
        <p:nvSpPr>
          <p:cNvPr id="4" name="Slide Number Placeholder 3"/>
          <p:cNvSpPr>
            <a:spLocks noGrp="1"/>
          </p:cNvSpPr>
          <p:nvPr>
            <p:ph type="sldNum" sz="quarter" idx="5"/>
          </p:nvPr>
        </p:nvSpPr>
        <p:spPr/>
        <p:txBody>
          <a:bodyPr/>
          <a:lstStyle/>
          <a:p>
            <a:fld id="{F785E8C0-17BE-A64C-936C-779131C330D7}" type="slidenum">
              <a:rPr lang="en-GB" smtClean="0"/>
              <a:t>27</a:t>
            </a:fld>
            <a:endParaRPr lang="en-GB"/>
          </a:p>
        </p:txBody>
      </p:sp>
    </p:spTree>
    <p:extLst>
      <p:ext uri="{BB962C8B-B14F-4D97-AF65-F5344CB8AC3E}">
        <p14:creationId xmlns:p14="http://schemas.microsoft.com/office/powerpoint/2010/main" val="1313555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Sourced 16</a:t>
            </a:r>
            <a:r>
              <a:rPr lang="en-GB" baseline="30000" dirty="0"/>
              <a:t>th</a:t>
            </a:r>
            <a:r>
              <a:rPr lang="en-GB" dirty="0"/>
              <a:t> March 23</a:t>
            </a:r>
          </a:p>
        </p:txBody>
      </p:sp>
      <p:sp>
        <p:nvSpPr>
          <p:cNvPr id="4" name="Slide Number Placeholder 3"/>
          <p:cNvSpPr>
            <a:spLocks noGrp="1"/>
          </p:cNvSpPr>
          <p:nvPr>
            <p:ph type="sldNum" sz="quarter" idx="5"/>
          </p:nvPr>
        </p:nvSpPr>
        <p:spPr/>
        <p:txBody>
          <a:bodyPr/>
          <a:lstStyle/>
          <a:p>
            <a:fld id="{F785E8C0-17BE-A64C-936C-779131C330D7}" type="slidenum">
              <a:rPr lang="en-GB" smtClean="0"/>
              <a:t>30</a:t>
            </a:fld>
            <a:endParaRPr lang="en-GB"/>
          </a:p>
        </p:txBody>
      </p:sp>
    </p:spTree>
    <p:extLst>
      <p:ext uri="{BB962C8B-B14F-4D97-AF65-F5344CB8AC3E}">
        <p14:creationId xmlns:p14="http://schemas.microsoft.com/office/powerpoint/2010/main" val="2158899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Sourced 16</a:t>
            </a:r>
            <a:r>
              <a:rPr lang="en-GB" baseline="30000" dirty="0"/>
              <a:t>th</a:t>
            </a:r>
            <a:r>
              <a:rPr lang="en-GB" dirty="0"/>
              <a:t> March 23</a:t>
            </a:r>
          </a:p>
          <a:p>
            <a:endParaRPr lang="en-GB" dirty="0"/>
          </a:p>
        </p:txBody>
      </p:sp>
      <p:sp>
        <p:nvSpPr>
          <p:cNvPr id="4" name="Slide Number Placeholder 3"/>
          <p:cNvSpPr>
            <a:spLocks noGrp="1"/>
          </p:cNvSpPr>
          <p:nvPr>
            <p:ph type="sldNum" sz="quarter" idx="5"/>
          </p:nvPr>
        </p:nvSpPr>
        <p:spPr/>
        <p:txBody>
          <a:bodyPr/>
          <a:lstStyle/>
          <a:p>
            <a:fld id="{F785E8C0-17BE-A64C-936C-779131C330D7}" type="slidenum">
              <a:rPr lang="en-GB" smtClean="0"/>
              <a:t>31</a:t>
            </a:fld>
            <a:endParaRPr lang="en-GB"/>
          </a:p>
        </p:txBody>
      </p:sp>
    </p:spTree>
    <p:extLst>
      <p:ext uri="{BB962C8B-B14F-4D97-AF65-F5344CB8AC3E}">
        <p14:creationId xmlns:p14="http://schemas.microsoft.com/office/powerpoint/2010/main" val="3093340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SlpOaY-_HMk" TargetMode="External"/><Relationship Id="rId2" Type="http://schemas.openxmlformats.org/officeDocument/2006/relationships/hyperlink" Target="https://youtu.be/L_CUd5apse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D6E2-91BD-CF4A-8A37-44945D7BF636}"/>
              </a:ext>
            </a:extLst>
          </p:cNvPr>
          <p:cNvSpPr>
            <a:spLocks noGrp="1"/>
          </p:cNvSpPr>
          <p:nvPr>
            <p:ph type="title"/>
          </p:nvPr>
        </p:nvSpPr>
        <p:spPr/>
        <p:txBody>
          <a:bodyPr/>
          <a:lstStyle/>
          <a:p>
            <a:r>
              <a:rPr lang="en-GB" dirty="0"/>
              <a:t>Your homework was to…</a:t>
            </a:r>
          </a:p>
        </p:txBody>
      </p:sp>
      <p:sp>
        <p:nvSpPr>
          <p:cNvPr id="3" name="Content Placeholder 2">
            <a:extLst>
              <a:ext uri="{FF2B5EF4-FFF2-40B4-BE49-F238E27FC236}">
                <a16:creationId xmlns:a16="http://schemas.microsoft.com/office/drawing/2014/main" id="{FEB7DE34-7D98-634D-86F0-26E4C2956B6F}"/>
              </a:ext>
            </a:extLst>
          </p:cNvPr>
          <p:cNvSpPr>
            <a:spLocks noGrp="1"/>
          </p:cNvSpPr>
          <p:nvPr>
            <p:ph idx="1"/>
          </p:nvPr>
        </p:nvSpPr>
        <p:spPr/>
        <p:txBody>
          <a:bodyPr>
            <a:normAutofit/>
          </a:bodyPr>
          <a:lstStyle/>
          <a:p>
            <a:r>
              <a:rPr lang="en-GB" dirty="0"/>
              <a:t>Look for the word ‘intertextuality’ on line. </a:t>
            </a:r>
          </a:p>
          <a:p>
            <a:r>
              <a:rPr lang="en-GB" dirty="0"/>
              <a:t>Read about intertextuality and work out a definition* – what it means, what is does, how is does it…</a:t>
            </a:r>
          </a:p>
          <a:p>
            <a:r>
              <a:rPr lang="en-GB" dirty="0"/>
              <a:t>Think about </a:t>
            </a:r>
            <a:r>
              <a:rPr lang="en-GB" b="1" dirty="0"/>
              <a:t>intertextuality</a:t>
            </a:r>
            <a:r>
              <a:rPr lang="en-GB" dirty="0"/>
              <a:t> through the lens of theatre work you have viewed this academic year (</a:t>
            </a:r>
            <a:r>
              <a:rPr lang="en-GB" dirty="0" err="1"/>
              <a:t>Buffini’s</a:t>
            </a:r>
            <a:r>
              <a:rPr lang="en-GB" dirty="0"/>
              <a:t> ‘</a:t>
            </a:r>
            <a:r>
              <a:rPr lang="en-GB" dirty="0" err="1"/>
              <a:t>LovePlay</a:t>
            </a:r>
            <a:r>
              <a:rPr lang="en-GB" dirty="0"/>
              <a:t>’ and </a:t>
            </a:r>
            <a:r>
              <a:rPr lang="en-GB" dirty="0" err="1"/>
              <a:t>Rees’</a:t>
            </a:r>
            <a:r>
              <a:rPr lang="en-GB" dirty="0"/>
              <a:t> ‘Now the Hero’ for starters).</a:t>
            </a:r>
          </a:p>
        </p:txBody>
      </p:sp>
    </p:spTree>
    <p:extLst>
      <p:ext uri="{BB962C8B-B14F-4D97-AF65-F5344CB8AC3E}">
        <p14:creationId xmlns:p14="http://schemas.microsoft.com/office/powerpoint/2010/main" val="873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68D69-3F2A-D04D-8899-24F3D08CFCEC}"/>
              </a:ext>
            </a:extLst>
          </p:cNvPr>
          <p:cNvSpPr>
            <a:spLocks noGrp="1"/>
          </p:cNvSpPr>
          <p:nvPr>
            <p:ph type="title"/>
          </p:nvPr>
        </p:nvSpPr>
        <p:spPr/>
        <p:txBody>
          <a:bodyPr/>
          <a:lstStyle/>
          <a:p>
            <a:r>
              <a:rPr lang="en-GB" dirty="0"/>
              <a:t>Your homework was to…</a:t>
            </a:r>
          </a:p>
        </p:txBody>
      </p:sp>
      <p:sp>
        <p:nvSpPr>
          <p:cNvPr id="3" name="Content Placeholder 2">
            <a:extLst>
              <a:ext uri="{FF2B5EF4-FFF2-40B4-BE49-F238E27FC236}">
                <a16:creationId xmlns:a16="http://schemas.microsoft.com/office/drawing/2014/main" id="{25AEB943-98F5-C34F-A55D-8421842BD97E}"/>
              </a:ext>
            </a:extLst>
          </p:cNvPr>
          <p:cNvSpPr>
            <a:spLocks noGrp="1"/>
          </p:cNvSpPr>
          <p:nvPr>
            <p:ph idx="1"/>
          </p:nvPr>
        </p:nvSpPr>
        <p:spPr/>
        <p:txBody>
          <a:bodyPr/>
          <a:lstStyle/>
          <a:p>
            <a:r>
              <a:rPr lang="en-GB" dirty="0"/>
              <a:t>Consider, does this post-modern framework alter how you think about, evaluate, appreciate, the theatre work that you have viewed?</a:t>
            </a:r>
          </a:p>
          <a:p>
            <a:endParaRPr lang="en-GB" dirty="0"/>
          </a:p>
        </p:txBody>
      </p:sp>
    </p:spTree>
    <p:extLst>
      <p:ext uri="{BB962C8B-B14F-4D97-AF65-F5344CB8AC3E}">
        <p14:creationId xmlns:p14="http://schemas.microsoft.com/office/powerpoint/2010/main" val="603709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68D69-3F2A-D04D-8899-24F3D08CFCEC}"/>
              </a:ext>
            </a:extLst>
          </p:cNvPr>
          <p:cNvSpPr>
            <a:spLocks noGrp="1"/>
          </p:cNvSpPr>
          <p:nvPr>
            <p:ph type="title"/>
          </p:nvPr>
        </p:nvSpPr>
        <p:spPr/>
        <p:txBody>
          <a:bodyPr/>
          <a:lstStyle/>
          <a:p>
            <a:r>
              <a:rPr lang="en-GB" dirty="0"/>
              <a:t>Your homework was to…</a:t>
            </a:r>
          </a:p>
        </p:txBody>
      </p:sp>
      <p:sp>
        <p:nvSpPr>
          <p:cNvPr id="3" name="Content Placeholder 2">
            <a:extLst>
              <a:ext uri="{FF2B5EF4-FFF2-40B4-BE49-F238E27FC236}">
                <a16:creationId xmlns:a16="http://schemas.microsoft.com/office/drawing/2014/main" id="{25AEB943-98F5-C34F-A55D-8421842BD97E}"/>
              </a:ext>
            </a:extLst>
          </p:cNvPr>
          <p:cNvSpPr>
            <a:spLocks noGrp="1"/>
          </p:cNvSpPr>
          <p:nvPr>
            <p:ph idx="1"/>
          </p:nvPr>
        </p:nvSpPr>
        <p:spPr/>
        <p:txBody>
          <a:bodyPr/>
          <a:lstStyle/>
          <a:p>
            <a:r>
              <a:rPr lang="en-GB" dirty="0"/>
              <a:t>Consider, does this post-modern framework alter how you think about, evaluate, appreciate, the theatre work that you have viewed?</a:t>
            </a:r>
          </a:p>
          <a:p>
            <a:endParaRPr lang="en-GB" dirty="0"/>
          </a:p>
          <a:p>
            <a:r>
              <a:rPr lang="en-GB" dirty="0"/>
              <a:t>So…?</a:t>
            </a:r>
          </a:p>
          <a:p>
            <a:endParaRPr lang="en-GB" dirty="0"/>
          </a:p>
        </p:txBody>
      </p:sp>
    </p:spTree>
    <p:extLst>
      <p:ext uri="{BB962C8B-B14F-4D97-AF65-F5344CB8AC3E}">
        <p14:creationId xmlns:p14="http://schemas.microsoft.com/office/powerpoint/2010/main" val="2083303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304AE-C8C8-3A4D-9E01-5D0175F0FF44}"/>
              </a:ext>
            </a:extLst>
          </p:cNvPr>
          <p:cNvSpPr>
            <a:spLocks noGrp="1"/>
          </p:cNvSpPr>
          <p:nvPr>
            <p:ph type="title"/>
          </p:nvPr>
        </p:nvSpPr>
        <p:spPr/>
        <p:txBody>
          <a:bodyPr/>
          <a:lstStyle/>
          <a:p>
            <a:r>
              <a:rPr lang="en-GB" dirty="0"/>
              <a:t>The Simpsons + Intertextuality </a:t>
            </a:r>
          </a:p>
        </p:txBody>
      </p:sp>
      <p:sp>
        <p:nvSpPr>
          <p:cNvPr id="3" name="Content Placeholder 2">
            <a:extLst>
              <a:ext uri="{FF2B5EF4-FFF2-40B4-BE49-F238E27FC236}">
                <a16:creationId xmlns:a16="http://schemas.microsoft.com/office/drawing/2014/main" id="{58E81D50-FE61-874E-A7F2-AAE34951295B}"/>
              </a:ext>
            </a:extLst>
          </p:cNvPr>
          <p:cNvSpPr>
            <a:spLocks noGrp="1"/>
          </p:cNvSpPr>
          <p:nvPr>
            <p:ph idx="1"/>
          </p:nvPr>
        </p:nvSpPr>
        <p:spPr/>
        <p:txBody>
          <a:bodyPr/>
          <a:lstStyle/>
          <a:p>
            <a:endParaRPr lang="en-GB" dirty="0"/>
          </a:p>
          <a:p>
            <a:r>
              <a:rPr lang="en-GB" dirty="0"/>
              <a:t>Watch this:</a:t>
            </a:r>
          </a:p>
          <a:p>
            <a:endParaRPr lang="en-GB" dirty="0"/>
          </a:p>
          <a:p>
            <a:r>
              <a:rPr lang="en-GB" dirty="0"/>
              <a:t>https://</a:t>
            </a:r>
            <a:r>
              <a:rPr lang="en-GB" dirty="0" err="1"/>
              <a:t>www.youtube.com</a:t>
            </a:r>
            <a:r>
              <a:rPr lang="en-GB" dirty="0"/>
              <a:t>/</a:t>
            </a:r>
            <a:r>
              <a:rPr lang="en-GB" dirty="0" err="1"/>
              <a:t>watch?v</a:t>
            </a:r>
            <a:r>
              <a:rPr lang="en-GB" dirty="0"/>
              <a:t>=a3VKSmaksAI</a:t>
            </a:r>
          </a:p>
        </p:txBody>
      </p:sp>
    </p:spTree>
    <p:extLst>
      <p:ext uri="{BB962C8B-B14F-4D97-AF65-F5344CB8AC3E}">
        <p14:creationId xmlns:p14="http://schemas.microsoft.com/office/powerpoint/2010/main" val="38103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812C7-8D15-4E4E-9F45-4044F58200A5}"/>
              </a:ext>
            </a:extLst>
          </p:cNvPr>
          <p:cNvSpPr>
            <a:spLocks noGrp="1"/>
          </p:cNvSpPr>
          <p:nvPr>
            <p:ph type="title"/>
          </p:nvPr>
        </p:nvSpPr>
        <p:spPr/>
        <p:txBody>
          <a:bodyPr/>
          <a:lstStyle/>
          <a:p>
            <a:r>
              <a:rPr lang="en-GB" dirty="0"/>
              <a:t>Semiotic links</a:t>
            </a:r>
          </a:p>
        </p:txBody>
      </p:sp>
      <p:sp>
        <p:nvSpPr>
          <p:cNvPr id="3" name="Content Placeholder 2">
            <a:extLst>
              <a:ext uri="{FF2B5EF4-FFF2-40B4-BE49-F238E27FC236}">
                <a16:creationId xmlns:a16="http://schemas.microsoft.com/office/drawing/2014/main" id="{70D6958C-9880-C14D-BA25-0E3A103127ED}"/>
              </a:ext>
            </a:extLst>
          </p:cNvPr>
          <p:cNvSpPr>
            <a:spLocks noGrp="1"/>
          </p:cNvSpPr>
          <p:nvPr>
            <p:ph idx="1"/>
          </p:nvPr>
        </p:nvSpPr>
        <p:spPr/>
        <p:txBody>
          <a:bodyPr/>
          <a:lstStyle/>
          <a:p>
            <a:endParaRPr lang="en-GB" i="0" dirty="0">
              <a:solidFill>
                <a:srgbClr val="202124"/>
              </a:solidFill>
              <a:effectLst/>
            </a:endParaRPr>
          </a:p>
          <a:p>
            <a:r>
              <a:rPr lang="en-GB" i="0" dirty="0">
                <a:solidFill>
                  <a:srgbClr val="202124"/>
                </a:solidFill>
                <a:effectLst/>
              </a:rPr>
              <a:t>From previous module; </a:t>
            </a:r>
          </a:p>
          <a:p>
            <a:r>
              <a:rPr lang="en-GB" i="0" dirty="0">
                <a:solidFill>
                  <a:srgbClr val="202124"/>
                </a:solidFill>
                <a:effectLst/>
              </a:rPr>
              <a:t>‘connote’ means to suggest a secondary meaning or idea, whereas ‘denote’ means to indicate straightforwardly.</a:t>
            </a:r>
          </a:p>
          <a:p>
            <a:endParaRPr lang="en-GB" dirty="0">
              <a:solidFill>
                <a:srgbClr val="202124"/>
              </a:solidFill>
            </a:endParaRPr>
          </a:p>
          <a:p>
            <a:r>
              <a:rPr lang="en-GB" dirty="0">
                <a:solidFill>
                  <a:srgbClr val="202124"/>
                </a:solidFill>
              </a:rPr>
              <a:t>Remember our ‘dog’ / ‘cat’ / ‘tree’ descriptions?</a:t>
            </a:r>
          </a:p>
        </p:txBody>
      </p:sp>
    </p:spTree>
    <p:extLst>
      <p:ext uri="{BB962C8B-B14F-4D97-AF65-F5344CB8AC3E}">
        <p14:creationId xmlns:p14="http://schemas.microsoft.com/office/powerpoint/2010/main" val="517855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E9A7D-68BC-284F-88BE-862EFF56242E}"/>
              </a:ext>
            </a:extLst>
          </p:cNvPr>
          <p:cNvSpPr>
            <a:spLocks noGrp="1"/>
          </p:cNvSpPr>
          <p:nvPr>
            <p:ph type="title"/>
          </p:nvPr>
        </p:nvSpPr>
        <p:spPr/>
        <p:txBody>
          <a:bodyPr/>
          <a:lstStyle/>
          <a:p>
            <a:r>
              <a:rPr lang="en-GB" dirty="0"/>
              <a:t>DOG</a:t>
            </a:r>
          </a:p>
        </p:txBody>
      </p:sp>
      <p:sp>
        <p:nvSpPr>
          <p:cNvPr id="3" name="Content Placeholder 2">
            <a:extLst>
              <a:ext uri="{FF2B5EF4-FFF2-40B4-BE49-F238E27FC236}">
                <a16:creationId xmlns:a16="http://schemas.microsoft.com/office/drawing/2014/main" id="{A0F7EF7B-2349-6742-B32A-253F78E4090D}"/>
              </a:ext>
            </a:extLst>
          </p:cNvPr>
          <p:cNvSpPr>
            <a:spLocks noGrp="1"/>
          </p:cNvSpPr>
          <p:nvPr>
            <p:ph sz="half" idx="1"/>
          </p:nvPr>
        </p:nvSpPr>
        <p:spPr/>
        <p:txBody>
          <a:bodyPr/>
          <a:lstStyle/>
          <a:p>
            <a:r>
              <a:rPr lang="en-GB" b="1" dirty="0"/>
              <a:t>Connote:</a:t>
            </a:r>
          </a:p>
          <a:p>
            <a:r>
              <a:rPr lang="en-GB" i="0" dirty="0">
                <a:solidFill>
                  <a:srgbClr val="202124"/>
                </a:solidFill>
                <a:effectLst/>
              </a:rPr>
              <a:t>suggest a secondary meaning or idea</a:t>
            </a:r>
            <a:endParaRPr lang="en-GB" dirty="0"/>
          </a:p>
        </p:txBody>
      </p:sp>
      <p:sp>
        <p:nvSpPr>
          <p:cNvPr id="4" name="Content Placeholder 3">
            <a:extLst>
              <a:ext uri="{FF2B5EF4-FFF2-40B4-BE49-F238E27FC236}">
                <a16:creationId xmlns:a16="http://schemas.microsoft.com/office/drawing/2014/main" id="{C85C80D2-E143-7742-8A19-0455B9F9A525}"/>
              </a:ext>
            </a:extLst>
          </p:cNvPr>
          <p:cNvSpPr>
            <a:spLocks noGrp="1"/>
          </p:cNvSpPr>
          <p:nvPr>
            <p:ph sz="half" idx="2"/>
          </p:nvPr>
        </p:nvSpPr>
        <p:spPr/>
        <p:txBody>
          <a:bodyPr/>
          <a:lstStyle/>
          <a:p>
            <a:r>
              <a:rPr lang="en-GB" b="1" dirty="0"/>
              <a:t>Denote:</a:t>
            </a:r>
          </a:p>
          <a:p>
            <a:r>
              <a:rPr lang="en-GB" i="0" dirty="0">
                <a:solidFill>
                  <a:srgbClr val="202124"/>
                </a:solidFill>
                <a:effectLst/>
              </a:rPr>
              <a:t>to indicate straightforwardly</a:t>
            </a:r>
            <a:endParaRPr lang="en-GB" dirty="0"/>
          </a:p>
        </p:txBody>
      </p:sp>
    </p:spTree>
    <p:extLst>
      <p:ext uri="{BB962C8B-B14F-4D97-AF65-F5344CB8AC3E}">
        <p14:creationId xmlns:p14="http://schemas.microsoft.com/office/powerpoint/2010/main" val="1034681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E9A7D-68BC-284F-88BE-862EFF56242E}"/>
              </a:ext>
            </a:extLst>
          </p:cNvPr>
          <p:cNvSpPr>
            <a:spLocks noGrp="1"/>
          </p:cNvSpPr>
          <p:nvPr>
            <p:ph type="title"/>
          </p:nvPr>
        </p:nvSpPr>
        <p:spPr/>
        <p:txBody>
          <a:bodyPr/>
          <a:lstStyle/>
          <a:p>
            <a:r>
              <a:rPr lang="en-GB" dirty="0"/>
              <a:t>TREE</a:t>
            </a:r>
          </a:p>
        </p:txBody>
      </p:sp>
      <p:sp>
        <p:nvSpPr>
          <p:cNvPr id="3" name="Content Placeholder 2">
            <a:extLst>
              <a:ext uri="{FF2B5EF4-FFF2-40B4-BE49-F238E27FC236}">
                <a16:creationId xmlns:a16="http://schemas.microsoft.com/office/drawing/2014/main" id="{A0F7EF7B-2349-6742-B32A-253F78E4090D}"/>
              </a:ext>
            </a:extLst>
          </p:cNvPr>
          <p:cNvSpPr>
            <a:spLocks noGrp="1"/>
          </p:cNvSpPr>
          <p:nvPr>
            <p:ph sz="half" idx="1"/>
          </p:nvPr>
        </p:nvSpPr>
        <p:spPr/>
        <p:txBody>
          <a:bodyPr/>
          <a:lstStyle/>
          <a:p>
            <a:r>
              <a:rPr lang="en-GB" b="1" dirty="0"/>
              <a:t>Connote:</a:t>
            </a:r>
          </a:p>
          <a:p>
            <a:r>
              <a:rPr lang="en-GB" i="0" dirty="0">
                <a:solidFill>
                  <a:srgbClr val="202124"/>
                </a:solidFill>
                <a:effectLst/>
              </a:rPr>
              <a:t>suggest a secondary meaning or idea</a:t>
            </a:r>
            <a:endParaRPr lang="en-GB" dirty="0"/>
          </a:p>
        </p:txBody>
      </p:sp>
      <p:sp>
        <p:nvSpPr>
          <p:cNvPr id="4" name="Content Placeholder 3">
            <a:extLst>
              <a:ext uri="{FF2B5EF4-FFF2-40B4-BE49-F238E27FC236}">
                <a16:creationId xmlns:a16="http://schemas.microsoft.com/office/drawing/2014/main" id="{C85C80D2-E143-7742-8A19-0455B9F9A525}"/>
              </a:ext>
            </a:extLst>
          </p:cNvPr>
          <p:cNvSpPr>
            <a:spLocks noGrp="1"/>
          </p:cNvSpPr>
          <p:nvPr>
            <p:ph sz="half" idx="2"/>
          </p:nvPr>
        </p:nvSpPr>
        <p:spPr/>
        <p:txBody>
          <a:bodyPr/>
          <a:lstStyle/>
          <a:p>
            <a:r>
              <a:rPr lang="en-GB" b="1" dirty="0"/>
              <a:t>Denote:</a:t>
            </a:r>
          </a:p>
          <a:p>
            <a:r>
              <a:rPr lang="en-GB" i="0" dirty="0">
                <a:solidFill>
                  <a:srgbClr val="202124"/>
                </a:solidFill>
                <a:effectLst/>
              </a:rPr>
              <a:t>to indicate straightforwardly</a:t>
            </a:r>
            <a:endParaRPr lang="en-GB" dirty="0"/>
          </a:p>
        </p:txBody>
      </p:sp>
    </p:spTree>
    <p:extLst>
      <p:ext uri="{BB962C8B-B14F-4D97-AF65-F5344CB8AC3E}">
        <p14:creationId xmlns:p14="http://schemas.microsoft.com/office/powerpoint/2010/main" val="390002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41D1B-602A-D148-9CD5-75FC1178EA28}"/>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D0001577-9D6C-1449-BF79-DA60FC4EEBE3}"/>
              </a:ext>
            </a:extLst>
          </p:cNvPr>
          <p:cNvSpPr>
            <a:spLocks noGrp="1"/>
          </p:cNvSpPr>
          <p:nvPr>
            <p:ph idx="1"/>
          </p:nvPr>
        </p:nvSpPr>
        <p:spPr/>
        <p:txBody>
          <a:bodyPr>
            <a:normAutofit fontScale="92500"/>
          </a:bodyPr>
          <a:lstStyle/>
          <a:p>
            <a:r>
              <a:rPr lang="en-GB" sz="2200" b="0" i="0" dirty="0">
                <a:solidFill>
                  <a:srgbClr val="242424"/>
                </a:solidFill>
                <a:effectLst/>
              </a:rPr>
              <a:t>‘The analysis of theatrical performance has always provided a problem of particular difficulty to semiotic theory, for a variety of reasons…</a:t>
            </a:r>
          </a:p>
          <a:p>
            <a:r>
              <a:rPr lang="en-GB" b="0" i="0" dirty="0">
                <a:solidFill>
                  <a:srgbClr val="242424"/>
                </a:solidFill>
                <a:effectLst/>
              </a:rPr>
              <a:t>..the ephemerality of the event, the complexity of the interrelationships of so many communicative channels, the almost infinite variety of physical realizations that may be generated from a single written script, the phenomenological concerns generated by the physical presence of the event, and the effects upon interpretation of changing historical and social reception strategies.’ </a:t>
            </a:r>
            <a:endParaRPr lang="en-GB" dirty="0"/>
          </a:p>
        </p:txBody>
      </p:sp>
    </p:spTree>
    <p:extLst>
      <p:ext uri="{BB962C8B-B14F-4D97-AF65-F5344CB8AC3E}">
        <p14:creationId xmlns:p14="http://schemas.microsoft.com/office/powerpoint/2010/main" val="3687187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4169B-7273-224B-9D79-1FC252D2E144}"/>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2661527D-F7FD-374E-BBC0-9554F2E331DC}"/>
              </a:ext>
            </a:extLst>
          </p:cNvPr>
          <p:cNvSpPr>
            <a:spLocks noGrp="1"/>
          </p:cNvSpPr>
          <p:nvPr>
            <p:ph idx="1"/>
          </p:nvPr>
        </p:nvSpPr>
        <p:spPr/>
        <p:txBody>
          <a:bodyPr/>
          <a:lstStyle/>
          <a:p>
            <a:r>
              <a:rPr lang="en-GB" b="0" i="0" dirty="0">
                <a:solidFill>
                  <a:srgbClr val="242424"/>
                </a:solidFill>
                <a:effectLst/>
              </a:rPr>
              <a:t>‘Historical placement is of course a concern involved in analysing the interpretive process of any work of art, but it is particularly obvious and important in theatre, where an institutional collective process at a particular historical moment is always involved both in the specific realization and in the specific reception of the work.’</a:t>
            </a:r>
            <a:endParaRPr lang="en-GB" dirty="0"/>
          </a:p>
        </p:txBody>
      </p:sp>
    </p:spTree>
    <p:extLst>
      <p:ext uri="{BB962C8B-B14F-4D97-AF65-F5344CB8AC3E}">
        <p14:creationId xmlns:p14="http://schemas.microsoft.com/office/powerpoint/2010/main" val="3608986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3E58-1978-0A4D-9ECB-799D0CAAF113}"/>
              </a:ext>
            </a:extLst>
          </p:cNvPr>
          <p:cNvSpPr>
            <a:spLocks noGrp="1"/>
          </p:cNvSpPr>
          <p:nvPr>
            <p:ph type="title"/>
          </p:nvPr>
        </p:nvSpPr>
        <p:spPr/>
        <p:txBody>
          <a:bodyPr/>
          <a:lstStyle/>
          <a:p>
            <a:r>
              <a:rPr lang="en-GB" dirty="0"/>
              <a:t>What’s Carlson saying?</a:t>
            </a:r>
          </a:p>
        </p:txBody>
      </p:sp>
      <p:sp>
        <p:nvSpPr>
          <p:cNvPr id="3" name="Content Placeholder 2">
            <a:extLst>
              <a:ext uri="{FF2B5EF4-FFF2-40B4-BE49-F238E27FC236}">
                <a16:creationId xmlns:a16="http://schemas.microsoft.com/office/drawing/2014/main" id="{7738A292-E0B0-C94C-8610-FC7787B34A33}"/>
              </a:ext>
            </a:extLst>
          </p:cNvPr>
          <p:cNvSpPr>
            <a:spLocks noGrp="1"/>
          </p:cNvSpPr>
          <p:nvPr>
            <p:ph idx="1"/>
          </p:nvPr>
        </p:nvSpPr>
        <p:spPr/>
        <p:txBody>
          <a:bodyPr>
            <a:normAutofit lnSpcReduction="10000"/>
          </a:bodyPr>
          <a:lstStyle/>
          <a:p>
            <a:r>
              <a:rPr lang="en-GB" dirty="0"/>
              <a:t>An audience will view of piece of theatre differently depending upon several factors.</a:t>
            </a:r>
          </a:p>
          <a:p>
            <a:endParaRPr lang="en-GB" dirty="0"/>
          </a:p>
          <a:p>
            <a:r>
              <a:rPr lang="en-GB" dirty="0"/>
              <a:t>Script, location, the ‘liveness’ of the event, the socio-political landscape of the day – what’s happening in the news.</a:t>
            </a:r>
          </a:p>
          <a:p>
            <a:endParaRPr lang="en-GB" dirty="0"/>
          </a:p>
          <a:p>
            <a:r>
              <a:rPr lang="en-GB" dirty="0"/>
              <a:t>How the work is produced and how it is received and perceived are influencing factors.</a:t>
            </a:r>
          </a:p>
        </p:txBody>
      </p:sp>
    </p:spTree>
    <p:extLst>
      <p:ext uri="{BB962C8B-B14F-4D97-AF65-F5344CB8AC3E}">
        <p14:creationId xmlns:p14="http://schemas.microsoft.com/office/powerpoint/2010/main" val="535569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E5A8-FAC2-4540-B508-E5CB04CA6441}"/>
              </a:ext>
            </a:extLst>
          </p:cNvPr>
          <p:cNvSpPr>
            <a:spLocks noGrp="1"/>
          </p:cNvSpPr>
          <p:nvPr>
            <p:ph type="title"/>
          </p:nvPr>
        </p:nvSpPr>
        <p:spPr/>
        <p:txBody>
          <a:bodyPr/>
          <a:lstStyle/>
          <a:p>
            <a:r>
              <a:rPr lang="en-GB" dirty="0"/>
              <a:t>What’s Carlson saying?</a:t>
            </a:r>
          </a:p>
        </p:txBody>
      </p:sp>
      <p:sp>
        <p:nvSpPr>
          <p:cNvPr id="3" name="Content Placeholder 2">
            <a:extLst>
              <a:ext uri="{FF2B5EF4-FFF2-40B4-BE49-F238E27FC236}">
                <a16:creationId xmlns:a16="http://schemas.microsoft.com/office/drawing/2014/main" id="{AA2421A3-5702-B144-96E9-048EFC246277}"/>
              </a:ext>
            </a:extLst>
          </p:cNvPr>
          <p:cNvSpPr>
            <a:spLocks noGrp="1"/>
          </p:cNvSpPr>
          <p:nvPr>
            <p:ph idx="1"/>
          </p:nvPr>
        </p:nvSpPr>
        <p:spPr/>
        <p:txBody>
          <a:bodyPr>
            <a:normAutofit lnSpcReduction="10000"/>
          </a:bodyPr>
          <a:lstStyle/>
          <a:p>
            <a:r>
              <a:rPr lang="en-GB" dirty="0"/>
              <a:t>Carlson is connecting the act of watching theatre to the wider world of the viewer.</a:t>
            </a:r>
          </a:p>
          <a:p>
            <a:endParaRPr lang="en-GB" dirty="0"/>
          </a:p>
          <a:p>
            <a:r>
              <a:rPr lang="en-GB" dirty="0"/>
              <a:t>He connects the lived experience of the audience to the experience of viewing or ‘receiving’ the production.</a:t>
            </a:r>
          </a:p>
          <a:p>
            <a:endParaRPr lang="en-GB" dirty="0"/>
          </a:p>
          <a:p>
            <a:r>
              <a:rPr lang="en-GB" dirty="0"/>
              <a:t>Meaning is highly unstable as everyone* can interpret the production in their own way.</a:t>
            </a:r>
          </a:p>
        </p:txBody>
      </p:sp>
    </p:spTree>
    <p:extLst>
      <p:ext uri="{BB962C8B-B14F-4D97-AF65-F5344CB8AC3E}">
        <p14:creationId xmlns:p14="http://schemas.microsoft.com/office/powerpoint/2010/main" val="536871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A799-3D3C-7F4E-9A1C-CDD4F499FF23}"/>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05CECBA4-E456-5F42-9737-47B391C93CAD}"/>
              </a:ext>
            </a:extLst>
          </p:cNvPr>
          <p:cNvSpPr>
            <a:spLocks noGrp="1"/>
          </p:cNvSpPr>
          <p:nvPr>
            <p:ph idx="1"/>
          </p:nvPr>
        </p:nvSpPr>
        <p:spPr/>
        <p:txBody>
          <a:bodyPr>
            <a:normAutofit lnSpcReduction="10000"/>
          </a:bodyPr>
          <a:lstStyle/>
          <a:p>
            <a:r>
              <a:rPr lang="en-GB" b="0" i="0" dirty="0">
                <a:solidFill>
                  <a:srgbClr val="242424"/>
                </a:solidFill>
                <a:effectLst/>
              </a:rPr>
              <a:t>‘The Prague School theorists provided a useful three-part model for the analysis of acting - </a:t>
            </a:r>
            <a:r>
              <a:rPr lang="en-GB" b="1" i="0" dirty="0">
                <a:solidFill>
                  <a:srgbClr val="242424"/>
                </a:solidFill>
                <a:effectLst/>
              </a:rPr>
              <a:t>actor, character, and stage figure</a:t>
            </a:r>
            <a:r>
              <a:rPr lang="en-GB" b="0" i="0" dirty="0">
                <a:solidFill>
                  <a:srgbClr val="242424"/>
                </a:solidFill>
                <a:effectLst/>
              </a:rPr>
              <a:t>, where the stage figure was the product created by the actor, the character that figure as interpreted by the audience.</a:t>
            </a:r>
          </a:p>
          <a:p>
            <a:r>
              <a:rPr lang="en-GB" b="0" i="0" dirty="0">
                <a:solidFill>
                  <a:srgbClr val="242424"/>
                </a:solidFill>
                <a:effectLst/>
              </a:rPr>
              <a:t>The expressive function of the acting sign is centred on the actor, the referential on the stage figure, the conative on the audience.’ </a:t>
            </a:r>
          </a:p>
        </p:txBody>
      </p:sp>
    </p:spTree>
    <p:extLst>
      <p:ext uri="{BB962C8B-B14F-4D97-AF65-F5344CB8AC3E}">
        <p14:creationId xmlns:p14="http://schemas.microsoft.com/office/powerpoint/2010/main" val="3539144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582B3-77A0-B845-888C-D50118010A5A}"/>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198F2E3E-BDFC-D642-8316-B78FC2808ACB}"/>
              </a:ext>
            </a:extLst>
          </p:cNvPr>
          <p:cNvSpPr>
            <a:spLocks noGrp="1"/>
          </p:cNvSpPr>
          <p:nvPr>
            <p:ph idx="1"/>
          </p:nvPr>
        </p:nvSpPr>
        <p:spPr/>
        <p:txBody>
          <a:bodyPr>
            <a:normAutofit fontScale="92500" lnSpcReduction="10000"/>
          </a:bodyPr>
          <a:lstStyle/>
          <a:p>
            <a:r>
              <a:rPr lang="en-GB" dirty="0"/>
              <a:t>Explained…?</a:t>
            </a:r>
          </a:p>
          <a:p>
            <a:endParaRPr lang="en-GB" dirty="0"/>
          </a:p>
          <a:p>
            <a:r>
              <a:rPr lang="en-GB" dirty="0"/>
              <a:t>Actor – produces the ‘Stage figure’</a:t>
            </a:r>
          </a:p>
          <a:p>
            <a:endParaRPr lang="en-GB" dirty="0"/>
          </a:p>
          <a:p>
            <a:r>
              <a:rPr lang="en-GB" dirty="0"/>
              <a:t>Character – this is what the audience sees in the produced performance</a:t>
            </a:r>
          </a:p>
          <a:p>
            <a:endParaRPr lang="en-GB" dirty="0"/>
          </a:p>
          <a:p>
            <a:r>
              <a:rPr lang="en-GB" dirty="0"/>
              <a:t>Stage Figure – product that gives the intended sign for the play to work</a:t>
            </a:r>
          </a:p>
          <a:p>
            <a:endParaRPr lang="en-GB" dirty="0"/>
          </a:p>
          <a:p>
            <a:endParaRPr lang="en-GB" dirty="0"/>
          </a:p>
        </p:txBody>
      </p:sp>
    </p:spTree>
    <p:extLst>
      <p:ext uri="{BB962C8B-B14F-4D97-AF65-F5344CB8AC3E}">
        <p14:creationId xmlns:p14="http://schemas.microsoft.com/office/powerpoint/2010/main" val="3908415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FDD28-48DD-8547-AE86-88F615304CAD}"/>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76993DFB-BA84-6D4C-878C-2C9E388BEF64}"/>
              </a:ext>
            </a:extLst>
          </p:cNvPr>
          <p:cNvSpPr>
            <a:spLocks noGrp="1"/>
          </p:cNvSpPr>
          <p:nvPr>
            <p:ph idx="1"/>
          </p:nvPr>
        </p:nvSpPr>
        <p:spPr/>
        <p:txBody>
          <a:bodyPr>
            <a:normAutofit/>
          </a:bodyPr>
          <a:lstStyle/>
          <a:p>
            <a:r>
              <a:rPr lang="en-GB" b="0" i="0" dirty="0">
                <a:solidFill>
                  <a:srgbClr val="242424"/>
                </a:solidFill>
                <a:effectLst/>
              </a:rPr>
              <a:t>‘The conative work of the audience always results from a blending of the expressive orientation of the actor and the referential of the stage figure, and the creative collision of these two elements.</a:t>
            </a:r>
          </a:p>
          <a:p>
            <a:endParaRPr lang="en-GB" dirty="0"/>
          </a:p>
          <a:p>
            <a:r>
              <a:rPr lang="en-GB" dirty="0"/>
              <a:t>This theory is not as popular today. </a:t>
            </a:r>
          </a:p>
        </p:txBody>
      </p:sp>
    </p:spTree>
    <p:extLst>
      <p:ext uri="{BB962C8B-B14F-4D97-AF65-F5344CB8AC3E}">
        <p14:creationId xmlns:p14="http://schemas.microsoft.com/office/powerpoint/2010/main" val="2916049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A9C6D-F8F6-1647-B713-341076AC2114}"/>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8A3969FE-A986-B645-B307-F3B7397FBCED}"/>
              </a:ext>
            </a:extLst>
          </p:cNvPr>
          <p:cNvSpPr>
            <a:spLocks noGrp="1"/>
          </p:cNvSpPr>
          <p:nvPr>
            <p:ph idx="1"/>
          </p:nvPr>
        </p:nvSpPr>
        <p:spPr/>
        <p:txBody>
          <a:bodyPr>
            <a:normAutofit/>
          </a:bodyPr>
          <a:lstStyle/>
          <a:p>
            <a:r>
              <a:rPr lang="en-GB" dirty="0"/>
              <a:t>Part of Carlson’s point is that ‘intertextuality’ works in many different ways.</a:t>
            </a:r>
          </a:p>
          <a:p>
            <a:r>
              <a:rPr lang="en-GB" dirty="0"/>
              <a:t>One of these ways - supported by The Prague School – is that fame, celebrity, notoriety all play into the expectation of the viewing experience.</a:t>
            </a:r>
          </a:p>
          <a:p>
            <a:r>
              <a:rPr lang="en-GB" dirty="0"/>
              <a:t>We – the audience – can’t help but carry expectations with us into the theatre. </a:t>
            </a:r>
          </a:p>
        </p:txBody>
      </p:sp>
    </p:spTree>
    <p:extLst>
      <p:ext uri="{BB962C8B-B14F-4D97-AF65-F5344CB8AC3E}">
        <p14:creationId xmlns:p14="http://schemas.microsoft.com/office/powerpoint/2010/main" val="1573684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E9A7D-68BC-284F-88BE-862EFF56242E}"/>
              </a:ext>
            </a:extLst>
          </p:cNvPr>
          <p:cNvSpPr>
            <a:spLocks noGrp="1"/>
          </p:cNvSpPr>
          <p:nvPr>
            <p:ph type="title"/>
          </p:nvPr>
        </p:nvSpPr>
        <p:spPr/>
        <p:txBody>
          <a:bodyPr/>
          <a:lstStyle/>
          <a:p>
            <a:r>
              <a:rPr lang="en-GB" dirty="0"/>
              <a:t>ACTING or DESIGNING</a:t>
            </a:r>
          </a:p>
        </p:txBody>
      </p:sp>
      <p:sp>
        <p:nvSpPr>
          <p:cNvPr id="3" name="Content Placeholder 2">
            <a:extLst>
              <a:ext uri="{FF2B5EF4-FFF2-40B4-BE49-F238E27FC236}">
                <a16:creationId xmlns:a16="http://schemas.microsoft.com/office/drawing/2014/main" id="{A0F7EF7B-2349-6742-B32A-253F78E4090D}"/>
              </a:ext>
            </a:extLst>
          </p:cNvPr>
          <p:cNvSpPr>
            <a:spLocks noGrp="1"/>
          </p:cNvSpPr>
          <p:nvPr>
            <p:ph sz="half" idx="1"/>
          </p:nvPr>
        </p:nvSpPr>
        <p:spPr/>
        <p:txBody>
          <a:bodyPr/>
          <a:lstStyle/>
          <a:p>
            <a:r>
              <a:rPr lang="en-GB" b="1" dirty="0"/>
              <a:t>Connote:</a:t>
            </a:r>
          </a:p>
          <a:p>
            <a:r>
              <a:rPr lang="en-GB" i="0" dirty="0">
                <a:solidFill>
                  <a:srgbClr val="202124"/>
                </a:solidFill>
                <a:effectLst/>
              </a:rPr>
              <a:t>suggest a secondary meaning or idea</a:t>
            </a:r>
            <a:endParaRPr lang="en-GB" dirty="0"/>
          </a:p>
        </p:txBody>
      </p:sp>
      <p:sp>
        <p:nvSpPr>
          <p:cNvPr id="4" name="Content Placeholder 3">
            <a:extLst>
              <a:ext uri="{FF2B5EF4-FFF2-40B4-BE49-F238E27FC236}">
                <a16:creationId xmlns:a16="http://schemas.microsoft.com/office/drawing/2014/main" id="{C85C80D2-E143-7742-8A19-0455B9F9A525}"/>
              </a:ext>
            </a:extLst>
          </p:cNvPr>
          <p:cNvSpPr>
            <a:spLocks noGrp="1"/>
          </p:cNvSpPr>
          <p:nvPr>
            <p:ph sz="half" idx="2"/>
          </p:nvPr>
        </p:nvSpPr>
        <p:spPr/>
        <p:txBody>
          <a:bodyPr/>
          <a:lstStyle/>
          <a:p>
            <a:r>
              <a:rPr lang="en-GB" b="1" dirty="0"/>
              <a:t>Denote:</a:t>
            </a:r>
          </a:p>
          <a:p>
            <a:r>
              <a:rPr lang="en-GB" i="0" dirty="0">
                <a:solidFill>
                  <a:srgbClr val="202124"/>
                </a:solidFill>
                <a:effectLst/>
              </a:rPr>
              <a:t>to indicate straightforwardly</a:t>
            </a:r>
            <a:endParaRPr lang="en-GB" dirty="0"/>
          </a:p>
        </p:txBody>
      </p:sp>
    </p:spTree>
    <p:extLst>
      <p:ext uri="{BB962C8B-B14F-4D97-AF65-F5344CB8AC3E}">
        <p14:creationId xmlns:p14="http://schemas.microsoft.com/office/powerpoint/2010/main" val="1504742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EFF38-A82E-0E41-BFF5-E088188F5EFF}"/>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0511E7FF-3685-1549-A335-9BEB591A563C}"/>
              </a:ext>
            </a:extLst>
          </p:cNvPr>
          <p:cNvSpPr>
            <a:spLocks noGrp="1"/>
          </p:cNvSpPr>
          <p:nvPr>
            <p:ph idx="1"/>
          </p:nvPr>
        </p:nvSpPr>
        <p:spPr/>
        <p:txBody>
          <a:bodyPr>
            <a:normAutofit/>
          </a:bodyPr>
          <a:lstStyle/>
          <a:p>
            <a:pPr algn="l"/>
            <a:r>
              <a:rPr lang="en-GB" b="0" i="0" dirty="0">
                <a:solidFill>
                  <a:srgbClr val="242424"/>
                </a:solidFill>
                <a:effectLst/>
              </a:rPr>
              <a:t>‘The 'invisible but inevitable' ghosts of previous roles in the theatre has certain parallels to the phenomenon of intertextuality in reading where 'ghosts' of previous reading experiences continually condition our activity, though the phenomenological physical presence of the actor in different performance texts gives this phenomenon a particularly complex and powerful quality in the theatre.’ </a:t>
            </a:r>
          </a:p>
          <a:p>
            <a:endParaRPr lang="en-GB" dirty="0"/>
          </a:p>
        </p:txBody>
      </p:sp>
    </p:spTree>
    <p:extLst>
      <p:ext uri="{BB962C8B-B14F-4D97-AF65-F5344CB8AC3E}">
        <p14:creationId xmlns:p14="http://schemas.microsoft.com/office/powerpoint/2010/main" val="488923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179C-CE6A-2D40-862C-CAFFACBECD16}"/>
              </a:ext>
            </a:extLst>
          </p:cNvPr>
          <p:cNvSpPr>
            <a:spLocks noGrp="1"/>
          </p:cNvSpPr>
          <p:nvPr>
            <p:ph type="title"/>
          </p:nvPr>
        </p:nvSpPr>
        <p:spPr/>
        <p:txBody>
          <a:bodyPr/>
          <a:lstStyle/>
          <a:p>
            <a:r>
              <a:rPr lang="en-GB" dirty="0"/>
              <a:t>Carlson</a:t>
            </a:r>
          </a:p>
        </p:txBody>
      </p:sp>
      <p:sp>
        <p:nvSpPr>
          <p:cNvPr id="3" name="Content Placeholder 2">
            <a:extLst>
              <a:ext uri="{FF2B5EF4-FFF2-40B4-BE49-F238E27FC236}">
                <a16:creationId xmlns:a16="http://schemas.microsoft.com/office/drawing/2014/main" id="{FB0F9B25-85BD-1544-9CE4-6C0FB875D5AB}"/>
              </a:ext>
            </a:extLst>
          </p:cNvPr>
          <p:cNvSpPr>
            <a:spLocks noGrp="1"/>
          </p:cNvSpPr>
          <p:nvPr>
            <p:ph idx="1"/>
          </p:nvPr>
        </p:nvSpPr>
        <p:spPr/>
        <p:txBody>
          <a:bodyPr>
            <a:normAutofit fontScale="92500" lnSpcReduction="20000"/>
          </a:bodyPr>
          <a:lstStyle/>
          <a:p>
            <a:r>
              <a:rPr lang="en-GB" b="0" i="0" dirty="0">
                <a:solidFill>
                  <a:srgbClr val="242424"/>
                </a:solidFill>
                <a:effectLst/>
              </a:rPr>
              <a:t>‘Like literary intertextuality, but perhaps even more strikingly, it may be a source of distraction, a valuable tool for interpretation, or a source of enrichment and deepened pleasure in the work.’</a:t>
            </a:r>
          </a:p>
          <a:p>
            <a:r>
              <a:rPr lang="en-GB" dirty="0">
                <a:solidFill>
                  <a:srgbClr val="242424"/>
                </a:solidFill>
              </a:rPr>
              <a:t>‘</a:t>
            </a:r>
            <a:r>
              <a:rPr lang="en-GB" b="0" i="0" dirty="0">
                <a:solidFill>
                  <a:srgbClr val="242424"/>
                </a:solidFill>
                <a:effectLst/>
              </a:rPr>
              <a:t>Many a stage. character,(), has been confused or destroyed by distractions arising from the celebrity of a well-known star, but it is also true that many characters, inadequately drawn in the script, have been made rich and interesting on stage by the infusion of some particular actor's celebrity.’</a:t>
            </a:r>
          </a:p>
          <a:p>
            <a:endParaRPr lang="en-GB" dirty="0"/>
          </a:p>
        </p:txBody>
      </p:sp>
    </p:spTree>
    <p:extLst>
      <p:ext uri="{BB962C8B-B14F-4D97-AF65-F5344CB8AC3E}">
        <p14:creationId xmlns:p14="http://schemas.microsoft.com/office/powerpoint/2010/main" val="529985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D90F-8DAD-5340-B3C4-FC69AD4275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3289DF-BB68-5D49-BDD0-67242502E51E}"/>
              </a:ext>
            </a:extLst>
          </p:cNvPr>
          <p:cNvSpPr>
            <a:spLocks noGrp="1"/>
          </p:cNvSpPr>
          <p:nvPr>
            <p:ph idx="1"/>
          </p:nvPr>
        </p:nvSpPr>
        <p:spPr/>
        <p:txBody>
          <a:bodyPr/>
          <a:lstStyle/>
          <a:p>
            <a:r>
              <a:rPr lang="en-GB" dirty="0">
                <a:solidFill>
                  <a:srgbClr val="202124"/>
                </a:solidFill>
              </a:rPr>
              <a:t>There is a link between intertextuality, Carlson’s article re The Prague School and working for free…</a:t>
            </a:r>
            <a:endParaRPr lang="en-GB" dirty="0"/>
          </a:p>
          <a:p>
            <a:endParaRPr lang="en-GB" dirty="0"/>
          </a:p>
        </p:txBody>
      </p:sp>
    </p:spTree>
    <p:extLst>
      <p:ext uri="{BB962C8B-B14F-4D97-AF65-F5344CB8AC3E}">
        <p14:creationId xmlns:p14="http://schemas.microsoft.com/office/powerpoint/2010/main" val="7613279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50555-3523-3F4C-B553-C78A6A7A2C07}"/>
              </a:ext>
            </a:extLst>
          </p:cNvPr>
          <p:cNvSpPr>
            <a:spLocks noGrp="1"/>
          </p:cNvSpPr>
          <p:nvPr>
            <p:ph type="title"/>
          </p:nvPr>
        </p:nvSpPr>
        <p:spPr/>
        <p:txBody>
          <a:bodyPr/>
          <a:lstStyle/>
          <a:p>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Intertextuality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70B84F-2FB0-EE44-A338-9218CC96A8E4}"/>
              </a:ext>
            </a:extLst>
          </p:cNvPr>
          <p:cNvSpPr>
            <a:spLocks noGrp="1"/>
          </p:cNvSpPr>
          <p:nvPr>
            <p:ph idx="1"/>
          </p:nvPr>
        </p:nvSpPr>
        <p:spPr/>
        <p:txBody>
          <a:bodyPr>
            <a:normAutofit/>
          </a:bodyPr>
          <a:lstStyle/>
          <a:p>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Intertextuality refers to the concept of interconnectedness between different texts and how they refer to or influence one another. It can occur in various forms, including direct references, quotations, allusions, and parodies. Intertextuality is a way for writers to establish connections between their own work and other texts, which can add depth and meaning to their writing. It also highlights the role of culture and history in shaping our understanding of language and literature.</a:t>
            </a:r>
            <a:endParaRPr lang="en-GB" sz="2400" dirty="0">
              <a:effectLst/>
              <a:latin typeface="Arial" panose="020B0604020202020204" pitchFamily="34" charset="0"/>
              <a:ea typeface="MS Mincho" panose="02020609040205080304" pitchFamily="49" charset="-128"/>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0722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9A64-065C-2946-9315-A0E6A5F2C9C6}"/>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8561BADC-21EE-A441-83F0-B63F2CD8BD15}"/>
              </a:ext>
            </a:extLst>
          </p:cNvPr>
          <p:cNvPicPr>
            <a:picLocks noGrp="1" noChangeAspect="1"/>
          </p:cNvPicPr>
          <p:nvPr>
            <p:ph idx="1"/>
          </p:nvPr>
        </p:nvPicPr>
        <p:blipFill rotWithShape="1">
          <a:blip r:embed="rId2"/>
          <a:srcRect l="20537" t="17236" r="17330" b="17343"/>
          <a:stretch/>
        </p:blipFill>
        <p:spPr>
          <a:xfrm>
            <a:off x="573314" y="1518804"/>
            <a:ext cx="8113486" cy="5339196"/>
          </a:xfrm>
        </p:spPr>
      </p:pic>
    </p:spTree>
    <p:extLst>
      <p:ext uri="{BB962C8B-B14F-4D97-AF65-F5344CB8AC3E}">
        <p14:creationId xmlns:p14="http://schemas.microsoft.com/office/powerpoint/2010/main" val="1120025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9797-7DAE-E740-9517-BA0F0870BD25}"/>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with medium confidence">
            <a:extLst>
              <a:ext uri="{FF2B5EF4-FFF2-40B4-BE49-F238E27FC236}">
                <a16:creationId xmlns:a16="http://schemas.microsoft.com/office/drawing/2014/main" id="{EF134919-8BB0-8F4B-8B7E-412BA6C3392E}"/>
              </a:ext>
            </a:extLst>
          </p:cNvPr>
          <p:cNvPicPr>
            <a:picLocks noGrp="1" noChangeAspect="1"/>
          </p:cNvPicPr>
          <p:nvPr>
            <p:ph idx="1"/>
          </p:nvPr>
        </p:nvPicPr>
        <p:blipFill rotWithShape="1">
          <a:blip r:embed="rId2"/>
          <a:srcRect l="22942" t="18199" r="33965" b="8363"/>
          <a:stretch/>
        </p:blipFill>
        <p:spPr>
          <a:xfrm>
            <a:off x="1313543" y="-41635"/>
            <a:ext cx="6516914" cy="6941269"/>
          </a:xfrm>
        </p:spPr>
      </p:pic>
    </p:spTree>
    <p:extLst>
      <p:ext uri="{BB962C8B-B14F-4D97-AF65-F5344CB8AC3E}">
        <p14:creationId xmlns:p14="http://schemas.microsoft.com/office/powerpoint/2010/main" val="849946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47712-3B24-3442-B93F-EC162364D281}"/>
              </a:ext>
            </a:extLst>
          </p:cNvPr>
          <p:cNvSpPr>
            <a:spLocks noGrp="1"/>
          </p:cNvSpPr>
          <p:nvPr>
            <p:ph type="title"/>
          </p:nvPr>
        </p:nvSpPr>
        <p:spPr/>
        <p:txBody>
          <a:bodyPr/>
          <a:lstStyle/>
          <a:p>
            <a:endParaRPr lang="en-GB"/>
          </a:p>
        </p:txBody>
      </p:sp>
      <p:pic>
        <p:nvPicPr>
          <p:cNvPr id="5" name="Content Placeholder 4" descr="Graphical user interface, application, Teams&#10;&#10;Description automatically generated">
            <a:extLst>
              <a:ext uri="{FF2B5EF4-FFF2-40B4-BE49-F238E27FC236}">
                <a16:creationId xmlns:a16="http://schemas.microsoft.com/office/drawing/2014/main" id="{E29097B1-9DFF-FC4F-A628-16DA35C35EFC}"/>
              </a:ext>
            </a:extLst>
          </p:cNvPr>
          <p:cNvPicPr>
            <a:picLocks noGrp="1" noChangeAspect="1"/>
          </p:cNvPicPr>
          <p:nvPr>
            <p:ph idx="1"/>
          </p:nvPr>
        </p:nvPicPr>
        <p:blipFill rotWithShape="1">
          <a:blip r:embed="rId2"/>
          <a:srcRect l="18532" t="16275" r="19133" b="8363"/>
          <a:stretch/>
        </p:blipFill>
        <p:spPr>
          <a:xfrm>
            <a:off x="228599" y="396753"/>
            <a:ext cx="8686801" cy="6563981"/>
          </a:xfrm>
        </p:spPr>
      </p:pic>
    </p:spTree>
    <p:extLst>
      <p:ext uri="{BB962C8B-B14F-4D97-AF65-F5344CB8AC3E}">
        <p14:creationId xmlns:p14="http://schemas.microsoft.com/office/powerpoint/2010/main" val="3955008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D47E-06D3-014F-B1A6-9BA7B93F8061}"/>
              </a:ext>
            </a:extLst>
          </p:cNvPr>
          <p:cNvSpPr>
            <a:spLocks noGrp="1"/>
          </p:cNvSpPr>
          <p:nvPr>
            <p:ph type="title"/>
          </p:nvPr>
        </p:nvSpPr>
        <p:spPr/>
        <p:txBody>
          <a:bodyPr/>
          <a:lstStyle/>
          <a:p>
            <a:r>
              <a:rPr lang="en-GB" dirty="0"/>
              <a:t>Ditch that text book</a:t>
            </a:r>
          </a:p>
        </p:txBody>
      </p:sp>
      <p:pic>
        <p:nvPicPr>
          <p:cNvPr id="5" name="Content Placeholder 4" descr="Graphical user interface, application, Word&#10;&#10;Description automatically generated">
            <a:extLst>
              <a:ext uri="{FF2B5EF4-FFF2-40B4-BE49-F238E27FC236}">
                <a16:creationId xmlns:a16="http://schemas.microsoft.com/office/drawing/2014/main" id="{034B14F4-C182-2443-8BF8-8849184CBE58}"/>
              </a:ext>
            </a:extLst>
          </p:cNvPr>
          <p:cNvPicPr>
            <a:picLocks noGrp="1" noChangeAspect="1"/>
          </p:cNvPicPr>
          <p:nvPr>
            <p:ph idx="1"/>
          </p:nvPr>
        </p:nvPicPr>
        <p:blipFill rotWithShape="1">
          <a:blip r:embed="rId2"/>
          <a:srcRect l="15928" t="17558" r="10113" b="14135"/>
          <a:stretch/>
        </p:blipFill>
        <p:spPr>
          <a:xfrm>
            <a:off x="0" y="1567543"/>
            <a:ext cx="9165158" cy="5290457"/>
          </a:xfrm>
        </p:spPr>
      </p:pic>
      <p:sp>
        <p:nvSpPr>
          <p:cNvPr id="3" name="Rectangle 2">
            <a:extLst>
              <a:ext uri="{FF2B5EF4-FFF2-40B4-BE49-F238E27FC236}">
                <a16:creationId xmlns:a16="http://schemas.microsoft.com/office/drawing/2014/main" id="{68457DE7-C1A9-5543-A548-C68908DC3470}"/>
              </a:ext>
            </a:extLst>
          </p:cNvPr>
          <p:cNvSpPr/>
          <p:nvPr/>
        </p:nvSpPr>
        <p:spPr>
          <a:xfrm>
            <a:off x="0" y="1228725"/>
            <a:ext cx="9144000" cy="5629275"/>
          </a:xfrm>
          <a:prstGeom prst="rect">
            <a:avLst/>
          </a:prstGeom>
          <a:solidFill>
            <a:schemeClr val="accent2">
              <a:lumMod val="20000"/>
              <a:lumOff val="8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6755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B277-5184-5B42-8401-F30013F4F6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61AF6C-99AA-1640-9B16-BBAD78796AB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C3DBF36-7D43-D442-BC14-390A95B5E2B1}"/>
              </a:ext>
            </a:extLst>
          </p:cNvPr>
          <p:cNvPicPr>
            <a:picLocks noChangeAspect="1"/>
          </p:cNvPicPr>
          <p:nvPr/>
        </p:nvPicPr>
        <p:blipFill>
          <a:blip r:embed="rId3"/>
          <a:stretch>
            <a:fillRect/>
          </a:stretch>
        </p:blipFill>
        <p:spPr>
          <a:xfrm>
            <a:off x="1644208" y="0"/>
            <a:ext cx="5855583" cy="6858000"/>
          </a:xfrm>
          <a:prstGeom prst="rect">
            <a:avLst/>
          </a:prstGeom>
        </p:spPr>
      </p:pic>
      <p:sp>
        <p:nvSpPr>
          <p:cNvPr id="5" name="Rectangle 4">
            <a:extLst>
              <a:ext uri="{FF2B5EF4-FFF2-40B4-BE49-F238E27FC236}">
                <a16:creationId xmlns:a16="http://schemas.microsoft.com/office/drawing/2014/main" id="{22DD93E9-E91D-D949-AA24-D931CDCEA3A1}"/>
              </a:ext>
            </a:extLst>
          </p:cNvPr>
          <p:cNvSpPr/>
          <p:nvPr/>
        </p:nvSpPr>
        <p:spPr>
          <a:xfrm>
            <a:off x="0" y="1"/>
            <a:ext cx="9144000" cy="6858000"/>
          </a:xfrm>
          <a:prstGeom prst="rect">
            <a:avLst/>
          </a:prstGeom>
          <a:solidFill>
            <a:schemeClr val="accent2">
              <a:lumMod val="20000"/>
              <a:lumOff val="8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81477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34D9-8122-594C-96A3-1A8979C2C62C}"/>
              </a:ext>
            </a:extLst>
          </p:cNvPr>
          <p:cNvSpPr>
            <a:spLocks noGrp="1"/>
          </p:cNvSpPr>
          <p:nvPr>
            <p:ph type="title"/>
          </p:nvPr>
        </p:nvSpPr>
        <p:spPr/>
        <p:txBody>
          <a:bodyPr/>
          <a:lstStyle/>
          <a:p>
            <a:r>
              <a:rPr lang="en-GB" dirty="0"/>
              <a:t>Some weaknesses</a:t>
            </a:r>
          </a:p>
        </p:txBody>
      </p:sp>
      <p:pic>
        <p:nvPicPr>
          <p:cNvPr id="5" name="Content Placeholder 4" descr="Graphical user interface, text, application, Word&#10;&#10;Description automatically generated">
            <a:extLst>
              <a:ext uri="{FF2B5EF4-FFF2-40B4-BE49-F238E27FC236}">
                <a16:creationId xmlns:a16="http://schemas.microsoft.com/office/drawing/2014/main" id="{CB44B7EB-55CF-C04F-AA12-8EBC648DCD54}"/>
              </a:ext>
            </a:extLst>
          </p:cNvPr>
          <p:cNvPicPr>
            <a:picLocks noGrp="1" noChangeAspect="1"/>
          </p:cNvPicPr>
          <p:nvPr>
            <p:ph idx="1"/>
          </p:nvPr>
        </p:nvPicPr>
        <p:blipFill rotWithShape="1">
          <a:blip r:embed="rId3"/>
          <a:srcRect l="17731" t="19162" r="10916" b="12532"/>
          <a:stretch/>
        </p:blipFill>
        <p:spPr>
          <a:xfrm>
            <a:off x="-1" y="1233714"/>
            <a:ext cx="9092815" cy="5624286"/>
          </a:xfrm>
        </p:spPr>
      </p:pic>
      <p:sp>
        <p:nvSpPr>
          <p:cNvPr id="4" name="Rectangle 3">
            <a:extLst>
              <a:ext uri="{FF2B5EF4-FFF2-40B4-BE49-F238E27FC236}">
                <a16:creationId xmlns:a16="http://schemas.microsoft.com/office/drawing/2014/main" id="{781887AA-5D2D-6E49-9B14-680312A3C97E}"/>
              </a:ext>
            </a:extLst>
          </p:cNvPr>
          <p:cNvSpPr/>
          <p:nvPr/>
        </p:nvSpPr>
        <p:spPr>
          <a:xfrm>
            <a:off x="0" y="1228725"/>
            <a:ext cx="9144000" cy="5629275"/>
          </a:xfrm>
          <a:prstGeom prst="rect">
            <a:avLst/>
          </a:prstGeom>
          <a:solidFill>
            <a:schemeClr val="accent2">
              <a:lumMod val="20000"/>
              <a:lumOff val="8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73556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65BC5-3DAB-D140-87BA-BDE1E8DD43B5}"/>
              </a:ext>
            </a:extLst>
          </p:cNvPr>
          <p:cNvSpPr>
            <a:spLocks noGrp="1"/>
          </p:cNvSpPr>
          <p:nvPr>
            <p:ph type="title"/>
          </p:nvPr>
        </p:nvSpPr>
        <p:spPr/>
        <p:txBody>
          <a:bodyPr/>
          <a:lstStyle/>
          <a:p>
            <a:r>
              <a:rPr lang="en-GB" dirty="0"/>
              <a:t>Another important Weakness</a:t>
            </a:r>
          </a:p>
        </p:txBody>
      </p:sp>
      <p:pic>
        <p:nvPicPr>
          <p:cNvPr id="7" name="Content Placeholder 6" descr="Graphical user interface, application, Word&#10;&#10;Description automatically generated">
            <a:extLst>
              <a:ext uri="{FF2B5EF4-FFF2-40B4-BE49-F238E27FC236}">
                <a16:creationId xmlns:a16="http://schemas.microsoft.com/office/drawing/2014/main" id="{67D307F2-272B-5A47-A58B-047B4725FD10}"/>
              </a:ext>
            </a:extLst>
          </p:cNvPr>
          <p:cNvPicPr>
            <a:picLocks noGrp="1" noChangeAspect="1"/>
          </p:cNvPicPr>
          <p:nvPr>
            <p:ph idx="1"/>
          </p:nvPr>
        </p:nvPicPr>
        <p:blipFill rotWithShape="1">
          <a:blip r:embed="rId2"/>
          <a:srcRect l="8311" t="8258" r="3900" b="17021"/>
          <a:stretch/>
        </p:blipFill>
        <p:spPr>
          <a:xfrm>
            <a:off x="17376" y="1538514"/>
            <a:ext cx="9126624" cy="4855029"/>
          </a:xfrm>
        </p:spPr>
      </p:pic>
      <p:sp>
        <p:nvSpPr>
          <p:cNvPr id="4" name="Rectangle 3">
            <a:extLst>
              <a:ext uri="{FF2B5EF4-FFF2-40B4-BE49-F238E27FC236}">
                <a16:creationId xmlns:a16="http://schemas.microsoft.com/office/drawing/2014/main" id="{52438C9A-CA12-F644-8FFB-D56BFF860EB0}"/>
              </a:ext>
            </a:extLst>
          </p:cNvPr>
          <p:cNvSpPr/>
          <p:nvPr/>
        </p:nvSpPr>
        <p:spPr>
          <a:xfrm>
            <a:off x="0" y="1228725"/>
            <a:ext cx="9144000" cy="5629275"/>
          </a:xfrm>
          <a:prstGeom prst="rect">
            <a:avLst/>
          </a:prstGeom>
          <a:solidFill>
            <a:schemeClr val="accent2">
              <a:lumMod val="20000"/>
              <a:lumOff val="8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1874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38E13-3D67-5646-9A4B-BEFAA2E0FB45}"/>
              </a:ext>
            </a:extLst>
          </p:cNvPr>
          <p:cNvSpPr>
            <a:spLocks noGrp="1"/>
          </p:cNvSpPr>
          <p:nvPr>
            <p:ph type="title"/>
          </p:nvPr>
        </p:nvSpPr>
        <p:spPr/>
        <p:txBody>
          <a:bodyPr/>
          <a:lstStyle/>
          <a:p>
            <a:r>
              <a:rPr lang="en-GB" dirty="0"/>
              <a:t>More amusingly expressed</a:t>
            </a:r>
          </a:p>
        </p:txBody>
      </p:sp>
      <p:pic>
        <p:nvPicPr>
          <p:cNvPr id="5" name="Content Placeholder 4" descr="Graphical user interface, text, application, Word&#10;&#10;Description automatically generated">
            <a:extLst>
              <a:ext uri="{FF2B5EF4-FFF2-40B4-BE49-F238E27FC236}">
                <a16:creationId xmlns:a16="http://schemas.microsoft.com/office/drawing/2014/main" id="{6080C59A-FC96-F447-95E2-DC50F1C43630}"/>
              </a:ext>
            </a:extLst>
          </p:cNvPr>
          <p:cNvPicPr>
            <a:picLocks noGrp="1" noChangeAspect="1"/>
          </p:cNvPicPr>
          <p:nvPr>
            <p:ph idx="1"/>
          </p:nvPr>
        </p:nvPicPr>
        <p:blipFill rotWithShape="1">
          <a:blip r:embed="rId2"/>
          <a:srcRect l="7710" t="28140" r="42984" b="17342"/>
          <a:stretch/>
        </p:blipFill>
        <p:spPr>
          <a:xfrm>
            <a:off x="645886" y="1354978"/>
            <a:ext cx="7852227" cy="5426335"/>
          </a:xfrm>
        </p:spPr>
      </p:pic>
      <p:sp>
        <p:nvSpPr>
          <p:cNvPr id="4" name="Rectangle 3">
            <a:extLst>
              <a:ext uri="{FF2B5EF4-FFF2-40B4-BE49-F238E27FC236}">
                <a16:creationId xmlns:a16="http://schemas.microsoft.com/office/drawing/2014/main" id="{0B59CC4B-8E06-4D4A-A2B4-8DBEA88C0B7B}"/>
              </a:ext>
            </a:extLst>
          </p:cNvPr>
          <p:cNvSpPr/>
          <p:nvPr/>
        </p:nvSpPr>
        <p:spPr>
          <a:xfrm>
            <a:off x="0" y="1228725"/>
            <a:ext cx="9144000" cy="5629275"/>
          </a:xfrm>
          <a:prstGeom prst="rect">
            <a:avLst/>
          </a:prstGeom>
          <a:solidFill>
            <a:schemeClr val="accent2">
              <a:lumMod val="20000"/>
              <a:lumOff val="8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38121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18CF6-E290-4043-8C28-B755E8B0E278}"/>
              </a:ext>
            </a:extLst>
          </p:cNvPr>
          <p:cNvSpPr>
            <a:spLocks noGrp="1"/>
          </p:cNvSpPr>
          <p:nvPr>
            <p:ph type="title"/>
          </p:nvPr>
        </p:nvSpPr>
        <p:spPr>
          <a:xfrm>
            <a:off x="457200" y="546101"/>
            <a:ext cx="8229600" cy="1143000"/>
          </a:xfrm>
        </p:spPr>
        <p:txBody>
          <a:bodyPr>
            <a:normAutofit fontScale="90000"/>
          </a:bodyPr>
          <a:lstStyle/>
          <a:p>
            <a:pPr algn="l"/>
            <a:r>
              <a:rPr lang="en-GB" b="0" i="0" dirty="0">
                <a:effectLst/>
                <a:latin typeface="Montserrat" pitchFamily="2" charset="77"/>
              </a:rPr>
              <a:t>So I asked </a:t>
            </a:r>
            <a:r>
              <a:rPr lang="en-GB" b="0" i="0" dirty="0" err="1">
                <a:effectLst/>
                <a:latin typeface="Montserrat" pitchFamily="2" charset="77"/>
              </a:rPr>
              <a:t>ChatGPT</a:t>
            </a:r>
            <a:r>
              <a:rPr lang="en-GB" b="0" i="0" dirty="0">
                <a:effectLst/>
                <a:latin typeface="Montserrat" pitchFamily="2" charset="77"/>
              </a:rPr>
              <a:t> …</a:t>
            </a:r>
            <a:br>
              <a:rPr lang="en-GB" b="0" i="0" dirty="0">
                <a:effectLst/>
                <a:latin typeface="Montserrat" pitchFamily="2" charset="77"/>
              </a:rPr>
            </a:br>
            <a:r>
              <a:rPr lang="en-GB" b="0" i="0" dirty="0">
                <a:effectLst/>
                <a:latin typeface="Montserrat" pitchFamily="2" charset="77"/>
              </a:rPr>
              <a:t>What are contemporary challenges for actors?</a:t>
            </a:r>
            <a:endParaRPr lang="en-GB" dirty="0"/>
          </a:p>
        </p:txBody>
      </p:sp>
      <p:sp>
        <p:nvSpPr>
          <p:cNvPr id="3" name="Content Placeholder 2">
            <a:extLst>
              <a:ext uri="{FF2B5EF4-FFF2-40B4-BE49-F238E27FC236}">
                <a16:creationId xmlns:a16="http://schemas.microsoft.com/office/drawing/2014/main" id="{E2EDD2BA-F4B7-3444-963E-821211674904}"/>
              </a:ext>
            </a:extLst>
          </p:cNvPr>
          <p:cNvSpPr>
            <a:spLocks noGrp="1"/>
          </p:cNvSpPr>
          <p:nvPr>
            <p:ph idx="1"/>
          </p:nvPr>
        </p:nvSpPr>
        <p:spPr>
          <a:xfrm>
            <a:off x="457200" y="2028825"/>
            <a:ext cx="8229600" cy="4097338"/>
          </a:xfrm>
        </p:spPr>
        <p:txBody>
          <a:bodyPr>
            <a:normAutofit fontScale="47500" lnSpcReduction="20000"/>
          </a:bodyPr>
          <a:lstStyle/>
          <a:p>
            <a:pPr algn="l"/>
            <a:endParaRPr lang="en-GB" b="0" i="0" dirty="0">
              <a:solidFill>
                <a:srgbClr val="000000"/>
              </a:solidFill>
              <a:effectLst/>
              <a:latin typeface="Montserrat" pitchFamily="2" charset="77"/>
            </a:endParaRPr>
          </a:p>
          <a:p>
            <a:pPr algn="l"/>
            <a:endParaRPr lang="en-GB" dirty="0">
              <a:solidFill>
                <a:srgbClr val="000000"/>
              </a:solidFill>
              <a:latin typeface="Montserrat" pitchFamily="2" charset="77"/>
            </a:endParaRPr>
          </a:p>
          <a:p>
            <a:pPr algn="l"/>
            <a:r>
              <a:rPr lang="en-GB" b="0" i="0" dirty="0">
                <a:solidFill>
                  <a:srgbClr val="000000"/>
                </a:solidFill>
                <a:effectLst/>
                <a:latin typeface="Montserrat" pitchFamily="2" charset="77"/>
              </a:rPr>
              <a:t>As an AI language model, I don't have personal experiences to draw upon, but based on my training data, here are some contemporary challenges for actors:</a:t>
            </a:r>
            <a:br>
              <a:rPr lang="en-GB" b="0" i="0" dirty="0">
                <a:solidFill>
                  <a:srgbClr val="000000"/>
                </a:solidFill>
                <a:effectLst/>
                <a:latin typeface="Montserrat" pitchFamily="2" charset="77"/>
              </a:rPr>
            </a:br>
            <a:br>
              <a:rPr lang="en-GB" b="0" i="0" dirty="0">
                <a:solidFill>
                  <a:srgbClr val="000000"/>
                </a:solidFill>
                <a:effectLst/>
                <a:latin typeface="Montserrat" pitchFamily="2" charset="77"/>
              </a:rPr>
            </a:br>
            <a:r>
              <a:rPr lang="en-GB" b="0" i="0" dirty="0">
                <a:solidFill>
                  <a:srgbClr val="000000"/>
                </a:solidFill>
                <a:effectLst/>
                <a:latin typeface="Montserrat" pitchFamily="2" charset="77"/>
              </a:rPr>
              <a:t>1. Increased competition: With the rise of digital media, there is a much larger pool of actors competing for the same roles.</a:t>
            </a:r>
            <a:br>
              <a:rPr lang="en-GB" b="0" i="0" dirty="0">
                <a:solidFill>
                  <a:srgbClr val="000000"/>
                </a:solidFill>
                <a:effectLst/>
                <a:latin typeface="Montserrat" pitchFamily="2" charset="77"/>
              </a:rPr>
            </a:br>
            <a:br>
              <a:rPr lang="en-GB" b="0" i="0" dirty="0">
                <a:solidFill>
                  <a:srgbClr val="000000"/>
                </a:solidFill>
                <a:effectLst/>
                <a:latin typeface="Montserrat" pitchFamily="2" charset="77"/>
              </a:rPr>
            </a:br>
            <a:r>
              <a:rPr lang="en-GB" b="0" i="0" dirty="0">
                <a:solidFill>
                  <a:srgbClr val="000000"/>
                </a:solidFill>
                <a:effectLst/>
                <a:latin typeface="Montserrat" pitchFamily="2" charset="77"/>
              </a:rPr>
              <a:t>2. Typecasting: Actors may find it challenging to break out of certain types of roles they are often cast for, which can limit their range and opportunities.</a:t>
            </a:r>
            <a:br>
              <a:rPr lang="en-GB" b="0" i="0" dirty="0">
                <a:solidFill>
                  <a:srgbClr val="000000"/>
                </a:solidFill>
                <a:effectLst/>
                <a:latin typeface="Montserrat" pitchFamily="2" charset="77"/>
              </a:rPr>
            </a:br>
            <a:br>
              <a:rPr lang="en-GB" b="0" i="0" dirty="0">
                <a:solidFill>
                  <a:srgbClr val="000000"/>
                </a:solidFill>
                <a:effectLst/>
                <a:latin typeface="Montserrat" pitchFamily="2" charset="77"/>
              </a:rPr>
            </a:br>
            <a:r>
              <a:rPr lang="en-GB" b="0" i="0" dirty="0">
                <a:solidFill>
                  <a:srgbClr val="000000"/>
                </a:solidFill>
                <a:effectLst/>
                <a:latin typeface="Montserrat" pitchFamily="2" charset="77"/>
              </a:rPr>
              <a:t>3. Lack of diversity: The entertainment industry still struggles with diversity, and actors from underrepresented groups may face challenges in obtaining roles.</a:t>
            </a:r>
            <a:br>
              <a:rPr lang="en-GB" b="0" i="0" dirty="0">
                <a:solidFill>
                  <a:srgbClr val="000000"/>
                </a:solidFill>
                <a:effectLst/>
                <a:latin typeface="Montserrat" pitchFamily="2" charset="77"/>
              </a:rPr>
            </a:br>
            <a:br>
              <a:rPr lang="en-GB" b="0" i="0" dirty="0">
                <a:solidFill>
                  <a:srgbClr val="000000"/>
                </a:solidFill>
                <a:effectLst/>
                <a:latin typeface="Montserrat" pitchFamily="2" charset="77"/>
              </a:rPr>
            </a:br>
            <a:r>
              <a:rPr lang="en-GB" b="0" i="0" dirty="0">
                <a:solidFill>
                  <a:srgbClr val="000000"/>
                </a:solidFill>
                <a:effectLst/>
                <a:latin typeface="Montserrat" pitchFamily="2" charset="77"/>
              </a:rPr>
              <a:t>4. Mental health: Actors may struggle with the pressure to constantly book new jobs, the scrutiny of the public eye, and the stress of long hours on set.</a:t>
            </a:r>
            <a:br>
              <a:rPr lang="en-GB" b="0" i="0" dirty="0">
                <a:solidFill>
                  <a:srgbClr val="000000"/>
                </a:solidFill>
                <a:effectLst/>
                <a:latin typeface="Montserrat" pitchFamily="2" charset="77"/>
              </a:rPr>
            </a:br>
            <a:br>
              <a:rPr lang="en-GB" b="0" i="0" dirty="0">
                <a:solidFill>
                  <a:srgbClr val="000000"/>
                </a:solidFill>
                <a:effectLst/>
                <a:latin typeface="Montserrat" pitchFamily="2" charset="77"/>
              </a:rPr>
            </a:br>
            <a:r>
              <a:rPr lang="en-GB" b="0" i="0" dirty="0">
                <a:solidFill>
                  <a:srgbClr val="000000"/>
                </a:solidFill>
                <a:effectLst/>
                <a:latin typeface="Montserrat" pitchFamily="2" charset="77"/>
              </a:rPr>
              <a:t>5. Industry changes: The entertainment industry is constantly evolving, and actors must be adaptable to changes in technology, distribution models, and audience preferences.</a:t>
            </a:r>
          </a:p>
          <a:p>
            <a:endParaRPr lang="en-GB" dirty="0"/>
          </a:p>
        </p:txBody>
      </p:sp>
    </p:spTree>
    <p:extLst>
      <p:ext uri="{BB962C8B-B14F-4D97-AF65-F5344CB8AC3E}">
        <p14:creationId xmlns:p14="http://schemas.microsoft.com/office/powerpoint/2010/main" val="900989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1E9CC-B0E4-7246-A162-176D118A18DA}"/>
              </a:ext>
            </a:extLst>
          </p:cNvPr>
          <p:cNvSpPr>
            <a:spLocks noGrp="1"/>
          </p:cNvSpPr>
          <p:nvPr>
            <p:ph type="title"/>
          </p:nvPr>
        </p:nvSpPr>
        <p:spPr>
          <a:xfrm>
            <a:off x="457200" y="417513"/>
            <a:ext cx="8229600" cy="1143000"/>
          </a:xfrm>
        </p:spPr>
        <p:txBody>
          <a:bodyPr>
            <a:normAutofit fontScale="90000"/>
          </a:bodyPr>
          <a:lstStyle/>
          <a:p>
            <a:pPr algn="l"/>
            <a:r>
              <a:rPr lang="en-GB" b="0" i="0" dirty="0">
                <a:effectLst/>
                <a:latin typeface="Montserrat" pitchFamily="2" charset="77"/>
              </a:rPr>
              <a:t>So I asked </a:t>
            </a:r>
            <a:r>
              <a:rPr lang="en-GB" b="0" i="0" dirty="0" err="1">
                <a:effectLst/>
                <a:latin typeface="Montserrat" pitchFamily="2" charset="77"/>
              </a:rPr>
              <a:t>ChatGPT</a:t>
            </a:r>
            <a:r>
              <a:rPr lang="en-GB" b="0" i="0" dirty="0">
                <a:effectLst/>
                <a:latin typeface="Montserrat" pitchFamily="2" charset="77"/>
              </a:rPr>
              <a:t>…</a:t>
            </a:r>
            <a:br>
              <a:rPr lang="en-GB" b="0" i="0" dirty="0">
                <a:effectLst/>
                <a:latin typeface="Montserrat" pitchFamily="2" charset="77"/>
              </a:rPr>
            </a:br>
            <a:r>
              <a:rPr lang="en-GB" b="0" i="0" dirty="0">
                <a:effectLst/>
                <a:latin typeface="Montserrat" pitchFamily="2" charset="77"/>
              </a:rPr>
              <a:t>What are contemporary challenges for set designers?</a:t>
            </a:r>
            <a:endParaRPr lang="en-GB" dirty="0"/>
          </a:p>
        </p:txBody>
      </p:sp>
      <p:sp>
        <p:nvSpPr>
          <p:cNvPr id="3" name="Content Placeholder 2">
            <a:extLst>
              <a:ext uri="{FF2B5EF4-FFF2-40B4-BE49-F238E27FC236}">
                <a16:creationId xmlns:a16="http://schemas.microsoft.com/office/drawing/2014/main" id="{4E28341C-1F55-9249-91A8-3D0206F1926A}"/>
              </a:ext>
            </a:extLst>
          </p:cNvPr>
          <p:cNvSpPr>
            <a:spLocks noGrp="1"/>
          </p:cNvSpPr>
          <p:nvPr>
            <p:ph idx="1"/>
          </p:nvPr>
        </p:nvSpPr>
        <p:spPr>
          <a:xfrm>
            <a:off x="457200" y="2332037"/>
            <a:ext cx="8229600" cy="4525963"/>
          </a:xfrm>
        </p:spPr>
        <p:txBody>
          <a:bodyPr>
            <a:normAutofit fontScale="47500" lnSpcReduction="20000"/>
          </a:bodyPr>
          <a:lstStyle/>
          <a:p>
            <a:r>
              <a:rPr lang="en-GB" b="0" i="0" dirty="0">
                <a:solidFill>
                  <a:srgbClr val="000000"/>
                </a:solidFill>
                <a:effectLst/>
                <a:latin typeface="Montserrat" pitchFamily="2" charset="77"/>
              </a:rPr>
              <a:t>As an AI language model, I do not have personal experiences, emotions, or sensations. However, some of the contemporary challenges for set designers that I know include:</a:t>
            </a:r>
            <a:br>
              <a:rPr lang="en-GB" dirty="0"/>
            </a:br>
            <a:br>
              <a:rPr lang="en-GB" dirty="0"/>
            </a:br>
            <a:r>
              <a:rPr lang="en-GB" b="0" i="0" dirty="0">
                <a:solidFill>
                  <a:srgbClr val="000000"/>
                </a:solidFill>
                <a:effectLst/>
                <a:latin typeface="Montserrat" pitchFamily="2" charset="77"/>
              </a:rPr>
              <a:t>1. Meeting the demands of modern technologies: Set designers must keep up with rapidly evolving technological advancements to create innovative and awe-inspiring designs that resonate with audiences.</a:t>
            </a:r>
            <a:br>
              <a:rPr lang="en-GB" dirty="0"/>
            </a:br>
            <a:br>
              <a:rPr lang="en-GB" dirty="0"/>
            </a:br>
            <a:r>
              <a:rPr lang="en-GB" b="0" i="0" dirty="0">
                <a:solidFill>
                  <a:srgbClr val="000000"/>
                </a:solidFill>
                <a:effectLst/>
                <a:latin typeface="Montserrat" pitchFamily="2" charset="77"/>
              </a:rPr>
              <a:t>2. Budget constraints: Due to tight budgets, set designers often face challenges when it comes to creating grand and elaborate sets with limited resources. They must learn to work within budgets to create practical but visually stunning sets.</a:t>
            </a:r>
            <a:br>
              <a:rPr lang="en-GB" dirty="0"/>
            </a:br>
            <a:br>
              <a:rPr lang="en-GB" dirty="0"/>
            </a:br>
            <a:r>
              <a:rPr lang="en-GB" b="0" i="0" dirty="0">
                <a:solidFill>
                  <a:srgbClr val="000000"/>
                </a:solidFill>
                <a:effectLst/>
                <a:latin typeface="Montserrat" pitchFamily="2" charset="77"/>
              </a:rPr>
              <a:t>3. Competitiveness: The very nature of the industry means that set designers must be highly competitive and always striving to improve their talent and skill.</a:t>
            </a:r>
            <a:br>
              <a:rPr lang="en-GB" dirty="0"/>
            </a:br>
            <a:br>
              <a:rPr lang="en-GB" dirty="0"/>
            </a:br>
            <a:r>
              <a:rPr lang="en-GB" b="0" i="0" dirty="0">
                <a:solidFill>
                  <a:srgbClr val="000000"/>
                </a:solidFill>
                <a:effectLst/>
                <a:latin typeface="Montserrat" pitchFamily="2" charset="77"/>
              </a:rPr>
              <a:t>4. Sustainability: Many </a:t>
            </a:r>
            <a:r>
              <a:rPr lang="en-GB" b="0" i="0" dirty="0" err="1">
                <a:solidFill>
                  <a:srgbClr val="000000"/>
                </a:solidFill>
                <a:effectLst/>
                <a:latin typeface="Montserrat" pitchFamily="2" charset="77"/>
              </a:rPr>
              <a:t>theaters</a:t>
            </a:r>
            <a:r>
              <a:rPr lang="en-GB" b="0" i="0" dirty="0">
                <a:solidFill>
                  <a:srgbClr val="000000"/>
                </a:solidFill>
                <a:effectLst/>
                <a:latin typeface="Montserrat" pitchFamily="2" charset="77"/>
              </a:rPr>
              <a:t> and productions are now focusing on sustainable practices, which means that set designers must find new ways to use recycled materials and reduce waste.</a:t>
            </a:r>
            <a:br>
              <a:rPr lang="en-GB" dirty="0"/>
            </a:br>
            <a:br>
              <a:rPr lang="en-GB" dirty="0"/>
            </a:br>
            <a:r>
              <a:rPr lang="en-GB" b="0" i="0" dirty="0">
                <a:solidFill>
                  <a:srgbClr val="000000"/>
                </a:solidFill>
                <a:effectLst/>
                <a:latin typeface="Montserrat" pitchFamily="2" charset="77"/>
              </a:rPr>
              <a:t>5. Diversity and inclusion: Set designers must consider diversity and inclusion when designing sets that reflect different cultural backgrounds, ethnicities, and gender identities.</a:t>
            </a:r>
            <a:endParaRPr lang="en-GB" dirty="0"/>
          </a:p>
        </p:txBody>
      </p:sp>
    </p:spTree>
    <p:extLst>
      <p:ext uri="{BB962C8B-B14F-4D97-AF65-F5344CB8AC3E}">
        <p14:creationId xmlns:p14="http://schemas.microsoft.com/office/powerpoint/2010/main" val="221646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91E6-3C4E-8944-8B2F-AC742EE94B6A}"/>
              </a:ext>
            </a:extLst>
          </p:cNvPr>
          <p:cNvSpPr>
            <a:spLocks noGrp="1"/>
          </p:cNvSpPr>
          <p:nvPr>
            <p:ph type="title"/>
          </p:nvPr>
        </p:nvSpPr>
        <p:spPr/>
        <p:txBody>
          <a:bodyPr>
            <a:normAutofit fontScale="90000"/>
          </a:bodyPr>
          <a:lstStyle/>
          <a:p>
            <a:r>
              <a:rPr lang="en-GB" dirty="0"/>
              <a:t>Groups for Component 2 Assessment</a:t>
            </a:r>
          </a:p>
        </p:txBody>
      </p:sp>
      <p:graphicFrame>
        <p:nvGraphicFramePr>
          <p:cNvPr id="5" name="Table 5">
            <a:extLst>
              <a:ext uri="{FF2B5EF4-FFF2-40B4-BE49-F238E27FC236}">
                <a16:creationId xmlns:a16="http://schemas.microsoft.com/office/drawing/2014/main" id="{41A3A884-D757-FD47-BFA6-53C4502D8E6B}"/>
              </a:ext>
            </a:extLst>
          </p:cNvPr>
          <p:cNvGraphicFramePr>
            <a:graphicFrameLocks noGrp="1"/>
          </p:cNvGraphicFramePr>
          <p:nvPr>
            <p:ph idx="1"/>
            <p:extLst>
              <p:ext uri="{D42A27DB-BD31-4B8C-83A1-F6EECF244321}">
                <p14:modId xmlns:p14="http://schemas.microsoft.com/office/powerpoint/2010/main" val="1780942104"/>
              </p:ext>
            </p:extLst>
          </p:nvPr>
        </p:nvGraphicFramePr>
        <p:xfrm>
          <a:off x="457200" y="2957512"/>
          <a:ext cx="8229600" cy="2225040"/>
        </p:xfrm>
        <a:graphic>
          <a:graphicData uri="http://schemas.openxmlformats.org/drawingml/2006/table">
            <a:tbl>
              <a:tblPr firstRow="1" bandRow="1">
                <a:tableStyleId>{21E4AEA4-8DFA-4A89-87EB-49C32662AFE0}</a:tableStyleId>
              </a:tblPr>
              <a:tblGrid>
                <a:gridCol w="1371600">
                  <a:extLst>
                    <a:ext uri="{9D8B030D-6E8A-4147-A177-3AD203B41FA5}">
                      <a16:colId xmlns:a16="http://schemas.microsoft.com/office/drawing/2014/main" val="1991786742"/>
                    </a:ext>
                  </a:extLst>
                </a:gridCol>
                <a:gridCol w="1371600">
                  <a:extLst>
                    <a:ext uri="{9D8B030D-6E8A-4147-A177-3AD203B41FA5}">
                      <a16:colId xmlns:a16="http://schemas.microsoft.com/office/drawing/2014/main" val="178612816"/>
                    </a:ext>
                  </a:extLst>
                </a:gridCol>
                <a:gridCol w="1371600">
                  <a:extLst>
                    <a:ext uri="{9D8B030D-6E8A-4147-A177-3AD203B41FA5}">
                      <a16:colId xmlns:a16="http://schemas.microsoft.com/office/drawing/2014/main" val="1323905982"/>
                    </a:ext>
                  </a:extLst>
                </a:gridCol>
                <a:gridCol w="1371600">
                  <a:extLst>
                    <a:ext uri="{9D8B030D-6E8A-4147-A177-3AD203B41FA5}">
                      <a16:colId xmlns:a16="http://schemas.microsoft.com/office/drawing/2014/main" val="2434877798"/>
                    </a:ext>
                  </a:extLst>
                </a:gridCol>
                <a:gridCol w="1371600">
                  <a:extLst>
                    <a:ext uri="{9D8B030D-6E8A-4147-A177-3AD203B41FA5}">
                      <a16:colId xmlns:a16="http://schemas.microsoft.com/office/drawing/2014/main" val="1083331231"/>
                    </a:ext>
                  </a:extLst>
                </a:gridCol>
                <a:gridCol w="1371600">
                  <a:extLst>
                    <a:ext uri="{9D8B030D-6E8A-4147-A177-3AD203B41FA5}">
                      <a16:colId xmlns:a16="http://schemas.microsoft.com/office/drawing/2014/main" val="959100788"/>
                    </a:ext>
                  </a:extLst>
                </a:gridCol>
              </a:tblGrid>
              <a:tr h="370840">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Group 1</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Group 2</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Group 3</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Group 4</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Group 5</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Group 6</a:t>
                      </a:r>
                    </a:p>
                  </a:txBody>
                  <a:tcPr marL="68580" marR="68580" marT="0" marB="0"/>
                </a:tc>
                <a:extLst>
                  <a:ext uri="{0D108BD9-81ED-4DB2-BD59-A6C34878D82A}">
                    <a16:rowId xmlns:a16="http://schemas.microsoft.com/office/drawing/2014/main" val="2473394887"/>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Calon</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Tim</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Abby</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Jules</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Ieuan</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Chloe</a:t>
                      </a:r>
                    </a:p>
                  </a:txBody>
                  <a:tcPr marL="68580" marR="68580" marT="0" marB="0"/>
                </a:tc>
                <a:extLst>
                  <a:ext uri="{0D108BD9-81ED-4DB2-BD59-A6C34878D82A}">
                    <a16:rowId xmlns:a16="http://schemas.microsoft.com/office/drawing/2014/main" val="4205454226"/>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Tommi</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Jaimee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Ellie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Katie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Lee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Alex</a:t>
                      </a:r>
                    </a:p>
                  </a:txBody>
                  <a:tcPr marL="68580" marR="68580" marT="0" marB="0"/>
                </a:tc>
                <a:extLst>
                  <a:ext uri="{0D108BD9-81ED-4DB2-BD59-A6C34878D82A}">
                    <a16:rowId xmlns:a16="http://schemas.microsoft.com/office/drawing/2014/main" val="3321646577"/>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Rosie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Georgia</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Eben</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Heather</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Megan Lois</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Abbie</a:t>
                      </a:r>
                    </a:p>
                  </a:txBody>
                  <a:tcPr marL="68580" marR="68580" marT="0" marB="0"/>
                </a:tc>
                <a:extLst>
                  <a:ext uri="{0D108BD9-81ED-4DB2-BD59-A6C34878D82A}">
                    <a16:rowId xmlns:a16="http://schemas.microsoft.com/office/drawing/2014/main" val="741308038"/>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Lenamay</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Natalia</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Ella</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Sam</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Lex</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Gabrielle</a:t>
                      </a:r>
                    </a:p>
                  </a:txBody>
                  <a:tcPr marL="68580" marR="68580" marT="0" marB="0"/>
                </a:tc>
                <a:extLst>
                  <a:ext uri="{0D108BD9-81ED-4DB2-BD59-A6C34878D82A}">
                    <a16:rowId xmlns:a16="http://schemas.microsoft.com/office/drawing/2014/main" val="372824543"/>
                  </a:ext>
                </a:extLst>
              </a:tr>
              <a:tr h="370840">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Dion</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Harriet</a:t>
                      </a:r>
                    </a:p>
                  </a:txBody>
                  <a:tcPr marL="68580" marR="68580" marT="0" marB="0"/>
                </a:tc>
                <a:tc>
                  <a:txBody>
                    <a:bodyPr/>
                    <a:lstStyle/>
                    <a:p>
                      <a:endParaRPr lang="en-GB" sz="1600"/>
                    </a:p>
                  </a:txBody>
                  <a:tcPr/>
                </a:tc>
                <a:tc>
                  <a:txBody>
                    <a:bodyPr/>
                    <a:lstStyle/>
                    <a:p>
                      <a:endParaRPr lang="en-GB" sz="160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486430055"/>
                  </a:ext>
                </a:extLst>
              </a:tr>
            </a:tbl>
          </a:graphicData>
        </a:graphic>
      </p:graphicFrame>
    </p:spTree>
    <p:extLst>
      <p:ext uri="{BB962C8B-B14F-4D97-AF65-F5344CB8AC3E}">
        <p14:creationId xmlns:p14="http://schemas.microsoft.com/office/powerpoint/2010/main" val="2650149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2C564-53B1-5B46-A08F-A3666F080E9E}"/>
              </a:ext>
            </a:extLst>
          </p:cNvPr>
          <p:cNvSpPr>
            <a:spLocks noGrp="1"/>
          </p:cNvSpPr>
          <p:nvPr>
            <p:ph type="title"/>
          </p:nvPr>
        </p:nvSpPr>
        <p:spPr/>
        <p:txBody>
          <a:bodyPr/>
          <a:lstStyle/>
          <a:p>
            <a:r>
              <a:rPr lang="en-GB" dirty="0"/>
              <a:t>Intertextual task</a:t>
            </a:r>
          </a:p>
        </p:txBody>
      </p:sp>
      <p:sp>
        <p:nvSpPr>
          <p:cNvPr id="3" name="Content Placeholder 2">
            <a:extLst>
              <a:ext uri="{FF2B5EF4-FFF2-40B4-BE49-F238E27FC236}">
                <a16:creationId xmlns:a16="http://schemas.microsoft.com/office/drawing/2014/main" id="{37B963D9-A161-A742-B9A7-8EC21F4E07C0}"/>
              </a:ext>
            </a:extLst>
          </p:cNvPr>
          <p:cNvSpPr>
            <a:spLocks noGrp="1"/>
          </p:cNvSpPr>
          <p:nvPr>
            <p:ph idx="1"/>
          </p:nvPr>
        </p:nvSpPr>
        <p:spPr/>
        <p:txBody>
          <a:bodyPr/>
          <a:lstStyle/>
          <a:p>
            <a:r>
              <a:rPr lang="en-GB" dirty="0"/>
              <a:t>In your assessment groups, discuss intertextual elements of a </a:t>
            </a:r>
            <a:r>
              <a:rPr lang="en-GB" b="1" dirty="0"/>
              <a:t>pop video </a:t>
            </a:r>
            <a:r>
              <a:rPr lang="en-GB" dirty="0"/>
              <a:t>of your choice.</a:t>
            </a:r>
          </a:p>
          <a:p>
            <a:endParaRPr lang="en-GB" dirty="0"/>
          </a:p>
          <a:p>
            <a:r>
              <a:rPr lang="en-GB" dirty="0"/>
              <a:t>Try to unpack what the references are and why they are effective.</a:t>
            </a:r>
          </a:p>
          <a:p>
            <a:endParaRPr lang="en-GB" dirty="0"/>
          </a:p>
          <a:p>
            <a:endParaRPr lang="en-GB" dirty="0"/>
          </a:p>
        </p:txBody>
      </p:sp>
    </p:spTree>
    <p:extLst>
      <p:ext uri="{BB962C8B-B14F-4D97-AF65-F5344CB8AC3E}">
        <p14:creationId xmlns:p14="http://schemas.microsoft.com/office/powerpoint/2010/main" val="1007125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DBEF-E469-0742-B234-1E0FC57F30E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64A0972-9214-734E-B53C-973A4DF9B242}"/>
              </a:ext>
            </a:extLst>
          </p:cNvPr>
          <p:cNvSpPr>
            <a:spLocks noGrp="1"/>
          </p:cNvSpPr>
          <p:nvPr>
            <p:ph idx="1"/>
          </p:nvPr>
        </p:nvSpPr>
        <p:spPr/>
        <p:txBody>
          <a:bodyPr/>
          <a:lstStyle/>
          <a:p>
            <a:r>
              <a:rPr lang="en-GB" b="0" i="0" dirty="0">
                <a:solidFill>
                  <a:srgbClr val="181817"/>
                </a:solidFill>
                <a:effectLst/>
                <a:latin typeface="noto sans" panose="020B0502040504020204" pitchFamily="34" charset="0"/>
              </a:rPr>
              <a:t>Carlson, M. (1994). Invisible Presences—Performance Intertextuality. </a:t>
            </a:r>
            <a:r>
              <a:rPr lang="en-GB" b="0" i="1" dirty="0">
                <a:solidFill>
                  <a:srgbClr val="181817"/>
                </a:solidFill>
                <a:effectLst/>
                <a:latin typeface="noto sans" panose="020B0502040504020204" pitchFamily="34" charset="0"/>
              </a:rPr>
              <a:t>Theatre Research International,</a:t>
            </a:r>
            <a:r>
              <a:rPr lang="en-GB" b="0" i="0" dirty="0">
                <a:solidFill>
                  <a:srgbClr val="181817"/>
                </a:solidFill>
                <a:effectLst/>
                <a:latin typeface="noto sans" panose="020B0502040504020204" pitchFamily="34" charset="0"/>
              </a:rPr>
              <a:t> </a:t>
            </a:r>
            <a:r>
              <a:rPr lang="en-GB" b="0" i="1" dirty="0">
                <a:solidFill>
                  <a:srgbClr val="181817"/>
                </a:solidFill>
                <a:effectLst/>
                <a:latin typeface="noto sans" panose="020B0502040504020204" pitchFamily="34" charset="0"/>
              </a:rPr>
              <a:t>19</a:t>
            </a:r>
            <a:r>
              <a:rPr lang="en-GB" b="0" i="0" dirty="0">
                <a:solidFill>
                  <a:srgbClr val="181817"/>
                </a:solidFill>
                <a:effectLst/>
                <a:latin typeface="noto sans" panose="020B0502040504020204" pitchFamily="34" charset="0"/>
              </a:rPr>
              <a:t>(2), 111-117. doi:10.1017/S0307883300019349</a:t>
            </a:r>
            <a:endParaRPr lang="en-GB" dirty="0"/>
          </a:p>
        </p:txBody>
      </p:sp>
    </p:spTree>
    <p:extLst>
      <p:ext uri="{BB962C8B-B14F-4D97-AF65-F5344CB8AC3E}">
        <p14:creationId xmlns:p14="http://schemas.microsoft.com/office/powerpoint/2010/main" val="3400343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62D4-570B-7C4E-9FAE-AC5E73D9EB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70B042-5B8D-FD46-92BD-D61F82D05D8B}"/>
              </a:ext>
            </a:extLst>
          </p:cNvPr>
          <p:cNvSpPr>
            <a:spLocks noGrp="1"/>
          </p:cNvSpPr>
          <p:nvPr>
            <p:ph idx="1"/>
          </p:nvPr>
        </p:nvSpPr>
        <p:spPr/>
        <p:txBody>
          <a:bodyPr/>
          <a:lstStyle/>
          <a:p>
            <a:r>
              <a:rPr lang="en-GB" dirty="0">
                <a:hlinkClick r:id="rId2"/>
              </a:rPr>
              <a:t>https://youtu.be/L_CUd5apse4</a:t>
            </a:r>
            <a:r>
              <a:rPr lang="en-GB" dirty="0"/>
              <a:t> - int</a:t>
            </a:r>
          </a:p>
          <a:p>
            <a:endParaRPr lang="en-GB" dirty="0"/>
          </a:p>
          <a:p>
            <a:r>
              <a:rPr lang="en-GB" dirty="0">
                <a:hlinkClick r:id="rId3"/>
              </a:rPr>
              <a:t>https://youtu.be/SlpOaY-_HMk</a:t>
            </a:r>
            <a:r>
              <a:rPr lang="en-GB" dirty="0"/>
              <a:t> - </a:t>
            </a:r>
            <a:r>
              <a:rPr lang="en-GB" dirty="0" err="1"/>
              <a:t>sem</a:t>
            </a:r>
            <a:endParaRPr lang="en-GB" dirty="0"/>
          </a:p>
        </p:txBody>
      </p:sp>
    </p:spTree>
    <p:extLst>
      <p:ext uri="{BB962C8B-B14F-4D97-AF65-F5344CB8AC3E}">
        <p14:creationId xmlns:p14="http://schemas.microsoft.com/office/powerpoint/2010/main" val="2355315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1959</TotalTime>
  <Words>1647</Words>
  <Application>Microsoft Macintosh PowerPoint</Application>
  <PresentationFormat>On-screen Show (4:3)</PresentationFormat>
  <Paragraphs>165</Paragraphs>
  <Slides>35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Cambria</vt:lpstr>
      <vt:lpstr>Montserrat</vt:lpstr>
      <vt:lpstr>noto sans</vt:lpstr>
      <vt:lpstr>Office Theme</vt:lpstr>
      <vt:lpstr>Contemporary Challenges</vt:lpstr>
      <vt:lpstr>Your homework was to…</vt:lpstr>
      <vt:lpstr>Your homework was to…</vt:lpstr>
      <vt:lpstr>Your homework was to…</vt:lpstr>
      <vt:lpstr>The Simpsons + Intertextuality </vt:lpstr>
      <vt:lpstr>Semiotic links</vt:lpstr>
      <vt:lpstr>DOG</vt:lpstr>
      <vt:lpstr>TREE</vt:lpstr>
      <vt:lpstr>Carlson</vt:lpstr>
      <vt:lpstr>Carlson</vt:lpstr>
      <vt:lpstr>What’s Carlson saying?</vt:lpstr>
      <vt:lpstr>What’s Carlson saying?</vt:lpstr>
      <vt:lpstr>Carlson</vt:lpstr>
      <vt:lpstr>Carlson</vt:lpstr>
      <vt:lpstr>Carlson</vt:lpstr>
      <vt:lpstr>Carlson</vt:lpstr>
      <vt:lpstr>ACTING or DESIGNING</vt:lpstr>
      <vt:lpstr>Carlson</vt:lpstr>
      <vt:lpstr>Carlson</vt:lpstr>
      <vt:lpstr>PowerPoint Presentation</vt:lpstr>
      <vt:lpstr>Intertextuality</vt:lpstr>
      <vt:lpstr>PowerPoint Presentation</vt:lpstr>
      <vt:lpstr>PowerPoint Presentation</vt:lpstr>
      <vt:lpstr>PowerPoint Presentation</vt:lpstr>
      <vt:lpstr>Ditch that text book</vt:lpstr>
      <vt:lpstr>PowerPoint Presentation</vt:lpstr>
      <vt:lpstr>Some weaknesses</vt:lpstr>
      <vt:lpstr>Another important Weakness</vt:lpstr>
      <vt:lpstr>More amusingly expressed</vt:lpstr>
      <vt:lpstr>So I asked ChatGPT … What are contemporary challenges for actors?</vt:lpstr>
      <vt:lpstr>So I asked ChatGPT… What are contemporary challenges for set designers?</vt:lpstr>
      <vt:lpstr>Groups for Component 2 Assessment</vt:lpstr>
      <vt:lpstr>Intertextual task</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27</cp:revision>
  <dcterms:created xsi:type="dcterms:W3CDTF">2023-02-02T09:43:07Z</dcterms:created>
  <dcterms:modified xsi:type="dcterms:W3CDTF">2023-03-20T17:09:47Z</dcterms:modified>
</cp:coreProperties>
</file>