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7" r:id="rId1"/>
  </p:sldMasterIdLst>
  <p:sldIdLst>
    <p:sldId id="256" r:id="rId2"/>
    <p:sldId id="257" r:id="rId3"/>
    <p:sldId id="259" r:id="rId4"/>
    <p:sldId id="262" r:id="rId5"/>
    <p:sldId id="263" r:id="rId6"/>
    <p:sldId id="264" r:id="rId7"/>
    <p:sldId id="265" r:id="rId8"/>
    <p:sldId id="261"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80EEA03-1F32-4F12-8877-FF018E87A0D9}">
          <p14:sldIdLst>
            <p14:sldId id="256"/>
            <p14:sldId id="257"/>
            <p14:sldId id="259"/>
            <p14:sldId id="262"/>
            <p14:sldId id="263"/>
            <p14:sldId id="264"/>
            <p14:sldId id="265"/>
            <p14:sldId id="26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285" autoAdjust="0"/>
    <p:restoredTop sz="94660"/>
  </p:normalViewPr>
  <p:slideViewPr>
    <p:cSldViewPr snapToGrid="0">
      <p:cViewPr varScale="1">
        <p:scale>
          <a:sx n="66" d="100"/>
          <a:sy n="66" d="100"/>
        </p:scale>
        <p:origin x="81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ED291B17-9318-49DB-B28B-6E5994AE9581}" type="datetime1">
              <a:rPr lang="en-US" smtClean="0"/>
              <a:t>1/31/2020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3A98EE3D-8CD1-4C3F-BD1C-C98C9596463C}" type="slidenum">
              <a:rPr lang="en-US" smtClean="0"/>
              <a:t>‹#›</a:t>
            </a:fld>
            <a:endParaRPr lang="en-US" dirty="0"/>
          </a:p>
        </p:txBody>
      </p:sp>
      <p:grpSp>
        <p:nvGrpSpPr>
          <p:cNvPr id="9" name="Group 8"/>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1069329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DD82B9-B8EE-4375-B6FF-88FA6ABB15D9}" type="datetime1">
              <a:rPr lang="en-US" smtClean="0"/>
              <a:t>1/31/2020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489235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B2497495-0637-405E-AE64-5CC7506D51F5}" type="datetime1">
              <a:rPr lang="en-US" smtClean="0"/>
              <a:t>1/31/2020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3A98EE3D-8CD1-4C3F-BD1C-C98C9596463C}" type="slidenum">
              <a:rPr lang="en-US" smtClean="0"/>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accent1"/>
          </a:solidFill>
          <a:ln w="0">
            <a:noFill/>
            <a:prstDash val="solid"/>
            <a:round/>
            <a:headEnd/>
            <a:tailEnd/>
          </a:ln>
        </p:spPr>
      </p:sp>
    </p:spTree>
    <p:extLst>
      <p:ext uri="{BB962C8B-B14F-4D97-AF65-F5344CB8AC3E}">
        <p14:creationId xmlns:p14="http://schemas.microsoft.com/office/powerpoint/2010/main" val="5661247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1/31/2020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45819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1/31/2020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28226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1/31/2020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76892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1/31/2020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343907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D82884F1-FFEA-405F-9602-3DCA865EDA4E}" type="datetime1">
              <a:rPr lang="en-US" smtClean="0"/>
              <a:t>1/31/2020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A98EE3D-8CD1-4C3F-BD1C-C98C9596463C}"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23220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7E18DB4A-8810-4A10-AD5C-D5E2C667F5B3}" type="datetime1">
              <a:rPr lang="en-US" smtClean="0"/>
              <a:t>1/31/2020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pPr algn="l"/>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A98EE3D-8CD1-4C3F-BD1C-C98C9596463C}" type="slidenum">
              <a:rPr lang="en-US" smtClean="0"/>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05478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1/31/2020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46599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1/31/2020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969918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ED291B17-9318-49DB-B28B-6E5994AE9581}" type="datetime1">
              <a:rPr lang="en-US" smtClean="0"/>
              <a:t>1/31/2020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3A98EE3D-8CD1-4C3F-BD1C-C98C9596463C}" type="slidenum">
              <a:rPr lang="en-US" smtClean="0"/>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5959144"/>
      </p:ext>
    </p:extLst>
  </p:cSld>
  <p:clrMap bg1="lt1" tx1="dk1" bg2="lt2" tx2="dk2" accent1="accent1" accent2="accent2" accent3="accent3" accent4="accent4" accent5="accent5" accent6="accent6" hlink="hlink" folHlink="folHlink"/>
  <p:sldLayoutIdLst>
    <p:sldLayoutId id="2147483868" r:id="rId1"/>
    <p:sldLayoutId id="2147483869" r:id="rId2"/>
    <p:sldLayoutId id="2147483870" r:id="rId3"/>
    <p:sldLayoutId id="2147483871" r:id="rId4"/>
    <p:sldLayoutId id="2147483872" r:id="rId5"/>
    <p:sldLayoutId id="2147483873" r:id="rId6"/>
    <p:sldLayoutId id="2147483874" r:id="rId7"/>
    <p:sldLayoutId id="2147483875" r:id="rId8"/>
    <p:sldLayoutId id="2147483876" r:id="rId9"/>
    <p:sldLayoutId id="2147483877" r:id="rId10"/>
    <p:sldLayoutId id="2147483878"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muslimhands.org.uk/donate/greatest-need/interest-fund"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muslimhands.org.uk/donate/greatest-need/interest-fund" TargetMode="External"/><Relationship Id="rId2" Type="http://schemas.openxmlformats.org/officeDocument/2006/relationships/hyperlink" Target="http://islam.ru/en/content/story/environmental-protection-isla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B6E23-DAB5-4BE9-9459-59E5317AD203}"/>
              </a:ext>
            </a:extLst>
          </p:cNvPr>
          <p:cNvSpPr>
            <a:spLocks noGrp="1"/>
          </p:cNvSpPr>
          <p:nvPr>
            <p:ph type="ctrTitle"/>
          </p:nvPr>
        </p:nvSpPr>
        <p:spPr>
          <a:xfrm>
            <a:off x="1668544" y="1649691"/>
            <a:ext cx="2611225" cy="2236989"/>
          </a:xfrm>
        </p:spPr>
        <p:txBody>
          <a:bodyPr vert="horz" lIns="91440" tIns="45720" rIns="91440" bIns="45720" rtlCol="0">
            <a:normAutofit/>
          </a:bodyPr>
          <a:lstStyle/>
          <a:p>
            <a:r>
              <a:rPr lang="en-US" sz="3400" dirty="0">
                <a:solidFill>
                  <a:schemeClr val="tx1"/>
                </a:solidFill>
              </a:rPr>
              <a:t>The ecological legacy of Islam </a:t>
            </a:r>
          </a:p>
        </p:txBody>
      </p:sp>
      <p:sp>
        <p:nvSpPr>
          <p:cNvPr id="3" name="Subtitle 2">
            <a:extLst>
              <a:ext uri="{FF2B5EF4-FFF2-40B4-BE49-F238E27FC236}">
                <a16:creationId xmlns:a16="http://schemas.microsoft.com/office/drawing/2014/main" id="{4071137A-1158-4EF8-8B99-4B137D07B827}"/>
              </a:ext>
            </a:extLst>
          </p:cNvPr>
          <p:cNvSpPr>
            <a:spLocks noGrp="1"/>
          </p:cNvSpPr>
          <p:nvPr>
            <p:ph type="subTitle" idx="1"/>
          </p:nvPr>
        </p:nvSpPr>
        <p:spPr>
          <a:xfrm>
            <a:off x="1668544" y="3956279"/>
            <a:ext cx="2611225" cy="1086237"/>
          </a:xfrm>
        </p:spPr>
        <p:txBody>
          <a:bodyPr vert="horz" lIns="91440" tIns="45720" rIns="91440" bIns="45720" rtlCol="0">
            <a:normAutofit/>
          </a:bodyPr>
          <a:lstStyle/>
          <a:p>
            <a:pPr indent="-384048">
              <a:spcAft>
                <a:spcPts val="200"/>
              </a:spcAft>
            </a:pPr>
            <a:r>
              <a:rPr lang="en-US" sz="2000" dirty="0">
                <a:solidFill>
                  <a:schemeClr val="tx1"/>
                </a:solidFill>
              </a:rPr>
              <a:t>Alison Forbes </a:t>
            </a:r>
          </a:p>
          <a:p>
            <a:pPr indent="-384048">
              <a:spcAft>
                <a:spcPts val="200"/>
              </a:spcAft>
            </a:pPr>
            <a:r>
              <a:rPr lang="en-US" sz="2000" dirty="0">
                <a:solidFill>
                  <a:schemeClr val="tx1"/>
                </a:solidFill>
              </a:rPr>
              <a:t>1701733 </a:t>
            </a:r>
          </a:p>
          <a:p>
            <a:pPr indent="-384048">
              <a:spcAft>
                <a:spcPts val="200"/>
              </a:spcAft>
            </a:pPr>
            <a:endParaRPr lang="en-US" sz="2000" dirty="0"/>
          </a:p>
          <a:p>
            <a:pPr indent="-384048">
              <a:spcAft>
                <a:spcPts val="200"/>
              </a:spcAft>
            </a:pPr>
            <a:endParaRPr lang="en-US" sz="2000" dirty="0"/>
          </a:p>
        </p:txBody>
      </p:sp>
      <p:pic>
        <p:nvPicPr>
          <p:cNvPr id="4" name="Picture 3">
            <a:extLst>
              <a:ext uri="{FF2B5EF4-FFF2-40B4-BE49-F238E27FC236}">
                <a16:creationId xmlns:a16="http://schemas.microsoft.com/office/drawing/2014/main" id="{F0E121C5-2135-44CA-918E-2766D759E81E}"/>
              </a:ext>
            </a:extLst>
          </p:cNvPr>
          <p:cNvPicPr>
            <a:picLocks noChangeAspect="1"/>
          </p:cNvPicPr>
          <p:nvPr/>
        </p:nvPicPr>
        <p:blipFill rotWithShape="1">
          <a:blip r:embed="rId2"/>
          <a:srcRect l="10609" r="13400" b="1"/>
          <a:stretch/>
        </p:blipFill>
        <p:spPr>
          <a:xfrm>
            <a:off x="4639056" y="10"/>
            <a:ext cx="7552944" cy="6857990"/>
          </a:xfrm>
          <a:prstGeom prst="rect">
            <a:avLst/>
          </a:prstGeom>
          <a:ln>
            <a:noFill/>
          </a:ln>
          <a:effectLst/>
        </p:spPr>
      </p:pic>
      <p:sp>
        <p:nvSpPr>
          <p:cNvPr id="21" name="TextBox 20">
            <a:extLst>
              <a:ext uri="{FF2B5EF4-FFF2-40B4-BE49-F238E27FC236}">
                <a16:creationId xmlns:a16="http://schemas.microsoft.com/office/drawing/2014/main" id="{D00A9D7A-656B-4777-92AA-B8860C7CEACD}"/>
              </a:ext>
            </a:extLst>
          </p:cNvPr>
          <p:cNvSpPr txBox="1"/>
          <p:nvPr/>
        </p:nvSpPr>
        <p:spPr>
          <a:xfrm>
            <a:off x="11316101" y="6488658"/>
            <a:ext cx="875899" cy="369332"/>
          </a:xfrm>
          <a:prstGeom prst="rect">
            <a:avLst/>
          </a:prstGeom>
          <a:noFill/>
        </p:spPr>
        <p:txBody>
          <a:bodyPr wrap="square" rtlCol="0">
            <a:spAutoFit/>
          </a:bodyPr>
          <a:lstStyle/>
          <a:p>
            <a:r>
              <a:rPr lang="en-GB" dirty="0"/>
              <a:t>Fig.1 </a:t>
            </a:r>
          </a:p>
        </p:txBody>
      </p:sp>
    </p:spTree>
    <p:extLst>
      <p:ext uri="{BB962C8B-B14F-4D97-AF65-F5344CB8AC3E}">
        <p14:creationId xmlns:p14="http://schemas.microsoft.com/office/powerpoint/2010/main" val="4600380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89A85-7D82-4631-A601-23176E81D7B1}"/>
              </a:ext>
            </a:extLst>
          </p:cNvPr>
          <p:cNvSpPr>
            <a:spLocks noGrp="1"/>
          </p:cNvSpPr>
          <p:nvPr>
            <p:ph type="title"/>
          </p:nvPr>
        </p:nvSpPr>
        <p:spPr/>
        <p:txBody>
          <a:bodyPr/>
          <a:lstStyle/>
          <a:p>
            <a:r>
              <a:rPr lang="en-GB" dirty="0">
                <a:solidFill>
                  <a:schemeClr val="tx1"/>
                </a:solidFill>
              </a:rPr>
              <a:t>Contents</a:t>
            </a:r>
            <a:r>
              <a:rPr lang="en-GB" dirty="0"/>
              <a:t> </a:t>
            </a:r>
          </a:p>
        </p:txBody>
      </p:sp>
      <p:sp>
        <p:nvSpPr>
          <p:cNvPr id="3" name="Content Placeholder 2">
            <a:extLst>
              <a:ext uri="{FF2B5EF4-FFF2-40B4-BE49-F238E27FC236}">
                <a16:creationId xmlns:a16="http://schemas.microsoft.com/office/drawing/2014/main" id="{26367F26-7FD5-4010-8283-7FD6A0A2A03D}"/>
              </a:ext>
            </a:extLst>
          </p:cNvPr>
          <p:cNvSpPr>
            <a:spLocks noGrp="1"/>
          </p:cNvSpPr>
          <p:nvPr>
            <p:ph idx="1"/>
          </p:nvPr>
        </p:nvSpPr>
        <p:spPr>
          <a:xfrm>
            <a:off x="1371600" y="1836295"/>
            <a:ext cx="9601200" cy="3581400"/>
          </a:xfrm>
        </p:spPr>
        <p:txBody>
          <a:bodyPr/>
          <a:lstStyle/>
          <a:p>
            <a:r>
              <a:rPr lang="en-GB" sz="2800" dirty="0">
                <a:solidFill>
                  <a:schemeClr val="tx1"/>
                </a:solidFill>
              </a:rPr>
              <a:t>The Positive Ecological Interpretation of the Qur’an </a:t>
            </a:r>
          </a:p>
          <a:p>
            <a:r>
              <a:rPr lang="en-GB" sz="2800" dirty="0">
                <a:solidFill>
                  <a:schemeClr val="tx1"/>
                </a:solidFill>
              </a:rPr>
              <a:t>The Eco-Friendly Legacy of the Qur’an </a:t>
            </a:r>
          </a:p>
          <a:p>
            <a:r>
              <a:rPr lang="en-GB" sz="2800" dirty="0">
                <a:solidFill>
                  <a:schemeClr val="tx1"/>
                </a:solidFill>
              </a:rPr>
              <a:t>The Challenges to this Qur’anic Interpretation and Legacy </a:t>
            </a:r>
          </a:p>
          <a:p>
            <a:r>
              <a:rPr lang="en-GB" sz="2800" dirty="0">
                <a:solidFill>
                  <a:schemeClr val="tx1"/>
                </a:solidFill>
              </a:rPr>
              <a:t>Conclusion </a:t>
            </a:r>
          </a:p>
          <a:p>
            <a:r>
              <a:rPr lang="en-GB" sz="2800" dirty="0">
                <a:solidFill>
                  <a:schemeClr val="tx1"/>
                </a:solidFill>
              </a:rPr>
              <a:t>Bibliography </a:t>
            </a:r>
          </a:p>
          <a:p>
            <a:endParaRPr lang="en-GB" dirty="0"/>
          </a:p>
        </p:txBody>
      </p:sp>
    </p:spTree>
    <p:extLst>
      <p:ext uri="{BB962C8B-B14F-4D97-AF65-F5344CB8AC3E}">
        <p14:creationId xmlns:p14="http://schemas.microsoft.com/office/powerpoint/2010/main" val="3563156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3A18E-6CE0-4B89-9BF6-433CF3F2E800}"/>
              </a:ext>
            </a:extLst>
          </p:cNvPr>
          <p:cNvSpPr>
            <a:spLocks noGrp="1"/>
          </p:cNvSpPr>
          <p:nvPr>
            <p:ph type="title"/>
          </p:nvPr>
        </p:nvSpPr>
        <p:spPr>
          <a:xfrm>
            <a:off x="1371599" y="384008"/>
            <a:ext cx="9601200" cy="1485900"/>
          </a:xfrm>
        </p:spPr>
        <p:txBody>
          <a:bodyPr/>
          <a:lstStyle/>
          <a:p>
            <a:r>
              <a:rPr lang="en-GB" dirty="0">
                <a:solidFill>
                  <a:schemeClr val="tx1"/>
                </a:solidFill>
              </a:rPr>
              <a:t>The Positive Ecological Interpretation of the Qur’an </a:t>
            </a:r>
          </a:p>
        </p:txBody>
      </p:sp>
      <p:sp>
        <p:nvSpPr>
          <p:cNvPr id="3" name="Content Placeholder 2">
            <a:extLst>
              <a:ext uri="{FF2B5EF4-FFF2-40B4-BE49-F238E27FC236}">
                <a16:creationId xmlns:a16="http://schemas.microsoft.com/office/drawing/2014/main" id="{3C1EC58D-61AD-4616-B6F5-8F084091F466}"/>
              </a:ext>
            </a:extLst>
          </p:cNvPr>
          <p:cNvSpPr>
            <a:spLocks noGrp="1"/>
          </p:cNvSpPr>
          <p:nvPr>
            <p:ph idx="1"/>
          </p:nvPr>
        </p:nvSpPr>
        <p:spPr>
          <a:xfrm>
            <a:off x="1219200" y="1841834"/>
            <a:ext cx="9753599" cy="4330366"/>
          </a:xfrm>
        </p:spPr>
        <p:txBody>
          <a:bodyPr>
            <a:normAutofit/>
          </a:bodyPr>
          <a:lstStyle/>
          <a:p>
            <a:r>
              <a:rPr lang="en-GB" dirty="0">
                <a:solidFill>
                  <a:schemeClr val="tx1"/>
                </a:solidFill>
              </a:rPr>
              <a:t>Ibrahim Abdul-Matin suggests that the Qur’an has an encouraging ecological ethic </a:t>
            </a:r>
          </a:p>
          <a:p>
            <a:r>
              <a:rPr lang="en-GB" dirty="0">
                <a:solidFill>
                  <a:schemeClr val="tx1"/>
                </a:solidFill>
              </a:rPr>
              <a:t>He discusses the idea that the universe is divinely ordered and to disturb nature is to disturb the divine nature [1]</a:t>
            </a:r>
          </a:p>
          <a:p>
            <a:r>
              <a:rPr lang="en-GB" dirty="0">
                <a:solidFill>
                  <a:schemeClr val="tx1"/>
                </a:solidFill>
              </a:rPr>
              <a:t>The Qur’an emphasises the power of God over creation and that God is the only one to have power over the natural world </a:t>
            </a:r>
          </a:p>
          <a:p>
            <a:r>
              <a:rPr lang="en-GB" dirty="0">
                <a:solidFill>
                  <a:schemeClr val="tx1"/>
                </a:solidFill>
              </a:rPr>
              <a:t>This interpretation provides that the Qur’an is an ecological positive text </a:t>
            </a:r>
          </a:p>
          <a:p>
            <a:r>
              <a:rPr lang="en-GB" dirty="0">
                <a:solidFill>
                  <a:schemeClr val="tx1"/>
                </a:solidFill>
              </a:rPr>
              <a:t>This interpretation is challenged – ideas that this does not provide what to do regarding an environmental ethic [2]</a:t>
            </a:r>
          </a:p>
          <a:p>
            <a:r>
              <a:rPr lang="en-GB" dirty="0">
                <a:solidFill>
                  <a:schemeClr val="tx1"/>
                </a:solidFill>
              </a:rPr>
              <a:t>To fully understand its ecological legacy it must be seen how this has inspired and led to ecological traditions and beliefs in Islam </a:t>
            </a:r>
          </a:p>
        </p:txBody>
      </p:sp>
      <p:sp>
        <p:nvSpPr>
          <p:cNvPr id="5" name="TextBox 4">
            <a:extLst>
              <a:ext uri="{FF2B5EF4-FFF2-40B4-BE49-F238E27FC236}">
                <a16:creationId xmlns:a16="http://schemas.microsoft.com/office/drawing/2014/main" id="{EBF363AA-D572-473F-A070-EEDB6BA18A0E}"/>
              </a:ext>
            </a:extLst>
          </p:cNvPr>
          <p:cNvSpPr txBox="1"/>
          <p:nvPr/>
        </p:nvSpPr>
        <p:spPr>
          <a:xfrm>
            <a:off x="946484" y="5994234"/>
            <a:ext cx="11245516" cy="923330"/>
          </a:xfrm>
          <a:prstGeom prst="rect">
            <a:avLst/>
          </a:prstGeom>
          <a:noFill/>
        </p:spPr>
        <p:txBody>
          <a:bodyPr wrap="square" rtlCol="0">
            <a:spAutoFit/>
          </a:bodyPr>
          <a:lstStyle/>
          <a:p>
            <a:r>
              <a:rPr lang="en-GB" sz="1200" dirty="0"/>
              <a:t>Ibrahim, Abdul-Matin, ‘Green Deen: What Islam Teaches About Protecting the Planet’ (San Francisco: Berrett-Koehler Publishers 2010), p. 170. [1]</a:t>
            </a:r>
          </a:p>
          <a:p>
            <a:r>
              <a:rPr lang="en-GB" sz="1200" dirty="0"/>
              <a:t>D. </a:t>
            </a:r>
            <a:r>
              <a:rPr lang="en-GB" sz="1200" dirty="0" err="1"/>
              <a:t>Abdelxaher</a:t>
            </a:r>
            <a:r>
              <a:rPr lang="en-GB" sz="1200" dirty="0"/>
              <a:t>, and A, </a:t>
            </a:r>
            <a:r>
              <a:rPr lang="en-GB" sz="1200" dirty="0" err="1"/>
              <a:t>Ktob</a:t>
            </a:r>
            <a:r>
              <a:rPr lang="en-GB" sz="1200" dirty="0"/>
              <a:t> and A, Helfaya, ‘Eco-Islam: Beyond the Principles of Why and What, and Into the Principles of How’, </a:t>
            </a:r>
            <a:r>
              <a:rPr lang="en-GB" sz="1200" i="1" dirty="0"/>
              <a:t>Journal of Business Ethics, </a:t>
            </a:r>
            <a:r>
              <a:rPr lang="en-GB" sz="1200" dirty="0"/>
              <a:t>115 (3) (2019), p. 623-644. [2] </a:t>
            </a:r>
          </a:p>
          <a:p>
            <a:endParaRPr lang="en-GB" dirty="0"/>
          </a:p>
        </p:txBody>
      </p:sp>
    </p:spTree>
    <p:extLst>
      <p:ext uri="{BB962C8B-B14F-4D97-AF65-F5344CB8AC3E}">
        <p14:creationId xmlns:p14="http://schemas.microsoft.com/office/powerpoint/2010/main" val="27414986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010F4-0A59-473A-88DD-518362441845}"/>
              </a:ext>
            </a:extLst>
          </p:cNvPr>
          <p:cNvSpPr>
            <a:spLocks noGrp="1"/>
          </p:cNvSpPr>
          <p:nvPr>
            <p:ph type="title"/>
          </p:nvPr>
        </p:nvSpPr>
        <p:spPr>
          <a:xfrm>
            <a:off x="1371600" y="813542"/>
            <a:ext cx="9601200" cy="1485900"/>
          </a:xfrm>
        </p:spPr>
        <p:txBody>
          <a:bodyPr/>
          <a:lstStyle/>
          <a:p>
            <a:r>
              <a:rPr lang="en-GB" dirty="0">
                <a:solidFill>
                  <a:schemeClr val="tx1"/>
                </a:solidFill>
              </a:rPr>
              <a:t>The Eco-Friendly Legacy of the Qur’an </a:t>
            </a:r>
          </a:p>
        </p:txBody>
      </p:sp>
      <p:sp>
        <p:nvSpPr>
          <p:cNvPr id="3" name="Content Placeholder 2">
            <a:extLst>
              <a:ext uri="{FF2B5EF4-FFF2-40B4-BE49-F238E27FC236}">
                <a16:creationId xmlns:a16="http://schemas.microsoft.com/office/drawing/2014/main" id="{EC8AE525-60F5-4A46-822C-F25473224E85}"/>
              </a:ext>
            </a:extLst>
          </p:cNvPr>
          <p:cNvSpPr>
            <a:spLocks noGrp="1"/>
          </p:cNvSpPr>
          <p:nvPr>
            <p:ph idx="1"/>
          </p:nvPr>
        </p:nvSpPr>
        <p:spPr>
          <a:xfrm>
            <a:off x="1371600" y="1890415"/>
            <a:ext cx="9601200" cy="3581400"/>
          </a:xfrm>
        </p:spPr>
        <p:txBody>
          <a:bodyPr/>
          <a:lstStyle/>
          <a:p>
            <a:r>
              <a:rPr lang="en-GB" dirty="0">
                <a:solidFill>
                  <a:schemeClr val="tx1"/>
                </a:solidFill>
              </a:rPr>
              <a:t>Muslim Hands – a UK based Islamic Charity that has several missions inspired by the teachings of the Qur’an, including the environment [3]</a:t>
            </a:r>
          </a:p>
          <a:p>
            <a:r>
              <a:rPr lang="en-GB" dirty="0">
                <a:solidFill>
                  <a:schemeClr val="tx1"/>
                </a:solidFill>
              </a:rPr>
              <a:t>Muslim Hands teaches that the Qur’an highlights the importance of caring for the environment and focus on sustainability in their work [4]</a:t>
            </a:r>
          </a:p>
          <a:p>
            <a:r>
              <a:rPr lang="en-GB" dirty="0">
                <a:solidFill>
                  <a:schemeClr val="tx1"/>
                </a:solidFill>
              </a:rPr>
              <a:t>Uses the idea of Zakat in the Qur’an to promote positive ecological behaviour </a:t>
            </a:r>
          </a:p>
          <a:p>
            <a:r>
              <a:rPr lang="en-GB" dirty="0">
                <a:solidFill>
                  <a:schemeClr val="tx1"/>
                </a:solidFill>
              </a:rPr>
              <a:t>Zakat is an important Muslim duty based in the Qur’an that has been adapted to promote giving to environmental causes by Muslim Hands  [5]</a:t>
            </a:r>
          </a:p>
          <a:p>
            <a:r>
              <a:rPr lang="en-GB" dirty="0">
                <a:solidFill>
                  <a:schemeClr val="tx1"/>
                </a:solidFill>
              </a:rPr>
              <a:t>An example of a positive ecological reading of the Qur’an having practical environmental effect as it is being interpreted and applied to the environment </a:t>
            </a:r>
          </a:p>
          <a:p>
            <a:endParaRPr lang="en-GB" dirty="0">
              <a:solidFill>
                <a:schemeClr val="tx1"/>
              </a:solidFill>
            </a:endParaRPr>
          </a:p>
        </p:txBody>
      </p:sp>
      <p:sp>
        <p:nvSpPr>
          <p:cNvPr id="4" name="TextBox 3">
            <a:extLst>
              <a:ext uri="{FF2B5EF4-FFF2-40B4-BE49-F238E27FC236}">
                <a16:creationId xmlns:a16="http://schemas.microsoft.com/office/drawing/2014/main" id="{40609F1A-5621-4840-B39D-46B5234D1ADB}"/>
              </a:ext>
            </a:extLst>
          </p:cNvPr>
          <p:cNvSpPr txBox="1"/>
          <p:nvPr/>
        </p:nvSpPr>
        <p:spPr>
          <a:xfrm>
            <a:off x="785812" y="6139661"/>
            <a:ext cx="11406188" cy="923330"/>
          </a:xfrm>
          <a:prstGeom prst="rect">
            <a:avLst/>
          </a:prstGeom>
          <a:noFill/>
        </p:spPr>
        <p:txBody>
          <a:bodyPr wrap="square" rtlCol="0">
            <a:spAutoFit/>
          </a:bodyPr>
          <a:lstStyle/>
          <a:p>
            <a:r>
              <a:rPr lang="en-GB" sz="1200" dirty="0"/>
              <a:t>Muslim Hands, </a:t>
            </a:r>
            <a:r>
              <a:rPr lang="en-GB" sz="1200" i="1" dirty="0"/>
              <a:t>Zakat, </a:t>
            </a:r>
            <a:r>
              <a:rPr lang="en-GB" sz="1200" dirty="0"/>
              <a:t>(2020), &lt;</a:t>
            </a:r>
            <a:r>
              <a:rPr lang="en-GB" sz="1200" u="sng" dirty="0">
                <a:hlinkClick r:id="rId2"/>
              </a:rPr>
              <a:t>https://muslimhands.org.uk/donate/greatest-need/interest-fund</a:t>
            </a:r>
            <a:r>
              <a:rPr lang="en-GB" sz="1200" dirty="0"/>
              <a:t>&gt; [accessed 27</a:t>
            </a:r>
            <a:r>
              <a:rPr lang="en-GB" sz="1200" baseline="30000" dirty="0"/>
              <a:t>th</a:t>
            </a:r>
            <a:r>
              <a:rPr lang="en-GB" sz="1200" dirty="0"/>
              <a:t> January 2020]. [3]</a:t>
            </a:r>
          </a:p>
          <a:p>
            <a:r>
              <a:rPr lang="en-GB" sz="1200" dirty="0"/>
              <a:t>Muslim Hands, Environment: Aid Which Builds, Not Destroys</a:t>
            </a:r>
            <a:r>
              <a:rPr lang="en-GB" sz="1200" i="1" dirty="0"/>
              <a:t>, </a:t>
            </a:r>
            <a:r>
              <a:rPr lang="en-GB" sz="1200" dirty="0"/>
              <a:t>(2020), &lt;</a:t>
            </a:r>
            <a:r>
              <a:rPr lang="en-GB" sz="1200" u="sng" dirty="0">
                <a:hlinkClick r:id="rId2"/>
              </a:rPr>
              <a:t>https://muslimhands.org.uk/donate/greatest-need/interest-fund</a:t>
            </a:r>
            <a:r>
              <a:rPr lang="en-GB" sz="1200" dirty="0"/>
              <a:t>&gt; [accessed 28</a:t>
            </a:r>
            <a:r>
              <a:rPr lang="en-GB" sz="1200" baseline="30000" dirty="0"/>
              <a:t>th</a:t>
            </a:r>
            <a:r>
              <a:rPr lang="en-GB" sz="1200" dirty="0"/>
              <a:t> January 2020]. [4]</a:t>
            </a:r>
          </a:p>
          <a:p>
            <a:r>
              <a:rPr lang="en-GB" sz="1200" dirty="0"/>
              <a:t> F. O, </a:t>
            </a:r>
            <a:r>
              <a:rPr lang="en-GB" sz="1200" dirty="0" err="1"/>
              <a:t>Senturk</a:t>
            </a:r>
            <a:r>
              <a:rPr lang="en-GB" sz="1200" dirty="0"/>
              <a:t> (2007) ‘Charity in Islam: A Comprehensive Guide to Zakat’ trans. </a:t>
            </a:r>
            <a:r>
              <a:rPr lang="en-GB" sz="1200" dirty="0" err="1"/>
              <a:t>Erdinc</a:t>
            </a:r>
            <a:r>
              <a:rPr lang="en-GB" sz="1200" dirty="0"/>
              <a:t> </a:t>
            </a:r>
            <a:r>
              <a:rPr lang="en-GB" sz="1200" dirty="0" err="1"/>
              <a:t>Atasever</a:t>
            </a:r>
            <a:r>
              <a:rPr lang="en-GB" sz="1200" dirty="0"/>
              <a:t>, (New Jersey: The Light Inc 2007). [5]</a:t>
            </a:r>
          </a:p>
          <a:p>
            <a:endParaRPr lang="en-GB" dirty="0"/>
          </a:p>
        </p:txBody>
      </p:sp>
    </p:spTree>
    <p:extLst>
      <p:ext uri="{BB962C8B-B14F-4D97-AF65-F5344CB8AC3E}">
        <p14:creationId xmlns:p14="http://schemas.microsoft.com/office/powerpoint/2010/main" val="2758575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10D78-4D28-4C76-9E25-B651BC9E6DCB}"/>
              </a:ext>
            </a:extLst>
          </p:cNvPr>
          <p:cNvSpPr>
            <a:spLocks noGrp="1"/>
          </p:cNvSpPr>
          <p:nvPr>
            <p:ph type="title"/>
          </p:nvPr>
        </p:nvSpPr>
        <p:spPr>
          <a:xfrm>
            <a:off x="1371600" y="548640"/>
            <a:ext cx="9601200" cy="1485900"/>
          </a:xfrm>
        </p:spPr>
        <p:txBody>
          <a:bodyPr>
            <a:normAutofit fontScale="90000"/>
          </a:bodyPr>
          <a:lstStyle/>
          <a:p>
            <a:r>
              <a:rPr lang="en-GB" dirty="0">
                <a:solidFill>
                  <a:schemeClr val="tx1"/>
                </a:solidFill>
              </a:rPr>
              <a:t>The Challenges to this Qur’anic Interpretation and Legacy </a:t>
            </a:r>
            <a:br>
              <a:rPr lang="en-GB" dirty="0">
                <a:solidFill>
                  <a:schemeClr val="tx1"/>
                </a:solidFill>
              </a:rPr>
            </a:br>
            <a:endParaRPr lang="en-GB" b="1" dirty="0"/>
          </a:p>
        </p:txBody>
      </p:sp>
      <p:sp>
        <p:nvSpPr>
          <p:cNvPr id="3" name="Content Placeholder 2">
            <a:extLst>
              <a:ext uri="{FF2B5EF4-FFF2-40B4-BE49-F238E27FC236}">
                <a16:creationId xmlns:a16="http://schemas.microsoft.com/office/drawing/2014/main" id="{8C90FA70-A025-4444-AB73-DE8080A6EB1D}"/>
              </a:ext>
            </a:extLst>
          </p:cNvPr>
          <p:cNvSpPr>
            <a:spLocks noGrp="1"/>
          </p:cNvSpPr>
          <p:nvPr>
            <p:ph idx="1"/>
          </p:nvPr>
        </p:nvSpPr>
        <p:spPr>
          <a:xfrm>
            <a:off x="1219200" y="2034540"/>
            <a:ext cx="9753600" cy="3832860"/>
          </a:xfrm>
        </p:spPr>
        <p:txBody>
          <a:bodyPr>
            <a:normAutofit lnSpcReduction="10000"/>
          </a:bodyPr>
          <a:lstStyle/>
          <a:p>
            <a:r>
              <a:rPr lang="en-GB" dirty="0">
                <a:solidFill>
                  <a:schemeClr val="tx1"/>
                </a:solidFill>
              </a:rPr>
              <a:t>While one pillar of Islam is seen to help improve the environmental crisis, the pillar of the Hajj can be seen to have problematic impact on the environment</a:t>
            </a:r>
          </a:p>
          <a:p>
            <a:r>
              <a:rPr lang="en-GB" dirty="0">
                <a:solidFill>
                  <a:schemeClr val="tx1"/>
                </a:solidFill>
              </a:rPr>
              <a:t>In 2011 approximately 2.76 million Muslims took part in the Hajj pilgrimage [6]</a:t>
            </a:r>
          </a:p>
          <a:p>
            <a:r>
              <a:rPr lang="en-GB" dirty="0">
                <a:solidFill>
                  <a:schemeClr val="tx1"/>
                </a:solidFill>
              </a:rPr>
              <a:t>The Hajj has a huge impact on the environment with Carbon Dioxide produced due to the travel, the food and the lodging [7]</a:t>
            </a:r>
          </a:p>
          <a:p>
            <a:r>
              <a:rPr lang="en-GB" dirty="0">
                <a:solidFill>
                  <a:schemeClr val="tx1"/>
                </a:solidFill>
              </a:rPr>
              <a:t>There is an effort to make the Hajj more environmentally friendly and due to its religious significance, but this is not easy</a:t>
            </a:r>
          </a:p>
          <a:p>
            <a:r>
              <a:rPr lang="en-GB" dirty="0">
                <a:solidFill>
                  <a:schemeClr val="tx1"/>
                </a:solidFill>
              </a:rPr>
              <a:t>Muslims must go while they can, they must be able to afford it, to be in good health etc.</a:t>
            </a:r>
          </a:p>
          <a:p>
            <a:r>
              <a:rPr lang="en-GB" dirty="0">
                <a:solidFill>
                  <a:schemeClr val="tx1"/>
                </a:solidFill>
              </a:rPr>
              <a:t>This is an example of Muslims following a sacred order and duty but with negative effects on the environment </a:t>
            </a:r>
          </a:p>
        </p:txBody>
      </p:sp>
      <p:sp>
        <p:nvSpPr>
          <p:cNvPr id="4" name="TextBox 3">
            <a:extLst>
              <a:ext uri="{FF2B5EF4-FFF2-40B4-BE49-F238E27FC236}">
                <a16:creationId xmlns:a16="http://schemas.microsoft.com/office/drawing/2014/main" id="{123DE4CA-CAC8-4BAA-A5CA-A6F4B41C7D6B}"/>
              </a:ext>
            </a:extLst>
          </p:cNvPr>
          <p:cNvSpPr txBox="1"/>
          <p:nvPr/>
        </p:nvSpPr>
        <p:spPr>
          <a:xfrm>
            <a:off x="762000" y="6309360"/>
            <a:ext cx="10820400" cy="461665"/>
          </a:xfrm>
          <a:prstGeom prst="rect">
            <a:avLst/>
          </a:prstGeom>
          <a:noFill/>
        </p:spPr>
        <p:txBody>
          <a:bodyPr wrap="square" rtlCol="0">
            <a:spAutoFit/>
          </a:bodyPr>
          <a:lstStyle/>
          <a:p>
            <a:r>
              <a:rPr lang="en-GB" sz="1200" dirty="0"/>
              <a:t>Ali El Hanandeh, ‘Quantifying the Carbon Footprint of Religious Tourism: The Case of Hajj’,</a:t>
            </a:r>
            <a:r>
              <a:rPr lang="en-GB" sz="1200" i="1" dirty="0"/>
              <a:t> Journal of Cleaner Production, </a:t>
            </a:r>
            <a:r>
              <a:rPr lang="en-GB" sz="1200" dirty="0"/>
              <a:t> 52 (2013), pp.53-60. [6]</a:t>
            </a:r>
          </a:p>
          <a:p>
            <a:r>
              <a:rPr lang="en-GB" sz="1200" dirty="0"/>
              <a:t>Ali El Hanandeh, ‘Quantifying the Carbon Footprint of Religious Tourism: The Case of Hajj [7] </a:t>
            </a:r>
          </a:p>
        </p:txBody>
      </p:sp>
    </p:spTree>
    <p:extLst>
      <p:ext uri="{BB962C8B-B14F-4D97-AF65-F5344CB8AC3E}">
        <p14:creationId xmlns:p14="http://schemas.microsoft.com/office/powerpoint/2010/main" val="1489336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3027E-CC03-4D4C-B3B9-ABF7E5904028}"/>
              </a:ext>
            </a:extLst>
          </p:cNvPr>
          <p:cNvSpPr>
            <a:spLocks noGrp="1"/>
          </p:cNvSpPr>
          <p:nvPr>
            <p:ph type="title"/>
          </p:nvPr>
        </p:nvSpPr>
        <p:spPr/>
        <p:txBody>
          <a:bodyPr/>
          <a:lstStyle/>
          <a:p>
            <a:r>
              <a:rPr lang="en-GB" dirty="0">
                <a:solidFill>
                  <a:schemeClr val="tx1"/>
                </a:solidFill>
              </a:rPr>
              <a:t>Conclusion </a:t>
            </a:r>
          </a:p>
        </p:txBody>
      </p:sp>
      <p:sp>
        <p:nvSpPr>
          <p:cNvPr id="3" name="Content Placeholder 2">
            <a:extLst>
              <a:ext uri="{FF2B5EF4-FFF2-40B4-BE49-F238E27FC236}">
                <a16:creationId xmlns:a16="http://schemas.microsoft.com/office/drawing/2014/main" id="{DA75DCD6-C989-4EF8-8468-C5ADF9D5D75D}"/>
              </a:ext>
            </a:extLst>
          </p:cNvPr>
          <p:cNvSpPr>
            <a:spLocks noGrp="1"/>
          </p:cNvSpPr>
          <p:nvPr>
            <p:ph idx="1"/>
          </p:nvPr>
        </p:nvSpPr>
        <p:spPr>
          <a:xfrm>
            <a:off x="1371600" y="1828800"/>
            <a:ext cx="10546080" cy="4495800"/>
          </a:xfrm>
        </p:spPr>
        <p:txBody>
          <a:bodyPr>
            <a:normAutofit lnSpcReduction="10000"/>
          </a:bodyPr>
          <a:lstStyle/>
          <a:p>
            <a:r>
              <a:rPr lang="en-GB" dirty="0">
                <a:solidFill>
                  <a:schemeClr val="tx1"/>
                </a:solidFill>
              </a:rPr>
              <a:t>It is necessary to study the Qur’an when studying Islam’s ecological legacy due to its authority in Islam </a:t>
            </a:r>
          </a:p>
          <a:p>
            <a:r>
              <a:rPr lang="en-GB" dirty="0">
                <a:solidFill>
                  <a:schemeClr val="tx1"/>
                </a:solidFill>
              </a:rPr>
              <a:t>The Qur’an can be read from an ecologically sound viewpoint with the ideas that only God has authority over creation and so the environment must be cared for to keep the divinely ordered balance </a:t>
            </a:r>
          </a:p>
          <a:p>
            <a:r>
              <a:rPr lang="en-GB" dirty="0">
                <a:solidFill>
                  <a:schemeClr val="tx1"/>
                </a:solidFill>
              </a:rPr>
              <a:t>This is seen to be practically applied through the work of Muslim charities like Muslim Hands who aim to care for the environment and have sustainable sources</a:t>
            </a:r>
          </a:p>
          <a:p>
            <a:r>
              <a:rPr lang="en-GB" dirty="0">
                <a:solidFill>
                  <a:schemeClr val="tx1"/>
                </a:solidFill>
              </a:rPr>
              <a:t>However, there is different interpretations and traditions that suggest Islam is not wholly ecologically positive </a:t>
            </a:r>
          </a:p>
          <a:p>
            <a:r>
              <a:rPr lang="en-GB" dirty="0">
                <a:solidFill>
                  <a:schemeClr val="tx1"/>
                </a:solidFill>
              </a:rPr>
              <a:t>This is seen through the impact the Hajj has on the environment </a:t>
            </a:r>
          </a:p>
          <a:p>
            <a:r>
              <a:rPr lang="en-GB" dirty="0">
                <a:solidFill>
                  <a:schemeClr val="tx1"/>
                </a:solidFill>
              </a:rPr>
              <a:t>Islam’s ecological ethic is complicated and not easily pinned, it can be argued that it is not wholly negative or positive </a:t>
            </a:r>
          </a:p>
          <a:p>
            <a:r>
              <a:rPr lang="en-GB" dirty="0">
                <a:solidFill>
                  <a:schemeClr val="tx1"/>
                </a:solidFill>
              </a:rPr>
              <a:t>Islam has contributed both ecologically thoughtful ethics and ecologically damaging ethics</a:t>
            </a:r>
          </a:p>
        </p:txBody>
      </p:sp>
    </p:spTree>
    <p:extLst>
      <p:ext uri="{BB962C8B-B14F-4D97-AF65-F5344CB8AC3E}">
        <p14:creationId xmlns:p14="http://schemas.microsoft.com/office/powerpoint/2010/main" val="4087320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73340-1A41-4838-975A-97822CF3E934}"/>
              </a:ext>
            </a:extLst>
          </p:cNvPr>
          <p:cNvSpPr>
            <a:spLocks noGrp="1"/>
          </p:cNvSpPr>
          <p:nvPr>
            <p:ph type="title"/>
          </p:nvPr>
        </p:nvSpPr>
        <p:spPr>
          <a:xfrm>
            <a:off x="4130040" y="2590800"/>
            <a:ext cx="4434840" cy="1249680"/>
          </a:xfrm>
        </p:spPr>
        <p:txBody>
          <a:bodyPr/>
          <a:lstStyle/>
          <a:p>
            <a:r>
              <a:rPr lang="en-GB" dirty="0">
                <a:solidFill>
                  <a:schemeClr val="tx1"/>
                </a:solidFill>
              </a:rPr>
              <a:t>Any Questions?</a:t>
            </a:r>
          </a:p>
        </p:txBody>
      </p:sp>
    </p:spTree>
    <p:extLst>
      <p:ext uri="{BB962C8B-B14F-4D97-AF65-F5344CB8AC3E}">
        <p14:creationId xmlns:p14="http://schemas.microsoft.com/office/powerpoint/2010/main" val="2813850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1BAE9-6A3A-4BF4-A49D-8E042BFC64D8}"/>
              </a:ext>
            </a:extLst>
          </p:cNvPr>
          <p:cNvSpPr>
            <a:spLocks noGrp="1"/>
          </p:cNvSpPr>
          <p:nvPr>
            <p:ph type="title"/>
          </p:nvPr>
        </p:nvSpPr>
        <p:spPr>
          <a:xfrm>
            <a:off x="1240077" y="685800"/>
            <a:ext cx="9732723" cy="729641"/>
          </a:xfrm>
        </p:spPr>
        <p:txBody>
          <a:bodyPr/>
          <a:lstStyle/>
          <a:p>
            <a:r>
              <a:rPr lang="en-GB" dirty="0">
                <a:solidFill>
                  <a:schemeClr val="tx1"/>
                </a:solidFill>
              </a:rPr>
              <a:t>Bibliography </a:t>
            </a:r>
          </a:p>
        </p:txBody>
      </p:sp>
      <p:sp>
        <p:nvSpPr>
          <p:cNvPr id="3" name="Content Placeholder 2">
            <a:extLst>
              <a:ext uri="{FF2B5EF4-FFF2-40B4-BE49-F238E27FC236}">
                <a16:creationId xmlns:a16="http://schemas.microsoft.com/office/drawing/2014/main" id="{35F5C1EB-4B9A-4E11-9C0E-22FB3C8D4FFF}"/>
              </a:ext>
            </a:extLst>
          </p:cNvPr>
          <p:cNvSpPr>
            <a:spLocks noGrp="1"/>
          </p:cNvSpPr>
          <p:nvPr>
            <p:ph idx="1"/>
          </p:nvPr>
        </p:nvSpPr>
        <p:spPr>
          <a:xfrm>
            <a:off x="944880" y="1415440"/>
            <a:ext cx="11369040" cy="5137760"/>
          </a:xfrm>
        </p:spPr>
        <p:txBody>
          <a:bodyPr>
            <a:normAutofit/>
          </a:bodyPr>
          <a:lstStyle/>
          <a:p>
            <a:r>
              <a:rPr lang="en-GB" sz="1600" dirty="0" err="1">
                <a:solidFill>
                  <a:schemeClr val="tx1"/>
                </a:solidFill>
              </a:rPr>
              <a:t>Abdelxaher</a:t>
            </a:r>
            <a:r>
              <a:rPr lang="en-GB" sz="1600" dirty="0">
                <a:solidFill>
                  <a:schemeClr val="tx1"/>
                </a:solidFill>
              </a:rPr>
              <a:t>, D. and </a:t>
            </a:r>
            <a:r>
              <a:rPr lang="en-GB" sz="1600" dirty="0" err="1">
                <a:solidFill>
                  <a:schemeClr val="tx1"/>
                </a:solidFill>
              </a:rPr>
              <a:t>Ktob</a:t>
            </a:r>
            <a:r>
              <a:rPr lang="en-GB" sz="1600" dirty="0">
                <a:solidFill>
                  <a:schemeClr val="tx1"/>
                </a:solidFill>
              </a:rPr>
              <a:t> A and Helfaya, A, (2019), ‘Eco-Islam: Beyond the Principles of Why and What, and Into the Principles of How’, </a:t>
            </a:r>
            <a:r>
              <a:rPr lang="en-GB" sz="1600" i="1" dirty="0">
                <a:solidFill>
                  <a:schemeClr val="tx1"/>
                </a:solidFill>
              </a:rPr>
              <a:t>Journal of Business Ethics, </a:t>
            </a:r>
            <a:r>
              <a:rPr lang="en-GB" sz="1600" dirty="0">
                <a:solidFill>
                  <a:schemeClr val="tx1"/>
                </a:solidFill>
              </a:rPr>
              <a:t>115 (3), p. 623-644. </a:t>
            </a:r>
          </a:p>
          <a:p>
            <a:r>
              <a:rPr lang="en-GB" sz="1600" dirty="0">
                <a:solidFill>
                  <a:schemeClr val="tx1"/>
                </a:solidFill>
              </a:rPr>
              <a:t>Abdul-Matin, Ibrahim (2010), ‘Green Deen: What Islam Teaches About Protecting the Planet’ San Francisco: Berrett-Koehler Publishers. </a:t>
            </a:r>
          </a:p>
          <a:p>
            <a:r>
              <a:rPr lang="en-GB" sz="1600" dirty="0">
                <a:solidFill>
                  <a:schemeClr val="tx1"/>
                </a:solidFill>
              </a:rPr>
              <a:t>Ahmed Q and Arabi Y and </a:t>
            </a:r>
            <a:r>
              <a:rPr lang="en-GB" sz="1600" dirty="0" err="1">
                <a:solidFill>
                  <a:schemeClr val="tx1"/>
                </a:solidFill>
              </a:rPr>
              <a:t>Memish</a:t>
            </a:r>
            <a:r>
              <a:rPr lang="en-GB" sz="1600" dirty="0">
                <a:solidFill>
                  <a:schemeClr val="tx1"/>
                </a:solidFill>
              </a:rPr>
              <a:t> Z, (2006) ‘Health Risks at the Hajj’, 367, pp.1008-1016. </a:t>
            </a:r>
          </a:p>
          <a:p>
            <a:r>
              <a:rPr lang="en-GB" sz="1600" dirty="0">
                <a:solidFill>
                  <a:schemeClr val="tx1"/>
                </a:solidFill>
              </a:rPr>
              <a:t>El Hanandeh, A, (2013) ‘Quantifying the Carbon Footprint of Religious Tourism: The Case of Hajj’,</a:t>
            </a:r>
            <a:r>
              <a:rPr lang="en-GB" sz="1600" i="1" dirty="0">
                <a:solidFill>
                  <a:schemeClr val="tx1"/>
                </a:solidFill>
              </a:rPr>
              <a:t> Journal of Cleaner Production, </a:t>
            </a:r>
            <a:r>
              <a:rPr lang="en-GB" sz="1600" dirty="0">
                <a:solidFill>
                  <a:schemeClr val="tx1"/>
                </a:solidFill>
              </a:rPr>
              <a:t> 52 (2013), pp.53-60.  </a:t>
            </a:r>
          </a:p>
          <a:p>
            <a:r>
              <a:rPr lang="en-GB" sz="1600" dirty="0">
                <a:solidFill>
                  <a:schemeClr val="tx1"/>
                </a:solidFill>
              </a:rPr>
              <a:t>Fig.1: Islamic Information Portal, ‘Environmental Protection in </a:t>
            </a:r>
            <a:r>
              <a:rPr lang="en-GB" sz="1600">
                <a:solidFill>
                  <a:schemeClr val="tx1"/>
                </a:solidFill>
              </a:rPr>
              <a:t>Islam’,&lt; </a:t>
            </a:r>
            <a:r>
              <a:rPr lang="en-GB" sz="1600" u="sng" dirty="0">
                <a:solidFill>
                  <a:schemeClr val="tx1"/>
                </a:solidFill>
                <a:hlinkClick r:id="rId2">
                  <a:extLst>
                    <a:ext uri="{A12FA001-AC4F-418D-AE19-62706E023703}">
                      <ahyp:hlinkClr xmlns:ahyp="http://schemas.microsoft.com/office/drawing/2018/hyperlinkcolor" val="tx"/>
                    </a:ext>
                  </a:extLst>
                </a:hlinkClick>
              </a:rPr>
              <a:t>http://islam.ru/en/content/story/</a:t>
            </a:r>
            <a:r>
              <a:rPr lang="en-GB" sz="1600" u="sng">
                <a:solidFill>
                  <a:schemeClr val="tx1"/>
                </a:solidFill>
                <a:hlinkClick r:id="rId2">
                  <a:extLst>
                    <a:ext uri="{A12FA001-AC4F-418D-AE19-62706E023703}">
                      <ahyp:hlinkClr xmlns:ahyp="http://schemas.microsoft.com/office/drawing/2018/hyperlinkcolor" val="tx"/>
                    </a:ext>
                  </a:extLst>
                </a:hlinkClick>
              </a:rPr>
              <a:t>environmental-protection-islam </a:t>
            </a:r>
            <a:r>
              <a:rPr lang="en-GB" sz="1600" u="sng">
                <a:solidFill>
                  <a:schemeClr val="tx1"/>
                </a:solidFill>
              </a:rPr>
              <a:t>&gt;</a:t>
            </a:r>
            <a:r>
              <a:rPr lang="en-GB" sz="1600">
                <a:solidFill>
                  <a:schemeClr val="tx1"/>
                </a:solidFill>
              </a:rPr>
              <a:t> , [</a:t>
            </a:r>
            <a:r>
              <a:rPr lang="en-GB" sz="1600" dirty="0">
                <a:solidFill>
                  <a:schemeClr val="tx1"/>
                </a:solidFill>
              </a:rPr>
              <a:t>accessed 27</a:t>
            </a:r>
            <a:r>
              <a:rPr lang="en-GB" sz="1600" baseline="30000" dirty="0">
                <a:solidFill>
                  <a:schemeClr val="tx1"/>
                </a:solidFill>
              </a:rPr>
              <a:t>th</a:t>
            </a:r>
            <a:r>
              <a:rPr lang="en-GB" sz="1600" dirty="0">
                <a:solidFill>
                  <a:schemeClr val="tx1"/>
                </a:solidFill>
              </a:rPr>
              <a:t> January 2020]</a:t>
            </a:r>
          </a:p>
          <a:p>
            <a:r>
              <a:rPr lang="en-GB" sz="1600" dirty="0">
                <a:solidFill>
                  <a:schemeClr val="tx1"/>
                </a:solidFill>
              </a:rPr>
              <a:t>Muslim Hands, Environment: Aid Which Builds, Not Destroys</a:t>
            </a:r>
            <a:r>
              <a:rPr lang="en-GB" sz="1600" i="1" dirty="0">
                <a:solidFill>
                  <a:schemeClr val="tx1"/>
                </a:solidFill>
              </a:rPr>
              <a:t>, </a:t>
            </a:r>
            <a:r>
              <a:rPr lang="en-GB" sz="1600" dirty="0">
                <a:solidFill>
                  <a:schemeClr val="tx1"/>
                </a:solidFill>
              </a:rPr>
              <a:t>(2020), &lt;</a:t>
            </a:r>
            <a:r>
              <a:rPr lang="en-GB" sz="1600" u="sng" dirty="0">
                <a:solidFill>
                  <a:schemeClr val="tx1"/>
                </a:solidFill>
                <a:hlinkClick r:id="rId3">
                  <a:extLst>
                    <a:ext uri="{A12FA001-AC4F-418D-AE19-62706E023703}">
                      <ahyp:hlinkClr xmlns:ahyp="http://schemas.microsoft.com/office/drawing/2018/hyperlinkcolor" val="tx"/>
                    </a:ext>
                  </a:extLst>
                </a:hlinkClick>
              </a:rPr>
              <a:t>https://muslimhands.org.uk/donate/greatest-need/interest-fund</a:t>
            </a:r>
            <a:r>
              <a:rPr lang="en-GB" sz="1600" dirty="0">
                <a:solidFill>
                  <a:schemeClr val="tx1"/>
                </a:solidFill>
              </a:rPr>
              <a:t>&gt; [accessed 28</a:t>
            </a:r>
            <a:r>
              <a:rPr lang="en-GB" sz="1600" baseline="30000" dirty="0">
                <a:solidFill>
                  <a:schemeClr val="tx1"/>
                </a:solidFill>
              </a:rPr>
              <a:t>th</a:t>
            </a:r>
            <a:r>
              <a:rPr lang="en-GB" sz="1600" dirty="0">
                <a:solidFill>
                  <a:schemeClr val="tx1"/>
                </a:solidFill>
              </a:rPr>
              <a:t> January 2020]. </a:t>
            </a:r>
          </a:p>
          <a:p>
            <a:r>
              <a:rPr lang="en-GB" sz="1600" dirty="0">
                <a:solidFill>
                  <a:schemeClr val="tx1"/>
                </a:solidFill>
              </a:rPr>
              <a:t>Muslim Hands, Zakat</a:t>
            </a:r>
            <a:r>
              <a:rPr lang="en-GB" sz="1600" i="1" dirty="0">
                <a:solidFill>
                  <a:schemeClr val="tx1"/>
                </a:solidFill>
              </a:rPr>
              <a:t>, </a:t>
            </a:r>
            <a:r>
              <a:rPr lang="en-GB" sz="1600" dirty="0">
                <a:solidFill>
                  <a:schemeClr val="tx1"/>
                </a:solidFill>
              </a:rPr>
              <a:t>(2020), &lt;</a:t>
            </a:r>
            <a:r>
              <a:rPr lang="en-GB" sz="1600" u="sng" dirty="0">
                <a:solidFill>
                  <a:schemeClr val="tx1"/>
                </a:solidFill>
                <a:hlinkClick r:id="rId3">
                  <a:extLst>
                    <a:ext uri="{A12FA001-AC4F-418D-AE19-62706E023703}">
                      <ahyp:hlinkClr xmlns:ahyp="http://schemas.microsoft.com/office/drawing/2018/hyperlinkcolor" val="tx"/>
                    </a:ext>
                  </a:extLst>
                </a:hlinkClick>
              </a:rPr>
              <a:t>https://muslimhands.org.uk/donate/greatest-need/interest-fund</a:t>
            </a:r>
            <a:r>
              <a:rPr lang="en-GB" sz="1600" dirty="0">
                <a:solidFill>
                  <a:schemeClr val="tx1"/>
                </a:solidFill>
              </a:rPr>
              <a:t>&gt; [accessed 27</a:t>
            </a:r>
            <a:r>
              <a:rPr lang="en-GB" sz="1600" baseline="30000" dirty="0">
                <a:solidFill>
                  <a:schemeClr val="tx1"/>
                </a:solidFill>
              </a:rPr>
              <a:t>th</a:t>
            </a:r>
            <a:r>
              <a:rPr lang="en-GB" sz="1600" dirty="0">
                <a:solidFill>
                  <a:schemeClr val="tx1"/>
                </a:solidFill>
              </a:rPr>
              <a:t> January 2020]. </a:t>
            </a:r>
          </a:p>
          <a:p>
            <a:r>
              <a:rPr lang="en-GB" sz="1600" dirty="0" err="1">
                <a:solidFill>
                  <a:schemeClr val="tx1"/>
                </a:solidFill>
              </a:rPr>
              <a:t>Senturk</a:t>
            </a:r>
            <a:r>
              <a:rPr lang="en-GB" sz="1600" dirty="0">
                <a:solidFill>
                  <a:schemeClr val="tx1"/>
                </a:solidFill>
              </a:rPr>
              <a:t> F. O, (2007) ‘Charity in Islam: A Comprehensive Guide to Zakat’ trans. </a:t>
            </a:r>
            <a:r>
              <a:rPr lang="en-GB" sz="1600" dirty="0" err="1">
                <a:solidFill>
                  <a:schemeClr val="tx1"/>
                </a:solidFill>
              </a:rPr>
              <a:t>Erdinc</a:t>
            </a:r>
            <a:r>
              <a:rPr lang="en-GB" sz="1600" dirty="0">
                <a:solidFill>
                  <a:schemeClr val="tx1"/>
                </a:solidFill>
              </a:rPr>
              <a:t> </a:t>
            </a:r>
            <a:r>
              <a:rPr lang="en-GB" sz="1600" dirty="0" err="1">
                <a:solidFill>
                  <a:schemeClr val="tx1"/>
                </a:solidFill>
              </a:rPr>
              <a:t>Atasever</a:t>
            </a:r>
            <a:r>
              <a:rPr lang="en-GB" sz="1600" dirty="0">
                <a:solidFill>
                  <a:schemeClr val="tx1"/>
                </a:solidFill>
              </a:rPr>
              <a:t>, New Jersey: The Light Inc. </a:t>
            </a:r>
          </a:p>
        </p:txBody>
      </p:sp>
    </p:spTree>
    <p:extLst>
      <p:ext uri="{BB962C8B-B14F-4D97-AF65-F5344CB8AC3E}">
        <p14:creationId xmlns:p14="http://schemas.microsoft.com/office/powerpoint/2010/main" val="2886504685"/>
      </p:ext>
    </p:extLst>
  </p:cSld>
  <p:clrMapOvr>
    <a:masterClrMapping/>
  </p:clrMapOvr>
</p:sld>
</file>

<file path=ppt/theme/theme1.xml><?xml version="1.0" encoding="utf-8"?>
<a:theme xmlns:a="http://schemas.openxmlformats.org/drawingml/2006/main" name="Crop">
  <a:themeElements>
    <a:clrScheme name="Custom 4">
      <a:dk1>
        <a:sysClr val="windowText" lastClr="000000"/>
      </a:dk1>
      <a:lt1>
        <a:sysClr val="window" lastClr="FFFFFF"/>
      </a:lt1>
      <a:dk2>
        <a:srgbClr val="92D050"/>
      </a:dk2>
      <a:lt2>
        <a:srgbClr val="EBE7DD"/>
      </a:lt2>
      <a:accent1>
        <a:srgbClr val="92D050"/>
      </a:accent1>
      <a:accent2>
        <a:srgbClr val="92D050"/>
      </a:accent2>
      <a:accent3>
        <a:srgbClr val="87492C"/>
      </a:accent3>
      <a:accent4>
        <a:srgbClr val="92D050"/>
      </a:accent4>
      <a:accent5>
        <a:srgbClr val="DC9528"/>
      </a:accent5>
      <a:accent6>
        <a:srgbClr val="9A5D78"/>
      </a:accent6>
      <a:hlink>
        <a:srgbClr val="66C8E3"/>
      </a:hlink>
      <a:folHlink>
        <a:srgbClr val="B162A1"/>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17F9D331-421E-442F-B033-AF5B21A44854}"/>
    </a:ext>
  </a:extLst>
</a:theme>
</file>

<file path=docProps/app.xml><?xml version="1.0" encoding="utf-8"?>
<Properties xmlns="http://schemas.openxmlformats.org/officeDocument/2006/extended-properties" xmlns:vt="http://schemas.openxmlformats.org/officeDocument/2006/docPropsVTypes">
  <TotalTime>2780</TotalTime>
  <Words>1065</Words>
  <Application>Microsoft Office PowerPoint</Application>
  <PresentationFormat>Widescreen</PresentationFormat>
  <Paragraphs>55</Paragraphs>
  <Slides>8</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8</vt:i4>
      </vt:variant>
    </vt:vector>
  </HeadingPairs>
  <TitlesOfParts>
    <vt:vector size="10" baseType="lpstr">
      <vt:lpstr>Franklin Gothic Book</vt:lpstr>
      <vt:lpstr>Crop</vt:lpstr>
      <vt:lpstr>The ecological legacy of Islam </vt:lpstr>
      <vt:lpstr>Contents </vt:lpstr>
      <vt:lpstr>The Positive Ecological Interpretation of the Qur’an </vt:lpstr>
      <vt:lpstr>The Eco-Friendly Legacy of the Qur’an </vt:lpstr>
      <vt:lpstr>The Challenges to this Qur’anic Interpretation and Legacy  </vt:lpstr>
      <vt:lpstr>Conclusion </vt:lpstr>
      <vt:lpstr>Any Questions?</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ecological legacy of Islam </dc:title>
  <dc:creator>Alison Forbes</dc:creator>
  <cp:lastModifiedBy>Alison Forbes</cp:lastModifiedBy>
  <cp:revision>47</cp:revision>
  <dcterms:created xsi:type="dcterms:W3CDTF">2020-01-28T16:45:38Z</dcterms:created>
  <dcterms:modified xsi:type="dcterms:W3CDTF">2020-01-31T15:02:05Z</dcterms:modified>
</cp:coreProperties>
</file>