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5" r:id="rId2"/>
  </p:sldMasterIdLst>
  <p:notesMasterIdLst>
    <p:notesMasterId r:id="rId26"/>
  </p:notesMasterIdLst>
  <p:sldIdLst>
    <p:sldId id="351" r:id="rId3"/>
    <p:sldId id="301" r:id="rId4"/>
    <p:sldId id="352" r:id="rId5"/>
    <p:sldId id="263" r:id="rId6"/>
    <p:sldId id="264" r:id="rId7"/>
    <p:sldId id="266" r:id="rId8"/>
    <p:sldId id="294" r:id="rId9"/>
    <p:sldId id="353" r:id="rId10"/>
    <p:sldId id="354" r:id="rId11"/>
    <p:sldId id="355" r:id="rId12"/>
    <p:sldId id="293" r:id="rId13"/>
    <p:sldId id="300" r:id="rId14"/>
    <p:sldId id="311" r:id="rId15"/>
    <p:sldId id="312" r:id="rId16"/>
    <p:sldId id="313" r:id="rId17"/>
    <p:sldId id="314" r:id="rId18"/>
    <p:sldId id="315" r:id="rId19"/>
    <p:sldId id="316" r:id="rId20"/>
    <p:sldId id="303" r:id="rId21"/>
    <p:sldId id="305" r:id="rId22"/>
    <p:sldId id="271" r:id="rId23"/>
    <p:sldId id="356" r:id="rId24"/>
    <p:sldId id="272"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0" d="100"/>
          <a:sy n="90" d="100"/>
        </p:scale>
        <p:origin x="78" y="8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8D2632-41D1-4047-AA31-920946CE4A8E}" type="datetimeFigureOut">
              <a:rPr lang="en-GB" smtClean="0"/>
              <a:t>07/11/2022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F5C9BA-4DF1-4AB8-A870-E4B3797A808A}" type="slidenum">
              <a:rPr lang="en-GB" smtClean="0"/>
              <a:t>‹#›</a:t>
            </a:fld>
            <a:endParaRPr lang="en-GB"/>
          </a:p>
        </p:txBody>
      </p:sp>
    </p:spTree>
    <p:extLst>
      <p:ext uri="{BB962C8B-B14F-4D97-AF65-F5344CB8AC3E}">
        <p14:creationId xmlns:p14="http://schemas.microsoft.com/office/powerpoint/2010/main" val="2287533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52695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228600" indent="-228600" eaLnBrk="1" fontAlgn="auto" hangingPunct="1">
              <a:spcBef>
                <a:spcPts val="0"/>
              </a:spcBef>
              <a:spcAft>
                <a:spcPts val="0"/>
              </a:spcAft>
              <a:buFont typeface="+mj-lt"/>
              <a:buAutoNum type="arabicPeriod"/>
              <a:defRPr/>
            </a:pPr>
            <a:r>
              <a:rPr lang="en-GB" dirty="0"/>
              <a:t>Talk straight 			(be honest, tell the truth, demonstrate integrity)</a:t>
            </a:r>
          </a:p>
          <a:p>
            <a:pPr marL="228600" indent="-228600" eaLnBrk="1" fontAlgn="auto" hangingPunct="1">
              <a:spcBef>
                <a:spcPts val="0"/>
              </a:spcBef>
              <a:spcAft>
                <a:spcPts val="0"/>
              </a:spcAft>
              <a:buFont typeface="+mj-lt"/>
              <a:buAutoNum type="arabicPeriod"/>
              <a:defRPr/>
            </a:pPr>
            <a:r>
              <a:rPr lang="en-GB" dirty="0"/>
              <a:t>Demonstrate respect			 (treat everyone with respect take no one for granted, recognise contributions)</a:t>
            </a:r>
          </a:p>
          <a:p>
            <a:pPr marL="228600" indent="-228600" eaLnBrk="1" fontAlgn="auto" hangingPunct="1">
              <a:spcBef>
                <a:spcPts val="0"/>
              </a:spcBef>
              <a:spcAft>
                <a:spcPts val="0"/>
              </a:spcAft>
              <a:buFont typeface="+mj-lt"/>
              <a:buAutoNum type="arabicPeriod"/>
              <a:defRPr/>
            </a:pPr>
            <a:r>
              <a:rPr lang="en-GB" dirty="0"/>
              <a:t>Create Transparency 			(be open, real and genuine, be sure everything is out n the open </a:t>
            </a:r>
          </a:p>
          <a:p>
            <a:pPr marL="228600" indent="-228600" eaLnBrk="1" fontAlgn="auto" hangingPunct="1">
              <a:spcBef>
                <a:spcPts val="0"/>
              </a:spcBef>
              <a:spcAft>
                <a:spcPts val="0"/>
              </a:spcAft>
              <a:buFont typeface="+mj-lt"/>
              <a:buAutoNum type="arabicPeriod"/>
              <a:defRPr/>
            </a:pPr>
            <a:r>
              <a:rPr lang="en-GB" dirty="0"/>
              <a:t>Right Wrongs			(apologise and recover bad situations quickly, demonstrate humility)</a:t>
            </a:r>
          </a:p>
          <a:p>
            <a:pPr marL="228600" indent="-228600" eaLnBrk="1" fontAlgn="auto" hangingPunct="1">
              <a:spcBef>
                <a:spcPts val="0"/>
              </a:spcBef>
              <a:spcAft>
                <a:spcPts val="0"/>
              </a:spcAft>
              <a:buFont typeface="+mj-lt"/>
              <a:buAutoNum type="arabicPeriod"/>
              <a:defRPr/>
            </a:pPr>
            <a:r>
              <a:rPr lang="en-GB" dirty="0"/>
              <a:t> Show loyalty			(give credit to other as though they were present, talk only positively behind peoples backs</a:t>
            </a:r>
          </a:p>
          <a:p>
            <a:pPr marL="228600" indent="-228600" eaLnBrk="1" fontAlgn="auto" hangingPunct="1">
              <a:spcBef>
                <a:spcPts val="0"/>
              </a:spcBef>
              <a:spcAft>
                <a:spcPts val="0"/>
              </a:spcAft>
              <a:buFont typeface="+mj-lt"/>
              <a:buAutoNum type="arabicPeriod"/>
              <a:defRPr/>
            </a:pPr>
            <a:r>
              <a:rPr lang="en-GB" dirty="0"/>
              <a:t>Deliver results			(Set high personal expectations, anticipate needs in advance and make thinks happen)</a:t>
            </a:r>
          </a:p>
          <a:p>
            <a:pPr marL="228600" indent="-228600" eaLnBrk="1" fontAlgn="auto" hangingPunct="1">
              <a:spcBef>
                <a:spcPts val="0"/>
              </a:spcBef>
              <a:spcAft>
                <a:spcPts val="0"/>
              </a:spcAft>
              <a:buFont typeface="+mj-lt"/>
              <a:buAutoNum type="arabicPeriod"/>
              <a:defRPr/>
            </a:pPr>
            <a:r>
              <a:rPr lang="en-GB" dirty="0"/>
              <a:t>Get better				(seek feedback, learn from mistakes, continuously improve)</a:t>
            </a:r>
          </a:p>
          <a:p>
            <a:pPr marL="228600" indent="-228600" eaLnBrk="1" fontAlgn="auto" hangingPunct="1">
              <a:spcBef>
                <a:spcPts val="0"/>
              </a:spcBef>
              <a:spcAft>
                <a:spcPts val="0"/>
              </a:spcAft>
              <a:buFont typeface="+mj-lt"/>
              <a:buAutoNum type="arabicPeriod"/>
              <a:defRPr/>
            </a:pPr>
            <a:r>
              <a:rPr lang="en-GB" dirty="0"/>
              <a:t>Confront reality			(tackle tough issues head on, address the tough stuff personally and directly)</a:t>
            </a:r>
          </a:p>
          <a:p>
            <a:pPr marL="228600" indent="-228600" eaLnBrk="1" fontAlgn="auto" hangingPunct="1">
              <a:spcBef>
                <a:spcPts val="0"/>
              </a:spcBef>
              <a:spcAft>
                <a:spcPts val="0"/>
              </a:spcAft>
              <a:buFont typeface="+mj-lt"/>
              <a:buAutoNum type="arabicPeriod"/>
              <a:defRPr/>
            </a:pPr>
            <a:r>
              <a:rPr lang="en-GB" dirty="0"/>
              <a:t>Clarify expectations			(create shared vision, disclose and reveal expectations, ensure understanding)</a:t>
            </a:r>
          </a:p>
          <a:p>
            <a:pPr marL="228600" indent="-228600" eaLnBrk="1" fontAlgn="auto" hangingPunct="1">
              <a:spcBef>
                <a:spcPts val="0"/>
              </a:spcBef>
              <a:spcAft>
                <a:spcPts val="0"/>
              </a:spcAft>
              <a:buFont typeface="+mj-lt"/>
              <a:buAutoNum type="arabicPeriod"/>
              <a:defRPr/>
            </a:pPr>
            <a:r>
              <a:rPr lang="en-GB" dirty="0"/>
              <a:t>Practice Accountability			(hold yourself and other accountable. i.e. take responsibility for results)</a:t>
            </a:r>
          </a:p>
          <a:p>
            <a:pPr marL="228600" indent="-228600" eaLnBrk="1" fontAlgn="auto" hangingPunct="1">
              <a:spcBef>
                <a:spcPts val="0"/>
              </a:spcBef>
              <a:spcAft>
                <a:spcPts val="0"/>
              </a:spcAft>
              <a:buFont typeface="+mj-lt"/>
              <a:buAutoNum type="arabicPeriod"/>
              <a:defRPr/>
            </a:pPr>
            <a:r>
              <a:rPr lang="en-GB" dirty="0"/>
              <a:t>Listen First			(Listen before speaking, understand don’t assume or presume)</a:t>
            </a:r>
          </a:p>
          <a:p>
            <a:pPr marL="228600" indent="-228600" eaLnBrk="1" fontAlgn="auto" hangingPunct="1">
              <a:spcBef>
                <a:spcPts val="0"/>
              </a:spcBef>
              <a:spcAft>
                <a:spcPts val="0"/>
              </a:spcAft>
              <a:buFont typeface="+mj-lt"/>
              <a:buAutoNum type="arabicPeriod"/>
              <a:defRPr/>
            </a:pPr>
            <a:r>
              <a:rPr lang="en-GB" dirty="0"/>
              <a:t>Keep Commitments			( make commitments carefully and keep them, keep confidences)</a:t>
            </a:r>
          </a:p>
          <a:p>
            <a:pPr marL="228600" indent="-228600" eaLnBrk="1" fontAlgn="auto" hangingPunct="1">
              <a:spcBef>
                <a:spcPts val="0"/>
              </a:spcBef>
              <a:spcAft>
                <a:spcPts val="0"/>
              </a:spcAft>
              <a:buFont typeface="+mj-lt"/>
              <a:buAutoNum type="arabicPeriod"/>
              <a:defRPr/>
            </a:pPr>
            <a:r>
              <a:rPr lang="en-GB" dirty="0"/>
              <a:t>Extend trust			extend your trust abundantly to those who have earned it, extend trust conditionally to those who are still earning your trust</a:t>
            </a:r>
          </a:p>
          <a:p>
            <a:pPr eaLnBrk="1" fontAlgn="auto" hangingPunct="1">
              <a:spcBef>
                <a:spcPts val="0"/>
              </a:spcBef>
              <a:spcAft>
                <a:spcPts val="0"/>
              </a:spcAft>
              <a:buFont typeface="+mj-lt"/>
              <a:buNone/>
              <a:defRPr/>
            </a:pPr>
            <a:endParaRPr lang="en-GB" dirty="0"/>
          </a:p>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86393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Facilitator could ask the question and split the group into pairs or syndicates to get their thought on this question OR just lead a general discussion as you reveal the point one at a time.</a:t>
            </a:r>
          </a:p>
          <a:p>
            <a:endParaRPr lang="en-GB" dirty="0"/>
          </a:p>
          <a:p>
            <a:r>
              <a:rPr lang="en-GB" dirty="0"/>
              <a:t>Culture – it might be the current organisational culture that inhibits or promotes relationship building, OR it could be an individual’s previous experiences of other organisational cultures.  They may have joined from an aspirational/inspirational company and find their expectations are undermined, or their approach to work is alienating.  It could be the other way around – they come from a poor company with low standards and suddenly have to step up to the plate, or perhaps they find things difficult?  All of these can impact on relationship building.</a:t>
            </a:r>
          </a:p>
          <a:p>
            <a:r>
              <a:rPr lang="en-GB" dirty="0"/>
              <a:t>Take the group through each of the points in a similar fashion – Confidentiality: what can and should we share/not share? Company rules v individual values?  What friction can be generated? How could it affect relationship building?</a:t>
            </a:r>
          </a:p>
          <a:p>
            <a:r>
              <a:rPr lang="en-GB" dirty="0"/>
              <a:t>Communication?  If this is good, it can be positive for relationships (and build trust), if not…..it can undermine relationships and trust in an instant!  What examples have people got?  Draw the students into the discussion.</a:t>
            </a:r>
          </a:p>
          <a:p>
            <a:r>
              <a:rPr lang="en-GB" dirty="0"/>
              <a:t>Social skills and behaviours – well developed v poorly developed, acceptable v unacceptable?  Who decides what is what?  What are the lessons for us as individuals?</a:t>
            </a:r>
          </a:p>
          <a:p>
            <a:r>
              <a:rPr lang="en-GB" dirty="0"/>
              <a:t>Formal and informal – which applies when?  How do we avoid overstepping the mark?  What is appropriate?  Communication and consistency may be key here?</a:t>
            </a:r>
          </a:p>
          <a:p>
            <a:r>
              <a:rPr lang="en-GB" dirty="0"/>
              <a:t>Trust – recap on what was discussed earlier in the session.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83866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Facilitator could ask the question and split the group into pairs or syndicates to get their thought on this question OR just lead a general discussion as you reveal the point one at a time.</a:t>
            </a:r>
          </a:p>
          <a:p>
            <a:endParaRPr lang="en-GB" dirty="0"/>
          </a:p>
          <a:p>
            <a:r>
              <a:rPr lang="en-GB" dirty="0"/>
              <a:t>Culture – it might be the current organisational culture that inhibits or promotes relationship building, OR it could be an individual’s previous experiences of other organisational cultures.  They may have joined from an aspirational/inspirational company and find their expectations are undermined, or their approach to work is alienating.  It could be the other way around – they come from a poor company with low standards and suddenly have to step up to the plate, or perhaps they find things difficult?  All of these can impact on relationship building.</a:t>
            </a:r>
          </a:p>
          <a:p>
            <a:r>
              <a:rPr lang="en-GB" dirty="0"/>
              <a:t>Take the group through each of the points in a similar fashion – Confidentiality: what can and should we share/not share? Company rules v individual values?  What friction can be generated? How could it affect relationship building?</a:t>
            </a:r>
          </a:p>
          <a:p>
            <a:r>
              <a:rPr lang="en-GB" dirty="0"/>
              <a:t>Communication?  If this is good, it can be positive for relationships (and build trust), if not…..it can undermine relationships and trust in an instant!  What examples have people got?  Draw the students into the discussion.</a:t>
            </a:r>
          </a:p>
          <a:p>
            <a:r>
              <a:rPr lang="en-GB" dirty="0"/>
              <a:t>Social skills and behaviours – well developed v poorly developed, acceptable v unacceptable?  Who decides what is what?  What are the lessons for us as individuals?</a:t>
            </a:r>
          </a:p>
          <a:p>
            <a:r>
              <a:rPr lang="en-GB" dirty="0"/>
              <a:t>Formal and informal – which applies when?  How do we avoid overstepping the mark?  What is appropriate?  Communication and consistency may be key here?</a:t>
            </a:r>
          </a:p>
          <a:p>
            <a:r>
              <a:rPr lang="en-GB" dirty="0"/>
              <a:t>Trust – recap on what was discussed earlier in the session.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929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Facilitator could ask the question and split the group into pairs or syndicates to get their thought on this question OR just lead a general discussion as you reveal the point one at a time.</a:t>
            </a:r>
          </a:p>
          <a:p>
            <a:endParaRPr lang="en-GB" dirty="0"/>
          </a:p>
          <a:p>
            <a:r>
              <a:rPr lang="en-GB" dirty="0"/>
              <a:t>Culture – it might be the current organisational culture that inhibits or promotes relationship building, OR it could be an individual’s previous experiences of other organisational cultures.  They may have joined from an aspirational/inspirational company and find their expectations are undermined, or their approach to work is alienating.  It could be the other way around – they come from a poor company with low standards and suddenly have to step up to the plate, or perhaps they find things difficult?  All of these can impact on relationship building.</a:t>
            </a:r>
          </a:p>
          <a:p>
            <a:r>
              <a:rPr lang="en-GB" dirty="0"/>
              <a:t>Take the group through each of the points in a similar fashion – Confidentiality: what can and should we share/not share? Company rules v individual values?  What friction can be generated? How could it affect relationship building?</a:t>
            </a:r>
          </a:p>
          <a:p>
            <a:r>
              <a:rPr lang="en-GB" dirty="0"/>
              <a:t>Communication?  If this is good, it can be positive for relationships (and build trust), if not…..it can undermine relationships and trust in an instant!  What examples have people got?  Draw the students into the discussion.</a:t>
            </a:r>
          </a:p>
          <a:p>
            <a:r>
              <a:rPr lang="en-GB" dirty="0"/>
              <a:t>Social skills and behaviours – well developed v poorly developed, acceptable v unacceptable?  Who decides what is what?  What are the lessons for us as individuals?</a:t>
            </a:r>
          </a:p>
          <a:p>
            <a:r>
              <a:rPr lang="en-GB" dirty="0"/>
              <a:t>Formal and informal – which applies when?  How do we avoid overstepping the mark?  What is appropriate?  Communication and consistency may be key here?</a:t>
            </a:r>
          </a:p>
          <a:p>
            <a:r>
              <a:rPr lang="en-GB" dirty="0"/>
              <a:t>Trust – recap on what was discussed earlier in the session.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5201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Facilitator could ask the question and split the group into pairs or syndicates to get their thought on this question OR just lead a general discussion as you reveal the point one at a time.</a:t>
            </a:r>
          </a:p>
          <a:p>
            <a:endParaRPr lang="en-GB" dirty="0"/>
          </a:p>
          <a:p>
            <a:r>
              <a:rPr lang="en-GB" dirty="0"/>
              <a:t>Culture – it might be the current organisational culture that inhibits or promotes relationship building, OR it could be an individual’s previous experiences of other organisational cultures.  They may have joined from an aspirational/inspirational company and find their expectations are undermined, or their approach to work is alienating.  It could be the other way around – they come from a poor company with low standards and suddenly have to step up to the plate, or perhaps they find things difficult?  All of these can impact on relationship building.</a:t>
            </a:r>
          </a:p>
          <a:p>
            <a:r>
              <a:rPr lang="en-GB" dirty="0"/>
              <a:t>Take the group through each of the points in a similar fashion – Confidentiality: what can and should we share/not share? Company rules v individual values?  What friction can be generated? How could it affect relationship building?</a:t>
            </a:r>
          </a:p>
          <a:p>
            <a:r>
              <a:rPr lang="en-GB" dirty="0"/>
              <a:t>Communication?  If this is good, it can be positive for relationships (and build trust), if not…..it can undermine relationships and trust in an instant!  What examples have people got?  Draw the students into the discussion.</a:t>
            </a:r>
          </a:p>
          <a:p>
            <a:r>
              <a:rPr lang="en-GB" dirty="0"/>
              <a:t>Social skills and behaviours – well developed v poorly developed, acceptable v unacceptable?  Who decides what is what?  What are the lessons for us as individuals?</a:t>
            </a:r>
          </a:p>
          <a:p>
            <a:r>
              <a:rPr lang="en-GB" dirty="0"/>
              <a:t>Formal and informal – which applies when?  How do we avoid overstepping the mark?  What is appropriate?  Communication and consistency may be key here?</a:t>
            </a:r>
          </a:p>
          <a:p>
            <a:r>
              <a:rPr lang="en-GB" dirty="0"/>
              <a:t>Trust – recap on what was discussed earlier in the session.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41789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6139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49617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791672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79551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56740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36625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365272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394967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28545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58616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776423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8381863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07/11/2022</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8839375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07/11/2022</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872365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07/11/2022</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428525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07/11/2022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275060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07/11/2022</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410108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11/7/2022</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14780859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0391525"/>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BMSK4013 </a:t>
            </a:r>
            <a:br>
              <a:rPr lang="en-GB" altLang="en-US" sz="1800" dirty="0"/>
            </a:br>
            <a:r>
              <a:rPr lang="en-GB" sz="1800" dirty="0"/>
              <a:t>Management Communication</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4</a:t>
            </a:r>
            <a:r>
              <a:rPr lang="en-GB" sz="3300" dirty="0">
                <a:solidFill>
                  <a:srgbClr val="000000"/>
                </a:solidFill>
                <a:latin typeface="Calibri Light" panose="020F0302020204030204" pitchFamily="34" charset="0"/>
              </a:rPr>
              <a:t> </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2FC4176-547A-495B-B058-4A7B2C87337A}"/>
              </a:ext>
            </a:extLst>
          </p:cNvPr>
          <p:cNvSpPr>
            <a:spLocks noGrp="1"/>
          </p:cNvSpPr>
          <p:nvPr>
            <p:ph type="title"/>
          </p:nvPr>
        </p:nvSpPr>
        <p:spPr>
          <a:xfrm>
            <a:off x="211251" y="242293"/>
            <a:ext cx="5903119" cy="857250"/>
          </a:xfrm>
        </p:spPr>
        <p:txBody>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Today’s Session</a:t>
            </a:r>
          </a:p>
        </p:txBody>
      </p:sp>
      <p:sp>
        <p:nvSpPr>
          <p:cNvPr id="3" name="Content Placeholder 2">
            <a:extLst>
              <a:ext uri="{FF2B5EF4-FFF2-40B4-BE49-F238E27FC236}">
                <a16:creationId xmlns:a16="http://schemas.microsoft.com/office/drawing/2014/main" id="{B57A261F-CA3E-435C-A4C3-0889DCABF62C}"/>
              </a:ext>
            </a:extLst>
          </p:cNvPr>
          <p:cNvSpPr>
            <a:spLocks noGrp="1"/>
          </p:cNvSpPr>
          <p:nvPr>
            <p:ph idx="1"/>
          </p:nvPr>
        </p:nvSpPr>
        <p:spPr>
          <a:xfrm>
            <a:off x="642068" y="2127775"/>
            <a:ext cx="8229600" cy="2885290"/>
          </a:xfrm>
        </p:spPr>
        <p:txBody>
          <a:bodyPr/>
          <a:lstStyle/>
          <a:p>
            <a:r>
              <a:rPr lang="en-GB" sz="2800" dirty="0"/>
              <a:t>Trust</a:t>
            </a:r>
          </a:p>
          <a:p>
            <a:r>
              <a:rPr lang="en-GB" sz="2800" dirty="0"/>
              <a:t>Personal and Professional Conflict</a:t>
            </a:r>
          </a:p>
          <a:p>
            <a:pPr marL="0" indent="0">
              <a:buNone/>
            </a:pPr>
            <a:endParaRPr lang="en-GB" altLang="en-US" sz="675" dirty="0">
              <a:latin typeface="Arial" charset="0"/>
              <a:cs typeface="Arial" charset="0"/>
            </a:endParaRPr>
          </a:p>
          <a:p>
            <a:pPr marL="0" indent="0">
              <a:buNone/>
            </a:pPr>
            <a:endParaRPr lang="en-GB" dirty="0"/>
          </a:p>
        </p:txBody>
      </p:sp>
      <p:sp>
        <p:nvSpPr>
          <p:cNvPr id="4" name="Slide Number Placeholder 3"/>
          <p:cNvSpPr>
            <a:spLocks noGrp="1"/>
          </p:cNvSpPr>
          <p:nvPr>
            <p:ph type="sldNum" sz="quarter" idx="12"/>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fld id="{581D90C9-E443-40DD-8DAC-A5E71C3FC66B}" type="slidenum">
              <a:rPr kumimoji="0" lang="en-GB" sz="135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l" defTabSz="685800" rtl="0" eaLnBrk="1" fontAlgn="auto" latinLnBrk="0" hangingPunct="1">
                <a:lnSpc>
                  <a:spcPct val="100000"/>
                </a:lnSpc>
                <a:spcBef>
                  <a:spcPts val="0"/>
                </a:spcBef>
                <a:spcAft>
                  <a:spcPts val="0"/>
                </a:spcAft>
                <a:buClrTx/>
                <a:buSzTx/>
                <a:buFontTx/>
                <a:buNone/>
                <a:tabLst/>
                <a:defRPr/>
              </a:pPr>
              <a:t>3</a:t>
            </a:fld>
            <a:endParaRPr kumimoji="0" lang="en-GB" sz="135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9265" y="136519"/>
            <a:ext cx="1497254" cy="5587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9284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0AAF-D779-44CD-9EAE-98378DBF70FB}"/>
              </a:ext>
            </a:extLst>
          </p:cNvPr>
          <p:cNvSpPr>
            <a:spLocks noGrp="1"/>
          </p:cNvSpPr>
          <p:nvPr>
            <p:ph type="title"/>
          </p:nvPr>
        </p:nvSpPr>
        <p:spPr>
          <a:xfrm>
            <a:off x="628650" y="365130"/>
            <a:ext cx="7886700" cy="692394"/>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Trust</a:t>
            </a:r>
          </a:p>
        </p:txBody>
      </p:sp>
      <p:pic>
        <p:nvPicPr>
          <p:cNvPr id="4" name="Picture 2">
            <a:extLst>
              <a:ext uri="{FF2B5EF4-FFF2-40B4-BE49-F238E27FC236}">
                <a16:creationId xmlns:a16="http://schemas.microsoft.com/office/drawing/2014/main" id="{FD208BC5-561E-4E6B-81E7-04C5363A4C63}"/>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tretch>
            <a:fillRect/>
          </a:stretch>
        </p:blipFill>
        <p:spPr bwMode="auto">
          <a:xfrm>
            <a:off x="1744856" y="1362206"/>
            <a:ext cx="5532490" cy="3670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2048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23B3-E9CF-44E8-8DE5-C2D4E911B8A9}"/>
              </a:ext>
            </a:extLst>
          </p:cNvPr>
          <p:cNvSpPr>
            <a:spLocks noGrp="1"/>
          </p:cNvSpPr>
          <p:nvPr>
            <p:ph type="title"/>
          </p:nvPr>
        </p:nvSpPr>
        <p:spPr>
          <a:xfrm>
            <a:off x="0" y="130861"/>
            <a:ext cx="7886700" cy="624841"/>
          </a:xfrm>
        </p:spPr>
        <p:txBody>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is Trust?</a:t>
            </a:r>
          </a:p>
        </p:txBody>
      </p:sp>
      <p:sp>
        <p:nvSpPr>
          <p:cNvPr id="3" name="Content Placeholder 2">
            <a:extLst>
              <a:ext uri="{FF2B5EF4-FFF2-40B4-BE49-F238E27FC236}">
                <a16:creationId xmlns:a16="http://schemas.microsoft.com/office/drawing/2014/main" id="{E37D6ECE-61D4-428E-93C8-E3427536E6A3}"/>
              </a:ext>
            </a:extLst>
          </p:cNvPr>
          <p:cNvSpPr>
            <a:spLocks noGrp="1"/>
          </p:cNvSpPr>
          <p:nvPr>
            <p:ph idx="1"/>
          </p:nvPr>
        </p:nvSpPr>
        <p:spPr>
          <a:xfrm>
            <a:off x="160114" y="1153050"/>
            <a:ext cx="7886700" cy="4351338"/>
          </a:xfrm>
        </p:spPr>
        <p:txBody>
          <a:bodyPr>
            <a:normAutofit/>
          </a:bodyPr>
          <a:lstStyle/>
          <a:p>
            <a:pPr marL="0" indent="0">
              <a:buNone/>
            </a:pPr>
            <a:r>
              <a:rPr lang="en-GB" sz="2000" dirty="0"/>
              <a:t>Exercise – 10 minutes</a:t>
            </a:r>
          </a:p>
          <a:p>
            <a:endParaRPr lang="en-GB" sz="2000" dirty="0"/>
          </a:p>
          <a:p>
            <a:pPr marL="514338" indent="-514338">
              <a:buFont typeface="+mj-lt"/>
              <a:buAutoNum type="arabicPeriod"/>
            </a:pPr>
            <a:r>
              <a:rPr lang="en-GB" sz="2000" dirty="0"/>
              <a:t>Think about what </a:t>
            </a:r>
            <a:r>
              <a:rPr lang="en-GB" sz="2000" i="1" dirty="0"/>
              <a:t>Trust means.</a:t>
            </a:r>
            <a:endParaRPr lang="en-GB" sz="2000" dirty="0"/>
          </a:p>
          <a:p>
            <a:pPr marL="514338" indent="-514338">
              <a:buFont typeface="+mj-lt"/>
              <a:buAutoNum type="arabicPeriod"/>
            </a:pPr>
            <a:r>
              <a:rPr lang="en-GB" sz="2000" dirty="0"/>
              <a:t>What does it take to form trust/a trusting relationship?</a:t>
            </a:r>
          </a:p>
          <a:p>
            <a:pPr marL="514338" indent="-514338">
              <a:buFont typeface="+mj-lt"/>
              <a:buAutoNum type="arabicPeriod"/>
            </a:pPr>
            <a:r>
              <a:rPr lang="en-GB" sz="2000" dirty="0"/>
              <a:t>How do trusting relationships differ from relationships that may lack trust?</a:t>
            </a:r>
          </a:p>
          <a:p>
            <a:pPr marL="514338" indent="-514338">
              <a:buFont typeface="+mj-lt"/>
              <a:buAutoNum type="arabicPeriod"/>
            </a:pPr>
            <a:r>
              <a:rPr lang="en-GB" sz="2000" dirty="0"/>
              <a:t>What ground rules will help build trust?</a:t>
            </a:r>
          </a:p>
          <a:p>
            <a:pPr marL="514338" indent="-514338">
              <a:buFont typeface="+mj-lt"/>
              <a:buAutoNum type="arabicPeriod"/>
            </a:pPr>
            <a:endParaRPr lang="en-GB" sz="2000" dirty="0"/>
          </a:p>
          <a:p>
            <a:pPr marL="0" indent="0">
              <a:buNone/>
            </a:pPr>
            <a:endParaRPr lang="en-GB" sz="2000" dirty="0"/>
          </a:p>
          <a:p>
            <a:pPr marL="0" indent="0">
              <a:buNone/>
            </a:pPr>
            <a:r>
              <a:rPr lang="en-GB" sz="2000" dirty="0"/>
              <a:t>Provide some examples to illustrate your conclusions, where appropriate.</a:t>
            </a:r>
          </a:p>
        </p:txBody>
      </p:sp>
    </p:spTree>
    <p:extLst>
      <p:ext uri="{BB962C8B-B14F-4D97-AF65-F5344CB8AC3E}">
        <p14:creationId xmlns:p14="http://schemas.microsoft.com/office/powerpoint/2010/main" val="97422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64C-D9C9-4623-A270-8124B5F7D1AA}"/>
              </a:ext>
            </a:extLst>
          </p:cNvPr>
          <p:cNvSpPr>
            <a:spLocks noGrp="1"/>
          </p:cNvSpPr>
          <p:nvPr>
            <p:ph type="title"/>
          </p:nvPr>
        </p:nvSpPr>
        <p:spPr>
          <a:xfrm>
            <a:off x="122329" y="100633"/>
            <a:ext cx="7631178" cy="549271"/>
          </a:xfrm>
        </p:spPr>
        <p:txBody>
          <a:bodyPr/>
          <a:lstStyle/>
          <a:p>
            <a:r>
              <a:rPr lang="en-GB" sz="3600" b="1" dirty="0">
                <a:latin typeface="Arial" panose="020B0604020202020204" pitchFamily="34" charset="0"/>
                <a:cs typeface="Arial" panose="020B0604020202020204" pitchFamily="34" charset="0"/>
              </a:rPr>
              <a:t>Relationship Trust</a:t>
            </a:r>
          </a:p>
        </p:txBody>
      </p:sp>
      <p:sp>
        <p:nvSpPr>
          <p:cNvPr id="4" name="Content Placeholder 2">
            <a:extLst>
              <a:ext uri="{FF2B5EF4-FFF2-40B4-BE49-F238E27FC236}">
                <a16:creationId xmlns:a16="http://schemas.microsoft.com/office/drawing/2014/main" id="{FE19ADBB-0A90-46FD-BCB3-052FE6C00653}"/>
              </a:ext>
            </a:extLst>
          </p:cNvPr>
          <p:cNvSpPr>
            <a:spLocks noGrp="1"/>
          </p:cNvSpPr>
          <p:nvPr>
            <p:ph idx="1"/>
          </p:nvPr>
        </p:nvSpPr>
        <p:spPr>
          <a:xfrm>
            <a:off x="249995" y="1098944"/>
            <a:ext cx="8435280" cy="3917032"/>
          </a:xfrm>
        </p:spPr>
        <p:txBody>
          <a:bodyPr>
            <a:normAutofit/>
          </a:bodyPr>
          <a:lstStyle/>
          <a:p>
            <a:pPr marL="514338" indent="-514338">
              <a:buFont typeface="Corbel" pitchFamily="34" charset="0"/>
              <a:buAutoNum type="arabicPeriod"/>
            </a:pPr>
            <a:r>
              <a:rPr lang="en-GB" altLang="en-US" sz="2800" dirty="0">
                <a:cs typeface="Arial" pitchFamily="34" charset="0"/>
              </a:rPr>
              <a:t>Talk straight</a:t>
            </a:r>
          </a:p>
          <a:p>
            <a:pPr marL="514338" indent="-514338">
              <a:buFont typeface="Corbel" pitchFamily="34" charset="0"/>
              <a:buAutoNum type="arabicPeriod"/>
            </a:pPr>
            <a:r>
              <a:rPr lang="en-GB" altLang="en-US" sz="2800" dirty="0">
                <a:cs typeface="Arial" pitchFamily="34" charset="0"/>
              </a:rPr>
              <a:t>Demonstrate respect</a:t>
            </a:r>
          </a:p>
          <a:p>
            <a:pPr marL="514338" indent="-514338">
              <a:buFont typeface="Corbel" pitchFamily="34" charset="0"/>
              <a:buAutoNum type="arabicPeriod"/>
            </a:pPr>
            <a:r>
              <a:rPr lang="en-GB" altLang="en-US" sz="2800" dirty="0">
                <a:cs typeface="Arial" pitchFamily="34" charset="0"/>
              </a:rPr>
              <a:t>Create transparency</a:t>
            </a:r>
          </a:p>
          <a:p>
            <a:pPr marL="514338" indent="-514338">
              <a:buFont typeface="Corbel" pitchFamily="34" charset="0"/>
              <a:buAutoNum type="arabicPeriod"/>
            </a:pPr>
            <a:r>
              <a:rPr lang="en-GB" altLang="en-US" sz="2800" dirty="0">
                <a:cs typeface="Arial" pitchFamily="34" charset="0"/>
              </a:rPr>
              <a:t>Right Wrongs</a:t>
            </a:r>
          </a:p>
          <a:p>
            <a:pPr marL="514338" indent="-514338">
              <a:buFont typeface="Corbel" pitchFamily="34" charset="0"/>
              <a:buAutoNum type="arabicPeriod"/>
            </a:pPr>
            <a:r>
              <a:rPr lang="en-GB" altLang="en-US" sz="2800" dirty="0">
                <a:cs typeface="Arial" pitchFamily="34" charset="0"/>
              </a:rPr>
              <a:t>Show loyalty</a:t>
            </a:r>
          </a:p>
          <a:p>
            <a:pPr marL="514338" indent="-514338">
              <a:buFont typeface="Corbel" pitchFamily="34" charset="0"/>
              <a:buAutoNum type="arabicPeriod"/>
            </a:pPr>
            <a:r>
              <a:rPr lang="en-GB" altLang="en-US" sz="2800" dirty="0">
                <a:cs typeface="Arial" pitchFamily="34" charset="0"/>
              </a:rPr>
              <a:t>Deliver results</a:t>
            </a:r>
          </a:p>
          <a:p>
            <a:pPr marL="514338" indent="-514338">
              <a:buFont typeface="Corbel" pitchFamily="34" charset="0"/>
              <a:buAutoNum type="arabicPeriod"/>
            </a:pPr>
            <a:r>
              <a:rPr lang="en-GB" altLang="en-US" sz="2800" dirty="0">
                <a:cs typeface="Arial" pitchFamily="34" charset="0"/>
              </a:rPr>
              <a:t>Get better</a:t>
            </a:r>
          </a:p>
          <a:p>
            <a:pPr marL="514338" indent="-514338">
              <a:buFont typeface="Corbel" pitchFamily="34" charset="0"/>
              <a:buAutoNum type="arabicPeriod"/>
            </a:pPr>
            <a:endParaRPr lang="en-GB" altLang="en-US" sz="2800" dirty="0">
              <a:cs typeface="Arial" pitchFamily="34" charset="0"/>
            </a:endParaRPr>
          </a:p>
          <a:p>
            <a:pPr marL="0" indent="0">
              <a:buNone/>
            </a:pPr>
            <a:endParaRPr lang="en-GB" altLang="en-US" sz="2800" dirty="0">
              <a:cs typeface="Arial" pitchFamily="34" charset="0"/>
            </a:endParaRPr>
          </a:p>
          <a:p>
            <a:pPr marL="514338" indent="-514338">
              <a:buFont typeface="Corbel" pitchFamily="34" charset="0"/>
              <a:buAutoNum type="arabicPeriod"/>
            </a:pPr>
            <a:endParaRPr lang="en-GB" altLang="en-US" sz="2800" dirty="0">
              <a:cs typeface="Arial" pitchFamily="34" charset="0"/>
            </a:endParaRPr>
          </a:p>
          <a:p>
            <a:pPr marL="514338" indent="-514338">
              <a:buFont typeface="Corbel" pitchFamily="34" charset="0"/>
              <a:buAutoNum type="arabicPeriod"/>
            </a:pPr>
            <a:endParaRPr lang="en-GB" altLang="en-US" sz="2800" dirty="0">
              <a:cs typeface="Arial" pitchFamily="34" charset="0"/>
            </a:endParaRPr>
          </a:p>
        </p:txBody>
      </p:sp>
      <p:sp>
        <p:nvSpPr>
          <p:cNvPr id="5" name="Content Placeholder 3">
            <a:extLst>
              <a:ext uri="{FF2B5EF4-FFF2-40B4-BE49-F238E27FC236}">
                <a16:creationId xmlns:a16="http://schemas.microsoft.com/office/drawing/2014/main" id="{F7B38E36-15AC-4509-87FD-3C74D50052EA}"/>
              </a:ext>
            </a:extLst>
          </p:cNvPr>
          <p:cNvSpPr txBox="1">
            <a:spLocks/>
          </p:cNvSpPr>
          <p:nvPr/>
        </p:nvSpPr>
        <p:spPr>
          <a:xfrm>
            <a:off x="4499993" y="978031"/>
            <a:ext cx="4394012" cy="38891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38" indent="-514338">
              <a:buFont typeface="Corbel" pitchFamily="34" charset="0"/>
              <a:buAutoNum type="arabicPeriod" startAt="8"/>
            </a:pPr>
            <a:r>
              <a:rPr lang="en-GB" altLang="en-US" sz="2800" dirty="0">
                <a:solidFill>
                  <a:prstClr val="black"/>
                </a:solidFill>
                <a:cs typeface="Arial" pitchFamily="34" charset="0"/>
              </a:rPr>
              <a:t>Confront reality</a:t>
            </a:r>
          </a:p>
          <a:p>
            <a:pPr marL="514338" indent="-514338">
              <a:buFont typeface="Corbel" pitchFamily="34" charset="0"/>
              <a:buAutoNum type="arabicPeriod" startAt="8"/>
            </a:pPr>
            <a:r>
              <a:rPr lang="en-GB" altLang="en-US" sz="2800" dirty="0">
                <a:solidFill>
                  <a:prstClr val="black"/>
                </a:solidFill>
                <a:cs typeface="Arial" pitchFamily="34" charset="0"/>
              </a:rPr>
              <a:t>Clarify expectations</a:t>
            </a:r>
          </a:p>
          <a:p>
            <a:pPr marL="514338" indent="-514338">
              <a:buFont typeface="Corbel" pitchFamily="34" charset="0"/>
              <a:buAutoNum type="arabicPeriod" startAt="8"/>
            </a:pPr>
            <a:r>
              <a:rPr lang="en-GB" altLang="en-US" sz="2800" dirty="0">
                <a:solidFill>
                  <a:prstClr val="black"/>
                </a:solidFill>
                <a:cs typeface="Arial" pitchFamily="34" charset="0"/>
              </a:rPr>
              <a:t>Practice Accountability</a:t>
            </a:r>
          </a:p>
          <a:p>
            <a:pPr marL="514338" indent="-514338">
              <a:buFont typeface="Corbel" pitchFamily="34" charset="0"/>
              <a:buAutoNum type="arabicPeriod" startAt="8"/>
            </a:pPr>
            <a:r>
              <a:rPr lang="en-GB" altLang="en-US" sz="2800" dirty="0">
                <a:solidFill>
                  <a:prstClr val="black"/>
                </a:solidFill>
                <a:cs typeface="Arial" pitchFamily="34" charset="0"/>
              </a:rPr>
              <a:t>Listen First</a:t>
            </a:r>
          </a:p>
          <a:p>
            <a:pPr marL="514338" indent="-514338">
              <a:buFont typeface="Corbel" pitchFamily="34" charset="0"/>
              <a:buAutoNum type="arabicPeriod" startAt="8"/>
            </a:pPr>
            <a:r>
              <a:rPr lang="en-GB" altLang="en-US" sz="2800" dirty="0">
                <a:solidFill>
                  <a:prstClr val="black"/>
                </a:solidFill>
                <a:cs typeface="Arial" pitchFamily="34" charset="0"/>
              </a:rPr>
              <a:t>Keep Commitments</a:t>
            </a:r>
          </a:p>
          <a:p>
            <a:pPr marL="514338" indent="-514338">
              <a:buFont typeface="Corbel" pitchFamily="34" charset="0"/>
              <a:buAutoNum type="arabicPeriod" startAt="8"/>
            </a:pPr>
            <a:r>
              <a:rPr lang="en-GB" altLang="en-US" sz="2800" dirty="0">
                <a:solidFill>
                  <a:prstClr val="black"/>
                </a:solidFill>
                <a:cs typeface="Arial" pitchFamily="34" charset="0"/>
              </a:rPr>
              <a:t>Extend trust</a:t>
            </a:r>
          </a:p>
        </p:txBody>
      </p:sp>
      <p:sp>
        <p:nvSpPr>
          <p:cNvPr id="6" name="Rectangle 5">
            <a:extLst>
              <a:ext uri="{FF2B5EF4-FFF2-40B4-BE49-F238E27FC236}">
                <a16:creationId xmlns:a16="http://schemas.microsoft.com/office/drawing/2014/main" id="{F3C86F0A-F4B2-49D2-8AC7-1F24C2B81B72}"/>
              </a:ext>
            </a:extLst>
          </p:cNvPr>
          <p:cNvSpPr/>
          <p:nvPr/>
        </p:nvSpPr>
        <p:spPr>
          <a:xfrm>
            <a:off x="323529" y="4920697"/>
            <a:ext cx="7634372" cy="369332"/>
          </a:xfrm>
          <a:prstGeom prst="rect">
            <a:avLst/>
          </a:prstGeom>
        </p:spPr>
        <p:txBody>
          <a:bodyPr wrap="square">
            <a:spAutoFit/>
          </a:bodyPr>
          <a:lstStyle/>
          <a:p>
            <a:pPr algn="r"/>
            <a:r>
              <a:rPr lang="en-US" dirty="0">
                <a:solidFill>
                  <a:prstClr val="black"/>
                </a:solidFill>
                <a:latin typeface="Myriad Pro"/>
              </a:rPr>
              <a:t>Covey (2006)</a:t>
            </a:r>
            <a:endParaRPr lang="en-GB" dirty="0">
              <a:solidFill>
                <a:prstClr val="black"/>
              </a:solidFill>
              <a:latin typeface="Myriad Pro"/>
            </a:endParaRPr>
          </a:p>
        </p:txBody>
      </p:sp>
    </p:spTree>
    <p:extLst>
      <p:ext uri="{BB962C8B-B14F-4D97-AF65-F5344CB8AC3E}">
        <p14:creationId xmlns:p14="http://schemas.microsoft.com/office/powerpoint/2010/main"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a:xfrm>
            <a:off x="120912" y="198876"/>
            <a:ext cx="9023088" cy="975638"/>
          </a:xfrm>
        </p:spPr>
        <p:txBody>
          <a:bodyPr>
            <a:normAutofit fontScale="90000"/>
          </a:bodyPr>
          <a:lstStyle/>
          <a:p>
            <a:r>
              <a:rPr lang="en-GB" sz="3600" b="1" dirty="0">
                <a:latin typeface="Arial" panose="020B0604020202020204" pitchFamily="34" charset="0"/>
                <a:cs typeface="Arial" panose="020B0604020202020204" pitchFamily="34" charset="0"/>
              </a:rPr>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457200" y="1600201"/>
            <a:ext cx="7250965" cy="3493234"/>
          </a:xfrm>
        </p:spPr>
        <p:txBody>
          <a:bodyPr/>
          <a:lstStyle/>
          <a:p>
            <a:r>
              <a:rPr lang="en-GB" sz="2800" dirty="0"/>
              <a:t>Culture - organisational &amp; personal</a:t>
            </a:r>
          </a:p>
          <a:p>
            <a:r>
              <a:rPr lang="en-GB" sz="2800" dirty="0"/>
              <a:t>Confidentiality</a:t>
            </a:r>
          </a:p>
          <a:p>
            <a:r>
              <a:rPr lang="en-GB" sz="2800" dirty="0"/>
              <a:t>Social skills</a:t>
            </a:r>
          </a:p>
          <a:p>
            <a:r>
              <a:rPr lang="en-GB" sz="2800" dirty="0"/>
              <a:t>Communication</a:t>
            </a:r>
          </a:p>
          <a:p>
            <a:r>
              <a:rPr lang="en-GB" sz="2800" dirty="0"/>
              <a:t>Formality &amp; informality</a:t>
            </a:r>
          </a:p>
          <a:p>
            <a:r>
              <a:rPr lang="en-GB" sz="2800" dirty="0"/>
              <a:t>Trust – the big one!</a:t>
            </a:r>
          </a:p>
        </p:txBody>
      </p:sp>
    </p:spTree>
    <p:extLst>
      <p:ext uri="{BB962C8B-B14F-4D97-AF65-F5344CB8AC3E}">
        <p14:creationId xmlns:p14="http://schemas.microsoft.com/office/powerpoint/2010/main" val="3192810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a:xfrm>
            <a:off x="120912" y="198876"/>
            <a:ext cx="9023088" cy="975638"/>
          </a:xfrm>
        </p:spPr>
        <p:txBody>
          <a:bodyPr>
            <a:normAutofit/>
          </a:bodyPr>
          <a:lstStyle/>
          <a:p>
            <a:r>
              <a:rPr lang="en-GB" sz="3600" b="1" dirty="0">
                <a:latin typeface="Arial" panose="020B0604020202020204" pitchFamily="34" charset="0"/>
                <a:cs typeface="Arial" panose="020B0604020202020204" pitchFamily="34" charset="0"/>
              </a:rPr>
              <a:t>Conflict</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457200" y="1600201"/>
            <a:ext cx="7250965" cy="3493234"/>
          </a:xfrm>
        </p:spPr>
        <p:txBody>
          <a:bodyPr/>
          <a:lstStyle/>
          <a:p>
            <a:r>
              <a:rPr lang="en-GB" sz="2800" dirty="0"/>
              <a:t>Personal</a:t>
            </a:r>
          </a:p>
          <a:p>
            <a:r>
              <a:rPr lang="en-GB" sz="2800" dirty="0"/>
              <a:t>Professional</a:t>
            </a:r>
          </a:p>
          <a:p>
            <a:endParaRPr lang="en-GB" sz="2800" dirty="0"/>
          </a:p>
          <a:p>
            <a:endParaRPr lang="en-GB" sz="2800" dirty="0"/>
          </a:p>
          <a:p>
            <a:pPr marL="0" indent="0">
              <a:buNone/>
            </a:pPr>
            <a:r>
              <a:rPr lang="en-GB" sz="2800" dirty="0"/>
              <a:t>What is the difference?</a:t>
            </a:r>
          </a:p>
        </p:txBody>
      </p:sp>
    </p:spTree>
    <p:extLst>
      <p:ext uri="{BB962C8B-B14F-4D97-AF65-F5344CB8AC3E}">
        <p14:creationId xmlns:p14="http://schemas.microsoft.com/office/powerpoint/2010/main" val="5250167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a:xfrm>
            <a:off x="120912" y="198876"/>
            <a:ext cx="9023088" cy="975638"/>
          </a:xfrm>
        </p:spPr>
        <p:txBody>
          <a:bodyPr>
            <a:normAutofit/>
          </a:bodyPr>
          <a:lstStyle/>
          <a:p>
            <a:r>
              <a:rPr lang="en-GB" sz="3600" b="1" dirty="0">
                <a:latin typeface="Arial" panose="020B0604020202020204" pitchFamily="34" charset="0"/>
                <a:cs typeface="Arial" panose="020B0604020202020204" pitchFamily="34" charset="0"/>
              </a:rPr>
              <a:t>Personal Conflict</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434529" y="1403719"/>
            <a:ext cx="7250965" cy="3493234"/>
          </a:xfrm>
        </p:spPr>
        <p:txBody>
          <a:bodyPr/>
          <a:lstStyle/>
          <a:p>
            <a:pPr marL="0" indent="0">
              <a:buNone/>
            </a:pPr>
            <a:r>
              <a:rPr lang="en-GB" sz="2800" i="0" dirty="0">
                <a:solidFill>
                  <a:srgbClr val="202124"/>
                </a:solidFill>
                <a:effectLst/>
                <a:latin typeface="arial" panose="020B0604020202020204" pitchFamily="34" charset="0"/>
              </a:rPr>
              <a:t>“…a conflict between two people, most often from a mutual dislike or personality clash…with causes such as personality or style differences, personal problems such as childcare issues or family problems….”</a:t>
            </a:r>
            <a:endParaRPr lang="en-GB" sz="2800" dirty="0"/>
          </a:p>
        </p:txBody>
      </p:sp>
    </p:spTree>
    <p:extLst>
      <p:ext uri="{BB962C8B-B14F-4D97-AF65-F5344CB8AC3E}">
        <p14:creationId xmlns:p14="http://schemas.microsoft.com/office/powerpoint/2010/main" val="15976460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a:xfrm>
            <a:off x="120912" y="198876"/>
            <a:ext cx="9023088" cy="975638"/>
          </a:xfrm>
        </p:spPr>
        <p:txBody>
          <a:bodyPr>
            <a:normAutofit/>
          </a:bodyPr>
          <a:lstStyle/>
          <a:p>
            <a:r>
              <a:rPr lang="en-GB" sz="3600" b="1" dirty="0">
                <a:latin typeface="Arial" panose="020B0604020202020204" pitchFamily="34" charset="0"/>
                <a:cs typeface="Arial" panose="020B0604020202020204" pitchFamily="34" charset="0"/>
              </a:rPr>
              <a:t>Professional Conflict</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328731" y="1003196"/>
            <a:ext cx="8618786" cy="3493234"/>
          </a:xfrm>
        </p:spPr>
        <p:txBody>
          <a:bodyPr/>
          <a:lstStyle/>
          <a:p>
            <a:pPr marL="0" indent="0">
              <a:buNone/>
            </a:pPr>
            <a:r>
              <a:rPr lang="en-GB" sz="2400" dirty="0">
                <a:solidFill>
                  <a:srgbClr val="202124"/>
                </a:solidFill>
                <a:latin typeface="arial" panose="020B0604020202020204" pitchFamily="34" charset="0"/>
              </a:rPr>
              <a:t>-</a:t>
            </a:r>
            <a:r>
              <a:rPr lang="en-GB" sz="2400" i="0" dirty="0">
                <a:solidFill>
                  <a:srgbClr val="202124"/>
                </a:solidFill>
                <a:effectLst/>
                <a:latin typeface="arial" panose="020B0604020202020204" pitchFamily="34" charset="0"/>
              </a:rPr>
              <a:t>a disagreement between two people stemming from one of the structural factors:</a:t>
            </a:r>
          </a:p>
          <a:p>
            <a:pPr>
              <a:lnSpc>
                <a:spcPct val="90000"/>
              </a:lnSpc>
            </a:pPr>
            <a:r>
              <a:rPr lang="en-US" altLang="en-US" sz="2400" dirty="0"/>
              <a:t>Specialization (The experts in fields) </a:t>
            </a:r>
            <a:endParaRPr lang="en-GB" altLang="en-US" sz="2400" dirty="0"/>
          </a:p>
          <a:p>
            <a:pPr>
              <a:lnSpc>
                <a:spcPct val="90000"/>
              </a:lnSpc>
            </a:pPr>
            <a:r>
              <a:rPr lang="en-US" altLang="en-US" sz="2400" dirty="0"/>
              <a:t>Interdependence (A company as a whole can't operate without other departments) </a:t>
            </a:r>
            <a:endParaRPr lang="en-GB" altLang="en-US" sz="2400" dirty="0"/>
          </a:p>
          <a:p>
            <a:pPr>
              <a:lnSpc>
                <a:spcPct val="90000"/>
              </a:lnSpc>
            </a:pPr>
            <a:r>
              <a:rPr lang="en-US" altLang="en-US" sz="2400" dirty="0"/>
              <a:t>Common Resources (Sharing the same admin support) </a:t>
            </a:r>
            <a:endParaRPr lang="en-GB" altLang="en-US" sz="2400" dirty="0"/>
          </a:p>
          <a:p>
            <a:pPr>
              <a:lnSpc>
                <a:spcPct val="90000"/>
              </a:lnSpc>
            </a:pPr>
            <a:r>
              <a:rPr lang="en-US" altLang="en-US" sz="2400" dirty="0"/>
              <a:t>Goal Differences (One person wants production to rise and others want communication to rise) </a:t>
            </a:r>
            <a:endParaRPr lang="en-GB" altLang="en-US" sz="2400" dirty="0"/>
          </a:p>
          <a:p>
            <a:pPr>
              <a:lnSpc>
                <a:spcPct val="90000"/>
              </a:lnSpc>
            </a:pPr>
            <a:r>
              <a:rPr lang="en-US" altLang="en-US" sz="2400" dirty="0"/>
              <a:t>Authority Relationships (The boss and employees beneath him/her) </a:t>
            </a:r>
            <a:endParaRPr lang="en-GB" altLang="en-US" sz="2400" dirty="0"/>
          </a:p>
          <a:p>
            <a:pPr>
              <a:lnSpc>
                <a:spcPct val="90000"/>
              </a:lnSpc>
            </a:pPr>
            <a:r>
              <a:rPr lang="en-US" altLang="en-US" sz="2400" dirty="0"/>
              <a:t>Jurisdictional Ambiguities (Who can discipline who) </a:t>
            </a:r>
            <a:endParaRPr lang="en-GB" altLang="en-US" sz="2400" dirty="0"/>
          </a:p>
          <a:p>
            <a:pPr marL="0" indent="0">
              <a:buNone/>
            </a:pPr>
            <a:endParaRPr lang="en-GB" sz="2800" dirty="0"/>
          </a:p>
        </p:txBody>
      </p:sp>
    </p:spTree>
    <p:extLst>
      <p:ext uri="{BB962C8B-B14F-4D97-AF65-F5344CB8AC3E}">
        <p14:creationId xmlns:p14="http://schemas.microsoft.com/office/powerpoint/2010/main" val="1161518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8" name="Rectangle 4">
            <a:extLst>
              <a:ext uri="{FF2B5EF4-FFF2-40B4-BE49-F238E27FC236}">
                <a16:creationId xmlns:a16="http://schemas.microsoft.com/office/drawing/2014/main" id="{F47766A2-556A-F88B-D6FB-AD10CFAB5E96}"/>
              </a:ext>
            </a:extLst>
          </p:cNvPr>
          <p:cNvSpPr>
            <a:spLocks noGrp="1" noChangeArrowheads="1"/>
          </p:cNvSpPr>
          <p:nvPr>
            <p:ph type="title"/>
          </p:nvPr>
        </p:nvSpPr>
        <p:spPr>
          <a:xfrm>
            <a:off x="111318" y="118638"/>
            <a:ext cx="8332470" cy="660589"/>
          </a:xfrm>
          <a:noFill/>
          <a:ln/>
        </p:spPr>
        <p:txBody>
          <a:bodyPr/>
          <a:lstStyle/>
          <a:p>
            <a:r>
              <a:rPr lang="en-US" altLang="en-US" sz="3600" b="1" dirty="0">
                <a:latin typeface="+mn-lt"/>
              </a:rPr>
              <a:t>The Effects of Workplace Conflicts</a:t>
            </a:r>
            <a:endParaRPr lang="en-GB" altLang="en-US" sz="3600" b="1" dirty="0">
              <a:latin typeface="+mn-lt"/>
            </a:endParaRPr>
          </a:p>
        </p:txBody>
      </p:sp>
      <p:sp>
        <p:nvSpPr>
          <p:cNvPr id="41987" name="Rectangle 3">
            <a:extLst>
              <a:ext uri="{FF2B5EF4-FFF2-40B4-BE49-F238E27FC236}">
                <a16:creationId xmlns:a16="http://schemas.microsoft.com/office/drawing/2014/main" id="{978F6E7E-3FEA-CE45-AEEB-DB22FA340EFC}"/>
              </a:ext>
            </a:extLst>
          </p:cNvPr>
          <p:cNvSpPr>
            <a:spLocks noGrp="1" noChangeArrowheads="1"/>
          </p:cNvSpPr>
          <p:nvPr>
            <p:ph idx="1"/>
          </p:nvPr>
        </p:nvSpPr>
        <p:spPr>
          <a:xfrm>
            <a:off x="191327" y="985962"/>
            <a:ext cx="8666425" cy="4611755"/>
          </a:xfrm>
        </p:spPr>
        <p:txBody>
          <a:bodyPr/>
          <a:lstStyle/>
          <a:p>
            <a:r>
              <a:rPr lang="en-GB" altLang="ja-JP" sz="1600" b="1" dirty="0">
                <a:ea typeface="ＭＳ Ｐゴシック" panose="020B0600070205080204" pitchFamily="34" charset="-128"/>
              </a:rPr>
              <a:t>Negative emotions</a:t>
            </a:r>
            <a:r>
              <a:rPr lang="en-GB" altLang="ja-JP" sz="1600" dirty="0">
                <a:ea typeface="ＭＳ Ｐゴシック" panose="020B0600070205080204" pitchFamily="34" charset="-128"/>
              </a:rPr>
              <a:t>: Negative emotions are things like anger, frustration, dislike or hate, unhappiness and short tempers. People become de-motivated and lack enthusiasm for their work. People will leave the team, making things harder for everyone else.</a:t>
            </a:r>
          </a:p>
          <a:p>
            <a:r>
              <a:rPr lang="en-GB" altLang="ja-JP" sz="1600" b="1" dirty="0">
                <a:ea typeface="ＭＳ Ｐゴシック" panose="020B0600070205080204" pitchFamily="34" charset="-128"/>
              </a:rPr>
              <a:t>Stress</a:t>
            </a:r>
            <a:r>
              <a:rPr lang="en-GB" altLang="ja-JP" sz="1600" dirty="0">
                <a:ea typeface="ＭＳ Ｐゴシック" panose="020B0600070205080204" pitchFamily="34" charset="-128"/>
              </a:rPr>
              <a:t>: Stress is a real condition. It causes people to feel physically ill, because of the emotional pressure of the work. In the worst case, people are unable to face going to work and become clinically depressed.</a:t>
            </a:r>
            <a:endParaRPr lang="en-GB" altLang="en-US" sz="1600" dirty="0"/>
          </a:p>
          <a:p>
            <a:r>
              <a:rPr lang="en-GB" altLang="ja-JP" sz="1600" b="1" dirty="0">
                <a:ea typeface="ＭＳ Ｐゴシック" panose="020B0600070205080204" pitchFamily="34" charset="-128"/>
              </a:rPr>
              <a:t>Poor communications</a:t>
            </a:r>
            <a:r>
              <a:rPr lang="en-GB" altLang="ja-JP" sz="1600" dirty="0">
                <a:ea typeface="ＭＳ Ｐゴシック" panose="020B0600070205080204" pitchFamily="34" charset="-128"/>
              </a:rPr>
              <a:t>: If people are in conflict, they won</a:t>
            </a:r>
            <a:r>
              <a:rPr lang="en-GB" altLang="ja-JP" sz="1600" dirty="0">
                <a:latin typeface="Arial" panose="020B0604020202020204" pitchFamily="34" charset="0"/>
                <a:ea typeface="ＭＳ Ｐゴシック" panose="020B0600070205080204" pitchFamily="34" charset="-128"/>
              </a:rPr>
              <a:t>’</a:t>
            </a:r>
            <a:r>
              <a:rPr lang="en-GB" altLang="ja-JP" sz="1600" dirty="0">
                <a:ea typeface="ＭＳ Ｐゴシック" panose="020B0600070205080204" pitchFamily="34" charset="-128"/>
              </a:rPr>
              <a:t>t talk to each other or, if they have to talk, will not listen carefully to what is being said.</a:t>
            </a:r>
            <a:endParaRPr lang="en-GB" altLang="en-US" sz="1600" dirty="0"/>
          </a:p>
          <a:p>
            <a:r>
              <a:rPr lang="en-GB" altLang="ja-JP" sz="1600" b="1" dirty="0">
                <a:ea typeface="ＭＳ Ｐゴシック" panose="020B0600070205080204" pitchFamily="34" charset="-128"/>
              </a:rPr>
              <a:t>Poor co-ordination</a:t>
            </a:r>
            <a:r>
              <a:rPr lang="en-GB" altLang="ja-JP" sz="1600" dirty="0">
                <a:ea typeface="ＭＳ Ｐゴシック" panose="020B0600070205080204" pitchFamily="34" charset="-128"/>
              </a:rPr>
              <a:t>: It becomes hard to organise work tasks if you have to make sure that warring people are kept apart. As they don</a:t>
            </a:r>
            <a:r>
              <a:rPr lang="en-GB" altLang="ja-JP" sz="1600" dirty="0">
                <a:latin typeface="Arial" panose="020B0604020202020204" pitchFamily="34" charset="0"/>
                <a:ea typeface="ＭＳ Ｐゴシック" panose="020B0600070205080204" pitchFamily="34" charset="-128"/>
              </a:rPr>
              <a:t>’</a:t>
            </a:r>
            <a:r>
              <a:rPr lang="en-GB" altLang="ja-JP" sz="1600" dirty="0">
                <a:ea typeface="ＭＳ Ｐゴシック" panose="020B0600070205080204" pitchFamily="34" charset="-128"/>
              </a:rPr>
              <a:t>t talk, they will not be able to plan their work effectively if they depend on each other.</a:t>
            </a:r>
            <a:endParaRPr lang="en-GB" altLang="en-US" sz="1600" dirty="0"/>
          </a:p>
          <a:p>
            <a:r>
              <a:rPr lang="en-GB" altLang="ja-JP" sz="1600" b="1" dirty="0">
                <a:ea typeface="ＭＳ Ｐゴシック" panose="020B0600070205080204" pitchFamily="34" charset="-128"/>
              </a:rPr>
              <a:t>Lack of commitment to the team</a:t>
            </a:r>
            <a:r>
              <a:rPr lang="en-GB" altLang="ja-JP" sz="1600" b="1" dirty="0">
                <a:latin typeface="Arial" panose="020B0604020202020204" pitchFamily="34" charset="0"/>
                <a:ea typeface="ＭＳ Ｐゴシック" panose="020B0600070205080204" pitchFamily="34" charset="-128"/>
              </a:rPr>
              <a:t>’</a:t>
            </a:r>
            <a:r>
              <a:rPr lang="en-GB" altLang="ja-JP" sz="1600" b="1" dirty="0">
                <a:ea typeface="ＭＳ Ｐゴシック" panose="020B0600070205080204" pitchFamily="34" charset="-128"/>
              </a:rPr>
              <a:t>s goals</a:t>
            </a:r>
            <a:r>
              <a:rPr lang="en-GB" altLang="ja-JP" sz="1600" dirty="0">
                <a:ea typeface="ＭＳ Ｐゴシック" panose="020B0600070205080204" pitchFamily="34" charset="-128"/>
              </a:rPr>
              <a:t>: What starts as a disagreement over one thing becomes a disagreement over everything. As a result they will focus on what they want not what is best for the team.</a:t>
            </a:r>
            <a:endParaRPr lang="en-GB" altLang="en-US" sz="1600" dirty="0"/>
          </a:p>
          <a:p>
            <a:r>
              <a:rPr lang="en-GB" altLang="ja-JP" sz="1600" b="1" dirty="0">
                <a:ea typeface="ＭＳ Ｐゴシック" panose="020B0600070205080204" pitchFamily="34" charset="-128"/>
              </a:rPr>
              <a:t>Poor decision-making</a:t>
            </a:r>
            <a:r>
              <a:rPr lang="en-GB" altLang="ja-JP" sz="1600" dirty="0">
                <a:ea typeface="ＭＳ Ｐゴシック" panose="020B0600070205080204" pitchFamily="34" charset="-128"/>
              </a:rPr>
              <a:t>: How can you decide what is best for the team if you are constantly thinking </a:t>
            </a:r>
            <a:r>
              <a:rPr lang="en-GB" altLang="ja-JP" sz="1600" dirty="0">
                <a:latin typeface="Arial" panose="020B0604020202020204" pitchFamily="34" charset="0"/>
                <a:ea typeface="ＭＳ Ｐゴシック" panose="020B0600070205080204" pitchFamily="34" charset="-128"/>
              </a:rPr>
              <a:t>‘</a:t>
            </a:r>
            <a:r>
              <a:rPr lang="en-GB" altLang="ja-JP" sz="1600" dirty="0">
                <a:ea typeface="ＭＳ Ｐゴシック" panose="020B0600070205080204" pitchFamily="34" charset="-128"/>
              </a:rPr>
              <a:t>I mustn</a:t>
            </a:r>
            <a:r>
              <a:rPr lang="en-GB" altLang="ja-JP" sz="1600" dirty="0">
                <a:latin typeface="Arial" panose="020B0604020202020204" pitchFamily="34" charset="0"/>
                <a:ea typeface="ＭＳ Ｐゴシック" panose="020B0600070205080204" pitchFamily="34" charset="-128"/>
              </a:rPr>
              <a:t>’</a:t>
            </a:r>
            <a:r>
              <a:rPr lang="en-GB" altLang="ja-JP" sz="1600" dirty="0">
                <a:ea typeface="ＭＳ Ｐゴシック" panose="020B0600070205080204" pitchFamily="34" charset="-128"/>
              </a:rPr>
              <a:t>t put A and B near each other</a:t>
            </a:r>
            <a:r>
              <a:rPr lang="en-GB" altLang="ja-JP" sz="1600" dirty="0">
                <a:latin typeface="Arial" panose="020B0604020202020204" pitchFamily="34" charset="0"/>
                <a:ea typeface="ＭＳ Ｐゴシック" panose="020B0600070205080204" pitchFamily="34" charset="-128"/>
              </a:rPr>
              <a:t>’</a:t>
            </a:r>
            <a:r>
              <a:rPr lang="en-GB" altLang="ja-JP" sz="1600" dirty="0">
                <a:ea typeface="ＭＳ Ｐゴシック" panose="020B0600070205080204" pitchFamily="34" charset="-128"/>
              </a:rPr>
              <a:t> or if you can</a:t>
            </a:r>
            <a:r>
              <a:rPr lang="en-GB" altLang="ja-JP" sz="1600" dirty="0">
                <a:latin typeface="Arial" panose="020B0604020202020204" pitchFamily="34" charset="0"/>
                <a:ea typeface="ＭＳ Ｐゴシック" panose="020B0600070205080204" pitchFamily="34" charset="-128"/>
              </a:rPr>
              <a:t>’</a:t>
            </a:r>
            <a:r>
              <a:rPr lang="en-GB" altLang="ja-JP" sz="1600" dirty="0">
                <a:ea typeface="ＭＳ Ｐゴシック" panose="020B0600070205080204" pitchFamily="34" charset="-128"/>
              </a:rPr>
              <a:t>t ask everyone to contribute their ideas because you know they will immediately oppose each other on principle.</a:t>
            </a:r>
            <a:endParaRPr lang="en-GB" altLang="en-US" sz="1600" dirty="0"/>
          </a:p>
          <a:p>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Rectangle 3">
            <a:extLst>
              <a:ext uri="{FF2B5EF4-FFF2-40B4-BE49-F238E27FC236}">
                <a16:creationId xmlns:a16="http://schemas.microsoft.com/office/drawing/2014/main" id="{9477936C-E6DA-01DB-05F9-22186048783B}"/>
              </a:ext>
            </a:extLst>
          </p:cNvPr>
          <p:cNvSpPr>
            <a:spLocks noGrp="1" noChangeArrowheads="1"/>
          </p:cNvSpPr>
          <p:nvPr>
            <p:ph idx="1"/>
          </p:nvPr>
        </p:nvSpPr>
        <p:spPr>
          <a:xfrm>
            <a:off x="457200" y="549275"/>
            <a:ext cx="8229600" cy="5576888"/>
          </a:xfrm>
        </p:spPr>
        <p:txBody>
          <a:bodyPr/>
          <a:lstStyle/>
          <a:p>
            <a:pPr>
              <a:buFontTx/>
              <a:buNone/>
            </a:pPr>
            <a:r>
              <a:rPr lang="en-US" altLang="en-US" sz="2800" dirty="0"/>
              <a:t>The unwanted and unproductive side-effects on employees working within such a system can include: </a:t>
            </a:r>
          </a:p>
          <a:p>
            <a:pPr>
              <a:buFontTx/>
              <a:buNone/>
            </a:pPr>
            <a:endParaRPr lang="en-US" altLang="en-US" sz="3200" dirty="0"/>
          </a:p>
          <a:p>
            <a:r>
              <a:rPr lang="en-US" altLang="en-US" sz="3200" dirty="0"/>
              <a:t>increased depression </a:t>
            </a:r>
          </a:p>
          <a:p>
            <a:r>
              <a:rPr lang="en-US" altLang="en-US" sz="3200" dirty="0"/>
              <a:t>decreased productivity </a:t>
            </a:r>
          </a:p>
          <a:p>
            <a:r>
              <a:rPr lang="en-US" altLang="en-US" sz="3200" dirty="0"/>
              <a:t>reduced quality of work </a:t>
            </a:r>
          </a:p>
          <a:p>
            <a:r>
              <a:rPr lang="en-US" altLang="en-US" sz="3200" dirty="0"/>
              <a:t>lateness for work </a:t>
            </a:r>
          </a:p>
          <a:p>
            <a:r>
              <a:rPr lang="en-US" altLang="en-US" sz="3200" dirty="0"/>
              <a:t>inappropriate sick leave </a:t>
            </a:r>
          </a:p>
          <a:p>
            <a:r>
              <a:rPr lang="en-US" altLang="en-US" sz="3200" dirty="0"/>
              <a:t>absenteeism</a:t>
            </a:r>
            <a:endParaRPr lang="en-GB" altLang="en-US" sz="3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6A09A64A-AAD4-90E1-7C58-785E6CF31D36}"/>
              </a:ext>
            </a:extLst>
          </p:cNvPr>
          <p:cNvSpPr>
            <a:spLocks noGrp="1" noChangeArrowheads="1"/>
          </p:cNvSpPr>
          <p:nvPr>
            <p:ph type="title"/>
          </p:nvPr>
        </p:nvSpPr>
        <p:spPr>
          <a:xfrm>
            <a:off x="64107" y="70931"/>
            <a:ext cx="7624804" cy="668541"/>
          </a:xfrm>
        </p:spPr>
        <p:txBody>
          <a:bodyPr/>
          <a:lstStyle/>
          <a:p>
            <a:r>
              <a:rPr lang="en-GB" altLang="en-US" sz="3600" b="1" dirty="0">
                <a:latin typeface="Arial" panose="020B0604020202020204" pitchFamily="34" charset="0"/>
                <a:cs typeface="Arial" panose="020B0604020202020204" pitchFamily="34" charset="0"/>
              </a:rPr>
              <a:t>Workplace Conflict Resolution</a:t>
            </a:r>
          </a:p>
        </p:txBody>
      </p:sp>
      <p:sp>
        <p:nvSpPr>
          <p:cNvPr id="60419" name="Rectangle 3">
            <a:extLst>
              <a:ext uri="{FF2B5EF4-FFF2-40B4-BE49-F238E27FC236}">
                <a16:creationId xmlns:a16="http://schemas.microsoft.com/office/drawing/2014/main" id="{E93F9558-40F9-93D0-7E28-5FACC254E7FF}"/>
              </a:ext>
            </a:extLst>
          </p:cNvPr>
          <p:cNvSpPr>
            <a:spLocks noGrp="1" noChangeArrowheads="1"/>
          </p:cNvSpPr>
          <p:nvPr>
            <p:ph idx="1"/>
          </p:nvPr>
        </p:nvSpPr>
        <p:spPr>
          <a:xfrm>
            <a:off x="183377" y="998889"/>
            <a:ext cx="7886700" cy="4351338"/>
          </a:xfrm>
        </p:spPr>
        <p:txBody>
          <a:bodyPr/>
          <a:lstStyle/>
          <a:p>
            <a:r>
              <a:rPr lang="en-US" altLang="en-US" sz="2800" b="1" dirty="0"/>
              <a:t>SHOW IMPARTIAL RESPECT TO ALL PARTIES</a:t>
            </a:r>
          </a:p>
          <a:p>
            <a:pPr marL="0" indent="0">
              <a:buNone/>
            </a:pPr>
            <a:endParaRPr lang="en-US" altLang="en-US" sz="2800" b="1" dirty="0"/>
          </a:p>
          <a:p>
            <a:pPr marL="0" indent="0">
              <a:buNone/>
            </a:pPr>
            <a:r>
              <a:rPr lang="en-US" altLang="en-US" sz="2800" dirty="0"/>
              <a:t>This means avoiding dealing with the conflict in front of other employees, which could cause embarrassment or a need to appear stronger in front of coworkers. Instead, bring the parties involved to a private place such as your office, and make them as comfortable as possible.</a:t>
            </a:r>
          </a:p>
          <a:p>
            <a:pPr marL="0" indent="0">
              <a:buNone/>
            </a:pPr>
            <a:endParaRPr lang="en-US" altLang="en-US" sz="2800" dirty="0"/>
          </a:p>
          <a:p>
            <a:r>
              <a:rPr lang="en-US" altLang="en-US" sz="2800" dirty="0"/>
              <a:t>Stress that the conflict</a:t>
            </a:r>
            <a:r>
              <a:rPr lang="en-US" altLang="en-US" sz="2800" i="1" dirty="0"/>
              <a:t> </a:t>
            </a:r>
            <a:r>
              <a:rPr lang="en-US" altLang="en-US" sz="2800" b="1" dirty="0"/>
              <a:t>must be</a:t>
            </a:r>
            <a:r>
              <a:rPr lang="en-US" altLang="en-US" sz="2800" dirty="0"/>
              <a:t> resolved.</a:t>
            </a:r>
            <a:endParaRPr lang="en-GB" altLang="en-US" sz="2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3">
            <a:extLst>
              <a:ext uri="{FF2B5EF4-FFF2-40B4-BE49-F238E27FC236}">
                <a16:creationId xmlns:a16="http://schemas.microsoft.com/office/drawing/2014/main" id="{7B3DD905-1645-5234-DEB6-20EE92311802}"/>
              </a:ext>
            </a:extLst>
          </p:cNvPr>
          <p:cNvSpPr>
            <a:spLocks noGrp="1" noChangeArrowheads="1"/>
          </p:cNvSpPr>
          <p:nvPr>
            <p:ph idx="1"/>
          </p:nvPr>
        </p:nvSpPr>
        <p:spPr>
          <a:xfrm>
            <a:off x="246987" y="839664"/>
            <a:ext cx="7886700" cy="4351338"/>
          </a:xfrm>
        </p:spPr>
        <p:txBody>
          <a:bodyPr/>
          <a:lstStyle/>
          <a:p>
            <a:r>
              <a:rPr lang="en-US" altLang="en-US" sz="2800" b="1" dirty="0"/>
              <a:t>LISTEN TO THE ARGUMENTS</a:t>
            </a:r>
          </a:p>
          <a:p>
            <a:pPr marL="0" indent="0">
              <a:buNone/>
            </a:pPr>
            <a:r>
              <a:rPr lang="en-US" altLang="en-US" sz="2800" b="1" dirty="0"/>
              <a:t> </a:t>
            </a:r>
          </a:p>
          <a:p>
            <a:pPr marL="0" indent="0">
              <a:buNone/>
            </a:pPr>
            <a:r>
              <a:rPr lang="en-US" altLang="en-US" sz="2800" dirty="0"/>
              <a:t>Have each employee state his or her view of the problem. Ask each employee to be brief and stay focused on the immediate issue. Explain that there should be no put-downs or "blame games." Urge each employee to express how he or she sees the problem from his or her own perspective.</a:t>
            </a:r>
            <a:endParaRPr lang="en-GB" altLang="en-US" sz="2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a:extLst>
              <a:ext uri="{FF2B5EF4-FFF2-40B4-BE49-F238E27FC236}">
                <a16:creationId xmlns:a16="http://schemas.microsoft.com/office/drawing/2014/main" id="{B9653951-0329-AEDF-088D-E5723E421715}"/>
              </a:ext>
            </a:extLst>
          </p:cNvPr>
          <p:cNvSpPr>
            <a:spLocks noGrp="1" noChangeArrowheads="1"/>
          </p:cNvSpPr>
          <p:nvPr>
            <p:ph idx="1"/>
          </p:nvPr>
        </p:nvSpPr>
        <p:spPr>
          <a:xfrm>
            <a:off x="326500" y="879420"/>
            <a:ext cx="7886700" cy="4351338"/>
          </a:xfrm>
        </p:spPr>
        <p:txBody>
          <a:bodyPr/>
          <a:lstStyle/>
          <a:p>
            <a:r>
              <a:rPr lang="en-US" altLang="en-US" sz="2800" b="1" dirty="0"/>
              <a:t>KEEP THE FOCUS ON OBJECTIVE FACTS</a:t>
            </a:r>
          </a:p>
          <a:p>
            <a:pPr marL="0" indent="0">
              <a:buNone/>
            </a:pPr>
            <a:r>
              <a:rPr lang="en-US" altLang="en-US" sz="2800" b="1" dirty="0"/>
              <a:t> </a:t>
            </a:r>
          </a:p>
          <a:p>
            <a:pPr marL="0" indent="0">
              <a:buNone/>
            </a:pPr>
            <a:r>
              <a:rPr lang="en-US" altLang="en-US" sz="2800" dirty="0"/>
              <a:t>Do not permit name-calling, snide remarks, past events or unrelated matters to cloud the issue.</a:t>
            </a:r>
          </a:p>
          <a:p>
            <a:pPr marL="0" indent="0">
              <a:buNone/>
            </a:pPr>
            <a:endParaRPr lang="en-US" altLang="en-US" sz="2800" dirty="0"/>
          </a:p>
          <a:p>
            <a:pPr marL="0" indent="0">
              <a:buNone/>
            </a:pPr>
            <a:r>
              <a:rPr lang="en-US" altLang="en-US" sz="2800" dirty="0"/>
              <a:t>Your job is to deal exclusively with this particular conflict, and you'll need to remind both parties that the issue is the situation — not the person.</a:t>
            </a:r>
            <a:endParaRPr lang="en-GB" altLang="en-US" sz="2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a:extLst>
              <a:ext uri="{FF2B5EF4-FFF2-40B4-BE49-F238E27FC236}">
                <a16:creationId xmlns:a16="http://schemas.microsoft.com/office/drawing/2014/main" id="{EDE7AAFB-AFE4-B3BC-1002-1FFC52537D20}"/>
              </a:ext>
            </a:extLst>
          </p:cNvPr>
          <p:cNvSpPr>
            <a:spLocks noGrp="1" noChangeArrowheads="1"/>
          </p:cNvSpPr>
          <p:nvPr>
            <p:ph idx="1"/>
          </p:nvPr>
        </p:nvSpPr>
        <p:spPr>
          <a:xfrm>
            <a:off x="329979" y="1139024"/>
            <a:ext cx="8229600" cy="4220155"/>
          </a:xfrm>
        </p:spPr>
        <p:txBody>
          <a:bodyPr/>
          <a:lstStyle/>
          <a:p>
            <a:pPr>
              <a:lnSpc>
                <a:spcPct val="90000"/>
              </a:lnSpc>
            </a:pPr>
            <a:r>
              <a:rPr lang="en-US" altLang="en-US" sz="2800" b="1" dirty="0"/>
              <a:t>GET THE PARTIES TO AGREE TO A PLAN</a:t>
            </a:r>
          </a:p>
          <a:p>
            <a:pPr>
              <a:lnSpc>
                <a:spcPct val="90000"/>
              </a:lnSpc>
            </a:pPr>
            <a:endParaRPr lang="en-US" altLang="en-US" sz="2800" b="1" dirty="0"/>
          </a:p>
          <a:p>
            <a:pPr marL="0" indent="0">
              <a:lnSpc>
                <a:spcPct val="90000"/>
              </a:lnSpc>
              <a:buNone/>
            </a:pPr>
            <a:r>
              <a:rPr lang="en-US" altLang="en-US" sz="2800" dirty="0"/>
              <a:t>Work this plan out in as much detail as possible.</a:t>
            </a:r>
            <a:r>
              <a:rPr lang="en-GB" altLang="en-US" sz="2800" dirty="0"/>
              <a:t> </a:t>
            </a:r>
            <a:r>
              <a:rPr lang="en-US" altLang="en-US" sz="2800" dirty="0"/>
              <a:t>When a practical solution is reached, ask the parties for a clear commitment to trying it. </a:t>
            </a:r>
          </a:p>
          <a:p>
            <a:pPr marL="0" indent="0">
              <a:lnSpc>
                <a:spcPct val="90000"/>
              </a:lnSpc>
              <a:buNone/>
            </a:pPr>
            <a:r>
              <a:rPr lang="en-US" altLang="en-US" sz="2800" dirty="0"/>
              <a:t>Unless there's a real agreement, they will find a way to sabotage the plan. Keep working at finding a mutually satisfying solution until you get solid acceptance and commitment.</a:t>
            </a:r>
            <a:endParaRPr lang="en-GB" altLang="en-US" sz="2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3">
            <a:extLst>
              <a:ext uri="{FF2B5EF4-FFF2-40B4-BE49-F238E27FC236}">
                <a16:creationId xmlns:a16="http://schemas.microsoft.com/office/drawing/2014/main" id="{CFF7CFCB-BEA6-894B-DDEF-05B605EC312E}"/>
              </a:ext>
            </a:extLst>
          </p:cNvPr>
          <p:cNvSpPr>
            <a:spLocks noGrp="1" noChangeArrowheads="1"/>
          </p:cNvSpPr>
          <p:nvPr>
            <p:ph idx="1"/>
          </p:nvPr>
        </p:nvSpPr>
        <p:spPr>
          <a:xfrm>
            <a:off x="382160" y="927127"/>
            <a:ext cx="7886700" cy="4351338"/>
          </a:xfrm>
        </p:spPr>
        <p:txBody>
          <a:bodyPr/>
          <a:lstStyle/>
          <a:p>
            <a:r>
              <a:rPr lang="en-US" altLang="en-US" sz="2800" b="1" dirty="0"/>
              <a:t>SET UP A REVIEW</a:t>
            </a:r>
          </a:p>
          <a:p>
            <a:pPr marL="0" indent="0">
              <a:buNone/>
            </a:pPr>
            <a:r>
              <a:rPr lang="en-US" altLang="en-US" sz="2800" b="1" dirty="0"/>
              <a:t> </a:t>
            </a:r>
          </a:p>
          <a:p>
            <a:pPr marL="0" indent="0">
              <a:buNone/>
            </a:pPr>
            <a:r>
              <a:rPr lang="en-US" altLang="en-US" sz="2800" dirty="0"/>
              <a:t>Thank both parties for their cooperation and willingness to work with you and each other to find a resolution. This is an opportunity to again show how much you appreciate their work. Nonetheless, agree to meet again after an appropriate interval (a week or whatever makes sense in that specific, situation).</a:t>
            </a:r>
            <a:endParaRPr lang="en-GB" altLang="en-US" sz="2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a:extLst>
              <a:ext uri="{FF2B5EF4-FFF2-40B4-BE49-F238E27FC236}">
                <a16:creationId xmlns:a16="http://schemas.microsoft.com/office/drawing/2014/main" id="{73C2C5C8-28EF-B64E-7228-68F9BCF2B3AE}"/>
              </a:ext>
            </a:extLst>
          </p:cNvPr>
          <p:cNvSpPr>
            <a:spLocks noGrp="1" noChangeArrowheads="1"/>
          </p:cNvSpPr>
          <p:nvPr>
            <p:ph idx="1"/>
          </p:nvPr>
        </p:nvSpPr>
        <p:spPr>
          <a:xfrm>
            <a:off x="306125" y="781216"/>
            <a:ext cx="8229600" cy="4924425"/>
          </a:xfrm>
        </p:spPr>
        <p:txBody>
          <a:bodyPr/>
          <a:lstStyle/>
          <a:p>
            <a:pPr marL="0" indent="0">
              <a:buNone/>
            </a:pPr>
            <a:r>
              <a:rPr lang="en-US" altLang="en-US" sz="2800" dirty="0"/>
              <a:t>Setting up a review date serves two purposes: </a:t>
            </a:r>
          </a:p>
          <a:p>
            <a:pPr marL="0" indent="0">
              <a:buNone/>
            </a:pPr>
            <a:endParaRPr lang="en-US" altLang="en-US" sz="2800" dirty="0"/>
          </a:p>
          <a:p>
            <a:pPr lvl="1"/>
            <a:r>
              <a:rPr lang="en-US" altLang="en-US" sz="2800" dirty="0"/>
              <a:t>It heads off any tendency of the parties involved to just shrug off the proposed solution and go their merry ways. </a:t>
            </a:r>
          </a:p>
          <a:p>
            <a:pPr lvl="1"/>
            <a:r>
              <a:rPr lang="en-US" altLang="en-US" sz="2800" dirty="0"/>
              <a:t> it provides a test to see if the proposed solution is realistic. </a:t>
            </a:r>
          </a:p>
          <a:p>
            <a:pPr lvl="1">
              <a:buFont typeface="Tahoma" panose="020B0604030504040204" pitchFamily="34" charset="0"/>
              <a:buNone/>
            </a:pPr>
            <a:r>
              <a:rPr lang="en-US" altLang="en-US" sz="2800" dirty="0"/>
              <a:t>If the problem is not fully resolved, some debugging can be done at the review session.</a:t>
            </a:r>
            <a:endParaRPr lang="en-GB" altLang="en-US" sz="2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91B76B56-254C-85AA-EF0C-7E018C87C669}"/>
              </a:ext>
            </a:extLst>
          </p:cNvPr>
          <p:cNvSpPr>
            <a:spLocks noGrp="1" noChangeArrowheads="1"/>
          </p:cNvSpPr>
          <p:nvPr>
            <p:ph type="title"/>
          </p:nvPr>
        </p:nvSpPr>
        <p:spPr>
          <a:xfrm>
            <a:off x="143620" y="182250"/>
            <a:ext cx="8371729" cy="835518"/>
          </a:xfrm>
        </p:spPr>
        <p:txBody>
          <a:bodyPr/>
          <a:lstStyle/>
          <a:p>
            <a:r>
              <a:rPr lang="en-US" altLang="en-US" sz="3600" b="1" dirty="0">
                <a:latin typeface="+mn-lt"/>
              </a:rPr>
              <a:t>What can be done to prevent it?</a:t>
            </a:r>
            <a:endParaRPr lang="en-GB" altLang="en-US" sz="3600" b="1" dirty="0">
              <a:latin typeface="+mn-lt"/>
            </a:endParaRPr>
          </a:p>
        </p:txBody>
      </p:sp>
      <p:sp>
        <p:nvSpPr>
          <p:cNvPr id="52227" name="Rectangle 3">
            <a:extLst>
              <a:ext uri="{FF2B5EF4-FFF2-40B4-BE49-F238E27FC236}">
                <a16:creationId xmlns:a16="http://schemas.microsoft.com/office/drawing/2014/main" id="{5202BBEA-3248-DC5F-15E8-6CB8B40DB939}"/>
              </a:ext>
            </a:extLst>
          </p:cNvPr>
          <p:cNvSpPr>
            <a:spLocks noGrp="1" noChangeArrowheads="1"/>
          </p:cNvSpPr>
          <p:nvPr>
            <p:ph idx="1"/>
          </p:nvPr>
        </p:nvSpPr>
        <p:spPr>
          <a:xfrm>
            <a:off x="143620" y="1367623"/>
            <a:ext cx="8785695" cy="4237045"/>
          </a:xfrm>
        </p:spPr>
        <p:txBody>
          <a:bodyPr/>
          <a:lstStyle/>
          <a:p>
            <a:r>
              <a:rPr lang="en-US" altLang="en-US" sz="2400" dirty="0"/>
              <a:t>Raise awareness of conflict and its effects, tailored to individual or organizational requirements</a:t>
            </a:r>
          </a:p>
          <a:p>
            <a:r>
              <a:rPr lang="en-US" altLang="en-US" sz="2400" dirty="0"/>
              <a:t>Training on managing allegations of Bullying and Harassment in the workplace</a:t>
            </a:r>
          </a:p>
          <a:p>
            <a:r>
              <a:rPr lang="en-US" altLang="en-US" sz="2400" dirty="0"/>
              <a:t>Intervening early in conflicts before formal complaints procedures begin</a:t>
            </a:r>
          </a:p>
          <a:p>
            <a:r>
              <a:rPr lang="en-US" altLang="en-US" sz="2400" dirty="0"/>
              <a:t>Providing impartial and neutral mediators to resolve current disputes</a:t>
            </a:r>
          </a:p>
          <a:p>
            <a:r>
              <a:rPr lang="en-US" altLang="en-US" sz="2400" dirty="0"/>
              <a:t>And the golden rule again: Communicate, communicate, communicate.</a:t>
            </a:r>
            <a:endParaRPr lang="en-GB" altLang="en-US" sz="2400" dirty="0"/>
          </a:p>
          <a:p>
            <a:pPr marL="0" indent="0">
              <a:buNone/>
            </a:pPr>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7A3215F8-F903-FEDB-02B7-7FDC312FD873}"/>
              </a:ext>
            </a:extLst>
          </p:cNvPr>
          <p:cNvSpPr>
            <a:spLocks noGrp="1" noChangeArrowheads="1"/>
          </p:cNvSpPr>
          <p:nvPr>
            <p:ph type="title"/>
          </p:nvPr>
        </p:nvSpPr>
        <p:spPr>
          <a:xfrm>
            <a:off x="175426" y="174298"/>
            <a:ext cx="7886700" cy="668541"/>
          </a:xfrm>
        </p:spPr>
        <p:txBody>
          <a:bodyPr/>
          <a:lstStyle/>
          <a:p>
            <a:r>
              <a:rPr lang="en-US" altLang="en-US" sz="3600" b="1" dirty="0">
                <a:latin typeface="+mn-lt"/>
              </a:rPr>
              <a:t>Workplace Conflict</a:t>
            </a:r>
            <a:endParaRPr lang="en-GB" altLang="en-US" sz="3600" b="1" dirty="0">
              <a:latin typeface="+mn-lt"/>
            </a:endParaRPr>
          </a:p>
        </p:txBody>
      </p:sp>
      <p:sp>
        <p:nvSpPr>
          <p:cNvPr id="54275" name="Rectangle 3">
            <a:extLst>
              <a:ext uri="{FF2B5EF4-FFF2-40B4-BE49-F238E27FC236}">
                <a16:creationId xmlns:a16="http://schemas.microsoft.com/office/drawing/2014/main" id="{B20E23A2-2DB9-8618-496C-212FEAAF6505}"/>
              </a:ext>
            </a:extLst>
          </p:cNvPr>
          <p:cNvSpPr>
            <a:spLocks noGrp="1" noChangeArrowheads="1"/>
          </p:cNvSpPr>
          <p:nvPr>
            <p:ph idx="1"/>
          </p:nvPr>
        </p:nvSpPr>
        <p:spPr>
          <a:xfrm>
            <a:off x="358306" y="1563232"/>
            <a:ext cx="7886700" cy="4351338"/>
          </a:xfrm>
        </p:spPr>
        <p:txBody>
          <a:bodyPr/>
          <a:lstStyle/>
          <a:p>
            <a:pPr marL="0" indent="0">
              <a:buNone/>
            </a:pPr>
            <a:r>
              <a:rPr lang="en-US" altLang="en-US" sz="2800" dirty="0"/>
              <a:t>Conflicts in the workplace are unavoidable.</a:t>
            </a:r>
          </a:p>
          <a:p>
            <a:pPr marL="0" indent="0">
              <a:buNone/>
            </a:pPr>
            <a:endParaRPr lang="en-US" altLang="en-US" sz="2800" dirty="0"/>
          </a:p>
          <a:p>
            <a:pPr marL="0" indent="0">
              <a:buNone/>
            </a:pPr>
            <a:r>
              <a:rPr lang="en-US" altLang="en-US" sz="2800" dirty="0"/>
              <a:t>But workplace conflicts don't need to be angry, disruptive and anxiety-ridden situations. </a:t>
            </a:r>
          </a:p>
          <a:p>
            <a:pPr marL="0" indent="0">
              <a:buNone/>
            </a:pPr>
            <a:endParaRPr lang="en-US" altLang="en-US" sz="2800" dirty="0"/>
          </a:p>
          <a:p>
            <a:pPr marL="0" indent="0">
              <a:buNone/>
            </a:pPr>
            <a:r>
              <a:rPr lang="en-US" altLang="en-US" sz="2800" dirty="0"/>
              <a:t>In fact, well-handled conflict</a:t>
            </a:r>
            <a:r>
              <a:rPr lang="en-US" altLang="en-US" sz="2800" i="1" dirty="0"/>
              <a:t>s</a:t>
            </a:r>
            <a:r>
              <a:rPr lang="en-US" altLang="en-US" sz="2800" dirty="0"/>
              <a:t> can often lead to new insights and improved strategies for getting things done.</a:t>
            </a:r>
            <a:endParaRPr lang="en-GB" altLang="en-US" sz="2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DA5CB-04E3-493F-BE77-7C0A6E4F2528}"/>
              </a:ext>
            </a:extLst>
          </p:cNvPr>
          <p:cNvSpPr>
            <a:spLocks noGrp="1"/>
          </p:cNvSpPr>
          <p:nvPr>
            <p:ph type="title"/>
          </p:nvPr>
        </p:nvSpPr>
        <p:spPr>
          <a:xfrm>
            <a:off x="159026" y="365129"/>
            <a:ext cx="8356324" cy="732151"/>
          </a:xfrm>
        </p:spPr>
        <p:txBody>
          <a:bodyPr/>
          <a:lstStyle/>
          <a:p>
            <a:r>
              <a:rPr lang="en-GB" sz="3600" b="1" dirty="0">
                <a:latin typeface="+mn-lt"/>
              </a:rPr>
              <a:t>Summary</a:t>
            </a:r>
          </a:p>
        </p:txBody>
      </p:sp>
      <p:sp>
        <p:nvSpPr>
          <p:cNvPr id="3" name="Content Placeholder 2">
            <a:extLst>
              <a:ext uri="{FF2B5EF4-FFF2-40B4-BE49-F238E27FC236}">
                <a16:creationId xmlns:a16="http://schemas.microsoft.com/office/drawing/2014/main" id="{5C82CD72-45E6-443C-91B5-E6734D985F0D}"/>
              </a:ext>
            </a:extLst>
          </p:cNvPr>
          <p:cNvSpPr>
            <a:spLocks noGrp="1"/>
          </p:cNvSpPr>
          <p:nvPr>
            <p:ph idx="1"/>
          </p:nvPr>
        </p:nvSpPr>
        <p:spPr>
          <a:xfrm>
            <a:off x="302150" y="1825625"/>
            <a:ext cx="8213200" cy="2412420"/>
          </a:xfrm>
        </p:spPr>
        <p:txBody>
          <a:bodyPr/>
          <a:lstStyle/>
          <a:p>
            <a:r>
              <a:rPr lang="en-GB" sz="2400" dirty="0"/>
              <a:t>Take 5 minutes to reflect on the day and summarise your learning from today.</a:t>
            </a:r>
          </a:p>
        </p:txBody>
      </p:sp>
    </p:spTree>
    <p:extLst>
      <p:ext uri="{BB962C8B-B14F-4D97-AF65-F5344CB8AC3E}">
        <p14:creationId xmlns:p14="http://schemas.microsoft.com/office/powerpoint/2010/main" val="22669308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DA5CB-04E3-493F-BE77-7C0A6E4F2528}"/>
              </a:ext>
            </a:extLst>
          </p:cNvPr>
          <p:cNvSpPr>
            <a:spLocks noGrp="1"/>
          </p:cNvSpPr>
          <p:nvPr>
            <p:ph type="title"/>
          </p:nvPr>
        </p:nvSpPr>
        <p:spPr>
          <a:xfrm>
            <a:off x="159026" y="365129"/>
            <a:ext cx="8356324" cy="732151"/>
          </a:xfrm>
        </p:spPr>
        <p:txBody>
          <a:bodyPr/>
          <a:lstStyle/>
          <a:p>
            <a:r>
              <a:rPr lang="en-GB" sz="3600" b="1" dirty="0">
                <a:latin typeface="+mn-lt"/>
              </a:rPr>
              <a:t>References</a:t>
            </a:r>
          </a:p>
        </p:txBody>
      </p:sp>
      <p:sp>
        <p:nvSpPr>
          <p:cNvPr id="3" name="Content Placeholder 2">
            <a:extLst>
              <a:ext uri="{FF2B5EF4-FFF2-40B4-BE49-F238E27FC236}">
                <a16:creationId xmlns:a16="http://schemas.microsoft.com/office/drawing/2014/main" id="{5C82CD72-45E6-443C-91B5-E6734D985F0D}"/>
              </a:ext>
            </a:extLst>
          </p:cNvPr>
          <p:cNvSpPr>
            <a:spLocks noGrp="1"/>
          </p:cNvSpPr>
          <p:nvPr>
            <p:ph idx="1"/>
          </p:nvPr>
        </p:nvSpPr>
        <p:spPr>
          <a:xfrm>
            <a:off x="302150" y="1825625"/>
            <a:ext cx="8213200" cy="2412420"/>
          </a:xfrm>
        </p:spPr>
        <p:txBody>
          <a:bodyPr/>
          <a:lstStyle/>
          <a:p>
            <a:pPr marL="0" indent="0">
              <a:buNone/>
            </a:pPr>
            <a:r>
              <a:rPr lang="en-GB" sz="2400" dirty="0"/>
              <a:t>Covey, S. R. (2013a). 7 Habits Of Highly Effective People. Simon &amp; Schuster Ltd.</a:t>
            </a:r>
          </a:p>
        </p:txBody>
      </p:sp>
    </p:spTree>
    <p:extLst>
      <p:ext uri="{BB962C8B-B14F-4D97-AF65-F5344CB8AC3E}">
        <p14:creationId xmlns:p14="http://schemas.microsoft.com/office/powerpoint/2010/main" val="11644028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F70BB-2D86-4599-A6EE-2FB427BFCCF2}"/>
              </a:ext>
            </a:extLst>
          </p:cNvPr>
          <p:cNvSpPr>
            <a:spLocks noGrp="1"/>
          </p:cNvSpPr>
          <p:nvPr>
            <p:ph type="title"/>
          </p:nvPr>
        </p:nvSpPr>
        <p:spPr>
          <a:xfrm>
            <a:off x="310101" y="365130"/>
            <a:ext cx="8205249" cy="628784"/>
          </a:xfrm>
        </p:spPr>
        <p:txBody>
          <a:bodyPr/>
          <a:lstStyle/>
          <a:p>
            <a:r>
              <a:rPr lang="en-GB" sz="3600" b="1" dirty="0">
                <a:latin typeface="+mn-lt"/>
              </a:rPr>
              <a:t>Further Research</a:t>
            </a:r>
          </a:p>
        </p:txBody>
      </p:sp>
      <p:sp>
        <p:nvSpPr>
          <p:cNvPr id="3" name="Content Placeholder 2">
            <a:extLst>
              <a:ext uri="{FF2B5EF4-FFF2-40B4-BE49-F238E27FC236}">
                <a16:creationId xmlns:a16="http://schemas.microsoft.com/office/drawing/2014/main" id="{D06B2581-C383-43ED-873F-109128D05DAA}"/>
              </a:ext>
            </a:extLst>
          </p:cNvPr>
          <p:cNvSpPr>
            <a:spLocks noGrp="1"/>
          </p:cNvSpPr>
          <p:nvPr>
            <p:ph idx="1"/>
          </p:nvPr>
        </p:nvSpPr>
        <p:spPr>
          <a:xfrm>
            <a:off x="223133" y="1165897"/>
            <a:ext cx="7886700" cy="4351338"/>
          </a:xfrm>
        </p:spPr>
        <p:txBody>
          <a:bodyPr/>
          <a:lstStyle/>
          <a:p>
            <a:pPr marL="0" indent="0">
              <a:buNone/>
            </a:pPr>
            <a:r>
              <a:rPr lang="en-GB" altLang="en-US" sz="1200" b="1" i="1">
                <a:cs typeface="Arial" pitchFamily="34" charset="0"/>
              </a:rPr>
              <a:t>Collect and analyse </a:t>
            </a:r>
            <a:r>
              <a:rPr lang="en-GB" altLang="en-US" sz="1200">
                <a:cs typeface="Arial" pitchFamily="34" charset="0"/>
              </a:rPr>
              <a:t>feedback on own verbal and written communication skills , identifying strengths and areas for improvement</a:t>
            </a:r>
          </a:p>
          <a:p>
            <a:pPr marL="0" indent="0">
              <a:buNone/>
            </a:pPr>
            <a:endParaRPr lang="en-GB" dirty="0"/>
          </a:p>
        </p:txBody>
      </p:sp>
    </p:spTree>
    <p:extLst>
      <p:ext uri="{BB962C8B-B14F-4D97-AF65-F5344CB8AC3E}">
        <p14:creationId xmlns:p14="http://schemas.microsoft.com/office/powerpoint/2010/main" val="1617545864"/>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TotalTime>
  <Words>2529</Words>
  <Application>Microsoft Office PowerPoint</Application>
  <PresentationFormat>On-screen Show (4:3)</PresentationFormat>
  <Paragraphs>168</Paragraphs>
  <Slides>23</Slides>
  <Notes>6</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23</vt:i4>
      </vt:variant>
    </vt:vector>
  </HeadingPairs>
  <TitlesOfParts>
    <vt:vector size="33" baseType="lpstr">
      <vt:lpstr>Myriad Pro</vt:lpstr>
      <vt:lpstr>Arial</vt:lpstr>
      <vt:lpstr>Arial</vt:lpstr>
      <vt:lpstr>Arial Rounded MT Bold</vt:lpstr>
      <vt:lpstr>Calibri</vt:lpstr>
      <vt:lpstr>Calibri Light</vt:lpstr>
      <vt:lpstr>Corbel</vt:lpstr>
      <vt:lpstr>Tahoma</vt:lpstr>
      <vt:lpstr>3_Title Slide 1</vt:lpstr>
      <vt:lpstr>ALAMO Theme</vt:lpstr>
      <vt:lpstr>CertHE Applied Leadership and Management in the Workplace    Module: BMSK4013  Management Communication   </vt:lpstr>
      <vt:lpstr>PowerPoint Presentation</vt:lpstr>
      <vt:lpstr>Today’s Session</vt:lpstr>
      <vt:lpstr>Trust</vt:lpstr>
      <vt:lpstr>What is Trust?</vt:lpstr>
      <vt:lpstr>Relationship Trust</vt:lpstr>
      <vt:lpstr>What issues can affect relationship building?</vt:lpstr>
      <vt:lpstr>Conflict</vt:lpstr>
      <vt:lpstr>Personal Conflict</vt:lpstr>
      <vt:lpstr>Professional Conflict</vt:lpstr>
      <vt:lpstr>The Effects of Workplace Conflicts</vt:lpstr>
      <vt:lpstr>PowerPoint Presentation</vt:lpstr>
      <vt:lpstr>Workplace Conflict Resolution</vt:lpstr>
      <vt:lpstr>PowerPoint Presentation</vt:lpstr>
      <vt:lpstr>PowerPoint Presentation</vt:lpstr>
      <vt:lpstr>PowerPoint Presentation</vt:lpstr>
      <vt:lpstr>PowerPoint Presentation</vt:lpstr>
      <vt:lpstr>PowerPoint Presentation</vt:lpstr>
      <vt:lpstr>What can be done to prevent it?</vt:lpstr>
      <vt:lpstr>Workplace Conflict</vt:lpstr>
      <vt:lpstr>Summary</vt:lpstr>
      <vt:lpstr>References</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2..BMSK4002 Online Day 1 Session 2</dc:title>
  <dc:creator>SfWP Staff</dc:creator>
  <cp:lastModifiedBy>Michaela Schriek</cp:lastModifiedBy>
  <cp:revision>8</cp:revision>
  <dcterms:created xsi:type="dcterms:W3CDTF">2020-03-27T09:56:57Z</dcterms:created>
  <dcterms:modified xsi:type="dcterms:W3CDTF">2022-11-07T18:28:34Z</dcterms:modified>
</cp:coreProperties>
</file>