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9445"/>
    <a:srgbClr val="B892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61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113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543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875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510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176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80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781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00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856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889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98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1" r:id="rId6"/>
    <p:sldLayoutId id="2147483737" r:id="rId7"/>
    <p:sldLayoutId id="2147483738" r:id="rId8"/>
    <p:sldLayoutId id="2147483739" r:id="rId9"/>
    <p:sldLayoutId id="2147483740" r:id="rId10"/>
    <p:sldLayoutId id="214748374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olloteaching.co.uk/adhd-awarenes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hildmind.org/article/side-effects-of-adhd-medication/" TargetMode="External"/><Relationship Id="rId3" Type="http://schemas.openxmlformats.org/officeDocument/2006/relationships/hyperlink" Target="https://www.adhdfoundation.org.uk/wp-content/uploads/2022/03/Teaching-and-Managing-Students-with-ADHD.pdf" TargetMode="External"/><Relationship Id="rId7" Type="http://schemas.openxmlformats.org/officeDocument/2006/relationships/hyperlink" Target="https://www.apolloteaching.co.uk/adhd-awareness/" TargetMode="External"/><Relationship Id="rId2" Type="http://schemas.openxmlformats.org/officeDocument/2006/relationships/hyperlink" Target="https://adhdaware.org.uk/october-is-adhd-awareness-mont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dhduk.co.uk/teachers-and-adhd/" TargetMode="External"/><Relationship Id="rId5" Type="http://schemas.openxmlformats.org/officeDocument/2006/relationships/hyperlink" Target="https://adhduk.co.uk/adhd-incidence/" TargetMode="External"/><Relationship Id="rId10" Type="http://schemas.openxmlformats.org/officeDocument/2006/relationships/hyperlink" Target="https://challengingbehavioursupport.org.uk/programme/lego-based-therapy/" TargetMode="External"/><Relationship Id="rId4" Type="http://schemas.openxmlformats.org/officeDocument/2006/relationships/hyperlink" Target="https://www.adhdfoundation.org.uk/training/training-for-education/" TargetMode="External"/><Relationship Id="rId9" Type="http://schemas.openxmlformats.org/officeDocument/2006/relationships/hyperlink" Target="https://www.cdc.gov/ncbddd/adhd/diagnosis.html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ites/default/files/publications/2019-01/ways-of-supporting-learners-with-attention-deficit-hyperactivity-disorder-adhd.pdf" TargetMode="External"/><Relationship Id="rId3" Type="http://schemas.openxmlformats.org/officeDocument/2006/relationships/hyperlink" Target="https://journals.sagepub.com/doi/epub/10.1177/1087054711413077" TargetMode="External"/><Relationship Id="rId7" Type="http://schemas.openxmlformats.org/officeDocument/2006/relationships/hyperlink" Target="https://www.sciencedirect.com/science/article/pii/S1936657416301728" TargetMode="External"/><Relationship Id="rId2" Type="http://schemas.openxmlformats.org/officeDocument/2006/relationships/hyperlink" Target="https://link.springer.com/article/10.1007/s11920-013-0371-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Dhammi%20Morris\Downloads\British%20J%20Special%20Edu%20-%202019%20-%20Holland%20-%20Children%20with%20SEND%20and%20the%20emotional%20impact%20on%20parents.pdf" TargetMode="External"/><Relationship Id="rId5" Type="http://schemas.openxmlformats.org/officeDocument/2006/relationships/hyperlink" Target="https://www.highspeedtraining.co.uk/courses/safeguarding/adhd-training/" TargetMode="External"/><Relationship Id="rId10" Type="http://schemas.openxmlformats.org/officeDocument/2006/relationships/hyperlink" Target="https://www.verywellmind.com/adhd-in-girls-symptoms-of-adhd-in-girls-20547" TargetMode="External"/><Relationship Id="rId4" Type="http://schemas.openxmlformats.org/officeDocument/2006/relationships/hyperlink" Target="https://www.tandfonline.com/doi/full/10.1080/00405841.2011.534935?scroll=top&amp;needAccess=true&amp;role=tab" TargetMode="External"/><Relationship Id="rId9" Type="http://schemas.openxmlformats.org/officeDocument/2006/relationships/hyperlink" Target="https://www.mayoclinichealthsystem.org/hometown-health/speaking-of-health/5-tips-to-manage-adhd-in-children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AmIuwUZBygI" TargetMode="External"/><Relationship Id="rId3" Type="http://schemas.openxmlformats.org/officeDocument/2006/relationships/hyperlink" Target="https://www.nhs.uk/conditions/attention-deficit-hyperactivity-disorder-adhd/symptoms/" TargetMode="External"/><Relationship Id="rId7" Type="http://schemas.openxmlformats.org/officeDocument/2006/relationships/hyperlink" Target="https://www.gosh.nhs.uk/conditions-and-treatments/general-medical-conditions/attention-deficit-hyperactivity-disorder-adhd/" TargetMode="External"/><Relationship Id="rId2" Type="http://schemas.openxmlformats.org/officeDocument/2006/relationships/hyperlink" Target="https://acamh.onlinelibrary.wiley.com/doi/full/10.1111/j.1475-3588.2012.00653.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111.wales.nhs.uk/ADHD/" TargetMode="External"/><Relationship Id="rId5" Type="http://schemas.openxmlformats.org/officeDocument/2006/relationships/hyperlink" Target="https://www.nhs.uk/conditions/attention-deficit-hyperactivity-disorder-adhd/living-with/" TargetMode="External"/><Relationship Id="rId4" Type="http://schemas.openxmlformats.org/officeDocument/2006/relationships/hyperlink" Target="https://www.nhs.uk/mental-health/self-help/guides-tools-and-activities/five-steps-to-mental-wellbeing/" TargetMode="External"/><Relationship Id="rId9" Type="http://schemas.openxmlformats.org/officeDocument/2006/relationships/hyperlink" Target="https://www.theschoolrun.com/what-special-schoo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6BB4A288-31AD-48C2-B51A-26D773DE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6" name="Picture 1" descr="Colorful patterns on the sky">
            <a:extLst>
              <a:ext uri="{FF2B5EF4-FFF2-40B4-BE49-F238E27FC236}">
                <a16:creationId xmlns:a16="http://schemas.microsoft.com/office/drawing/2014/main" id="{D9048648-1239-077B-B42A-1F2B3220CF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grpSp>
        <p:nvGrpSpPr>
          <p:cNvPr id="68" name="Group 67">
            <a:extLst>
              <a:ext uri="{FF2B5EF4-FFF2-40B4-BE49-F238E27FC236}">
                <a16:creationId xmlns:a16="http://schemas.microsoft.com/office/drawing/2014/main" id="{48749449-7943-4D5E-9519-BD5F4EA51F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0602393" y="83752"/>
            <a:ext cx="494218" cy="6814823"/>
            <a:chOff x="11096450" y="13394"/>
            <a:chExt cx="494218" cy="6814823"/>
          </a:xfrm>
          <a:solidFill>
            <a:srgbClr val="FFFFFF"/>
          </a:solidFill>
        </p:grpSpPr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4B3F7710-0626-41EB-89F8-E8491B35E1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0" name="Freeform 15">
              <a:extLst>
                <a:ext uri="{FF2B5EF4-FFF2-40B4-BE49-F238E27FC236}">
                  <a16:creationId xmlns:a16="http://schemas.microsoft.com/office/drawing/2014/main" id="{8514EED9-659E-4D22-BF5D-C275E2A15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1" name="Freeform 18">
              <a:extLst>
                <a:ext uri="{FF2B5EF4-FFF2-40B4-BE49-F238E27FC236}">
                  <a16:creationId xmlns:a16="http://schemas.microsoft.com/office/drawing/2014/main" id="{CCCA3CF3-9010-44B6-9F59-5076573B0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2" name="Freeform 22">
              <a:extLst>
                <a:ext uri="{FF2B5EF4-FFF2-40B4-BE49-F238E27FC236}">
                  <a16:creationId xmlns:a16="http://schemas.microsoft.com/office/drawing/2014/main" id="{946214BC-C173-4472-8267-B1B58864F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3" name="Freeform 8">
              <a:extLst>
                <a:ext uri="{FF2B5EF4-FFF2-40B4-BE49-F238E27FC236}">
                  <a16:creationId xmlns:a16="http://schemas.microsoft.com/office/drawing/2014/main" id="{ABEB0572-D27B-4F87-AF96-B25A684CA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704D4AA6-E314-44FC-814C-2574361E0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F084534D-5F9E-4D44-BF70-D9CC715FC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6" name="Freeform 23">
              <a:extLst>
                <a:ext uri="{FF2B5EF4-FFF2-40B4-BE49-F238E27FC236}">
                  <a16:creationId xmlns:a16="http://schemas.microsoft.com/office/drawing/2014/main" id="{AE81D2BB-6BE4-4079-BDBF-8EB29DCAF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7" name="Freeform 26">
              <a:extLst>
                <a:ext uri="{FF2B5EF4-FFF2-40B4-BE49-F238E27FC236}">
                  <a16:creationId xmlns:a16="http://schemas.microsoft.com/office/drawing/2014/main" id="{DEDF506C-7F72-4AAF-9E90-425F9DFDE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8" name="Freeform 27">
              <a:extLst>
                <a:ext uri="{FF2B5EF4-FFF2-40B4-BE49-F238E27FC236}">
                  <a16:creationId xmlns:a16="http://schemas.microsoft.com/office/drawing/2014/main" id="{173F88CC-A2AC-4FF4-B292-E63BDBCF1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9" name="Freeform 28">
              <a:extLst>
                <a:ext uri="{FF2B5EF4-FFF2-40B4-BE49-F238E27FC236}">
                  <a16:creationId xmlns:a16="http://schemas.microsoft.com/office/drawing/2014/main" id="{CDCD1E98-DEF2-4A66-ACD3-187B41597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0" name="Freeform 30">
              <a:extLst>
                <a:ext uri="{FF2B5EF4-FFF2-40B4-BE49-F238E27FC236}">
                  <a16:creationId xmlns:a16="http://schemas.microsoft.com/office/drawing/2014/main" id="{7EDF8319-C647-40AB-B428-B316E807B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1" name="Freeform 43">
              <a:extLst>
                <a:ext uri="{FF2B5EF4-FFF2-40B4-BE49-F238E27FC236}">
                  <a16:creationId xmlns:a16="http://schemas.microsoft.com/office/drawing/2014/main" id="{AE0C133E-4E62-436D-85BF-6C0CAA9DD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2" name="Freeform 51">
              <a:extLst>
                <a:ext uri="{FF2B5EF4-FFF2-40B4-BE49-F238E27FC236}">
                  <a16:creationId xmlns:a16="http://schemas.microsoft.com/office/drawing/2014/main" id="{985737D1-5250-431E-91D8-4B83DCCC7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3" name="Freeform 52">
              <a:extLst>
                <a:ext uri="{FF2B5EF4-FFF2-40B4-BE49-F238E27FC236}">
                  <a16:creationId xmlns:a16="http://schemas.microsoft.com/office/drawing/2014/main" id="{738F74D0-B726-430A-A8A3-7DD2195A8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4" name="Freeform 53">
              <a:extLst>
                <a:ext uri="{FF2B5EF4-FFF2-40B4-BE49-F238E27FC236}">
                  <a16:creationId xmlns:a16="http://schemas.microsoft.com/office/drawing/2014/main" id="{3378FBC7-94EB-462A-9A84-FA22862E3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5" name="Freeform 54">
              <a:extLst>
                <a:ext uri="{FF2B5EF4-FFF2-40B4-BE49-F238E27FC236}">
                  <a16:creationId xmlns:a16="http://schemas.microsoft.com/office/drawing/2014/main" id="{9FBFBDC1-10C5-4C1C-98E3-C037C57D1E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6" name="Freeform 55">
              <a:extLst>
                <a:ext uri="{FF2B5EF4-FFF2-40B4-BE49-F238E27FC236}">
                  <a16:creationId xmlns:a16="http://schemas.microsoft.com/office/drawing/2014/main" id="{8789681C-E131-42F8-90FD-3F5268991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7" name="Freeform 56">
              <a:extLst>
                <a:ext uri="{FF2B5EF4-FFF2-40B4-BE49-F238E27FC236}">
                  <a16:creationId xmlns:a16="http://schemas.microsoft.com/office/drawing/2014/main" id="{5EF323A5-5ECF-4488-A28A-894667F65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8" name="Freeform 57">
              <a:extLst>
                <a:ext uri="{FF2B5EF4-FFF2-40B4-BE49-F238E27FC236}">
                  <a16:creationId xmlns:a16="http://schemas.microsoft.com/office/drawing/2014/main" id="{B4F898D2-C7ED-4A9E-8D73-7650AB58AF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9" name="Freeform 59">
              <a:extLst>
                <a:ext uri="{FF2B5EF4-FFF2-40B4-BE49-F238E27FC236}">
                  <a16:creationId xmlns:a16="http://schemas.microsoft.com/office/drawing/2014/main" id="{12061A71-FE74-4FB4-87C6-8410E788F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0" name="Freeform 60">
              <a:extLst>
                <a:ext uri="{FF2B5EF4-FFF2-40B4-BE49-F238E27FC236}">
                  <a16:creationId xmlns:a16="http://schemas.microsoft.com/office/drawing/2014/main" id="{E914B632-7646-47F7-889D-AF74645C0F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1" name="Freeform 61">
              <a:extLst>
                <a:ext uri="{FF2B5EF4-FFF2-40B4-BE49-F238E27FC236}">
                  <a16:creationId xmlns:a16="http://schemas.microsoft.com/office/drawing/2014/main" id="{09ACEA80-B2F2-41F4-A328-5B7E95644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2" name="Freeform 5">
              <a:extLst>
                <a:ext uri="{FF2B5EF4-FFF2-40B4-BE49-F238E27FC236}">
                  <a16:creationId xmlns:a16="http://schemas.microsoft.com/office/drawing/2014/main" id="{291D21F7-AF20-4F52-95B3-CC64AE4F6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3" name="Freeform 6">
              <a:extLst>
                <a:ext uri="{FF2B5EF4-FFF2-40B4-BE49-F238E27FC236}">
                  <a16:creationId xmlns:a16="http://schemas.microsoft.com/office/drawing/2014/main" id="{682A951D-BD80-45F7-82CC-690754E27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4" name="Freeform 7">
              <a:extLst>
                <a:ext uri="{FF2B5EF4-FFF2-40B4-BE49-F238E27FC236}">
                  <a16:creationId xmlns:a16="http://schemas.microsoft.com/office/drawing/2014/main" id="{75DCEA5A-00CF-4225-8209-C04B15D19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5" name="Freeform 8">
              <a:extLst>
                <a:ext uri="{FF2B5EF4-FFF2-40B4-BE49-F238E27FC236}">
                  <a16:creationId xmlns:a16="http://schemas.microsoft.com/office/drawing/2014/main" id="{F871D43C-D0B7-424B-BF84-CD98B3735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6" name="Freeform 9">
              <a:extLst>
                <a:ext uri="{FF2B5EF4-FFF2-40B4-BE49-F238E27FC236}">
                  <a16:creationId xmlns:a16="http://schemas.microsoft.com/office/drawing/2014/main" id="{B2D750CF-BF32-4E53-A810-9A1CCA482E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id="{400234E8-66AB-477E-8FF2-5CB6D8399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id="{C8CE4262-0C0D-4E24-AD13-B40A33DE9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9" name="Freeform 13">
              <a:extLst>
                <a:ext uri="{FF2B5EF4-FFF2-40B4-BE49-F238E27FC236}">
                  <a16:creationId xmlns:a16="http://schemas.microsoft.com/office/drawing/2014/main" id="{BC223B3B-8729-43E5-8CF2-5A1577794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0" name="Freeform 14">
              <a:extLst>
                <a:ext uri="{FF2B5EF4-FFF2-40B4-BE49-F238E27FC236}">
                  <a16:creationId xmlns:a16="http://schemas.microsoft.com/office/drawing/2014/main" id="{5B522461-CF1F-450D-A8AC-7DAC59280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1" name="Freeform 16">
              <a:extLst>
                <a:ext uri="{FF2B5EF4-FFF2-40B4-BE49-F238E27FC236}">
                  <a16:creationId xmlns:a16="http://schemas.microsoft.com/office/drawing/2014/main" id="{7FC29332-41BD-41F6-8F98-33C1BD85B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2" name="Freeform 17">
              <a:extLst>
                <a:ext uri="{FF2B5EF4-FFF2-40B4-BE49-F238E27FC236}">
                  <a16:creationId xmlns:a16="http://schemas.microsoft.com/office/drawing/2014/main" id="{98F2B20D-D2FF-4ECF-8F74-3B584CCC0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Freeform 21">
              <a:extLst>
                <a:ext uri="{FF2B5EF4-FFF2-40B4-BE49-F238E27FC236}">
                  <a16:creationId xmlns:a16="http://schemas.microsoft.com/office/drawing/2014/main" id="{26E453DC-923A-4E9E-8121-8D7B7F9F0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4" name="Freeform 25">
              <a:extLst>
                <a:ext uri="{FF2B5EF4-FFF2-40B4-BE49-F238E27FC236}">
                  <a16:creationId xmlns:a16="http://schemas.microsoft.com/office/drawing/2014/main" id="{B970BB30-DBAD-426D-A3C7-6ADD06945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5" name="Freeform 29">
              <a:extLst>
                <a:ext uri="{FF2B5EF4-FFF2-40B4-BE49-F238E27FC236}">
                  <a16:creationId xmlns:a16="http://schemas.microsoft.com/office/drawing/2014/main" id="{C4875FDB-1A77-46C1-AD97-800C957F2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6" name="Freeform 31">
              <a:extLst>
                <a:ext uri="{FF2B5EF4-FFF2-40B4-BE49-F238E27FC236}">
                  <a16:creationId xmlns:a16="http://schemas.microsoft.com/office/drawing/2014/main" id="{37A306D8-9639-4F64-9C41-9B24682D3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7" name="Freeform 32">
              <a:extLst>
                <a:ext uri="{FF2B5EF4-FFF2-40B4-BE49-F238E27FC236}">
                  <a16:creationId xmlns:a16="http://schemas.microsoft.com/office/drawing/2014/main" id="{AA25D7CF-5932-4421-B5BE-7E0AB8020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8" name="Freeform 33">
              <a:extLst>
                <a:ext uri="{FF2B5EF4-FFF2-40B4-BE49-F238E27FC236}">
                  <a16:creationId xmlns:a16="http://schemas.microsoft.com/office/drawing/2014/main" id="{DC47B27E-A5B9-4AD4-B0AB-7F24E77D1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9" name="Freeform 34">
              <a:extLst>
                <a:ext uri="{FF2B5EF4-FFF2-40B4-BE49-F238E27FC236}">
                  <a16:creationId xmlns:a16="http://schemas.microsoft.com/office/drawing/2014/main" id="{C2603570-F974-48A9-A60B-7FD79EDE5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0" name="Freeform 35">
              <a:extLst>
                <a:ext uri="{FF2B5EF4-FFF2-40B4-BE49-F238E27FC236}">
                  <a16:creationId xmlns:a16="http://schemas.microsoft.com/office/drawing/2014/main" id="{7D2CD6EA-AA47-4369-B930-E4A607C2F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1" name="Freeform 36">
              <a:extLst>
                <a:ext uri="{FF2B5EF4-FFF2-40B4-BE49-F238E27FC236}">
                  <a16:creationId xmlns:a16="http://schemas.microsoft.com/office/drawing/2014/main" id="{02B849B5-C407-40CD-A6E4-315848E1A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2" name="Freeform 37">
              <a:extLst>
                <a:ext uri="{FF2B5EF4-FFF2-40B4-BE49-F238E27FC236}">
                  <a16:creationId xmlns:a16="http://schemas.microsoft.com/office/drawing/2014/main" id="{9F9AFF6D-9259-4172-800E-2351D336E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3" name="Freeform 38">
              <a:extLst>
                <a:ext uri="{FF2B5EF4-FFF2-40B4-BE49-F238E27FC236}">
                  <a16:creationId xmlns:a16="http://schemas.microsoft.com/office/drawing/2014/main" id="{E395C01F-F940-4C24-A97B-A27741AE0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4" name="Freeform 39">
              <a:extLst>
                <a:ext uri="{FF2B5EF4-FFF2-40B4-BE49-F238E27FC236}">
                  <a16:creationId xmlns:a16="http://schemas.microsoft.com/office/drawing/2014/main" id="{D80D1D88-A9BE-47C1-854A-D1BD09349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40">
              <a:extLst>
                <a:ext uri="{FF2B5EF4-FFF2-40B4-BE49-F238E27FC236}">
                  <a16:creationId xmlns:a16="http://schemas.microsoft.com/office/drawing/2014/main" id="{D43A312D-13A8-4501-8C92-2C3D2D9E8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6" name="Freeform 41">
              <a:extLst>
                <a:ext uri="{FF2B5EF4-FFF2-40B4-BE49-F238E27FC236}">
                  <a16:creationId xmlns:a16="http://schemas.microsoft.com/office/drawing/2014/main" id="{3AA69A75-32C7-45E0-AB0D-C091EE8B3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7" name="Freeform 42">
              <a:extLst>
                <a:ext uri="{FF2B5EF4-FFF2-40B4-BE49-F238E27FC236}">
                  <a16:creationId xmlns:a16="http://schemas.microsoft.com/office/drawing/2014/main" id="{C5FEF653-DB01-447A-B4A4-9F3D7DA0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8" name="Freeform 44">
              <a:extLst>
                <a:ext uri="{FF2B5EF4-FFF2-40B4-BE49-F238E27FC236}">
                  <a16:creationId xmlns:a16="http://schemas.microsoft.com/office/drawing/2014/main" id="{E340CBBE-07BF-4265-85E2-F16FFC6C3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9" name="Freeform 45">
              <a:extLst>
                <a:ext uri="{FF2B5EF4-FFF2-40B4-BE49-F238E27FC236}">
                  <a16:creationId xmlns:a16="http://schemas.microsoft.com/office/drawing/2014/main" id="{8B791993-F212-454D-9875-AD09F6C8B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0" name="Freeform 46">
              <a:extLst>
                <a:ext uri="{FF2B5EF4-FFF2-40B4-BE49-F238E27FC236}">
                  <a16:creationId xmlns:a16="http://schemas.microsoft.com/office/drawing/2014/main" id="{222AC183-C4D0-4278-A799-825BFB82C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1" name="Freeform 47">
              <a:extLst>
                <a:ext uri="{FF2B5EF4-FFF2-40B4-BE49-F238E27FC236}">
                  <a16:creationId xmlns:a16="http://schemas.microsoft.com/office/drawing/2014/main" id="{2683321F-3890-4F3F-B3A1-5C450AD34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2" name="Freeform 48">
              <a:extLst>
                <a:ext uri="{FF2B5EF4-FFF2-40B4-BE49-F238E27FC236}">
                  <a16:creationId xmlns:a16="http://schemas.microsoft.com/office/drawing/2014/main" id="{E71F0BD3-6378-472E-993A-3F18B8F51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3" name="Freeform 49">
              <a:extLst>
                <a:ext uri="{FF2B5EF4-FFF2-40B4-BE49-F238E27FC236}">
                  <a16:creationId xmlns:a16="http://schemas.microsoft.com/office/drawing/2014/main" id="{72BA7D70-193C-405B-B16A-4E148F100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4" name="Freeform 8">
              <a:extLst>
                <a:ext uri="{FF2B5EF4-FFF2-40B4-BE49-F238E27FC236}">
                  <a16:creationId xmlns:a16="http://schemas.microsoft.com/office/drawing/2014/main" id="{10C1E933-D126-49CE-AE61-46B4D84F9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5" name="Freeform 106">
              <a:extLst>
                <a:ext uri="{FF2B5EF4-FFF2-40B4-BE49-F238E27FC236}">
                  <a16:creationId xmlns:a16="http://schemas.microsoft.com/office/drawing/2014/main" id="{D47BB162-1A82-496B-95EE-50B8C062F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4442CC70-1DF9-4BF9-9B6E-21A6A3F4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71213" y="13394"/>
            <a:ext cx="494218" cy="6814823"/>
            <a:chOff x="11096450" y="13394"/>
            <a:chExt cx="494218" cy="6814823"/>
          </a:xfrm>
          <a:solidFill>
            <a:srgbClr val="FFFFFF"/>
          </a:solidFill>
        </p:grpSpPr>
        <p:sp>
          <p:nvSpPr>
            <p:cNvPr id="128" name="Freeform 10">
              <a:extLst>
                <a:ext uri="{FF2B5EF4-FFF2-40B4-BE49-F238E27FC236}">
                  <a16:creationId xmlns:a16="http://schemas.microsoft.com/office/drawing/2014/main" id="{D3169389-19AD-4A9C-A957-126D7C567D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9" name="Freeform 15">
              <a:extLst>
                <a:ext uri="{FF2B5EF4-FFF2-40B4-BE49-F238E27FC236}">
                  <a16:creationId xmlns:a16="http://schemas.microsoft.com/office/drawing/2014/main" id="{1F7BAE49-E623-4E08-B504-C17F4CA30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0" name="Freeform 18">
              <a:extLst>
                <a:ext uri="{FF2B5EF4-FFF2-40B4-BE49-F238E27FC236}">
                  <a16:creationId xmlns:a16="http://schemas.microsoft.com/office/drawing/2014/main" id="{9338DB70-A8BD-4011-8FB7-86ED53F3DF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1" name="Freeform 22">
              <a:extLst>
                <a:ext uri="{FF2B5EF4-FFF2-40B4-BE49-F238E27FC236}">
                  <a16:creationId xmlns:a16="http://schemas.microsoft.com/office/drawing/2014/main" id="{44553AC1-4539-4E05-8481-228F3FD50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2" name="Freeform 8">
              <a:extLst>
                <a:ext uri="{FF2B5EF4-FFF2-40B4-BE49-F238E27FC236}">
                  <a16:creationId xmlns:a16="http://schemas.microsoft.com/office/drawing/2014/main" id="{0342F055-8208-4430-BDF1-2289C1F9F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3" name="Freeform 19">
              <a:extLst>
                <a:ext uri="{FF2B5EF4-FFF2-40B4-BE49-F238E27FC236}">
                  <a16:creationId xmlns:a16="http://schemas.microsoft.com/office/drawing/2014/main" id="{F210E9B3-F021-4696-B463-BF86CCCF23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4" name="Freeform 20">
              <a:extLst>
                <a:ext uri="{FF2B5EF4-FFF2-40B4-BE49-F238E27FC236}">
                  <a16:creationId xmlns:a16="http://schemas.microsoft.com/office/drawing/2014/main" id="{63939F42-9261-432D-B7CF-A6099C7EF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5" name="Freeform 23">
              <a:extLst>
                <a:ext uri="{FF2B5EF4-FFF2-40B4-BE49-F238E27FC236}">
                  <a16:creationId xmlns:a16="http://schemas.microsoft.com/office/drawing/2014/main" id="{3A5B5C07-F0FF-4078-BCD7-8B99826F0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6" name="Freeform 26">
              <a:extLst>
                <a:ext uri="{FF2B5EF4-FFF2-40B4-BE49-F238E27FC236}">
                  <a16:creationId xmlns:a16="http://schemas.microsoft.com/office/drawing/2014/main" id="{8203715F-36B7-425E-B24B-748E7B54E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7" name="Freeform 27">
              <a:extLst>
                <a:ext uri="{FF2B5EF4-FFF2-40B4-BE49-F238E27FC236}">
                  <a16:creationId xmlns:a16="http://schemas.microsoft.com/office/drawing/2014/main" id="{15DD176D-E2FF-47CA-B8AD-257B054E3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8" name="Freeform 28">
              <a:extLst>
                <a:ext uri="{FF2B5EF4-FFF2-40B4-BE49-F238E27FC236}">
                  <a16:creationId xmlns:a16="http://schemas.microsoft.com/office/drawing/2014/main" id="{C38B6DB9-52DF-4EDC-BDE7-9641AD01B1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9" name="Freeform 30">
              <a:extLst>
                <a:ext uri="{FF2B5EF4-FFF2-40B4-BE49-F238E27FC236}">
                  <a16:creationId xmlns:a16="http://schemas.microsoft.com/office/drawing/2014/main" id="{1DB0F754-18D7-43AB-9F72-FB8459784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0" name="Freeform 43">
              <a:extLst>
                <a:ext uri="{FF2B5EF4-FFF2-40B4-BE49-F238E27FC236}">
                  <a16:creationId xmlns:a16="http://schemas.microsoft.com/office/drawing/2014/main" id="{1C99B559-1846-4877-AE21-6BED6308C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1" name="Freeform 51">
              <a:extLst>
                <a:ext uri="{FF2B5EF4-FFF2-40B4-BE49-F238E27FC236}">
                  <a16:creationId xmlns:a16="http://schemas.microsoft.com/office/drawing/2014/main" id="{989EF84E-A363-4194-82CE-F93293E3B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2" name="Freeform 52">
              <a:extLst>
                <a:ext uri="{FF2B5EF4-FFF2-40B4-BE49-F238E27FC236}">
                  <a16:creationId xmlns:a16="http://schemas.microsoft.com/office/drawing/2014/main" id="{10F01C06-41BF-4BD6-9C49-1075E17B1F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3" name="Freeform 53">
              <a:extLst>
                <a:ext uri="{FF2B5EF4-FFF2-40B4-BE49-F238E27FC236}">
                  <a16:creationId xmlns:a16="http://schemas.microsoft.com/office/drawing/2014/main" id="{FF2F1080-E43C-4BB6-A58E-EF8C0020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4" name="Freeform 54">
              <a:extLst>
                <a:ext uri="{FF2B5EF4-FFF2-40B4-BE49-F238E27FC236}">
                  <a16:creationId xmlns:a16="http://schemas.microsoft.com/office/drawing/2014/main" id="{3330FB7D-57CA-45F0-A772-71B0CB3D9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5" name="Freeform 55">
              <a:extLst>
                <a:ext uri="{FF2B5EF4-FFF2-40B4-BE49-F238E27FC236}">
                  <a16:creationId xmlns:a16="http://schemas.microsoft.com/office/drawing/2014/main" id="{2B8691FC-7187-45EA-9DDA-531A360AF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6" name="Freeform 56">
              <a:extLst>
                <a:ext uri="{FF2B5EF4-FFF2-40B4-BE49-F238E27FC236}">
                  <a16:creationId xmlns:a16="http://schemas.microsoft.com/office/drawing/2014/main" id="{C64C906F-A74D-4BBF-BDF3-BF06CD7A2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7" name="Freeform 57">
              <a:extLst>
                <a:ext uri="{FF2B5EF4-FFF2-40B4-BE49-F238E27FC236}">
                  <a16:creationId xmlns:a16="http://schemas.microsoft.com/office/drawing/2014/main" id="{2534B49A-9A0A-4F0A-9314-33D249623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8" name="Freeform 59">
              <a:extLst>
                <a:ext uri="{FF2B5EF4-FFF2-40B4-BE49-F238E27FC236}">
                  <a16:creationId xmlns:a16="http://schemas.microsoft.com/office/drawing/2014/main" id="{B65267C2-EDDF-44A6-8F00-CE2759C1F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9" name="Freeform 60">
              <a:extLst>
                <a:ext uri="{FF2B5EF4-FFF2-40B4-BE49-F238E27FC236}">
                  <a16:creationId xmlns:a16="http://schemas.microsoft.com/office/drawing/2014/main" id="{DF7CE8B8-776A-405A-ACEB-918099164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0" name="Freeform 61">
              <a:extLst>
                <a:ext uri="{FF2B5EF4-FFF2-40B4-BE49-F238E27FC236}">
                  <a16:creationId xmlns:a16="http://schemas.microsoft.com/office/drawing/2014/main" id="{F5712331-3152-4A52-BDD3-4DE060FED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1" name="Freeform 5">
              <a:extLst>
                <a:ext uri="{FF2B5EF4-FFF2-40B4-BE49-F238E27FC236}">
                  <a16:creationId xmlns:a16="http://schemas.microsoft.com/office/drawing/2014/main" id="{00316C26-82CB-4418-B719-60839DC53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2" name="Freeform 6">
              <a:extLst>
                <a:ext uri="{FF2B5EF4-FFF2-40B4-BE49-F238E27FC236}">
                  <a16:creationId xmlns:a16="http://schemas.microsoft.com/office/drawing/2014/main" id="{BB002091-6CCF-43F4-ADB1-0118BF167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3" name="Freeform 7">
              <a:extLst>
                <a:ext uri="{FF2B5EF4-FFF2-40B4-BE49-F238E27FC236}">
                  <a16:creationId xmlns:a16="http://schemas.microsoft.com/office/drawing/2014/main" id="{390E4C43-2A7D-4D29-B808-862BE8926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4" name="Freeform 8">
              <a:extLst>
                <a:ext uri="{FF2B5EF4-FFF2-40B4-BE49-F238E27FC236}">
                  <a16:creationId xmlns:a16="http://schemas.microsoft.com/office/drawing/2014/main" id="{AD538F0B-6251-417B-AC15-227D2686D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5" name="Freeform 9">
              <a:extLst>
                <a:ext uri="{FF2B5EF4-FFF2-40B4-BE49-F238E27FC236}">
                  <a16:creationId xmlns:a16="http://schemas.microsoft.com/office/drawing/2014/main" id="{9FD6D875-6818-4DAF-930B-2AA2F0FFD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6" name="Freeform 11">
              <a:extLst>
                <a:ext uri="{FF2B5EF4-FFF2-40B4-BE49-F238E27FC236}">
                  <a16:creationId xmlns:a16="http://schemas.microsoft.com/office/drawing/2014/main" id="{3EAF901C-B6AC-41C5-9AA3-C16CDA9E2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7" name="Freeform 12">
              <a:extLst>
                <a:ext uri="{FF2B5EF4-FFF2-40B4-BE49-F238E27FC236}">
                  <a16:creationId xmlns:a16="http://schemas.microsoft.com/office/drawing/2014/main" id="{69C60F6D-77F4-41A1-98B8-A45F38EFC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8" name="Freeform 13">
              <a:extLst>
                <a:ext uri="{FF2B5EF4-FFF2-40B4-BE49-F238E27FC236}">
                  <a16:creationId xmlns:a16="http://schemas.microsoft.com/office/drawing/2014/main" id="{315CF0DE-1E3A-484E-A6ED-F84C17CF5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9" name="Freeform 14">
              <a:extLst>
                <a:ext uri="{FF2B5EF4-FFF2-40B4-BE49-F238E27FC236}">
                  <a16:creationId xmlns:a16="http://schemas.microsoft.com/office/drawing/2014/main" id="{3394A9B9-A8D7-4D47-8C27-82115897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0" name="Freeform 16">
              <a:extLst>
                <a:ext uri="{FF2B5EF4-FFF2-40B4-BE49-F238E27FC236}">
                  <a16:creationId xmlns:a16="http://schemas.microsoft.com/office/drawing/2014/main" id="{9483E3B4-8E79-438F-812E-B656DE0CC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1" name="Freeform 17">
              <a:extLst>
                <a:ext uri="{FF2B5EF4-FFF2-40B4-BE49-F238E27FC236}">
                  <a16:creationId xmlns:a16="http://schemas.microsoft.com/office/drawing/2014/main" id="{5CF59EE3-74D0-4B12-86D4-5829F2DFD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2" name="Freeform 21">
              <a:extLst>
                <a:ext uri="{FF2B5EF4-FFF2-40B4-BE49-F238E27FC236}">
                  <a16:creationId xmlns:a16="http://schemas.microsoft.com/office/drawing/2014/main" id="{D3F7CA26-0671-487C-90CA-3C5A162AA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3" name="Freeform 25">
              <a:extLst>
                <a:ext uri="{FF2B5EF4-FFF2-40B4-BE49-F238E27FC236}">
                  <a16:creationId xmlns:a16="http://schemas.microsoft.com/office/drawing/2014/main" id="{C80AD7B9-E25D-448D-87D5-F8F60A07B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4" name="Freeform 29">
              <a:extLst>
                <a:ext uri="{FF2B5EF4-FFF2-40B4-BE49-F238E27FC236}">
                  <a16:creationId xmlns:a16="http://schemas.microsoft.com/office/drawing/2014/main" id="{7C835CDF-6A21-4907-A193-D2E6D6826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5" name="Freeform 31">
              <a:extLst>
                <a:ext uri="{FF2B5EF4-FFF2-40B4-BE49-F238E27FC236}">
                  <a16:creationId xmlns:a16="http://schemas.microsoft.com/office/drawing/2014/main" id="{F6E412FB-7098-4D6A-860A-B52AB005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6" name="Freeform 32">
              <a:extLst>
                <a:ext uri="{FF2B5EF4-FFF2-40B4-BE49-F238E27FC236}">
                  <a16:creationId xmlns:a16="http://schemas.microsoft.com/office/drawing/2014/main" id="{E7A24A9A-1634-4F5A-B130-C994451E9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7" name="Freeform 33">
              <a:extLst>
                <a:ext uri="{FF2B5EF4-FFF2-40B4-BE49-F238E27FC236}">
                  <a16:creationId xmlns:a16="http://schemas.microsoft.com/office/drawing/2014/main" id="{A5CE6A08-C3CE-4989-806C-8992C25CD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8" name="Freeform 34">
              <a:extLst>
                <a:ext uri="{FF2B5EF4-FFF2-40B4-BE49-F238E27FC236}">
                  <a16:creationId xmlns:a16="http://schemas.microsoft.com/office/drawing/2014/main" id="{FD7261F2-C871-4008-8FDB-F2A22C8E5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9" name="Freeform 35">
              <a:extLst>
                <a:ext uri="{FF2B5EF4-FFF2-40B4-BE49-F238E27FC236}">
                  <a16:creationId xmlns:a16="http://schemas.microsoft.com/office/drawing/2014/main" id="{9B8828A4-3B51-47F6-AB39-252C8D6E4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0" name="Freeform 36">
              <a:extLst>
                <a:ext uri="{FF2B5EF4-FFF2-40B4-BE49-F238E27FC236}">
                  <a16:creationId xmlns:a16="http://schemas.microsoft.com/office/drawing/2014/main" id="{328164F4-A22C-46E4-BA5A-D59E04F1F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1" name="Freeform 37">
              <a:extLst>
                <a:ext uri="{FF2B5EF4-FFF2-40B4-BE49-F238E27FC236}">
                  <a16:creationId xmlns:a16="http://schemas.microsoft.com/office/drawing/2014/main" id="{B273C523-4116-4AA6-A8A6-00D78589D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2" name="Freeform 38">
              <a:extLst>
                <a:ext uri="{FF2B5EF4-FFF2-40B4-BE49-F238E27FC236}">
                  <a16:creationId xmlns:a16="http://schemas.microsoft.com/office/drawing/2014/main" id="{6C08F58B-277C-4584-A120-E4E950302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3" name="Freeform 39">
              <a:extLst>
                <a:ext uri="{FF2B5EF4-FFF2-40B4-BE49-F238E27FC236}">
                  <a16:creationId xmlns:a16="http://schemas.microsoft.com/office/drawing/2014/main" id="{2BC49730-F398-440D-8BE0-2AF04EC27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4" name="Freeform 40">
              <a:extLst>
                <a:ext uri="{FF2B5EF4-FFF2-40B4-BE49-F238E27FC236}">
                  <a16:creationId xmlns:a16="http://schemas.microsoft.com/office/drawing/2014/main" id="{A637873F-1455-4603-9A3F-93028AAD5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5" name="Freeform 41">
              <a:extLst>
                <a:ext uri="{FF2B5EF4-FFF2-40B4-BE49-F238E27FC236}">
                  <a16:creationId xmlns:a16="http://schemas.microsoft.com/office/drawing/2014/main" id="{E287CDE7-07CE-42A3-B8A1-EE48F08A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6" name="Freeform 42">
              <a:extLst>
                <a:ext uri="{FF2B5EF4-FFF2-40B4-BE49-F238E27FC236}">
                  <a16:creationId xmlns:a16="http://schemas.microsoft.com/office/drawing/2014/main" id="{B631E741-EF95-4844-AECF-BDD244222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7" name="Freeform 44">
              <a:extLst>
                <a:ext uri="{FF2B5EF4-FFF2-40B4-BE49-F238E27FC236}">
                  <a16:creationId xmlns:a16="http://schemas.microsoft.com/office/drawing/2014/main" id="{DB783186-53DA-4A16-9567-977281E36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8" name="Freeform 45">
              <a:extLst>
                <a:ext uri="{FF2B5EF4-FFF2-40B4-BE49-F238E27FC236}">
                  <a16:creationId xmlns:a16="http://schemas.microsoft.com/office/drawing/2014/main" id="{375ACA39-676E-4EE4-9F5A-D12BE8F65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9" name="Freeform 46">
              <a:extLst>
                <a:ext uri="{FF2B5EF4-FFF2-40B4-BE49-F238E27FC236}">
                  <a16:creationId xmlns:a16="http://schemas.microsoft.com/office/drawing/2014/main" id="{11776ABD-B6F2-435F-AC96-C33549B7A4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0" name="Freeform 47">
              <a:extLst>
                <a:ext uri="{FF2B5EF4-FFF2-40B4-BE49-F238E27FC236}">
                  <a16:creationId xmlns:a16="http://schemas.microsoft.com/office/drawing/2014/main" id="{8F6D0303-B69E-427C-B220-24D5C1D9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1" name="Freeform 48">
              <a:extLst>
                <a:ext uri="{FF2B5EF4-FFF2-40B4-BE49-F238E27FC236}">
                  <a16:creationId xmlns:a16="http://schemas.microsoft.com/office/drawing/2014/main" id="{4F32BA0B-AAE5-4F8E-97FC-6BDDF26C7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2" name="Freeform 49">
              <a:extLst>
                <a:ext uri="{FF2B5EF4-FFF2-40B4-BE49-F238E27FC236}">
                  <a16:creationId xmlns:a16="http://schemas.microsoft.com/office/drawing/2014/main" id="{729CB1CF-E92C-4E5A-9CE0-1A72BDC71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3" name="Freeform 8">
              <a:extLst>
                <a:ext uri="{FF2B5EF4-FFF2-40B4-BE49-F238E27FC236}">
                  <a16:creationId xmlns:a16="http://schemas.microsoft.com/office/drawing/2014/main" id="{09CB0433-F73F-49F2-BC7B-D3A95A463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4" name="Freeform 106">
              <a:extLst>
                <a:ext uri="{FF2B5EF4-FFF2-40B4-BE49-F238E27FC236}">
                  <a16:creationId xmlns:a16="http://schemas.microsoft.com/office/drawing/2014/main" id="{50DF2C99-99A5-4FD8-9EEA-18DEF019D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378C50D-4868-941B-DE17-0BC3BFC74FEE}"/>
              </a:ext>
            </a:extLst>
          </p:cNvPr>
          <p:cNvSpPr txBox="1"/>
          <p:nvPr/>
        </p:nvSpPr>
        <p:spPr>
          <a:xfrm>
            <a:off x="12398" y="26788"/>
            <a:ext cx="11778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1811640</a:t>
            </a:r>
          </a:p>
          <a:p>
            <a:r>
              <a:rPr lang="en-US" sz="1100" dirty="0"/>
              <a:t>ECEY6006C</a:t>
            </a:r>
          </a:p>
          <a:p>
            <a:r>
              <a:rPr lang="en-US" sz="1100" dirty="0" err="1"/>
              <a:t>Nifer</a:t>
            </a:r>
            <a:r>
              <a:rPr lang="en-US" sz="1100" dirty="0"/>
              <a:t> o </a:t>
            </a:r>
            <a:r>
              <a:rPr lang="en-US" sz="1100" dirty="0" err="1"/>
              <a:t>eiriau</a:t>
            </a:r>
            <a:r>
              <a:rPr lang="en-US" sz="1100" dirty="0"/>
              <a:t>- 1044 </a:t>
            </a:r>
            <a:endParaRPr lang="en-GB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5DACB1-D192-C34A-1DB9-AD84E53932D5}"/>
              </a:ext>
            </a:extLst>
          </p:cNvPr>
          <p:cNvSpPr txBox="1"/>
          <p:nvPr/>
        </p:nvSpPr>
        <p:spPr>
          <a:xfrm>
            <a:off x="1539774" y="46631"/>
            <a:ext cx="1036320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haroni" panose="02010803020104030203" pitchFamily="2" charset="-79"/>
                <a:cs typeface="Aharoni" panose="02010803020104030203" pitchFamily="2" charset="-79"/>
              </a:rPr>
              <a:t>ADCG/ADHD – </a:t>
            </a:r>
            <a:r>
              <a:rPr lang="en-US" b="1" dirty="0" err="1">
                <a:latin typeface="Aharoni" panose="02010803020104030203" pitchFamily="2" charset="-79"/>
                <a:cs typeface="Aharoni" panose="02010803020104030203" pitchFamily="2" charset="-79"/>
              </a:rPr>
              <a:t>Anghwylder</a:t>
            </a:r>
            <a:r>
              <a:rPr lang="en-US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b="1" dirty="0" err="1">
                <a:latin typeface="Aharoni" panose="02010803020104030203" pitchFamily="2" charset="-79"/>
                <a:cs typeface="Aharoni" panose="02010803020104030203" pitchFamily="2" charset="-79"/>
              </a:rPr>
              <a:t>Diffyg</a:t>
            </a:r>
            <a:r>
              <a:rPr lang="en-US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b="1" dirty="0" err="1">
                <a:latin typeface="Aharoni" panose="02010803020104030203" pitchFamily="2" charset="-79"/>
                <a:cs typeface="Aharoni" panose="02010803020104030203" pitchFamily="2" charset="-79"/>
              </a:rPr>
              <a:t>Canolwbyntio</a:t>
            </a:r>
            <a:r>
              <a:rPr lang="en-US" b="1" dirty="0">
                <a:latin typeface="Aharoni" panose="02010803020104030203" pitchFamily="2" charset="-79"/>
                <a:cs typeface="Aharoni" panose="02010803020104030203" pitchFamily="2" charset="-79"/>
              </a:rPr>
              <a:t> a </a:t>
            </a:r>
            <a:r>
              <a:rPr lang="en-US" b="1" dirty="0" err="1">
                <a:latin typeface="Aharoni" panose="02010803020104030203" pitchFamily="2" charset="-79"/>
                <a:cs typeface="Aharoni" panose="02010803020104030203" pitchFamily="2" charset="-79"/>
              </a:rPr>
              <a:t>Gorfywiogrwydd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15306698-8080-AF27-0159-64F7CF237C8B}"/>
              </a:ext>
            </a:extLst>
          </p:cNvPr>
          <p:cNvSpPr txBox="1"/>
          <p:nvPr/>
        </p:nvSpPr>
        <p:spPr>
          <a:xfrm>
            <a:off x="1539774" y="508563"/>
            <a:ext cx="10363200" cy="615553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CYFLWYNIAD</a:t>
            </a:r>
          </a:p>
          <a:p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NHS Foundation Trust (2021)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debygol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teimlo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anawsterau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ganolbwyntio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gorfywiogrwydd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gweithredu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fyrbwyll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cyflwr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iechyd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bobl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efo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bach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neu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ddim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gadw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sylw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ddasgiau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US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gosodwyd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(Barkley, 2015). 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6E40D2D9-2965-EBC8-B578-D380F28C6302}"/>
              </a:ext>
            </a:extLst>
          </p:cNvPr>
          <p:cNvSpPr txBox="1"/>
          <p:nvPr/>
        </p:nvSpPr>
        <p:spPr>
          <a:xfrm>
            <a:off x="207364" y="1201835"/>
            <a:ext cx="3883673" cy="5436296"/>
          </a:xfrm>
          <a:prstGeom prst="rect">
            <a:avLst/>
          </a:prstGeom>
          <a:noFill/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1000" dirty="0" err="1">
                <a:latin typeface="Aharoni" panose="02010803020104030203" pitchFamily="2" charset="-79"/>
                <a:cs typeface="Aharoni" panose="02010803020104030203" pitchFamily="2" charset="-79"/>
              </a:rPr>
              <a:t>Symptomau</a:t>
            </a:r>
            <a:r>
              <a:rPr lang="en-US" sz="10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en-US" sz="7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NHS (2018)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pwysleisiwyd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ymyriadau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Blynyddoedd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Cynnar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thrin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efo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ADHD.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ADHD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hadnabod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bechgyn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gymharu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merched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ystyried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gymhareb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sef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4:1,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bechgyn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merched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cytuna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St Louis Children’s Hospital (2016)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US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NHS (2021)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o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plant,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ddwy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wahanol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gategori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sef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diffyg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sylw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gorfywiogrwydd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byrbwylltra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bob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tro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Diffyg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Sylw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camgymeriadau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diogal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Ymddangos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anghofus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colli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pethau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Methu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cadw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dasgiau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Methu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gwrando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gyfarwyddiadau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Gorfywiogrwydd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Byrbwylltra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Methu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eistedd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cadw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llonydd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Symudiadau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corffrol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gormodol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Siarad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gormodol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Methu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aros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tro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Foundation (2018) bod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blant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ddim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derbyn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 ADHD am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yw’r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glir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bob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tro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y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glir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erbyn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6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mlwydd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am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tarfu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ddifrifol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fywyd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dyddiol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Aharoni" panose="02010803020104030203" pitchFamily="2" charset="-79"/>
                <a:cs typeface="Aharoni" panose="02010803020104030203" pitchFamily="2" charset="-79"/>
              </a:rPr>
              <a:t>Diaganosis</a:t>
            </a:r>
            <a:endParaRPr lang="en-GB" sz="7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NHS (2021)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bethau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camgymryd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gynnwys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iselder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mi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ddiffyg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sylw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felly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ddylai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asesiadau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asesiad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 ADHD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i'ch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leiaf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6 mis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mlwydd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ymddygiad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math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leoliad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Sympotmau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fywyd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dyddiol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doctor,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rhiant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pwysleisio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concern am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er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ceisio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pellach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(NHS, 2021.  a ADHD Foundation, 2018). </a:t>
            </a:r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CDD73CF4-9624-5435-64B5-F92DD02CA99F}"/>
              </a:ext>
            </a:extLst>
          </p:cNvPr>
          <p:cNvSpPr txBox="1"/>
          <p:nvPr/>
        </p:nvSpPr>
        <p:spPr>
          <a:xfrm>
            <a:off x="8222389" y="1199296"/>
            <a:ext cx="3680585" cy="4511876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900" dirty="0" err="1">
                <a:latin typeface="Aharoni" panose="02010803020104030203" pitchFamily="2" charset="-79"/>
                <a:cs typeface="Aharoni" panose="02010803020104030203" pitchFamily="2" charset="-79"/>
              </a:rPr>
              <a:t>Stratagethau</a:t>
            </a:r>
            <a:endParaRPr lang="en-US" sz="9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ceisio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annog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addysgiad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mynychu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arbenigol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ardal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4 math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ysgol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arbenigol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wahanol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gynnwys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cyfathrebu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rhyngweithio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ymwybyddiaeth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iechyd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cymdeithasol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emosiynol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meddyliol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synhwyraidd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chorfforol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arbenigol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darparu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eang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ymyriadau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ADY,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gymharu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ysgol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prif-ffrwd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Blynyddoedd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sut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addasu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threfn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unigolion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(High Speed Training, 2017).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Pwysleisia'r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Foundation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athrawon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addysgu’r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mwyaf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gynnwys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;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Esbonio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beth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yw’r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Cynnwys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gweithgareddau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Rhoi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awgrymiadau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Therapi</a:t>
            </a:r>
            <a:r>
              <a:rPr lang="en-GB" sz="9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Lego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Therapi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Lego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hyrwyddo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unigolion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gynnwys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;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Chwarae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Gwrando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sylw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Cymryd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tro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Cyfathrebu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echddygol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manwl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Hunan-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barch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Therapi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Lego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ymyrraeth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gydweithredol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llwyddiannus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alluoedd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oedrannau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6531204F-41B6-437C-34FC-BFD765FA6BA5}"/>
              </a:ext>
            </a:extLst>
          </p:cNvPr>
          <p:cNvSpPr txBox="1"/>
          <p:nvPr/>
        </p:nvSpPr>
        <p:spPr>
          <a:xfrm>
            <a:off x="4200734" y="1192617"/>
            <a:ext cx="3911806" cy="5437771"/>
          </a:xfrm>
          <a:prstGeom prst="rect">
            <a:avLst/>
          </a:prstGeom>
          <a:noFill/>
          <a:ln w="19050">
            <a:solidFill>
              <a:srgbClr val="B89208"/>
            </a:solidFill>
          </a:ln>
        </p:spPr>
        <p:txBody>
          <a:bodyPr wrap="square" rtlCol="0">
            <a:spAutoFit/>
          </a:bodyPr>
          <a:lstStyle/>
          <a:p>
            <a:r>
              <a:rPr lang="en-US" sz="1050" dirty="0" err="1">
                <a:latin typeface="Aharoni" panose="02010803020104030203" pitchFamily="2" charset="-79"/>
                <a:cs typeface="Aharoni" panose="02010803020104030203" pitchFamily="2" charset="-79"/>
              </a:rPr>
              <a:t>Rhwystrau</a:t>
            </a:r>
            <a:endParaRPr lang="en-GB" sz="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00" b="1" dirty="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Meddyginiaeth</a:t>
            </a:r>
            <a:endParaRPr lang="en-GB" sz="7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5 math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feddyginiaeth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sef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; methylphenidate, dexamphetamine,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lisdexamfetamine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atomoxetine a guanfacine.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yw’r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feddyginiaeth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iachâd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parhaol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ddatrysiad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ADHD,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galluogi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iddynt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ganolbwyntio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byrbwyll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anffodus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dros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gymryd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feddyginiaeth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rheswm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pam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rieni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gwrthod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gadael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i’w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phlant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cymryd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Dyma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negyddol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Cynnydd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gwaed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chyfradd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galon</a:t>
            </a:r>
            <a:endParaRPr lang="en-GB" sz="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archwaeth</a:t>
            </a:r>
            <a:endParaRPr lang="en-GB" sz="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Trwbl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Cysgu</a:t>
            </a:r>
            <a:endParaRPr lang="en-GB" sz="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Pen-dost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(NHS Cymru, 2022.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Boorady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2021).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 ran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ymchwil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Davis, C. (2012). 79%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rieni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caniatáu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i’w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phlant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meddyginiaeth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gwrthod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meddyginiaeth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ateb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bopeth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00" b="1" dirty="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Ymarferwyr</a:t>
            </a:r>
            <a:r>
              <a:rPr lang="en-GB" sz="700" b="1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</a:t>
            </a:r>
            <a:r>
              <a:rPr lang="en-GB" sz="700" b="1" dirty="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Blynyddoedd</a:t>
            </a:r>
            <a:r>
              <a:rPr lang="en-GB" sz="700" b="1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</a:t>
            </a:r>
            <a:r>
              <a:rPr lang="en-GB" sz="700" b="1" dirty="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Cynnar</a:t>
            </a:r>
            <a:endParaRPr lang="en-GB" sz="7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hyfforddiant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athrawon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chynorthwywyr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dosbarth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ynglŷn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delio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chefnogi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ADY. Mae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ymarferwyr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cyfrifoldeb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addasu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ystafell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dosbarth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system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gweithio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unigolion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Llywodraeth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Cymru, 2019). Mae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cynorthwywyr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rôl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cadw'r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unigolion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ysgol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ffrwd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ac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cynorthwywyr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cefnogi'r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athrawon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materion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ymddygiadol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ADHD.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Groom (2006),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cynorthwywyr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dosbarth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gweithio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1-1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phlant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does dim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hyfforddiant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ganddyn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felly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ydynt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hymddygiad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teimladau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gyfathrebu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ganddynt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Does dim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rheswm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pam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Ymarferwyr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Blynyddoedd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Cynnar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derbyn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hyfforddiant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am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cyrsiau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ddim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https://www.apolloteaching.co.uk/adhd-awareness/</a:t>
            </a:r>
            <a:endParaRPr lang="en-GB" sz="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00" b="1" dirty="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Rheini</a:t>
            </a:r>
            <a:r>
              <a:rPr lang="en-GB" sz="700" b="1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 a </a:t>
            </a:r>
            <a:r>
              <a:rPr lang="en-GB" sz="700" b="1" dirty="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Theuluoedd</a:t>
            </a:r>
            <a:endParaRPr lang="en-GB" sz="700" dirty="0">
              <a:effectLst/>
              <a:latin typeface="Aharoni" panose="02010803020104030203" pitchFamily="2" charset="-79"/>
              <a:ea typeface="Calibri" panose="020F0502020204030204" pitchFamily="34" charset="0"/>
              <a:cs typeface="Aharoni" panose="02010803020104030203" pitchFamily="2" charset="-79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anffodus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rieni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gwrthod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ADY,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ymchwil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Holland, J. </a:t>
            </a:r>
            <a:r>
              <a:rPr lang="en-GB" sz="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(2019)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26%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rieni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dweud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oeddynt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 ADHD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ac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teuluoedd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wedi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drysu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65%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ohonynt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teimlo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enwedig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diagnosis. 72%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rieni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wedi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teimlo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straen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pryder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iselder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thor-perthynas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ganlyniad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stigma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ynglŷn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â ADHD,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enwedig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teuluoedd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oedolion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ynglŷn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â’r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 ac felly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“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ymddygiad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”,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effaith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negyddol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teuluoedd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astudiaethau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rhieni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brodyr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chwiorydd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y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teulu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cyfan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gweld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heffeithio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ganddynt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ymchwil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lefel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uchel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ysgariad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iselder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teuluoedd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cymharu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theuluoedd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arall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(Davis, C. </a:t>
            </a:r>
            <a:r>
              <a:rPr lang="en-GB" sz="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2018).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Fodd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bynnag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ymchwil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plant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debygol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perthnasau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byrrach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ac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medru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cadw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berthynas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Marton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600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sz="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 </a:t>
            </a:r>
            <a:r>
              <a:rPr lang="en-GB" sz="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al. 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2012). </a:t>
            </a:r>
          </a:p>
        </p:txBody>
      </p:sp>
      <p:sp>
        <p:nvSpPr>
          <p:cNvPr id="189" name="TextBox 188">
            <a:extLst>
              <a:ext uri="{FF2B5EF4-FFF2-40B4-BE49-F238E27FC236}">
                <a16:creationId xmlns:a16="http://schemas.microsoft.com/office/drawing/2014/main" id="{F71552DC-3C30-37D9-210B-0C8F33CA5553}"/>
              </a:ext>
            </a:extLst>
          </p:cNvPr>
          <p:cNvSpPr txBox="1"/>
          <p:nvPr/>
        </p:nvSpPr>
        <p:spPr>
          <a:xfrm>
            <a:off x="8211068" y="5815046"/>
            <a:ext cx="3680585" cy="815608"/>
          </a:xfrm>
          <a:prstGeom prst="rect">
            <a:avLst/>
          </a:prstGeom>
          <a:noFill/>
          <a:ln w="19050">
            <a:solidFill>
              <a:srgbClr val="2C9445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 err="1">
                <a:latin typeface="Aharoni" panose="02010803020104030203" pitchFamily="2" charset="-79"/>
                <a:cs typeface="Aharoni" panose="02010803020104030203" pitchFamily="2" charset="-79"/>
              </a:rPr>
              <a:t>Casgliad</a:t>
            </a:r>
            <a:endParaRPr lang="en-US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Felly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ADHD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fath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ADY, ac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gynnwys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byrbwylltra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gorfywiogrwydd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proses o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bynnag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unwaith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diagnosis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Serch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hynny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rhai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rhwystrau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gynnwys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effaith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negyddol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meddyginiaeth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weithio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gydag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asiantaethau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cefnogi’r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unigolion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gorau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posibl</a:t>
            </a:r>
            <a:r>
              <a:rPr lang="en-GB" sz="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3830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CD440-8889-5622-54E8-CD6C920D7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745067"/>
            <a:ext cx="9634011" cy="5480791"/>
          </a:xfrm>
        </p:spPr>
        <p:txBody>
          <a:bodyPr>
            <a:normAutofit fontScale="25000" lnSpcReduction="20000"/>
          </a:bodyPr>
          <a:lstStyle/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Rhestr</a:t>
            </a:r>
            <a:r>
              <a:rPr lang="en-GB" sz="4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Cyfeirnodi</a:t>
            </a:r>
            <a:endParaRPr lang="en-GB" sz="4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Aware (2021)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October is ADHD awareness month.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https://adhdaware.org.uk/october-is-adhd-awareness-month/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18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Foundation (2018)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Teaching and </a:t>
            </a:r>
            <a:r>
              <a:rPr lang="en-GB" sz="48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Mangaing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Students with ADHD.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https://www.adhdfoundation.org.uk/wp-content/uploads/2022/03/Teaching-and-Managing-Students-with-ADHD.pdf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5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Foundation (2018)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Training for Education.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https://www.adhdfoundation.org.uk/training/training-for-education/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18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UK (2022)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https://adhduk.co.uk/adhd-incidence/#:~:text=That%20provides%20for%20a%20total%20estimate%20of%202.6million,of%20girls%20had%20ADHD%20%5BJournal%20of%20Attention%20Disorders%5D.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2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UK (Dim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Dyddiad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Teachers and ADHD.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https://adhduk.co.uk/teachers-and-adhd/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18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Apollo Teaching (2023)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Awareness.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https://www.apolloteaching.co.uk/adhd-awareness/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12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Barkley,R.A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(2015) History of ADHD. New York: The Guilford Press.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Boorady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(2021)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Side Effects of ADHD Medication.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https://childmind.org/article/side-effects-of-adhd-medication/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11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CDC (2022)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Symptoms and Diagnosis.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https://www.cdc.gov/ncbddd/adhd/diagnosis.html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5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Challenging Behaviour Support (2022)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Lego Based Therapy.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gaeol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https://challengingbehavioursupport.org.uk/programme/lego-based-therapy/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9 o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681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1DA1B-5325-729F-40F2-EAAF0973F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40" y="350520"/>
            <a:ext cx="10079019" cy="5875338"/>
          </a:xfrm>
        </p:spPr>
        <p:txBody>
          <a:bodyPr>
            <a:normAutofit fontScale="62500" lnSpcReduction="20000"/>
          </a:bodyPr>
          <a:lstStyle/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Charach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a Fernandez, R. (2013)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Enhancing ADHD Medication Adherence: Challenges and Opportunities.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https://link.springer.com/article/10.1007/s11920-013-0371-6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12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Davis, C.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et, al. 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(2012)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Putting Families in the Centre. 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https://journals.sagepub.com/doi/epub/10.1177/1087054711413077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12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DuPaul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Weyandt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  a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Janusis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(2011)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in the Classroom: Effective Intervention Strategies.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https://www.tandfonline.com/doi/full/10.1080/00405841.2011.534935?scroll=top&amp;needAccess=true&amp;role=tab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9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Groom, B. (2006). Building relationships for learning: The developing role of the teaching assistant.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 for learning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21, 199-203.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Speed Training (Dim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Dyddiad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 Training.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https://www.highspeedtraining.co.uk/courses/safeguarding/adhd-training/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9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Holland, J. Pell, G. a KIDS. (2019)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 with SEND and the emotional impact on parents.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US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British%20J%20Special%20Edu%20-%202019%20-%20Holland%20-%20Children%20with%20SEND%20and%20the%20emotional%20impact%20on%20parents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11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Lindsay, S. Hounsell, K. a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Cassiani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(2017)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scoping review of the role of LEGO therapy.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https://www.sciencedirect.com/science/article/pii/S1936657416301728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9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Llywodraeth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Cymru (2019)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 for children and young people with Attention Deficit Hyperactivity Disorder in educational settings.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https://www.gov.wales/sites/default/files/publications/2019-01/ways-of-supporting-learners-with-attention-deficit-hyperactivity-disorder-adhd.pdf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12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Logan, A. (2021)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Tips to manage ADHD in children.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https://www.mayoclinichealthsystem.org/hometown-health/speaking-of-health/5-tips-to-manage-adhd-in-children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9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Low, K. (2022)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Signs and Symptoms of ADHD in Girls.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9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https://www.verywellmind.com/adhd-in-girls-symptoms-of-adhd-in-girls-20547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18 o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052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57450-EBA5-6886-201E-CB97CF059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0" y="579120"/>
            <a:ext cx="9774219" cy="5646738"/>
          </a:xfrm>
        </p:spPr>
        <p:txBody>
          <a:bodyPr>
            <a:normAutofit/>
          </a:bodyPr>
          <a:lstStyle/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Marton,L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.(2012)‘Friendship characteristics of children with ADHD.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’Journal of Attention Disorders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19(10), pp.872-881.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Modavsky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(2012)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Teachers; recognition of children with ADHD.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https://acamh.onlinelibrary.wiley.com/doi/full/10.1111/j.1475-3588.2012.00653.x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18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(2021)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Attention deficit hyperactivity disorder.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https://www.nhs.uk/conditions/attention-deficit-hyperactivity-disorder-adhd/symptoms/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5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(2022)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 Steps to Mental Wellbeing.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https://www.nhs.uk/mental-health/self-help/guides-tools-and-activities/five-steps-to-mental-wellbeing/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16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(2022)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Living with ADHD.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https://www.nhs.uk/conditions/attention-deficit-hyperactivity-disorder-adhd/living-with/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18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Wales (2022)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ADHD.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https://111.wales.nhs.uk/ADHD/#Diagnosis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11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NHSFoundationTrust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(2021)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Attention deficit hyperactivity disorder(ADHD).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Availableat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https://www.gosh.nhs.uk/conditions-and-treatments/general-medical-conditions/attention-deficit-hyperactivity-disorder-adhd/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2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2023).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St.Louis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Children’s Hospital (2016) [video] Signs,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Symptoms and Treatment of ADHD in Children.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https://www.youtube.com/watch?v=AmIuwUZBygI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5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 </a:t>
            </a:r>
          </a:p>
          <a:p>
            <a:pPr marL="0" lv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School Run (2022)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a special school?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https://www.theschoolrun.com/what-special-school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5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731541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AnalogousFromLightSeedRightStep">
      <a:dk1>
        <a:srgbClr val="000000"/>
      </a:dk1>
      <a:lt1>
        <a:srgbClr val="FFFFFF"/>
      </a:lt1>
      <a:dk2>
        <a:srgbClr val="243341"/>
      </a:dk2>
      <a:lt2>
        <a:srgbClr val="E8E2E7"/>
      </a:lt2>
      <a:accent1>
        <a:srgbClr val="7DAD88"/>
      </a:accent1>
      <a:accent2>
        <a:srgbClr val="6FAC96"/>
      </a:accent2>
      <a:accent3>
        <a:srgbClr val="7DA9AC"/>
      </a:accent3>
      <a:accent4>
        <a:srgbClr val="7B9EBE"/>
      </a:accent4>
      <a:accent5>
        <a:srgbClr val="9399CA"/>
      </a:accent5>
      <a:accent6>
        <a:srgbClr val="8F7BBE"/>
      </a:accent6>
      <a:hlink>
        <a:srgbClr val="AE699F"/>
      </a:hlink>
      <a:folHlink>
        <a:srgbClr val="7F7F7F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23612</TotalTime>
  <Words>2400</Words>
  <Application>Microsoft Office PowerPoint</Application>
  <PresentationFormat>Widescreen</PresentationFormat>
  <Paragraphs>96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Aharoni</vt:lpstr>
      <vt:lpstr>Arial</vt:lpstr>
      <vt:lpstr>Avenir Next LT Pro</vt:lpstr>
      <vt:lpstr>Modern Love</vt:lpstr>
      <vt:lpstr>Symbol</vt:lpstr>
      <vt:lpstr>BohemianVTI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Joanne Morris</dc:creator>
  <cp:lastModifiedBy>Joanne Morris</cp:lastModifiedBy>
  <cp:revision>37</cp:revision>
  <dcterms:created xsi:type="dcterms:W3CDTF">2023-01-02T15:07:39Z</dcterms:created>
  <dcterms:modified xsi:type="dcterms:W3CDTF">2023-01-19T19:25:18Z</dcterms:modified>
</cp:coreProperties>
</file>