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90" r:id="rId1"/>
  </p:sldMasterIdLst>
  <p:notesMasterIdLst>
    <p:notesMasterId r:id="rId17"/>
  </p:notesMasterIdLst>
  <p:sldIdLst>
    <p:sldId id="273" r:id="rId2"/>
    <p:sldId id="256" r:id="rId3"/>
    <p:sldId id="272" r:id="rId4"/>
    <p:sldId id="257" r:id="rId5"/>
    <p:sldId id="259" r:id="rId6"/>
    <p:sldId id="261" r:id="rId7"/>
    <p:sldId id="260" r:id="rId8"/>
    <p:sldId id="258" r:id="rId9"/>
    <p:sldId id="269" r:id="rId10"/>
    <p:sldId id="262" r:id="rId11"/>
    <p:sldId id="263" r:id="rId12"/>
    <p:sldId id="264" r:id="rId13"/>
    <p:sldId id="270" r:id="rId14"/>
    <p:sldId id="266" r:id="rId15"/>
    <p:sldId id="271" r:id="rId16"/>
  </p:sldIdLst>
  <p:sldSz cx="18288000" cy="10287000"/>
  <p:notesSz cx="6858000" cy="9144000"/>
  <p:embeddedFontLst>
    <p:embeddedFont>
      <p:font typeface="Century Gothic" panose="020B0502020202020204" pitchFamily="34" charset="0"/>
      <p:regular r:id="rId18"/>
      <p:bold r:id="rId19"/>
      <p:italic r:id="rId20"/>
      <p:boldItalic r:id="rId21"/>
    </p:embeddedFont>
    <p:embeddedFont>
      <p:font typeface="Etna Sans Serif" panose="020B0604020202020204" charset="0"/>
      <p:regular r:id="rId22"/>
    </p:embeddedFont>
    <p:embeddedFont>
      <p:font typeface="Gotham Bold" panose="020B0604020202020204" charset="0"/>
      <p:regular r:id="rId23"/>
    </p:embeddedFont>
    <p:embeddedFont>
      <p:font typeface="Poppins Bold" panose="020B0604020202020204" charset="0"/>
      <p:regular r:id="rId24"/>
    </p:embeddedFont>
    <p:embeddedFont>
      <p:font typeface="Wingdings 3" panose="05040102010807070707" pitchFamily="18" charset="2"/>
      <p:regular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4E7974E-D009-41BF-8740-5CBDD3D263AD}">
          <p14:sldIdLst>
            <p14:sldId id="273"/>
            <p14:sldId id="256"/>
            <p14:sldId id="272"/>
            <p14:sldId id="257"/>
            <p14:sldId id="259"/>
            <p14:sldId id="261"/>
            <p14:sldId id="260"/>
            <p14:sldId id="258"/>
            <p14:sldId id="269"/>
            <p14:sldId id="262"/>
            <p14:sldId id="263"/>
            <p14:sldId id="264"/>
            <p14:sldId id="270"/>
            <p14:sldId id="266"/>
            <p14:sldId id="27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50B510-794B-49B7-AA29-981E9C76D7ED}" v="3" dt="2025-05-21T11:18:45.739"/>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0276" autoAdjust="0"/>
  </p:normalViewPr>
  <p:slideViewPr>
    <p:cSldViewPr>
      <p:cViewPr varScale="1">
        <p:scale>
          <a:sx n="35" d="100"/>
          <a:sy n="35" d="100"/>
        </p:scale>
        <p:origin x="118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simple1" qsCatId="simple" csTypeId="urn:microsoft.com/office/officeart/2005/8/colors/accent4_2" csCatId="accent4" phldr="1"/>
      <dgm:spPr/>
      <dgm:t>
        <a:bodyPr/>
        <a:lstStyle/>
        <a:p>
          <a:endParaRPr lang="en-GB"/>
        </a:p>
      </dgm:t>
    </dgm:pt>
    <dgm:pt modelId="{689320D9-F089-4A20-83F2-882E6A936AD0}">
      <dgm:prSet custT="1"/>
      <dgm:spPr/>
      <dgm:t>
        <a:bodyPr/>
        <a:lstStyle/>
        <a:p>
          <a:r>
            <a:rPr lang="en-US" sz="2800" dirty="0">
              <a:latin typeface="Times New Roman" panose="02020603050405020304" pitchFamily="18" charset="0"/>
              <a:cs typeface="Times New Roman" panose="02020603050405020304" pitchFamily="18" charset="0"/>
            </a:rPr>
            <a:t>Targets senior executives and leadership teams from Europe/North America.</a:t>
          </a:r>
          <a:endParaRPr lang="en-GB" sz="2800" dirty="0">
            <a:latin typeface="Times New Roman" panose="02020603050405020304" pitchFamily="18" charset="0"/>
            <a:cs typeface="Times New Roman" panose="02020603050405020304" pitchFamily="18" charset="0"/>
          </a:endParaRPr>
        </a:p>
      </dgm:t>
    </dgm:pt>
    <dgm:pt modelId="{9B49BF92-E3E4-49A1-9214-7D4DD30D060A}" type="parTrans" cxnId="{1DD09733-040A-415C-B78F-15C1D8533DB6}">
      <dgm:prSet/>
      <dgm:spPr/>
      <dgm:t>
        <a:bodyPr/>
        <a:lstStyle/>
        <a:p>
          <a:endParaRPr lang="en-GB" sz="2800">
            <a:latin typeface="Times New Roman" panose="02020603050405020304" pitchFamily="18" charset="0"/>
            <a:cs typeface="Times New Roman" panose="02020603050405020304" pitchFamily="18" charset="0"/>
          </a:endParaRPr>
        </a:p>
      </dgm:t>
    </dgm:pt>
    <dgm:pt modelId="{AD82D0F4-EDA3-46CF-97D8-D2804ADABBEC}" type="sibTrans" cxnId="{1DD09733-040A-415C-B78F-15C1D8533DB6}">
      <dgm:prSet/>
      <dgm:spPr/>
      <dgm:t>
        <a:bodyPr/>
        <a:lstStyle/>
        <a:p>
          <a:endParaRPr lang="en-GB" sz="2800">
            <a:latin typeface="Times New Roman" panose="02020603050405020304" pitchFamily="18" charset="0"/>
            <a:cs typeface="Times New Roman" panose="02020603050405020304" pitchFamily="18" charset="0"/>
          </a:endParaRPr>
        </a:p>
      </dgm:t>
    </dgm:pt>
    <dgm:pt modelId="{CA326360-DBFC-4979-B133-48DACFA62D30}">
      <dgm:prSet custT="1"/>
      <dgm:spPr/>
      <dgm:t>
        <a:bodyPr/>
        <a:lstStyle/>
        <a:p>
          <a:r>
            <a:rPr lang="en-US" sz="2800" dirty="0">
              <a:latin typeface="Times New Roman" panose="02020603050405020304" pitchFamily="18" charset="0"/>
              <a:cs typeface="Times New Roman" panose="02020603050405020304" pitchFamily="18" charset="0"/>
            </a:rPr>
            <a:t>Appeals to professionals aged 35–60 interested in wellness and ESG (Rogers and Wynn-Moylan, 2022).</a:t>
          </a:r>
          <a:endParaRPr lang="en-GB" sz="2800" dirty="0">
            <a:latin typeface="Times New Roman" panose="02020603050405020304" pitchFamily="18" charset="0"/>
            <a:cs typeface="Times New Roman" panose="02020603050405020304" pitchFamily="18" charset="0"/>
          </a:endParaRPr>
        </a:p>
      </dgm:t>
    </dgm:pt>
    <dgm:pt modelId="{51DDA7F2-4C80-4B5B-ACAD-11025B054195}" type="parTrans" cxnId="{F3F229D8-A9EE-41E1-8ADC-64A50D9C04E4}">
      <dgm:prSet/>
      <dgm:spPr/>
      <dgm:t>
        <a:bodyPr/>
        <a:lstStyle/>
        <a:p>
          <a:endParaRPr lang="en-GB" sz="2800">
            <a:latin typeface="Times New Roman" panose="02020603050405020304" pitchFamily="18" charset="0"/>
            <a:cs typeface="Times New Roman" panose="02020603050405020304" pitchFamily="18" charset="0"/>
          </a:endParaRPr>
        </a:p>
      </dgm:t>
    </dgm:pt>
    <dgm:pt modelId="{4FA963C5-975A-4C58-9743-8E5A730CDAEB}" type="sibTrans" cxnId="{F3F229D8-A9EE-41E1-8ADC-64A50D9C04E4}">
      <dgm:prSet/>
      <dgm:spPr/>
      <dgm:t>
        <a:bodyPr/>
        <a:lstStyle/>
        <a:p>
          <a:endParaRPr lang="en-GB" sz="2800">
            <a:latin typeface="Times New Roman" panose="02020603050405020304" pitchFamily="18" charset="0"/>
            <a:cs typeface="Times New Roman" panose="02020603050405020304" pitchFamily="18" charset="0"/>
          </a:endParaRPr>
        </a:p>
      </dgm:t>
    </dgm:pt>
    <dgm:pt modelId="{9195D7F8-972E-4B36-A859-2BD1FAE5C022}">
      <dgm:prSet custT="1"/>
      <dgm:spPr/>
      <dgm:t>
        <a:bodyPr/>
        <a:lstStyle/>
        <a:p>
          <a:r>
            <a:rPr lang="en-US" sz="2800" dirty="0">
              <a:latin typeface="Times New Roman" panose="02020603050405020304" pitchFamily="18" charset="0"/>
              <a:cs typeface="Times New Roman" panose="02020603050405020304" pitchFamily="18" charset="0"/>
            </a:rPr>
            <a:t>Secondary audience: HR and L&amp;D managers sourcing leadership retreats (Bowdin et al., 2023).</a:t>
          </a:r>
          <a:endParaRPr lang="en-GB" sz="2800" dirty="0">
            <a:latin typeface="Times New Roman" panose="02020603050405020304" pitchFamily="18" charset="0"/>
            <a:cs typeface="Times New Roman" panose="02020603050405020304" pitchFamily="18" charset="0"/>
          </a:endParaRPr>
        </a:p>
      </dgm:t>
    </dgm:pt>
    <dgm:pt modelId="{A1A8D182-5092-4792-95C7-58D2DD97A54D}" type="parTrans" cxnId="{718A3A89-EF7E-4F2E-B283-B43453607709}">
      <dgm:prSet/>
      <dgm:spPr/>
      <dgm:t>
        <a:bodyPr/>
        <a:lstStyle/>
        <a:p>
          <a:endParaRPr lang="en-GB" sz="2800">
            <a:latin typeface="Times New Roman" panose="02020603050405020304" pitchFamily="18" charset="0"/>
            <a:cs typeface="Times New Roman" panose="02020603050405020304" pitchFamily="18" charset="0"/>
          </a:endParaRPr>
        </a:p>
      </dgm:t>
    </dgm:pt>
    <dgm:pt modelId="{0F7BA376-F82A-4D64-819A-F4C8A5F826CB}" type="sibTrans" cxnId="{718A3A89-EF7E-4F2E-B283-B43453607709}">
      <dgm:prSet/>
      <dgm:spPr/>
      <dgm:t>
        <a:bodyPr/>
        <a:lstStyle/>
        <a:p>
          <a:endParaRPr lang="en-GB" sz="2800">
            <a:latin typeface="Times New Roman" panose="02020603050405020304" pitchFamily="18" charset="0"/>
            <a:cs typeface="Times New Roman" panose="02020603050405020304" pitchFamily="18" charset="0"/>
          </a:endParaRPr>
        </a:p>
      </dgm:t>
    </dgm:pt>
    <dgm:pt modelId="{F6778FF1-4D3A-4EC4-A072-D64B6C235C9A}">
      <dgm:prSet custT="1"/>
      <dgm:spPr/>
      <dgm:t>
        <a:bodyPr/>
        <a:lstStyle/>
        <a:p>
          <a:r>
            <a:rPr lang="en-US" sz="2800" dirty="0">
              <a:latin typeface="Times New Roman" panose="02020603050405020304" pitchFamily="18" charset="0"/>
              <a:cs typeface="Times New Roman" panose="02020603050405020304" pitchFamily="18" charset="0"/>
            </a:rPr>
            <a:t>Values include sustainability, cultural immersion, and networking (Dziubaniuk et al., 2023).</a:t>
          </a:r>
          <a:endParaRPr lang="en-GB" sz="2800" dirty="0">
            <a:latin typeface="Times New Roman" panose="02020603050405020304" pitchFamily="18" charset="0"/>
            <a:cs typeface="Times New Roman" panose="02020603050405020304" pitchFamily="18" charset="0"/>
          </a:endParaRPr>
        </a:p>
      </dgm:t>
    </dgm:pt>
    <dgm:pt modelId="{3845C6BF-98FE-4ECD-AB45-12651F2E9DC4}" type="parTrans" cxnId="{DDDD2BE7-6E48-4763-8AA7-D1CEF4676F2F}">
      <dgm:prSet/>
      <dgm:spPr/>
      <dgm:t>
        <a:bodyPr/>
        <a:lstStyle/>
        <a:p>
          <a:endParaRPr lang="en-GB" sz="2800">
            <a:latin typeface="Times New Roman" panose="02020603050405020304" pitchFamily="18" charset="0"/>
            <a:cs typeface="Times New Roman" panose="02020603050405020304" pitchFamily="18" charset="0"/>
          </a:endParaRPr>
        </a:p>
      </dgm:t>
    </dgm:pt>
    <dgm:pt modelId="{979753DC-31DA-4A72-9432-68B8727ACA21}" type="sibTrans" cxnId="{DDDD2BE7-6E48-4763-8AA7-D1CEF4676F2F}">
      <dgm:prSet/>
      <dgm:spPr/>
      <dgm:t>
        <a:bodyPr/>
        <a:lstStyle/>
        <a:p>
          <a:endParaRPr lang="en-GB" sz="2800">
            <a:latin typeface="Times New Roman" panose="02020603050405020304" pitchFamily="18" charset="0"/>
            <a:cs typeface="Times New Roman" panose="02020603050405020304" pitchFamily="18" charset="0"/>
          </a:endParaRPr>
        </a:p>
      </dgm:t>
    </dgm:pt>
    <dgm:pt modelId="{0A80DE54-5D94-432C-B614-669EEAE28E31}" type="pres">
      <dgm:prSet presAssocID="{F140B0FA-0749-4EE6-9DEC-3CC5BDF076D8}" presName="linear" presStyleCnt="0">
        <dgm:presLayoutVars>
          <dgm:dir/>
          <dgm:animLvl val="lvl"/>
          <dgm:resizeHandles val="exact"/>
        </dgm:presLayoutVars>
      </dgm:prSet>
      <dgm:spPr/>
    </dgm:pt>
    <dgm:pt modelId="{A926AB96-08A8-4EE5-8B71-AB8DA3257534}" type="pres">
      <dgm:prSet presAssocID="{689320D9-F089-4A20-83F2-882E6A936AD0}" presName="parentLin" presStyleCnt="0"/>
      <dgm:spPr/>
    </dgm:pt>
    <dgm:pt modelId="{310FBE9A-272F-410E-9E5F-9E0230FABCCA}" type="pres">
      <dgm:prSet presAssocID="{689320D9-F089-4A20-83F2-882E6A936AD0}" presName="parentLeftMargin" presStyleLbl="node1" presStyleIdx="0" presStyleCnt="4"/>
      <dgm:spPr/>
    </dgm:pt>
    <dgm:pt modelId="{97E31744-9C94-484C-96EC-2BE006C9037B}" type="pres">
      <dgm:prSet presAssocID="{689320D9-F089-4A20-83F2-882E6A936AD0}" presName="parentText" presStyleLbl="node1" presStyleIdx="0" presStyleCnt="4" custScaleX="110204">
        <dgm:presLayoutVars>
          <dgm:chMax val="0"/>
          <dgm:bulletEnabled val="1"/>
        </dgm:presLayoutVars>
      </dgm:prSet>
      <dgm:spPr/>
    </dgm:pt>
    <dgm:pt modelId="{C41DC6DE-EA08-451C-8A53-D5CFE2CE27AC}" type="pres">
      <dgm:prSet presAssocID="{689320D9-F089-4A20-83F2-882E6A936AD0}" presName="negativeSpace" presStyleCnt="0"/>
      <dgm:spPr/>
    </dgm:pt>
    <dgm:pt modelId="{E0E4D885-D194-48CE-B9E7-0A0659FC0485}" type="pres">
      <dgm:prSet presAssocID="{689320D9-F089-4A20-83F2-882E6A936AD0}" presName="childText" presStyleLbl="conFgAcc1" presStyleIdx="0" presStyleCnt="4">
        <dgm:presLayoutVars>
          <dgm:bulletEnabled val="1"/>
        </dgm:presLayoutVars>
      </dgm:prSet>
      <dgm:spPr/>
    </dgm:pt>
    <dgm:pt modelId="{B110FFD0-6E44-49FB-A747-2C59582B826B}" type="pres">
      <dgm:prSet presAssocID="{AD82D0F4-EDA3-46CF-97D8-D2804ADABBEC}" presName="spaceBetweenRectangles" presStyleCnt="0"/>
      <dgm:spPr/>
    </dgm:pt>
    <dgm:pt modelId="{11A04C7A-3762-4A42-869C-B3C4FA922CB2}" type="pres">
      <dgm:prSet presAssocID="{CA326360-DBFC-4979-B133-48DACFA62D30}" presName="parentLin" presStyleCnt="0"/>
      <dgm:spPr/>
    </dgm:pt>
    <dgm:pt modelId="{B562D01A-3243-48F0-9BA7-643F2A878B54}" type="pres">
      <dgm:prSet presAssocID="{CA326360-DBFC-4979-B133-48DACFA62D30}" presName="parentLeftMargin" presStyleLbl="node1" presStyleIdx="0" presStyleCnt="4"/>
      <dgm:spPr/>
    </dgm:pt>
    <dgm:pt modelId="{AD604E39-1059-4F87-9928-08569BCF4280}" type="pres">
      <dgm:prSet presAssocID="{CA326360-DBFC-4979-B133-48DACFA62D30}" presName="parentText" presStyleLbl="node1" presStyleIdx="1" presStyleCnt="4" custScaleX="110204">
        <dgm:presLayoutVars>
          <dgm:chMax val="0"/>
          <dgm:bulletEnabled val="1"/>
        </dgm:presLayoutVars>
      </dgm:prSet>
      <dgm:spPr/>
    </dgm:pt>
    <dgm:pt modelId="{97DDC033-A6DA-4053-B648-048B342C7898}" type="pres">
      <dgm:prSet presAssocID="{CA326360-DBFC-4979-B133-48DACFA62D30}" presName="negativeSpace" presStyleCnt="0"/>
      <dgm:spPr/>
    </dgm:pt>
    <dgm:pt modelId="{3A451C67-AFBD-458B-B4DF-57B1A0C3E41F}" type="pres">
      <dgm:prSet presAssocID="{CA326360-DBFC-4979-B133-48DACFA62D30}" presName="childText" presStyleLbl="conFgAcc1" presStyleIdx="1" presStyleCnt="4">
        <dgm:presLayoutVars>
          <dgm:bulletEnabled val="1"/>
        </dgm:presLayoutVars>
      </dgm:prSet>
      <dgm:spPr/>
    </dgm:pt>
    <dgm:pt modelId="{DDE123A2-2AD3-4497-9794-680B2A5DA37A}" type="pres">
      <dgm:prSet presAssocID="{4FA963C5-975A-4C58-9743-8E5A730CDAEB}" presName="spaceBetweenRectangles" presStyleCnt="0"/>
      <dgm:spPr/>
    </dgm:pt>
    <dgm:pt modelId="{1F4578E8-869F-4F77-893E-F60BEF05FDC6}" type="pres">
      <dgm:prSet presAssocID="{9195D7F8-972E-4B36-A859-2BD1FAE5C022}" presName="parentLin" presStyleCnt="0"/>
      <dgm:spPr/>
    </dgm:pt>
    <dgm:pt modelId="{838E0D33-74EB-485B-B2DF-ECC6F805932A}" type="pres">
      <dgm:prSet presAssocID="{9195D7F8-972E-4B36-A859-2BD1FAE5C022}" presName="parentLeftMargin" presStyleLbl="node1" presStyleIdx="1" presStyleCnt="4"/>
      <dgm:spPr/>
    </dgm:pt>
    <dgm:pt modelId="{9D8C751F-15CD-461E-BD2E-7D1492834AA8}" type="pres">
      <dgm:prSet presAssocID="{9195D7F8-972E-4B36-A859-2BD1FAE5C022}" presName="parentText" presStyleLbl="node1" presStyleIdx="2" presStyleCnt="4" custScaleX="108914">
        <dgm:presLayoutVars>
          <dgm:chMax val="0"/>
          <dgm:bulletEnabled val="1"/>
        </dgm:presLayoutVars>
      </dgm:prSet>
      <dgm:spPr/>
    </dgm:pt>
    <dgm:pt modelId="{EEBC6242-828E-4AF4-B0A6-081A1D392CA6}" type="pres">
      <dgm:prSet presAssocID="{9195D7F8-972E-4B36-A859-2BD1FAE5C022}" presName="negativeSpace" presStyleCnt="0"/>
      <dgm:spPr/>
    </dgm:pt>
    <dgm:pt modelId="{003F2116-107E-42F3-BD4B-DA61BD7A7E0A}" type="pres">
      <dgm:prSet presAssocID="{9195D7F8-972E-4B36-A859-2BD1FAE5C022}" presName="childText" presStyleLbl="conFgAcc1" presStyleIdx="2" presStyleCnt="4">
        <dgm:presLayoutVars>
          <dgm:bulletEnabled val="1"/>
        </dgm:presLayoutVars>
      </dgm:prSet>
      <dgm:spPr/>
    </dgm:pt>
    <dgm:pt modelId="{C45CC72F-6CBB-4DBF-B036-A3DD300CD879}" type="pres">
      <dgm:prSet presAssocID="{0F7BA376-F82A-4D64-819A-F4C8A5F826CB}" presName="spaceBetweenRectangles" presStyleCnt="0"/>
      <dgm:spPr/>
    </dgm:pt>
    <dgm:pt modelId="{8FBCC916-239E-4841-B499-EA0E07745CB3}" type="pres">
      <dgm:prSet presAssocID="{F6778FF1-4D3A-4EC4-A072-D64B6C235C9A}" presName="parentLin" presStyleCnt="0"/>
      <dgm:spPr/>
    </dgm:pt>
    <dgm:pt modelId="{4620C080-DA79-4D6D-9C43-20FC3BC71DFB}" type="pres">
      <dgm:prSet presAssocID="{F6778FF1-4D3A-4EC4-A072-D64B6C235C9A}" presName="parentLeftMargin" presStyleLbl="node1" presStyleIdx="2" presStyleCnt="4"/>
      <dgm:spPr/>
    </dgm:pt>
    <dgm:pt modelId="{630CF36D-A7C8-4DD1-89C2-26C16B61F33E}" type="pres">
      <dgm:prSet presAssocID="{F6778FF1-4D3A-4EC4-A072-D64B6C235C9A}" presName="parentText" presStyleLbl="node1" presStyleIdx="3" presStyleCnt="4" custScaleX="110204">
        <dgm:presLayoutVars>
          <dgm:chMax val="0"/>
          <dgm:bulletEnabled val="1"/>
        </dgm:presLayoutVars>
      </dgm:prSet>
      <dgm:spPr/>
    </dgm:pt>
    <dgm:pt modelId="{D906135F-ACA6-45E2-86A4-A9C2292416B0}" type="pres">
      <dgm:prSet presAssocID="{F6778FF1-4D3A-4EC4-A072-D64B6C235C9A}" presName="negativeSpace" presStyleCnt="0"/>
      <dgm:spPr/>
    </dgm:pt>
    <dgm:pt modelId="{EDFEE9EC-F720-4164-9FC2-163A05A4F7B0}" type="pres">
      <dgm:prSet presAssocID="{F6778FF1-4D3A-4EC4-A072-D64B6C235C9A}" presName="childText" presStyleLbl="conFgAcc1" presStyleIdx="3" presStyleCnt="4">
        <dgm:presLayoutVars>
          <dgm:bulletEnabled val="1"/>
        </dgm:presLayoutVars>
      </dgm:prSet>
      <dgm:spPr/>
    </dgm:pt>
  </dgm:ptLst>
  <dgm:cxnLst>
    <dgm:cxn modelId="{3DD5F328-3A90-4292-988F-25195A957F46}" type="presOf" srcId="{CA326360-DBFC-4979-B133-48DACFA62D30}" destId="{B562D01A-3243-48F0-9BA7-643F2A878B54}" srcOrd="0" destOrd="0" presId="urn:microsoft.com/office/officeart/2005/8/layout/list1"/>
    <dgm:cxn modelId="{1DD09733-040A-415C-B78F-15C1D8533DB6}" srcId="{F140B0FA-0749-4EE6-9DEC-3CC5BDF076D8}" destId="{689320D9-F089-4A20-83F2-882E6A936AD0}" srcOrd="0" destOrd="0" parTransId="{9B49BF92-E3E4-49A1-9214-7D4DD30D060A}" sibTransId="{AD82D0F4-EDA3-46CF-97D8-D2804ADABBEC}"/>
    <dgm:cxn modelId="{BCA2C74E-AF50-4339-963C-255EF225B938}" type="presOf" srcId="{689320D9-F089-4A20-83F2-882E6A936AD0}" destId="{310FBE9A-272F-410E-9E5F-9E0230FABCCA}" srcOrd="0" destOrd="0" presId="urn:microsoft.com/office/officeart/2005/8/layout/list1"/>
    <dgm:cxn modelId="{AAF86657-34C2-44FE-9D23-1D5AD7BE3494}" type="presOf" srcId="{CA326360-DBFC-4979-B133-48DACFA62D30}" destId="{AD604E39-1059-4F87-9928-08569BCF4280}" srcOrd="1" destOrd="0" presId="urn:microsoft.com/office/officeart/2005/8/layout/list1"/>
    <dgm:cxn modelId="{017D887A-5837-4FF3-90D5-547C83AAF1E5}" type="presOf" srcId="{689320D9-F089-4A20-83F2-882E6A936AD0}" destId="{97E31744-9C94-484C-96EC-2BE006C9037B}" srcOrd="1" destOrd="0" presId="urn:microsoft.com/office/officeart/2005/8/layout/list1"/>
    <dgm:cxn modelId="{A7E22C7F-FF82-4036-9499-C00F09905846}" type="presOf" srcId="{F6778FF1-4D3A-4EC4-A072-D64B6C235C9A}" destId="{630CF36D-A7C8-4DD1-89C2-26C16B61F33E}" srcOrd="1" destOrd="0" presId="urn:microsoft.com/office/officeart/2005/8/layout/list1"/>
    <dgm:cxn modelId="{90F2BA85-5B0E-4106-B738-4D587C3BF51D}" type="presOf" srcId="{9195D7F8-972E-4B36-A859-2BD1FAE5C022}" destId="{838E0D33-74EB-485B-B2DF-ECC6F805932A}" srcOrd="0" destOrd="0" presId="urn:microsoft.com/office/officeart/2005/8/layout/list1"/>
    <dgm:cxn modelId="{718A3A89-EF7E-4F2E-B283-B43453607709}" srcId="{F140B0FA-0749-4EE6-9DEC-3CC5BDF076D8}" destId="{9195D7F8-972E-4B36-A859-2BD1FAE5C022}" srcOrd="2" destOrd="0" parTransId="{A1A8D182-5092-4792-95C7-58D2DD97A54D}" sibTransId="{0F7BA376-F82A-4D64-819A-F4C8A5F826CB}"/>
    <dgm:cxn modelId="{02E6AD91-3A5D-479C-8A97-B4A1DAF8BE49}" type="presOf" srcId="{9195D7F8-972E-4B36-A859-2BD1FAE5C022}" destId="{9D8C751F-15CD-461E-BD2E-7D1492834AA8}" srcOrd="1" destOrd="0" presId="urn:microsoft.com/office/officeart/2005/8/layout/list1"/>
    <dgm:cxn modelId="{8B25EDB4-0461-47C4-B67C-310DDDCC5CD7}" type="presOf" srcId="{F140B0FA-0749-4EE6-9DEC-3CC5BDF076D8}" destId="{0A80DE54-5D94-432C-B614-669EEAE28E31}" srcOrd="0" destOrd="0" presId="urn:microsoft.com/office/officeart/2005/8/layout/list1"/>
    <dgm:cxn modelId="{F3F229D8-A9EE-41E1-8ADC-64A50D9C04E4}" srcId="{F140B0FA-0749-4EE6-9DEC-3CC5BDF076D8}" destId="{CA326360-DBFC-4979-B133-48DACFA62D30}" srcOrd="1" destOrd="0" parTransId="{51DDA7F2-4C80-4B5B-ACAD-11025B054195}" sibTransId="{4FA963C5-975A-4C58-9743-8E5A730CDAEB}"/>
    <dgm:cxn modelId="{96CD56E6-F921-4FA1-9858-CD7656F2E5B8}" type="presOf" srcId="{F6778FF1-4D3A-4EC4-A072-D64B6C235C9A}" destId="{4620C080-DA79-4D6D-9C43-20FC3BC71DFB}" srcOrd="0" destOrd="0" presId="urn:microsoft.com/office/officeart/2005/8/layout/list1"/>
    <dgm:cxn modelId="{DDDD2BE7-6E48-4763-8AA7-D1CEF4676F2F}" srcId="{F140B0FA-0749-4EE6-9DEC-3CC5BDF076D8}" destId="{F6778FF1-4D3A-4EC4-A072-D64B6C235C9A}" srcOrd="3" destOrd="0" parTransId="{3845C6BF-98FE-4ECD-AB45-12651F2E9DC4}" sibTransId="{979753DC-31DA-4A72-9432-68B8727ACA21}"/>
    <dgm:cxn modelId="{EF7A586B-69BB-4CC0-874B-9E54606BE73C}" type="presParOf" srcId="{0A80DE54-5D94-432C-B614-669EEAE28E31}" destId="{A926AB96-08A8-4EE5-8B71-AB8DA3257534}" srcOrd="0" destOrd="0" presId="urn:microsoft.com/office/officeart/2005/8/layout/list1"/>
    <dgm:cxn modelId="{59B7DC37-6DC5-4BC1-BE8D-DC878A8EF0FE}" type="presParOf" srcId="{A926AB96-08A8-4EE5-8B71-AB8DA3257534}" destId="{310FBE9A-272F-410E-9E5F-9E0230FABCCA}" srcOrd="0" destOrd="0" presId="urn:microsoft.com/office/officeart/2005/8/layout/list1"/>
    <dgm:cxn modelId="{82A3B8A7-8B2B-4B24-BB89-D95B84677A00}" type="presParOf" srcId="{A926AB96-08A8-4EE5-8B71-AB8DA3257534}" destId="{97E31744-9C94-484C-96EC-2BE006C9037B}" srcOrd="1" destOrd="0" presId="urn:microsoft.com/office/officeart/2005/8/layout/list1"/>
    <dgm:cxn modelId="{1AF57221-86A7-4515-B2DA-49B72973C586}" type="presParOf" srcId="{0A80DE54-5D94-432C-B614-669EEAE28E31}" destId="{C41DC6DE-EA08-451C-8A53-D5CFE2CE27AC}" srcOrd="1" destOrd="0" presId="urn:microsoft.com/office/officeart/2005/8/layout/list1"/>
    <dgm:cxn modelId="{8B19363D-6721-4807-A928-4933A706D6CB}" type="presParOf" srcId="{0A80DE54-5D94-432C-B614-669EEAE28E31}" destId="{E0E4D885-D194-48CE-B9E7-0A0659FC0485}" srcOrd="2" destOrd="0" presId="urn:microsoft.com/office/officeart/2005/8/layout/list1"/>
    <dgm:cxn modelId="{B7B767BD-C9BC-4D61-BC6A-5146D2FEA5DC}" type="presParOf" srcId="{0A80DE54-5D94-432C-B614-669EEAE28E31}" destId="{B110FFD0-6E44-49FB-A747-2C59582B826B}" srcOrd="3" destOrd="0" presId="urn:microsoft.com/office/officeart/2005/8/layout/list1"/>
    <dgm:cxn modelId="{DFD72026-59E4-4C6D-A8EA-8274CC3AC0F1}" type="presParOf" srcId="{0A80DE54-5D94-432C-B614-669EEAE28E31}" destId="{11A04C7A-3762-4A42-869C-B3C4FA922CB2}" srcOrd="4" destOrd="0" presId="urn:microsoft.com/office/officeart/2005/8/layout/list1"/>
    <dgm:cxn modelId="{8FEEFE1D-EBEC-4732-8CA8-104E62DD8FC9}" type="presParOf" srcId="{11A04C7A-3762-4A42-869C-B3C4FA922CB2}" destId="{B562D01A-3243-48F0-9BA7-643F2A878B54}" srcOrd="0" destOrd="0" presId="urn:microsoft.com/office/officeart/2005/8/layout/list1"/>
    <dgm:cxn modelId="{4541B316-1D9F-4C72-BC47-9701E725EC45}" type="presParOf" srcId="{11A04C7A-3762-4A42-869C-B3C4FA922CB2}" destId="{AD604E39-1059-4F87-9928-08569BCF4280}" srcOrd="1" destOrd="0" presId="urn:microsoft.com/office/officeart/2005/8/layout/list1"/>
    <dgm:cxn modelId="{56D19A62-6225-4516-83A5-881D61816780}" type="presParOf" srcId="{0A80DE54-5D94-432C-B614-669EEAE28E31}" destId="{97DDC033-A6DA-4053-B648-048B342C7898}" srcOrd="5" destOrd="0" presId="urn:microsoft.com/office/officeart/2005/8/layout/list1"/>
    <dgm:cxn modelId="{6068C8F7-F693-4379-B034-B0B382696CA4}" type="presParOf" srcId="{0A80DE54-5D94-432C-B614-669EEAE28E31}" destId="{3A451C67-AFBD-458B-B4DF-57B1A0C3E41F}" srcOrd="6" destOrd="0" presId="urn:microsoft.com/office/officeart/2005/8/layout/list1"/>
    <dgm:cxn modelId="{3B89544E-3B10-4E82-BE66-53E7FC2CAE57}" type="presParOf" srcId="{0A80DE54-5D94-432C-B614-669EEAE28E31}" destId="{DDE123A2-2AD3-4497-9794-680B2A5DA37A}" srcOrd="7" destOrd="0" presId="urn:microsoft.com/office/officeart/2005/8/layout/list1"/>
    <dgm:cxn modelId="{7815315C-7DC4-4EC7-905C-9DC36242AB4F}" type="presParOf" srcId="{0A80DE54-5D94-432C-B614-669EEAE28E31}" destId="{1F4578E8-869F-4F77-893E-F60BEF05FDC6}" srcOrd="8" destOrd="0" presId="urn:microsoft.com/office/officeart/2005/8/layout/list1"/>
    <dgm:cxn modelId="{CAA65A0C-80F6-4C10-8B30-6F27F17FBD19}" type="presParOf" srcId="{1F4578E8-869F-4F77-893E-F60BEF05FDC6}" destId="{838E0D33-74EB-485B-B2DF-ECC6F805932A}" srcOrd="0" destOrd="0" presId="urn:microsoft.com/office/officeart/2005/8/layout/list1"/>
    <dgm:cxn modelId="{01E1A66C-E0D9-44A2-87A2-AC583DF10434}" type="presParOf" srcId="{1F4578E8-869F-4F77-893E-F60BEF05FDC6}" destId="{9D8C751F-15CD-461E-BD2E-7D1492834AA8}" srcOrd="1" destOrd="0" presId="urn:microsoft.com/office/officeart/2005/8/layout/list1"/>
    <dgm:cxn modelId="{2AB2BFC0-9C17-4280-9ECA-B5C962E7C19F}" type="presParOf" srcId="{0A80DE54-5D94-432C-B614-669EEAE28E31}" destId="{EEBC6242-828E-4AF4-B0A6-081A1D392CA6}" srcOrd="9" destOrd="0" presId="urn:microsoft.com/office/officeart/2005/8/layout/list1"/>
    <dgm:cxn modelId="{23768D20-24FE-4AEE-BEF1-CA73D6B0D4AE}" type="presParOf" srcId="{0A80DE54-5D94-432C-B614-669EEAE28E31}" destId="{003F2116-107E-42F3-BD4B-DA61BD7A7E0A}" srcOrd="10" destOrd="0" presId="urn:microsoft.com/office/officeart/2005/8/layout/list1"/>
    <dgm:cxn modelId="{08213C65-44A3-4E4D-BB23-4F689B01F3D8}" type="presParOf" srcId="{0A80DE54-5D94-432C-B614-669EEAE28E31}" destId="{C45CC72F-6CBB-4DBF-B036-A3DD300CD879}" srcOrd="11" destOrd="0" presId="urn:microsoft.com/office/officeart/2005/8/layout/list1"/>
    <dgm:cxn modelId="{9395F825-1354-413B-B8CF-F01DBA382C69}" type="presParOf" srcId="{0A80DE54-5D94-432C-B614-669EEAE28E31}" destId="{8FBCC916-239E-4841-B499-EA0E07745CB3}" srcOrd="12" destOrd="0" presId="urn:microsoft.com/office/officeart/2005/8/layout/list1"/>
    <dgm:cxn modelId="{A088DB21-3DDC-4C4C-A11D-68A44438BF58}" type="presParOf" srcId="{8FBCC916-239E-4841-B499-EA0E07745CB3}" destId="{4620C080-DA79-4D6D-9C43-20FC3BC71DFB}" srcOrd="0" destOrd="0" presId="urn:microsoft.com/office/officeart/2005/8/layout/list1"/>
    <dgm:cxn modelId="{1FB77744-2678-4E98-8090-9A53A3C1100C}" type="presParOf" srcId="{8FBCC916-239E-4841-B499-EA0E07745CB3}" destId="{630CF36D-A7C8-4DD1-89C2-26C16B61F33E}" srcOrd="1" destOrd="0" presId="urn:microsoft.com/office/officeart/2005/8/layout/list1"/>
    <dgm:cxn modelId="{C0BBB478-052F-4CC4-B705-00ED0916CCC8}" type="presParOf" srcId="{0A80DE54-5D94-432C-B614-669EEAE28E31}" destId="{D906135F-ACA6-45E2-86A4-A9C2292416B0}" srcOrd="13" destOrd="0" presId="urn:microsoft.com/office/officeart/2005/8/layout/list1"/>
    <dgm:cxn modelId="{8A8AE79B-4F10-4806-93B2-E674F2824257}" type="presParOf" srcId="{0A80DE54-5D94-432C-B614-669EEAE28E31}" destId="{EDFEE9EC-F720-4164-9FC2-163A05A4F7B0}" srcOrd="14"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40B0FA-0749-4EE6-9DEC-3CC5BDF076D8}"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GB"/>
        </a:p>
      </dgm:t>
    </dgm:pt>
    <dgm:pt modelId="{A1BAD84C-6C26-4FDE-8290-79103389B671}">
      <dgm:prSet custT="1"/>
      <dgm:spPr/>
      <dgm:t>
        <a:bodyPr/>
        <a:lstStyle/>
        <a:p>
          <a:r>
            <a:rPr lang="en-US" sz="2800" dirty="0">
              <a:latin typeface="Times New Roman" panose="02020603050405020304" pitchFamily="18" charset="0"/>
              <a:cs typeface="Times New Roman" panose="02020603050405020304" pitchFamily="18" charset="0"/>
            </a:rPr>
            <a:t>The need for wellness tourism and eco-friendly MICE events has increased substantially after the pandemic (Wee et al., 2021</a:t>
          </a:r>
          <a:endParaRPr lang="en-GB" sz="2800" dirty="0">
            <a:latin typeface="Times New Roman" panose="02020603050405020304" pitchFamily="18" charset="0"/>
            <a:cs typeface="Times New Roman" panose="02020603050405020304" pitchFamily="18" charset="0"/>
          </a:endParaRPr>
        </a:p>
      </dgm:t>
    </dgm:pt>
    <dgm:pt modelId="{6B6D7846-D003-4171-A348-0E46621AB1AE}" type="parTrans" cxnId="{134A69CA-C5E6-4BE1-A745-C61D26B1220F}">
      <dgm:prSet/>
      <dgm:spPr/>
      <dgm:t>
        <a:bodyPr/>
        <a:lstStyle/>
        <a:p>
          <a:endParaRPr lang="en-GB">
            <a:latin typeface="Times New Roman" panose="02020603050405020304" pitchFamily="18" charset="0"/>
            <a:cs typeface="Times New Roman" panose="02020603050405020304" pitchFamily="18" charset="0"/>
          </a:endParaRPr>
        </a:p>
      </dgm:t>
    </dgm:pt>
    <dgm:pt modelId="{F727D32E-C62E-48F6-9A6D-F1E3E9831A43}" type="sibTrans" cxnId="{134A69CA-C5E6-4BE1-A745-C61D26B1220F}">
      <dgm:prSet/>
      <dgm:spPr/>
      <dgm:t>
        <a:bodyPr/>
        <a:lstStyle/>
        <a:p>
          <a:endParaRPr lang="en-GB">
            <a:latin typeface="Times New Roman" panose="02020603050405020304" pitchFamily="18" charset="0"/>
            <a:cs typeface="Times New Roman" panose="02020603050405020304" pitchFamily="18" charset="0"/>
          </a:endParaRPr>
        </a:p>
      </dgm:t>
    </dgm:pt>
    <dgm:pt modelId="{A86BE59A-C2DA-435A-8B14-18BBE4844EE4}">
      <dgm:prSet custT="1"/>
      <dgm:spPr/>
      <dgm:t>
        <a:bodyPr/>
        <a:lstStyle/>
        <a:p>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Companies seek experiential offsite events aligned with ESG goals (Parashar et al., 2025).
</a:t>
          </a:r>
          <a:endParaRPr lang="en-GB" sz="2800" dirty="0">
            <a:latin typeface="Times New Roman" panose="02020603050405020304" pitchFamily="18" charset="0"/>
            <a:cs typeface="Times New Roman" panose="02020603050405020304" pitchFamily="18" charset="0"/>
          </a:endParaRPr>
        </a:p>
      </dgm:t>
    </dgm:pt>
    <dgm:pt modelId="{D7F75B88-BC11-47E6-907A-9429E47EED81}" type="parTrans" cxnId="{D5CC5C6F-2AC6-463C-8CC2-644CE54B8DF4}">
      <dgm:prSet/>
      <dgm:spPr/>
      <dgm:t>
        <a:bodyPr/>
        <a:lstStyle/>
        <a:p>
          <a:endParaRPr lang="en-GB">
            <a:latin typeface="Times New Roman" panose="02020603050405020304" pitchFamily="18" charset="0"/>
            <a:cs typeface="Times New Roman" panose="02020603050405020304" pitchFamily="18" charset="0"/>
          </a:endParaRPr>
        </a:p>
      </dgm:t>
    </dgm:pt>
    <dgm:pt modelId="{9A2FB998-EB7B-436C-9755-7DF1BDF89966}" type="sibTrans" cxnId="{D5CC5C6F-2AC6-463C-8CC2-644CE54B8DF4}">
      <dgm:prSet/>
      <dgm:spPr/>
      <dgm:t>
        <a:bodyPr/>
        <a:lstStyle/>
        <a:p>
          <a:endParaRPr lang="en-GB">
            <a:latin typeface="Times New Roman" panose="02020603050405020304" pitchFamily="18" charset="0"/>
            <a:cs typeface="Times New Roman" panose="02020603050405020304" pitchFamily="18" charset="0"/>
          </a:endParaRPr>
        </a:p>
      </dgm:t>
    </dgm:pt>
    <dgm:pt modelId="{9A971581-9D09-4EBD-8ADB-0B84B955D619}">
      <dgm:prSet custT="1"/>
      <dgm:spPr/>
      <dgm:t>
        <a:bodyPr/>
        <a:lstStyle/>
        <a:p>
          <a:r>
            <a:rPr lang="en-US" sz="2800" dirty="0">
              <a:latin typeface="Times New Roman" panose="02020603050405020304" pitchFamily="18" charset="0"/>
              <a:cs typeface="Times New Roman" panose="02020603050405020304" pitchFamily="18" charset="0"/>
            </a:rPr>
            <a:t>Wales offers scenic, quiet, and authentic settings for retreats (Holmes et al., 2022).</a:t>
          </a:r>
          <a:endParaRPr lang="en-GB" sz="2800" dirty="0">
            <a:latin typeface="Times New Roman" panose="02020603050405020304" pitchFamily="18" charset="0"/>
            <a:cs typeface="Times New Roman" panose="02020603050405020304" pitchFamily="18" charset="0"/>
          </a:endParaRPr>
        </a:p>
      </dgm:t>
    </dgm:pt>
    <dgm:pt modelId="{A452FCE4-393A-46C0-93A9-FBDE38F0AD06}" type="parTrans" cxnId="{CB6C4810-1AC7-46D9-B587-474C04DBD71C}">
      <dgm:prSet/>
      <dgm:spPr/>
      <dgm:t>
        <a:bodyPr/>
        <a:lstStyle/>
        <a:p>
          <a:endParaRPr lang="en-GB">
            <a:latin typeface="Times New Roman" panose="02020603050405020304" pitchFamily="18" charset="0"/>
            <a:cs typeface="Times New Roman" panose="02020603050405020304" pitchFamily="18" charset="0"/>
          </a:endParaRPr>
        </a:p>
      </dgm:t>
    </dgm:pt>
    <dgm:pt modelId="{C35BAA7E-76FB-406F-B95A-2BFB07E2E15D}" type="sibTrans" cxnId="{CB6C4810-1AC7-46D9-B587-474C04DBD71C}">
      <dgm:prSet/>
      <dgm:spPr/>
      <dgm:t>
        <a:bodyPr/>
        <a:lstStyle/>
        <a:p>
          <a:endParaRPr lang="en-GB">
            <a:latin typeface="Times New Roman" panose="02020603050405020304" pitchFamily="18" charset="0"/>
            <a:cs typeface="Times New Roman" panose="02020603050405020304" pitchFamily="18" charset="0"/>
          </a:endParaRPr>
        </a:p>
      </dgm:t>
    </dgm:pt>
    <dgm:pt modelId="{EBF3B35F-9648-472F-BA05-96E351AA4BE4}">
      <dgm:prSet custT="1"/>
      <dgm:spPr/>
      <dgm:t>
        <a:bodyPr/>
        <a:lstStyle/>
        <a:p>
          <a:r>
            <a:rPr lang="en-US" sz="2800" dirty="0">
              <a:latin typeface="Times New Roman" panose="02020603050405020304" pitchFamily="18" charset="0"/>
              <a:cs typeface="Times New Roman" panose="02020603050405020304" pitchFamily="18" charset="0"/>
            </a:rPr>
            <a:t>Growing trend with companies to integrate leadership preparation with significant cultural involvement, and such moves put Wales at an advantage (Fox et al., 2014). </a:t>
          </a:r>
          <a:endParaRPr lang="en-GB" sz="2800" dirty="0">
            <a:latin typeface="Times New Roman" panose="02020603050405020304" pitchFamily="18" charset="0"/>
            <a:cs typeface="Times New Roman" panose="02020603050405020304" pitchFamily="18" charset="0"/>
          </a:endParaRPr>
        </a:p>
      </dgm:t>
    </dgm:pt>
    <dgm:pt modelId="{B4D9DC3F-DAA3-40C5-A58D-93BC535C6082}" type="parTrans" cxnId="{4D6C2FEE-9F95-45CF-AD44-1703BDC64E5C}">
      <dgm:prSet/>
      <dgm:spPr/>
      <dgm:t>
        <a:bodyPr/>
        <a:lstStyle/>
        <a:p>
          <a:endParaRPr lang="en-GB">
            <a:latin typeface="Times New Roman" panose="02020603050405020304" pitchFamily="18" charset="0"/>
            <a:cs typeface="Times New Roman" panose="02020603050405020304" pitchFamily="18" charset="0"/>
          </a:endParaRPr>
        </a:p>
      </dgm:t>
    </dgm:pt>
    <dgm:pt modelId="{68D511CB-133F-4689-9F21-A0552C8E5CC6}" type="sibTrans" cxnId="{4D6C2FEE-9F95-45CF-AD44-1703BDC64E5C}">
      <dgm:prSet/>
      <dgm:spPr/>
      <dgm:t>
        <a:bodyPr/>
        <a:lstStyle/>
        <a:p>
          <a:endParaRPr lang="en-GB">
            <a:latin typeface="Times New Roman" panose="02020603050405020304" pitchFamily="18" charset="0"/>
            <a:cs typeface="Times New Roman" panose="02020603050405020304" pitchFamily="18" charset="0"/>
          </a:endParaRPr>
        </a:p>
      </dgm:t>
    </dgm:pt>
    <dgm:pt modelId="{C01418F1-F839-4F15-97CA-B5E536268B4E}" type="pres">
      <dgm:prSet presAssocID="{F140B0FA-0749-4EE6-9DEC-3CC5BDF076D8}" presName="Name0" presStyleCnt="0">
        <dgm:presLayoutVars>
          <dgm:dir/>
          <dgm:animLvl val="lvl"/>
          <dgm:resizeHandles val="exact"/>
        </dgm:presLayoutVars>
      </dgm:prSet>
      <dgm:spPr/>
    </dgm:pt>
    <dgm:pt modelId="{55658F12-4C2F-45FB-B8AE-FDB1725AF101}" type="pres">
      <dgm:prSet presAssocID="{EBF3B35F-9648-472F-BA05-96E351AA4BE4}" presName="boxAndChildren" presStyleCnt="0"/>
      <dgm:spPr/>
    </dgm:pt>
    <dgm:pt modelId="{0F15678F-9BA0-4FF6-9FEF-9763DC6A110C}" type="pres">
      <dgm:prSet presAssocID="{EBF3B35F-9648-472F-BA05-96E351AA4BE4}" presName="parentTextBox" presStyleLbl="node1" presStyleIdx="0" presStyleCnt="4"/>
      <dgm:spPr/>
    </dgm:pt>
    <dgm:pt modelId="{47708C4A-5040-4233-B30A-84F0E8B2E749}" type="pres">
      <dgm:prSet presAssocID="{C35BAA7E-76FB-406F-B95A-2BFB07E2E15D}" presName="sp" presStyleCnt="0"/>
      <dgm:spPr/>
    </dgm:pt>
    <dgm:pt modelId="{A3165568-1012-4622-AF55-9126B1B48216}" type="pres">
      <dgm:prSet presAssocID="{9A971581-9D09-4EBD-8ADB-0B84B955D619}" presName="arrowAndChildren" presStyleCnt="0"/>
      <dgm:spPr/>
    </dgm:pt>
    <dgm:pt modelId="{C042FC31-DF48-4A6D-AFC5-ED9A0FBA2A7D}" type="pres">
      <dgm:prSet presAssocID="{9A971581-9D09-4EBD-8ADB-0B84B955D619}" presName="parentTextArrow" presStyleLbl="node1" presStyleIdx="1" presStyleCnt="4"/>
      <dgm:spPr/>
    </dgm:pt>
    <dgm:pt modelId="{D10435D1-03ED-490B-B94A-A594FC5F9211}" type="pres">
      <dgm:prSet presAssocID="{9A2FB998-EB7B-436C-9755-7DF1BDF89966}" presName="sp" presStyleCnt="0"/>
      <dgm:spPr/>
    </dgm:pt>
    <dgm:pt modelId="{4599F4EB-31D8-401B-89B0-01EFCD4DD37A}" type="pres">
      <dgm:prSet presAssocID="{A86BE59A-C2DA-435A-8B14-18BBE4844EE4}" presName="arrowAndChildren" presStyleCnt="0"/>
      <dgm:spPr/>
    </dgm:pt>
    <dgm:pt modelId="{336888E7-8BD4-49F4-997E-3AA301393CF0}" type="pres">
      <dgm:prSet presAssocID="{A86BE59A-C2DA-435A-8B14-18BBE4844EE4}" presName="parentTextArrow" presStyleLbl="node1" presStyleIdx="2" presStyleCnt="4"/>
      <dgm:spPr/>
    </dgm:pt>
    <dgm:pt modelId="{69BAC6DB-D455-47B3-99BA-4DC62CBEF414}" type="pres">
      <dgm:prSet presAssocID="{F727D32E-C62E-48F6-9A6D-F1E3E9831A43}" presName="sp" presStyleCnt="0"/>
      <dgm:spPr/>
    </dgm:pt>
    <dgm:pt modelId="{3F8C8A2B-7826-4C8B-809E-728F4A3E417A}" type="pres">
      <dgm:prSet presAssocID="{A1BAD84C-6C26-4FDE-8290-79103389B671}" presName="arrowAndChildren" presStyleCnt="0"/>
      <dgm:spPr/>
    </dgm:pt>
    <dgm:pt modelId="{B291A94B-EEF9-44E7-8FB7-852C1F5CD15C}" type="pres">
      <dgm:prSet presAssocID="{A1BAD84C-6C26-4FDE-8290-79103389B671}" presName="parentTextArrow" presStyleLbl="node1" presStyleIdx="3" presStyleCnt="4"/>
      <dgm:spPr/>
    </dgm:pt>
  </dgm:ptLst>
  <dgm:cxnLst>
    <dgm:cxn modelId="{CB6C4810-1AC7-46D9-B587-474C04DBD71C}" srcId="{F140B0FA-0749-4EE6-9DEC-3CC5BDF076D8}" destId="{9A971581-9D09-4EBD-8ADB-0B84B955D619}" srcOrd="2" destOrd="0" parTransId="{A452FCE4-393A-46C0-93A9-FBDE38F0AD06}" sibTransId="{C35BAA7E-76FB-406F-B95A-2BFB07E2E15D}"/>
    <dgm:cxn modelId="{C7DFDE2C-C0C5-4B0D-9D05-A05999A1E9A3}" type="presOf" srcId="{A86BE59A-C2DA-435A-8B14-18BBE4844EE4}" destId="{336888E7-8BD4-49F4-997E-3AA301393CF0}" srcOrd="0" destOrd="0" presId="urn:microsoft.com/office/officeart/2005/8/layout/process4"/>
    <dgm:cxn modelId="{7C7DBC64-0670-43AC-8FFA-F896C6E6B718}" type="presOf" srcId="{EBF3B35F-9648-472F-BA05-96E351AA4BE4}" destId="{0F15678F-9BA0-4FF6-9FEF-9763DC6A110C}" srcOrd="0" destOrd="0" presId="urn:microsoft.com/office/officeart/2005/8/layout/process4"/>
    <dgm:cxn modelId="{8548CB66-EB0A-4A49-85B6-6C77EF664AB3}" type="presOf" srcId="{9A971581-9D09-4EBD-8ADB-0B84B955D619}" destId="{C042FC31-DF48-4A6D-AFC5-ED9A0FBA2A7D}" srcOrd="0" destOrd="0" presId="urn:microsoft.com/office/officeart/2005/8/layout/process4"/>
    <dgm:cxn modelId="{D5CC5C6F-2AC6-463C-8CC2-644CE54B8DF4}" srcId="{F140B0FA-0749-4EE6-9DEC-3CC5BDF076D8}" destId="{A86BE59A-C2DA-435A-8B14-18BBE4844EE4}" srcOrd="1" destOrd="0" parTransId="{D7F75B88-BC11-47E6-907A-9429E47EED81}" sibTransId="{9A2FB998-EB7B-436C-9755-7DF1BDF89966}"/>
    <dgm:cxn modelId="{134A69CA-C5E6-4BE1-A745-C61D26B1220F}" srcId="{F140B0FA-0749-4EE6-9DEC-3CC5BDF076D8}" destId="{A1BAD84C-6C26-4FDE-8290-79103389B671}" srcOrd="0" destOrd="0" parTransId="{6B6D7846-D003-4171-A348-0E46621AB1AE}" sibTransId="{F727D32E-C62E-48F6-9A6D-F1E3E9831A43}"/>
    <dgm:cxn modelId="{4D6C2FEE-9F95-45CF-AD44-1703BDC64E5C}" srcId="{F140B0FA-0749-4EE6-9DEC-3CC5BDF076D8}" destId="{EBF3B35F-9648-472F-BA05-96E351AA4BE4}" srcOrd="3" destOrd="0" parTransId="{B4D9DC3F-DAA3-40C5-A58D-93BC535C6082}" sibTransId="{68D511CB-133F-4689-9F21-A0552C8E5CC6}"/>
    <dgm:cxn modelId="{D07260F1-20FA-4EE7-8D49-9D990720EEA1}" type="presOf" srcId="{A1BAD84C-6C26-4FDE-8290-79103389B671}" destId="{B291A94B-EEF9-44E7-8FB7-852C1F5CD15C}" srcOrd="0" destOrd="0" presId="urn:microsoft.com/office/officeart/2005/8/layout/process4"/>
    <dgm:cxn modelId="{9AAC97F6-8EBA-40AB-9CD0-FB36C82223F4}" type="presOf" srcId="{F140B0FA-0749-4EE6-9DEC-3CC5BDF076D8}" destId="{C01418F1-F839-4F15-97CA-B5E536268B4E}" srcOrd="0" destOrd="0" presId="urn:microsoft.com/office/officeart/2005/8/layout/process4"/>
    <dgm:cxn modelId="{481D8D8E-55ED-49FB-8DF0-16DD576CDF4B}" type="presParOf" srcId="{C01418F1-F839-4F15-97CA-B5E536268B4E}" destId="{55658F12-4C2F-45FB-B8AE-FDB1725AF101}" srcOrd="0" destOrd="0" presId="urn:microsoft.com/office/officeart/2005/8/layout/process4"/>
    <dgm:cxn modelId="{BBEF1127-48E2-4C8F-BBA7-30F72404CC52}" type="presParOf" srcId="{55658F12-4C2F-45FB-B8AE-FDB1725AF101}" destId="{0F15678F-9BA0-4FF6-9FEF-9763DC6A110C}" srcOrd="0" destOrd="0" presId="urn:microsoft.com/office/officeart/2005/8/layout/process4"/>
    <dgm:cxn modelId="{B02E10E1-F99B-415C-89E7-869854731708}" type="presParOf" srcId="{C01418F1-F839-4F15-97CA-B5E536268B4E}" destId="{47708C4A-5040-4233-B30A-84F0E8B2E749}" srcOrd="1" destOrd="0" presId="urn:microsoft.com/office/officeart/2005/8/layout/process4"/>
    <dgm:cxn modelId="{A96919BC-2A00-4B09-A3C3-71DB3B98D203}" type="presParOf" srcId="{C01418F1-F839-4F15-97CA-B5E536268B4E}" destId="{A3165568-1012-4622-AF55-9126B1B48216}" srcOrd="2" destOrd="0" presId="urn:microsoft.com/office/officeart/2005/8/layout/process4"/>
    <dgm:cxn modelId="{B1F14E83-4B4F-41DF-A12F-30F21AC5B82B}" type="presParOf" srcId="{A3165568-1012-4622-AF55-9126B1B48216}" destId="{C042FC31-DF48-4A6D-AFC5-ED9A0FBA2A7D}" srcOrd="0" destOrd="0" presId="urn:microsoft.com/office/officeart/2005/8/layout/process4"/>
    <dgm:cxn modelId="{B59BB77C-0FDD-49A4-BF1A-4DE708870D2F}" type="presParOf" srcId="{C01418F1-F839-4F15-97CA-B5E536268B4E}" destId="{D10435D1-03ED-490B-B94A-A594FC5F9211}" srcOrd="3" destOrd="0" presId="urn:microsoft.com/office/officeart/2005/8/layout/process4"/>
    <dgm:cxn modelId="{E5DCFC06-5BF6-4542-9210-14B5A059479E}" type="presParOf" srcId="{C01418F1-F839-4F15-97CA-B5E536268B4E}" destId="{4599F4EB-31D8-401B-89B0-01EFCD4DD37A}" srcOrd="4" destOrd="0" presId="urn:microsoft.com/office/officeart/2005/8/layout/process4"/>
    <dgm:cxn modelId="{7130A886-4DEE-4D81-88F0-7CD35D2D2EA4}" type="presParOf" srcId="{4599F4EB-31D8-401B-89B0-01EFCD4DD37A}" destId="{336888E7-8BD4-49F4-997E-3AA301393CF0}" srcOrd="0" destOrd="0" presId="urn:microsoft.com/office/officeart/2005/8/layout/process4"/>
    <dgm:cxn modelId="{9C2CA47F-4502-48E2-88F2-EE42ACE67C64}" type="presParOf" srcId="{C01418F1-F839-4F15-97CA-B5E536268B4E}" destId="{69BAC6DB-D455-47B3-99BA-4DC62CBEF414}" srcOrd="5" destOrd="0" presId="urn:microsoft.com/office/officeart/2005/8/layout/process4"/>
    <dgm:cxn modelId="{D2D8B160-8F30-44F0-B1E5-63F04FACA447}" type="presParOf" srcId="{C01418F1-F839-4F15-97CA-B5E536268B4E}" destId="{3F8C8A2B-7826-4C8B-809E-728F4A3E417A}" srcOrd="6" destOrd="0" presId="urn:microsoft.com/office/officeart/2005/8/layout/process4"/>
    <dgm:cxn modelId="{32959617-2AE4-480C-8661-D99097C89AAC}" type="presParOf" srcId="{3F8C8A2B-7826-4C8B-809E-728F4A3E417A}" destId="{B291A94B-EEF9-44E7-8FB7-852C1F5CD15C}"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accent3_5" csCatId="accent3" phldr="1"/>
      <dgm:spPr/>
      <dgm:t>
        <a:bodyPr/>
        <a:lstStyle/>
        <a:p>
          <a:endParaRPr lang="en-GB"/>
        </a:p>
      </dgm:t>
    </dgm:pt>
    <dgm:pt modelId="{9CC1BAC4-C0F3-4FFC-99D1-513728A419A3}">
      <dgm:prSet custT="1"/>
      <dgm:spPr/>
      <dgm:t>
        <a:bodyPr/>
        <a:lstStyle/>
        <a:p>
          <a:pPr algn="just"/>
          <a:r>
            <a:rPr lang="en-US" sz="2400" b="0" dirty="0">
              <a:latin typeface="Times New Roman" panose="02020603050405020304" pitchFamily="18" charset="0"/>
              <a:cs typeface="Times New Roman" panose="02020603050405020304" pitchFamily="18" charset="0"/>
            </a:rPr>
            <a:t>Brecon Beacons offers eco-lodges with luxury appeal and green credentials.</a:t>
          </a:r>
          <a:endParaRPr lang="en-GB" sz="2400" b="0" dirty="0">
            <a:latin typeface="Times New Roman" panose="02020603050405020304" pitchFamily="18" charset="0"/>
            <a:cs typeface="Times New Roman" panose="02020603050405020304" pitchFamily="18" charset="0"/>
          </a:endParaRPr>
        </a:p>
      </dgm:t>
    </dgm:pt>
    <dgm:pt modelId="{001483E0-7771-4763-96A4-8E791BB49FC2}" type="parTrans" cxnId="{3A1302D3-B5AF-4AE8-AE1E-A5E92DB5DD52}">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DE9E4734-4C0A-4C16-9097-75BEECC96217}" type="sibTrans" cxnId="{3A1302D3-B5AF-4AE8-AE1E-A5E92DB5DD52}">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6BD5B650-6D58-4964-9265-3345335FAA3E}">
      <dgm:prSet custT="1"/>
      <dgm:spPr/>
      <dgm:t>
        <a:bodyPr/>
        <a:lstStyle/>
        <a:p>
          <a:pPr algn="just"/>
          <a:r>
            <a:rPr lang="en-US" sz="2400" b="0" dirty="0">
              <a:latin typeface="Times New Roman" panose="02020603050405020304" pitchFamily="18" charset="0"/>
              <a:cs typeface="Times New Roman" panose="02020603050405020304" pitchFamily="18" charset="0"/>
            </a:rPr>
            <a:t>Ideal for outdoor workshops, wellness sessions, and cultural activities (</a:t>
          </a:r>
          <a:r>
            <a:rPr lang="en-US" sz="2400" dirty="0" err="1">
              <a:latin typeface="Times New Roman" panose="02020603050405020304" pitchFamily="18" charset="0"/>
              <a:cs typeface="Times New Roman" panose="02020603050405020304" pitchFamily="18" charset="0"/>
            </a:rPr>
            <a:t>Mandić</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Walia</a:t>
          </a:r>
          <a:r>
            <a:rPr lang="en-US" sz="2400" dirty="0">
              <a:latin typeface="Times New Roman" panose="02020603050405020304" pitchFamily="18" charset="0"/>
              <a:cs typeface="Times New Roman" panose="02020603050405020304" pitchFamily="18" charset="0"/>
            </a:rPr>
            <a:t>, 2023</a:t>
          </a:r>
          <a:r>
            <a:rPr lang="en-US" sz="2400" b="0" dirty="0">
              <a:latin typeface="Times New Roman" panose="02020603050405020304" pitchFamily="18" charset="0"/>
              <a:cs typeface="Times New Roman" panose="02020603050405020304" pitchFamily="18" charset="0"/>
            </a:rPr>
            <a:t>).</a:t>
          </a:r>
          <a:endParaRPr lang="en-GB" sz="2400" b="0" dirty="0">
            <a:latin typeface="Times New Roman" panose="02020603050405020304" pitchFamily="18" charset="0"/>
            <a:cs typeface="Times New Roman" panose="02020603050405020304" pitchFamily="18" charset="0"/>
          </a:endParaRPr>
        </a:p>
      </dgm:t>
    </dgm:pt>
    <dgm:pt modelId="{1AC5EF11-D5AD-4442-8C73-5422DB0B94B1}" type="parTrans" cxnId="{517B1B55-6F20-4A6F-BC4E-714543F5D69A}">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A1DCC0F2-36D4-4A37-93A2-17346C51DCEF}" type="sibTrans" cxnId="{517B1B55-6F20-4A6F-BC4E-714543F5D69A}">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1B3D82F3-018C-476F-B928-20D18796A4B3}">
      <dgm:prSet custT="1"/>
      <dgm:spPr/>
      <dgm:t>
        <a:bodyPr/>
        <a:lstStyle/>
        <a:p>
          <a:pPr algn="just"/>
          <a:r>
            <a:rPr lang="en-US" sz="2400" b="0" dirty="0">
              <a:latin typeface="Times New Roman" panose="02020603050405020304" pitchFamily="18" charset="0"/>
              <a:cs typeface="Times New Roman" panose="02020603050405020304" pitchFamily="18" charset="0"/>
            </a:rPr>
            <a:t>May venues available in early summer; flexible for weather planning (</a:t>
          </a:r>
          <a:r>
            <a:rPr lang="en-US" sz="2400" dirty="0">
              <a:latin typeface="Times New Roman" panose="02020603050405020304" pitchFamily="18" charset="0"/>
              <a:cs typeface="Times New Roman" panose="02020603050405020304" pitchFamily="18" charset="0"/>
            </a:rPr>
            <a:t>Dziubaniuk et al., 2023</a:t>
          </a:r>
          <a:r>
            <a:rPr lang="en-US" sz="2400" b="0" dirty="0">
              <a:latin typeface="Times New Roman" panose="02020603050405020304" pitchFamily="18" charset="0"/>
              <a:cs typeface="Times New Roman" panose="02020603050405020304" pitchFamily="18" charset="0"/>
            </a:rPr>
            <a:t>).</a:t>
          </a:r>
          <a:endParaRPr lang="en-GB" sz="2400" b="0" dirty="0">
            <a:latin typeface="Times New Roman" panose="02020603050405020304" pitchFamily="18" charset="0"/>
            <a:cs typeface="Times New Roman" panose="02020603050405020304" pitchFamily="18" charset="0"/>
          </a:endParaRPr>
        </a:p>
      </dgm:t>
    </dgm:pt>
    <dgm:pt modelId="{A882B43A-BCE5-49C4-B543-9E04EA0BAF4D}" type="parTrans" cxnId="{EBC6734B-71A5-4AFA-9A3B-1AAB5FFD645F}">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29631F08-7DB0-46AE-A79E-47A7F45F53FF}" type="sibTrans" cxnId="{EBC6734B-71A5-4AFA-9A3B-1AAB5FFD645F}">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91F7C20A-4920-44F8-885A-ABCE191DEB52}">
      <dgm:prSet custT="1"/>
      <dgm:spPr/>
      <dgm:t>
        <a:bodyPr/>
        <a:lstStyle/>
        <a:p>
          <a:pPr algn="just"/>
          <a:r>
            <a:rPr lang="en-US" sz="2400" dirty="0">
              <a:latin typeface="Times New Roman" panose="02020603050405020304" pitchFamily="18" charset="0"/>
              <a:cs typeface="Times New Roman" panose="02020603050405020304" pitchFamily="18" charset="0"/>
            </a:rPr>
            <a:t>Supports local economy through partnerships with nearby suppliers (Harris et al., 2024).</a:t>
          </a:r>
          <a:endParaRPr lang="en-GB" sz="2400" dirty="0">
            <a:latin typeface="Times New Roman" panose="02020603050405020304" pitchFamily="18" charset="0"/>
            <a:cs typeface="Times New Roman" panose="02020603050405020304" pitchFamily="18" charset="0"/>
          </a:endParaRPr>
        </a:p>
      </dgm:t>
    </dgm:pt>
    <dgm:pt modelId="{1E9A58B7-3454-4F2E-A8F0-849C7E6D2FAB}" type="parTrans" cxnId="{4CC2FC36-ED76-42EF-8CA2-3A6AB92B4496}">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FE9222AC-EEF4-4FF1-AAB5-90251F015976}" type="sibTrans" cxnId="{4CC2FC36-ED76-42EF-8CA2-3A6AB92B4496}">
      <dgm:prSet/>
      <dgm:spPr/>
      <dgm:t>
        <a:bodyPr/>
        <a:lstStyle/>
        <a:p>
          <a:pPr algn="just"/>
          <a:endParaRPr lang="en-GB" sz="2400">
            <a:latin typeface="Times New Roman" panose="02020603050405020304" pitchFamily="18" charset="0"/>
            <a:cs typeface="Times New Roman" panose="02020603050405020304" pitchFamily="18" charset="0"/>
          </a:endParaRPr>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108E94DD-0FFC-4D37-8537-238F8275AFCB}" type="pres">
      <dgm:prSet presAssocID="{9CC1BAC4-C0F3-4FFC-99D1-513728A419A3}" presName="text_1" presStyleLbl="node1" presStyleIdx="0" presStyleCnt="4">
        <dgm:presLayoutVars>
          <dgm:bulletEnabled val="1"/>
        </dgm:presLayoutVars>
      </dgm:prSet>
      <dgm:spPr/>
    </dgm:pt>
    <dgm:pt modelId="{B4B5B3A4-6D78-4D6A-B1DE-E1F79ADAB053}" type="pres">
      <dgm:prSet presAssocID="{9CC1BAC4-C0F3-4FFC-99D1-513728A419A3}" presName="accent_1" presStyleCnt="0"/>
      <dgm:spPr/>
    </dgm:pt>
    <dgm:pt modelId="{A218F916-2124-451F-9FE7-F2DD0076EE01}" type="pres">
      <dgm:prSet presAssocID="{9CC1BAC4-C0F3-4FFC-99D1-513728A419A3}" presName="accentRepeatNode" presStyleLbl="solidFgAcc1" presStyleIdx="0" presStyleCnt="4"/>
      <dgm:spPr/>
    </dgm:pt>
    <dgm:pt modelId="{3CA171AA-3D57-4C5D-A4FE-62DAB1A101CC}" type="pres">
      <dgm:prSet presAssocID="{6BD5B650-6D58-4964-9265-3345335FAA3E}" presName="text_2" presStyleLbl="node1" presStyleIdx="1" presStyleCnt="4">
        <dgm:presLayoutVars>
          <dgm:bulletEnabled val="1"/>
        </dgm:presLayoutVars>
      </dgm:prSet>
      <dgm:spPr/>
    </dgm:pt>
    <dgm:pt modelId="{88C65979-9FBD-443E-87C1-1B7B054317AD}" type="pres">
      <dgm:prSet presAssocID="{6BD5B650-6D58-4964-9265-3345335FAA3E}" presName="accent_2" presStyleCnt="0"/>
      <dgm:spPr/>
    </dgm:pt>
    <dgm:pt modelId="{D9ED0D9F-265B-449B-89DF-B778B32A67F5}" type="pres">
      <dgm:prSet presAssocID="{6BD5B650-6D58-4964-9265-3345335FAA3E}" presName="accentRepeatNode" presStyleLbl="solidFgAcc1" presStyleIdx="1" presStyleCnt="4"/>
      <dgm:spPr/>
    </dgm:pt>
    <dgm:pt modelId="{F7F96F56-A086-4600-B73B-472D29BFBB75}" type="pres">
      <dgm:prSet presAssocID="{1B3D82F3-018C-476F-B928-20D18796A4B3}" presName="text_3" presStyleLbl="node1" presStyleIdx="2" presStyleCnt="4">
        <dgm:presLayoutVars>
          <dgm:bulletEnabled val="1"/>
        </dgm:presLayoutVars>
      </dgm:prSet>
      <dgm:spPr/>
    </dgm:pt>
    <dgm:pt modelId="{18CD760D-5E0B-438D-AC3D-E47D52110251}" type="pres">
      <dgm:prSet presAssocID="{1B3D82F3-018C-476F-B928-20D18796A4B3}" presName="accent_3" presStyleCnt="0"/>
      <dgm:spPr/>
    </dgm:pt>
    <dgm:pt modelId="{11811300-D29F-4F0D-8BFC-81381477BC41}" type="pres">
      <dgm:prSet presAssocID="{1B3D82F3-018C-476F-B928-20D18796A4B3}" presName="accentRepeatNode" presStyleLbl="solidFgAcc1" presStyleIdx="2" presStyleCnt="4"/>
      <dgm:spPr/>
    </dgm:pt>
    <dgm:pt modelId="{434CC660-67BE-4E5F-854E-14EFE4DEBAF5}" type="pres">
      <dgm:prSet presAssocID="{91F7C20A-4920-44F8-885A-ABCE191DEB52}" presName="text_4" presStyleLbl="node1" presStyleIdx="3" presStyleCnt="4">
        <dgm:presLayoutVars>
          <dgm:bulletEnabled val="1"/>
        </dgm:presLayoutVars>
      </dgm:prSet>
      <dgm:spPr/>
    </dgm:pt>
    <dgm:pt modelId="{6B6D05F4-3F98-4F5A-982F-8182F1B9D541}" type="pres">
      <dgm:prSet presAssocID="{91F7C20A-4920-44F8-885A-ABCE191DEB52}" presName="accent_4" presStyleCnt="0"/>
      <dgm:spPr/>
    </dgm:pt>
    <dgm:pt modelId="{7E0F374F-F976-4CAD-BF86-A495C23B88B4}" type="pres">
      <dgm:prSet presAssocID="{91F7C20A-4920-44F8-885A-ABCE191DEB52}" presName="accentRepeatNode" presStyleLbl="solidFgAcc1" presStyleIdx="3" presStyleCnt="4"/>
      <dgm:spPr/>
    </dgm:pt>
  </dgm:ptLst>
  <dgm:cxnLst>
    <dgm:cxn modelId="{7007290D-B8E0-4B9E-9BBA-70B3B5D57DD0}" type="presOf" srcId="{9CC1BAC4-C0F3-4FFC-99D1-513728A419A3}" destId="{108E94DD-0FFC-4D37-8537-238F8275AFCB}" srcOrd="0" destOrd="0" presId="urn:microsoft.com/office/officeart/2008/layout/VerticalCurvedList"/>
    <dgm:cxn modelId="{C743B611-BB0F-45F7-BF30-149E63A19C97}" type="presOf" srcId="{AB17BE6D-26DF-44FE-8008-E4B1C0F239F5}" destId="{CA70856C-0B4B-44CB-978B-29EEF6A03833}" srcOrd="0" destOrd="0" presId="urn:microsoft.com/office/officeart/2008/layout/VerticalCurvedList"/>
    <dgm:cxn modelId="{4CC2FC36-ED76-42EF-8CA2-3A6AB92B4496}" srcId="{AB17BE6D-26DF-44FE-8008-E4B1C0F239F5}" destId="{91F7C20A-4920-44F8-885A-ABCE191DEB52}" srcOrd="3" destOrd="0" parTransId="{1E9A58B7-3454-4F2E-A8F0-849C7E6D2FAB}" sibTransId="{FE9222AC-EEF4-4FF1-AAB5-90251F015976}"/>
    <dgm:cxn modelId="{3B41B65B-F0CB-47EF-ACFE-EA64E13BC0A4}" type="presOf" srcId="{91F7C20A-4920-44F8-885A-ABCE191DEB52}" destId="{434CC660-67BE-4E5F-854E-14EFE4DEBAF5}" srcOrd="0" destOrd="0" presId="urn:microsoft.com/office/officeart/2008/layout/VerticalCurvedList"/>
    <dgm:cxn modelId="{00F5B069-DE6B-4298-8406-0924910A7807}" type="presOf" srcId="{1B3D82F3-018C-476F-B928-20D18796A4B3}" destId="{F7F96F56-A086-4600-B73B-472D29BFBB75}" srcOrd="0" destOrd="0" presId="urn:microsoft.com/office/officeart/2008/layout/VerticalCurvedList"/>
    <dgm:cxn modelId="{EBC6734B-71A5-4AFA-9A3B-1AAB5FFD645F}" srcId="{AB17BE6D-26DF-44FE-8008-E4B1C0F239F5}" destId="{1B3D82F3-018C-476F-B928-20D18796A4B3}" srcOrd="2" destOrd="0" parTransId="{A882B43A-BCE5-49C4-B543-9E04EA0BAF4D}" sibTransId="{29631F08-7DB0-46AE-A79E-47A7F45F53FF}"/>
    <dgm:cxn modelId="{517B1B55-6F20-4A6F-BC4E-714543F5D69A}" srcId="{AB17BE6D-26DF-44FE-8008-E4B1C0F239F5}" destId="{6BD5B650-6D58-4964-9265-3345335FAA3E}" srcOrd="1" destOrd="0" parTransId="{1AC5EF11-D5AD-4442-8C73-5422DB0B94B1}" sibTransId="{A1DCC0F2-36D4-4A37-93A2-17346C51DCEF}"/>
    <dgm:cxn modelId="{F61D5DD2-0868-4EB0-A71C-C62334FEA5B6}" type="presOf" srcId="{DE9E4734-4C0A-4C16-9097-75BEECC96217}" destId="{B1560FD0-FCBD-499B-8A7B-52F18049F7BD}" srcOrd="0" destOrd="0" presId="urn:microsoft.com/office/officeart/2008/layout/VerticalCurvedList"/>
    <dgm:cxn modelId="{3A1302D3-B5AF-4AE8-AE1E-A5E92DB5DD52}" srcId="{AB17BE6D-26DF-44FE-8008-E4B1C0F239F5}" destId="{9CC1BAC4-C0F3-4FFC-99D1-513728A419A3}" srcOrd="0" destOrd="0" parTransId="{001483E0-7771-4763-96A4-8E791BB49FC2}" sibTransId="{DE9E4734-4C0A-4C16-9097-75BEECC96217}"/>
    <dgm:cxn modelId="{D69B13FB-4C5B-4800-B151-47337AF00945}" type="presOf" srcId="{6BD5B650-6D58-4964-9265-3345335FAA3E}" destId="{3CA171AA-3D57-4C5D-A4FE-62DAB1A101CC}" srcOrd="0" destOrd="0" presId="urn:microsoft.com/office/officeart/2008/layout/VerticalCurvedList"/>
    <dgm:cxn modelId="{945F9238-61D9-4E91-89C6-76497A276357}" type="presParOf" srcId="{CA70856C-0B4B-44CB-978B-29EEF6A03833}" destId="{C77E112E-AC6B-46AA-8FFE-03397F6AA135}" srcOrd="0" destOrd="0" presId="urn:microsoft.com/office/officeart/2008/layout/VerticalCurvedList"/>
    <dgm:cxn modelId="{0506C3E4-E461-4FC6-AF13-D3D60ED11561}" type="presParOf" srcId="{C77E112E-AC6B-46AA-8FFE-03397F6AA135}" destId="{D46C933B-F166-4A53-A607-ACE30C3F002E}" srcOrd="0" destOrd="0" presId="urn:microsoft.com/office/officeart/2008/layout/VerticalCurvedList"/>
    <dgm:cxn modelId="{4B1F3449-EB8B-4107-873F-07204186D14D}" type="presParOf" srcId="{D46C933B-F166-4A53-A607-ACE30C3F002E}" destId="{C2753E1D-1199-4F93-9D2D-1A98E3BC476A}" srcOrd="0" destOrd="0" presId="urn:microsoft.com/office/officeart/2008/layout/VerticalCurvedList"/>
    <dgm:cxn modelId="{07F2CD1E-B065-4AEA-BD75-7A38070D926E}" type="presParOf" srcId="{D46C933B-F166-4A53-A607-ACE30C3F002E}" destId="{B1560FD0-FCBD-499B-8A7B-52F18049F7BD}" srcOrd="1" destOrd="0" presId="urn:microsoft.com/office/officeart/2008/layout/VerticalCurvedList"/>
    <dgm:cxn modelId="{BF4E68A7-C342-45D6-B110-3C1723A45B12}" type="presParOf" srcId="{D46C933B-F166-4A53-A607-ACE30C3F002E}" destId="{0B7EB961-78BF-470E-B846-D6CD9FDBD0EC}" srcOrd="2" destOrd="0" presId="urn:microsoft.com/office/officeart/2008/layout/VerticalCurvedList"/>
    <dgm:cxn modelId="{077BF1B5-7E04-4BD4-BB03-C7972520F039}" type="presParOf" srcId="{D46C933B-F166-4A53-A607-ACE30C3F002E}" destId="{3A2BFE5E-32DE-4A5E-B994-9A3A8BD809BB}" srcOrd="3" destOrd="0" presId="urn:microsoft.com/office/officeart/2008/layout/VerticalCurvedList"/>
    <dgm:cxn modelId="{8BE85664-3099-4125-88D0-62B3336329FB}" type="presParOf" srcId="{C77E112E-AC6B-46AA-8FFE-03397F6AA135}" destId="{108E94DD-0FFC-4D37-8537-238F8275AFCB}" srcOrd="1" destOrd="0" presId="urn:microsoft.com/office/officeart/2008/layout/VerticalCurvedList"/>
    <dgm:cxn modelId="{D8D2E645-6168-467C-8DF9-CD9A03298EC9}" type="presParOf" srcId="{C77E112E-AC6B-46AA-8FFE-03397F6AA135}" destId="{B4B5B3A4-6D78-4D6A-B1DE-E1F79ADAB053}" srcOrd="2" destOrd="0" presId="urn:microsoft.com/office/officeart/2008/layout/VerticalCurvedList"/>
    <dgm:cxn modelId="{6911343F-31BF-4AD6-8CE8-925E42283485}" type="presParOf" srcId="{B4B5B3A4-6D78-4D6A-B1DE-E1F79ADAB053}" destId="{A218F916-2124-451F-9FE7-F2DD0076EE01}" srcOrd="0" destOrd="0" presId="urn:microsoft.com/office/officeart/2008/layout/VerticalCurvedList"/>
    <dgm:cxn modelId="{EBAAAF97-5607-4952-8A29-272283CAB101}" type="presParOf" srcId="{C77E112E-AC6B-46AA-8FFE-03397F6AA135}" destId="{3CA171AA-3D57-4C5D-A4FE-62DAB1A101CC}" srcOrd="3" destOrd="0" presId="urn:microsoft.com/office/officeart/2008/layout/VerticalCurvedList"/>
    <dgm:cxn modelId="{E00B7DC5-A05A-4FD1-8C21-F298AFD4D77A}" type="presParOf" srcId="{C77E112E-AC6B-46AA-8FFE-03397F6AA135}" destId="{88C65979-9FBD-443E-87C1-1B7B054317AD}" srcOrd="4" destOrd="0" presId="urn:microsoft.com/office/officeart/2008/layout/VerticalCurvedList"/>
    <dgm:cxn modelId="{92240D58-B8B7-478B-84E2-33383B310AC2}" type="presParOf" srcId="{88C65979-9FBD-443E-87C1-1B7B054317AD}" destId="{D9ED0D9F-265B-449B-89DF-B778B32A67F5}" srcOrd="0" destOrd="0" presId="urn:microsoft.com/office/officeart/2008/layout/VerticalCurvedList"/>
    <dgm:cxn modelId="{4A62AAE9-553C-4673-BB53-922A17C14285}" type="presParOf" srcId="{C77E112E-AC6B-46AA-8FFE-03397F6AA135}" destId="{F7F96F56-A086-4600-B73B-472D29BFBB75}" srcOrd="5" destOrd="0" presId="urn:microsoft.com/office/officeart/2008/layout/VerticalCurvedList"/>
    <dgm:cxn modelId="{A74A5AF8-5DF3-4B73-A9AC-38DABCCC3DCD}" type="presParOf" srcId="{C77E112E-AC6B-46AA-8FFE-03397F6AA135}" destId="{18CD760D-5E0B-438D-AC3D-E47D52110251}" srcOrd="6" destOrd="0" presId="urn:microsoft.com/office/officeart/2008/layout/VerticalCurvedList"/>
    <dgm:cxn modelId="{E57A02A3-58A3-4F32-B38B-E32B12268252}" type="presParOf" srcId="{18CD760D-5E0B-438D-AC3D-E47D52110251}" destId="{11811300-D29F-4F0D-8BFC-81381477BC41}" srcOrd="0" destOrd="0" presId="urn:microsoft.com/office/officeart/2008/layout/VerticalCurvedList"/>
    <dgm:cxn modelId="{4CAC4CF6-A6D6-473D-99AA-75F33DDDB32C}" type="presParOf" srcId="{C77E112E-AC6B-46AA-8FFE-03397F6AA135}" destId="{434CC660-67BE-4E5F-854E-14EFE4DEBAF5}" srcOrd="7" destOrd="0" presId="urn:microsoft.com/office/officeart/2008/layout/VerticalCurvedList"/>
    <dgm:cxn modelId="{1504829B-995F-4DCB-A292-AFDA2BCE7C7D}" type="presParOf" srcId="{C77E112E-AC6B-46AA-8FFE-03397F6AA135}" destId="{6B6D05F4-3F98-4F5A-982F-8182F1B9D541}" srcOrd="8" destOrd="0" presId="urn:microsoft.com/office/officeart/2008/layout/VerticalCurvedList"/>
    <dgm:cxn modelId="{6F3A8127-5305-4FC5-90A5-837BD2B90ACC}" type="presParOf" srcId="{6B6D05F4-3F98-4F5A-982F-8182F1B9D541}" destId="{7E0F374F-F976-4CAD-BF86-A495C23B88B4}"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468B1BCD-85E1-4F8D-AC6C-C833ADA609C7}">
      <dgm:prSet custT="1"/>
      <dgm:spPr/>
      <dgm:t>
        <a:bodyPr/>
        <a:lstStyle/>
        <a:p>
          <a:pPr algn="just"/>
          <a:r>
            <a:rPr lang="en-US" sz="2800" dirty="0">
              <a:latin typeface="Times New Roman" panose="02020603050405020304" pitchFamily="18" charset="0"/>
              <a:cs typeface="Times New Roman" panose="02020603050405020304" pitchFamily="18" charset="0"/>
            </a:rPr>
            <a:t>Staffing: Requires facilitators, wellness coaches, and cultural experts (</a:t>
          </a:r>
          <a:r>
            <a:rPr lang="en-US" sz="2800" dirty="0" err="1">
              <a:latin typeface="Times New Roman" panose="02020603050405020304" pitchFamily="18" charset="0"/>
              <a:cs typeface="Times New Roman" panose="02020603050405020304" pitchFamily="18" charset="0"/>
            </a:rPr>
            <a:t>Elías</a:t>
          </a:r>
          <a:r>
            <a:rPr lang="en-US" sz="2800" dirty="0">
              <a:latin typeface="Times New Roman" panose="02020603050405020304" pitchFamily="18" charset="0"/>
              <a:cs typeface="Times New Roman" panose="02020603050405020304" pitchFamily="18" charset="0"/>
            </a:rPr>
            <a:t> and Carmen, 2025).</a:t>
          </a:r>
          <a:endParaRPr lang="en-GB" sz="2800" dirty="0">
            <a:latin typeface="Times New Roman" panose="02020603050405020304" pitchFamily="18" charset="0"/>
            <a:cs typeface="Times New Roman" panose="02020603050405020304" pitchFamily="18" charset="0"/>
          </a:endParaRPr>
        </a:p>
      </dgm:t>
    </dgm:pt>
    <dgm:pt modelId="{0BA17962-CB1C-406B-8EB0-224D000BFB3F}" type="parTrans" cxnId="{1E2D7A4F-EA9E-4784-AAD5-F31003373E21}">
      <dgm:prSet/>
      <dgm:spPr/>
      <dgm:t>
        <a:bodyPr/>
        <a:lstStyle/>
        <a:p>
          <a:pPr algn="just"/>
          <a:endParaRPr lang="en-GB" sz="2800">
            <a:latin typeface="Times New Roman" panose="02020603050405020304" pitchFamily="18" charset="0"/>
            <a:cs typeface="Times New Roman" panose="02020603050405020304" pitchFamily="18" charset="0"/>
          </a:endParaRPr>
        </a:p>
      </dgm:t>
    </dgm:pt>
    <dgm:pt modelId="{9AB3268B-CF43-42E2-8C3A-74623C6DE100}" type="sibTrans" cxnId="{1E2D7A4F-EA9E-4784-AAD5-F31003373E21}">
      <dgm:prSet custT="1"/>
      <dgm:spPr/>
      <dgm:t>
        <a:bodyPr/>
        <a:lstStyle/>
        <a:p>
          <a:pPr algn="just"/>
          <a:endParaRPr lang="en-GB" sz="2800">
            <a:latin typeface="Times New Roman" panose="02020603050405020304" pitchFamily="18" charset="0"/>
            <a:cs typeface="Times New Roman" panose="02020603050405020304" pitchFamily="18" charset="0"/>
          </a:endParaRPr>
        </a:p>
      </dgm:t>
    </dgm:pt>
    <dgm:pt modelId="{BC5369C2-580C-468F-8891-309270A9CD40}">
      <dgm:prSet custT="1"/>
      <dgm:spPr/>
      <dgm:t>
        <a:bodyPr/>
        <a:lstStyle/>
        <a:p>
          <a:pPr algn="just"/>
          <a:endParaRPr lang="en-US" sz="28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Resources include eco-lodging, AV gear, workshop tools, transport (</a:t>
          </a:r>
          <a:r>
            <a:rPr lang="en-US" sz="2800" dirty="0" err="1">
              <a:latin typeface="Times New Roman" panose="02020603050405020304" pitchFamily="18" charset="0"/>
              <a:cs typeface="Times New Roman" panose="02020603050405020304" pitchFamily="18" charset="0"/>
            </a:rPr>
            <a:t>Pascual</a:t>
          </a:r>
          <a:r>
            <a:rPr lang="en-US" sz="2800" dirty="0">
              <a:latin typeface="Times New Roman" panose="02020603050405020304" pitchFamily="18" charset="0"/>
              <a:cs typeface="Times New Roman" panose="02020603050405020304" pitchFamily="18" charset="0"/>
            </a:rPr>
            <a:t> et al., 2021).
</a:t>
          </a:r>
          <a:endParaRPr lang="en-GB" sz="2800" dirty="0">
            <a:latin typeface="Times New Roman" panose="02020603050405020304" pitchFamily="18" charset="0"/>
            <a:cs typeface="Times New Roman" panose="02020603050405020304" pitchFamily="18" charset="0"/>
          </a:endParaRPr>
        </a:p>
      </dgm:t>
    </dgm:pt>
    <dgm:pt modelId="{81D60932-C576-47DB-A906-EE2B1F8CC57D}" type="parTrans" cxnId="{E52FF489-EAC6-4ECF-AF24-6053DA2EA92C}">
      <dgm:prSet/>
      <dgm:spPr/>
      <dgm:t>
        <a:bodyPr/>
        <a:lstStyle/>
        <a:p>
          <a:pPr algn="just"/>
          <a:endParaRPr lang="en-GB" sz="2800">
            <a:latin typeface="Times New Roman" panose="02020603050405020304" pitchFamily="18" charset="0"/>
            <a:cs typeface="Times New Roman" panose="02020603050405020304" pitchFamily="18" charset="0"/>
          </a:endParaRPr>
        </a:p>
      </dgm:t>
    </dgm:pt>
    <dgm:pt modelId="{450F854D-6030-4732-BDD9-4A49A61E5FDB}" type="sibTrans" cxnId="{E52FF489-EAC6-4ECF-AF24-6053DA2EA92C}">
      <dgm:prSet custT="1"/>
      <dgm:spPr/>
      <dgm:t>
        <a:bodyPr/>
        <a:lstStyle/>
        <a:p>
          <a:pPr algn="just"/>
          <a:endParaRPr lang="en-GB" sz="2800">
            <a:latin typeface="Times New Roman" panose="02020603050405020304" pitchFamily="18" charset="0"/>
            <a:cs typeface="Times New Roman" panose="02020603050405020304" pitchFamily="18" charset="0"/>
          </a:endParaRPr>
        </a:p>
      </dgm:t>
    </dgm:pt>
    <dgm:pt modelId="{99F60EEF-BD11-48E2-BAB7-E507CE431133}">
      <dgm:prSet custT="1"/>
      <dgm:spPr/>
      <dgm:t>
        <a:bodyPr/>
        <a:lstStyle/>
        <a:p>
          <a:pPr algn="just"/>
          <a:r>
            <a:rPr lang="en-US" sz="2800" dirty="0">
              <a:latin typeface="Times New Roman" panose="02020603050405020304" pitchFamily="18" charset="0"/>
              <a:cs typeface="Times New Roman" panose="02020603050405020304" pitchFamily="18" charset="0"/>
            </a:rPr>
            <a:t>Local sourcing for food, staffing, and logistics is prioritised (Wright et al., 2020).</a:t>
          </a:r>
          <a:endParaRPr lang="en-GB" sz="2800" dirty="0">
            <a:latin typeface="Times New Roman" panose="02020603050405020304" pitchFamily="18" charset="0"/>
            <a:cs typeface="Times New Roman" panose="02020603050405020304" pitchFamily="18" charset="0"/>
          </a:endParaRPr>
        </a:p>
      </dgm:t>
    </dgm:pt>
    <dgm:pt modelId="{AA98EA3B-82FD-4457-87B9-F363878A67F0}" type="parTrans" cxnId="{BCA7AB21-A406-4640-AD2F-F7C359F2DC35}">
      <dgm:prSet/>
      <dgm:spPr/>
      <dgm:t>
        <a:bodyPr/>
        <a:lstStyle/>
        <a:p>
          <a:pPr algn="just"/>
          <a:endParaRPr lang="en-GB" sz="2800">
            <a:latin typeface="Times New Roman" panose="02020603050405020304" pitchFamily="18" charset="0"/>
            <a:cs typeface="Times New Roman" panose="02020603050405020304" pitchFamily="18" charset="0"/>
          </a:endParaRPr>
        </a:p>
      </dgm:t>
    </dgm:pt>
    <dgm:pt modelId="{325086BD-C92A-4C12-8843-BFA703154879}" type="sibTrans" cxnId="{BCA7AB21-A406-4640-AD2F-F7C359F2DC35}">
      <dgm:prSet custT="1"/>
      <dgm:spPr/>
      <dgm:t>
        <a:bodyPr/>
        <a:lstStyle/>
        <a:p>
          <a:pPr algn="just"/>
          <a:endParaRPr lang="en-GB" sz="2800">
            <a:latin typeface="Times New Roman" panose="02020603050405020304" pitchFamily="18" charset="0"/>
            <a:cs typeface="Times New Roman" panose="02020603050405020304" pitchFamily="18" charset="0"/>
          </a:endParaRPr>
        </a:p>
      </dgm:t>
    </dgm:pt>
    <dgm:pt modelId="{A124AEF1-6B25-4060-BBD8-1DAB2EF7C7CE}">
      <dgm:prSet custT="1"/>
      <dgm:spPr/>
      <dgm:t>
        <a:bodyPr/>
        <a:lstStyle/>
        <a:p>
          <a:pPr algn="just"/>
          <a:r>
            <a:rPr lang="en-US" sz="2800" dirty="0">
              <a:latin typeface="Times New Roman" panose="02020603050405020304" pitchFamily="18" charset="0"/>
              <a:cs typeface="Times New Roman" panose="02020603050405020304" pitchFamily="18" charset="0"/>
            </a:rPr>
            <a:t>Focus on safety, accessibility, and sustainable operations (Bowdin et al., 2023).</a:t>
          </a:r>
          <a:endParaRPr lang="en-GB" sz="2800" dirty="0">
            <a:latin typeface="Times New Roman" panose="02020603050405020304" pitchFamily="18" charset="0"/>
            <a:cs typeface="Times New Roman" panose="02020603050405020304" pitchFamily="18" charset="0"/>
          </a:endParaRPr>
        </a:p>
      </dgm:t>
    </dgm:pt>
    <dgm:pt modelId="{7D498808-B749-4A14-93F8-2319694AEF3F}" type="parTrans" cxnId="{B4260E9C-2248-40D8-8677-ED464228D50C}">
      <dgm:prSet/>
      <dgm:spPr/>
      <dgm:t>
        <a:bodyPr/>
        <a:lstStyle/>
        <a:p>
          <a:pPr algn="just"/>
          <a:endParaRPr lang="en-GB" sz="2800">
            <a:latin typeface="Times New Roman" panose="02020603050405020304" pitchFamily="18" charset="0"/>
            <a:cs typeface="Times New Roman" panose="02020603050405020304" pitchFamily="18" charset="0"/>
          </a:endParaRPr>
        </a:p>
      </dgm:t>
    </dgm:pt>
    <dgm:pt modelId="{30B809A0-38F9-434F-B483-9A49D4C9B8DE}" type="sibTrans" cxnId="{B4260E9C-2248-40D8-8677-ED464228D50C}">
      <dgm:prSet/>
      <dgm:spPr/>
      <dgm:t>
        <a:bodyPr/>
        <a:lstStyle/>
        <a:p>
          <a:pPr algn="just"/>
          <a:endParaRPr lang="en-GB" sz="2800">
            <a:latin typeface="Times New Roman" panose="02020603050405020304" pitchFamily="18" charset="0"/>
            <a:cs typeface="Times New Roman" panose="02020603050405020304" pitchFamily="18" charset="0"/>
          </a:endParaRPr>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9BD592F5-7289-4AFD-90D1-C70C503D4163}" type="pres">
      <dgm:prSet presAssocID="{8617C6BD-8BE5-491B-897D-CD2122ACC3FF}" presName="FourNodes_1" presStyleLbl="node1" presStyleIdx="0" presStyleCnt="4">
        <dgm:presLayoutVars>
          <dgm:bulletEnabled val="1"/>
        </dgm:presLayoutVars>
      </dgm:prSet>
      <dgm:spPr/>
    </dgm:pt>
    <dgm:pt modelId="{29008755-A4D8-4F47-83B1-1D0C3C7F7747}" type="pres">
      <dgm:prSet presAssocID="{8617C6BD-8BE5-491B-897D-CD2122ACC3FF}" presName="FourNodes_2" presStyleLbl="node1" presStyleIdx="1" presStyleCnt="4">
        <dgm:presLayoutVars>
          <dgm:bulletEnabled val="1"/>
        </dgm:presLayoutVars>
      </dgm:prSet>
      <dgm:spPr/>
    </dgm:pt>
    <dgm:pt modelId="{51A4B12A-BD44-45D5-A2FB-97651E2376AE}" type="pres">
      <dgm:prSet presAssocID="{8617C6BD-8BE5-491B-897D-CD2122ACC3FF}" presName="FourNodes_3" presStyleLbl="node1" presStyleIdx="2" presStyleCnt="4">
        <dgm:presLayoutVars>
          <dgm:bulletEnabled val="1"/>
        </dgm:presLayoutVars>
      </dgm:prSet>
      <dgm:spPr/>
    </dgm:pt>
    <dgm:pt modelId="{051F8974-F7DB-47AA-946D-A2E8FC3E2D12}" type="pres">
      <dgm:prSet presAssocID="{8617C6BD-8BE5-491B-897D-CD2122ACC3FF}" presName="FourNodes_4" presStyleLbl="node1" presStyleIdx="3" presStyleCnt="4">
        <dgm:presLayoutVars>
          <dgm:bulletEnabled val="1"/>
        </dgm:presLayoutVars>
      </dgm:prSet>
      <dgm:spPr/>
    </dgm:pt>
    <dgm:pt modelId="{41FB4FD4-E823-4A46-AA93-81E4E1969155}" type="pres">
      <dgm:prSet presAssocID="{8617C6BD-8BE5-491B-897D-CD2122ACC3FF}" presName="FourConn_1-2" presStyleLbl="fgAccFollowNode1" presStyleIdx="0" presStyleCnt="3">
        <dgm:presLayoutVars>
          <dgm:bulletEnabled val="1"/>
        </dgm:presLayoutVars>
      </dgm:prSet>
      <dgm:spPr/>
    </dgm:pt>
    <dgm:pt modelId="{D4F9D092-44C0-4A85-A872-C130CB3B4ABF}" type="pres">
      <dgm:prSet presAssocID="{8617C6BD-8BE5-491B-897D-CD2122ACC3FF}" presName="FourConn_2-3" presStyleLbl="fgAccFollowNode1" presStyleIdx="1" presStyleCnt="3">
        <dgm:presLayoutVars>
          <dgm:bulletEnabled val="1"/>
        </dgm:presLayoutVars>
      </dgm:prSet>
      <dgm:spPr/>
    </dgm:pt>
    <dgm:pt modelId="{6E728341-6702-41A5-87AF-6B16D665C76C}" type="pres">
      <dgm:prSet presAssocID="{8617C6BD-8BE5-491B-897D-CD2122ACC3FF}" presName="FourConn_3-4" presStyleLbl="fgAccFollowNode1" presStyleIdx="2" presStyleCnt="3">
        <dgm:presLayoutVars>
          <dgm:bulletEnabled val="1"/>
        </dgm:presLayoutVars>
      </dgm:prSet>
      <dgm:spPr/>
    </dgm:pt>
    <dgm:pt modelId="{5C7B04CD-0314-4E5C-87B2-77B493EA94BC}" type="pres">
      <dgm:prSet presAssocID="{8617C6BD-8BE5-491B-897D-CD2122ACC3FF}" presName="FourNodes_1_text" presStyleLbl="node1" presStyleIdx="3" presStyleCnt="4">
        <dgm:presLayoutVars>
          <dgm:bulletEnabled val="1"/>
        </dgm:presLayoutVars>
      </dgm:prSet>
      <dgm:spPr/>
    </dgm:pt>
    <dgm:pt modelId="{69C7C16B-7841-4320-B5BB-869C9F3948A6}" type="pres">
      <dgm:prSet presAssocID="{8617C6BD-8BE5-491B-897D-CD2122ACC3FF}" presName="FourNodes_2_text" presStyleLbl="node1" presStyleIdx="3" presStyleCnt="4">
        <dgm:presLayoutVars>
          <dgm:bulletEnabled val="1"/>
        </dgm:presLayoutVars>
      </dgm:prSet>
      <dgm:spPr/>
    </dgm:pt>
    <dgm:pt modelId="{FAC819B4-BD17-46EA-A02B-B97EBFB5258E}" type="pres">
      <dgm:prSet presAssocID="{8617C6BD-8BE5-491B-897D-CD2122ACC3FF}" presName="FourNodes_3_text" presStyleLbl="node1" presStyleIdx="3" presStyleCnt="4">
        <dgm:presLayoutVars>
          <dgm:bulletEnabled val="1"/>
        </dgm:presLayoutVars>
      </dgm:prSet>
      <dgm:spPr/>
    </dgm:pt>
    <dgm:pt modelId="{EDB79EB2-E5C5-4B08-B4CB-CC5883848CF8}" type="pres">
      <dgm:prSet presAssocID="{8617C6BD-8BE5-491B-897D-CD2122ACC3FF}" presName="FourNodes_4_text" presStyleLbl="node1" presStyleIdx="3" presStyleCnt="4">
        <dgm:presLayoutVars>
          <dgm:bulletEnabled val="1"/>
        </dgm:presLayoutVars>
      </dgm:prSet>
      <dgm:spPr/>
    </dgm:pt>
  </dgm:ptLst>
  <dgm:cxnLst>
    <dgm:cxn modelId="{B5F4BC03-D02C-463A-96DF-DA2B7C301E61}" type="presOf" srcId="{BC5369C2-580C-468F-8891-309270A9CD40}" destId="{69C7C16B-7841-4320-B5BB-869C9F3948A6}" srcOrd="1" destOrd="0" presId="urn:microsoft.com/office/officeart/2005/8/layout/vProcess5"/>
    <dgm:cxn modelId="{37118310-AB95-49CE-AC31-6FACB3B7A6C8}" type="presOf" srcId="{A124AEF1-6B25-4060-BBD8-1DAB2EF7C7CE}" destId="{EDB79EB2-E5C5-4B08-B4CB-CC5883848CF8}" srcOrd="1" destOrd="0" presId="urn:microsoft.com/office/officeart/2005/8/layout/vProcess5"/>
    <dgm:cxn modelId="{BE51771C-1151-4C69-AC51-5B263B0D6E9D}" type="presOf" srcId="{468B1BCD-85E1-4F8D-AC6C-C833ADA609C7}" destId="{9BD592F5-7289-4AFD-90D1-C70C503D4163}" srcOrd="0" destOrd="0" presId="urn:microsoft.com/office/officeart/2005/8/layout/vProcess5"/>
    <dgm:cxn modelId="{BCA7AB21-A406-4640-AD2F-F7C359F2DC35}" srcId="{8617C6BD-8BE5-491B-897D-CD2122ACC3FF}" destId="{99F60EEF-BD11-48E2-BAB7-E507CE431133}" srcOrd="2" destOrd="0" parTransId="{AA98EA3B-82FD-4457-87B9-F363878A67F0}" sibTransId="{325086BD-C92A-4C12-8843-BFA703154879}"/>
    <dgm:cxn modelId="{5C9ECC2B-D800-45F2-B440-3BEB19309E21}" type="presOf" srcId="{BC5369C2-580C-468F-8891-309270A9CD40}" destId="{29008755-A4D8-4F47-83B1-1D0C3C7F7747}" srcOrd="0" destOrd="0" presId="urn:microsoft.com/office/officeart/2005/8/layout/vProcess5"/>
    <dgm:cxn modelId="{2336B664-8604-4619-BF5D-DB288DD247F3}" type="presOf" srcId="{8617C6BD-8BE5-491B-897D-CD2122ACC3FF}" destId="{DE989912-EC17-42B4-BE7D-EE1E58D25FAC}" srcOrd="0" destOrd="0" presId="urn:microsoft.com/office/officeart/2005/8/layout/vProcess5"/>
    <dgm:cxn modelId="{1E2D7A4F-EA9E-4784-AAD5-F31003373E21}" srcId="{8617C6BD-8BE5-491B-897D-CD2122ACC3FF}" destId="{468B1BCD-85E1-4F8D-AC6C-C833ADA609C7}" srcOrd="0" destOrd="0" parTransId="{0BA17962-CB1C-406B-8EB0-224D000BFB3F}" sibTransId="{9AB3268B-CF43-42E2-8C3A-74623C6DE100}"/>
    <dgm:cxn modelId="{E3805472-A0D3-4BF4-A1B5-90139FC6EC70}" type="presOf" srcId="{325086BD-C92A-4C12-8843-BFA703154879}" destId="{6E728341-6702-41A5-87AF-6B16D665C76C}" srcOrd="0" destOrd="0" presId="urn:microsoft.com/office/officeart/2005/8/layout/vProcess5"/>
    <dgm:cxn modelId="{E4B83177-C2E4-4471-A8B6-8CE44447B20E}" type="presOf" srcId="{468B1BCD-85E1-4F8D-AC6C-C833ADA609C7}" destId="{5C7B04CD-0314-4E5C-87B2-77B493EA94BC}" srcOrd="1" destOrd="0" presId="urn:microsoft.com/office/officeart/2005/8/layout/vProcess5"/>
    <dgm:cxn modelId="{417ADA57-E950-44B0-ABA1-EAEC66F03F35}" type="presOf" srcId="{99F60EEF-BD11-48E2-BAB7-E507CE431133}" destId="{FAC819B4-BD17-46EA-A02B-B97EBFB5258E}" srcOrd="1" destOrd="0" presId="urn:microsoft.com/office/officeart/2005/8/layout/vProcess5"/>
    <dgm:cxn modelId="{E52FF489-EAC6-4ECF-AF24-6053DA2EA92C}" srcId="{8617C6BD-8BE5-491B-897D-CD2122ACC3FF}" destId="{BC5369C2-580C-468F-8891-309270A9CD40}" srcOrd="1" destOrd="0" parTransId="{81D60932-C576-47DB-A906-EE2B1F8CC57D}" sibTransId="{450F854D-6030-4732-BDD9-4A49A61E5FDB}"/>
    <dgm:cxn modelId="{2B10878E-4235-48E0-A4AD-95EF4419102B}" type="presOf" srcId="{A124AEF1-6B25-4060-BBD8-1DAB2EF7C7CE}" destId="{051F8974-F7DB-47AA-946D-A2E8FC3E2D12}" srcOrd="0" destOrd="0" presId="urn:microsoft.com/office/officeart/2005/8/layout/vProcess5"/>
    <dgm:cxn modelId="{A9D76B91-2F25-44A0-930B-4AFFB6D0533B}" type="presOf" srcId="{450F854D-6030-4732-BDD9-4A49A61E5FDB}" destId="{D4F9D092-44C0-4A85-A872-C130CB3B4ABF}" srcOrd="0" destOrd="0" presId="urn:microsoft.com/office/officeart/2005/8/layout/vProcess5"/>
    <dgm:cxn modelId="{8591BD98-C25B-4082-AA71-263332B12126}" type="presOf" srcId="{99F60EEF-BD11-48E2-BAB7-E507CE431133}" destId="{51A4B12A-BD44-45D5-A2FB-97651E2376AE}" srcOrd="0" destOrd="0" presId="urn:microsoft.com/office/officeart/2005/8/layout/vProcess5"/>
    <dgm:cxn modelId="{B4260E9C-2248-40D8-8677-ED464228D50C}" srcId="{8617C6BD-8BE5-491B-897D-CD2122ACC3FF}" destId="{A124AEF1-6B25-4060-BBD8-1DAB2EF7C7CE}" srcOrd="3" destOrd="0" parTransId="{7D498808-B749-4A14-93F8-2319694AEF3F}" sibTransId="{30B809A0-38F9-434F-B483-9A49D4C9B8DE}"/>
    <dgm:cxn modelId="{6C6002B9-1276-4B5D-920B-36A646D4DEE6}" type="presOf" srcId="{9AB3268B-CF43-42E2-8C3A-74623C6DE100}" destId="{41FB4FD4-E823-4A46-AA93-81E4E1969155}" srcOrd="0" destOrd="0" presId="urn:microsoft.com/office/officeart/2005/8/layout/vProcess5"/>
    <dgm:cxn modelId="{40AD4FE7-536C-4CC0-B2F1-CD502947A5EC}" type="presParOf" srcId="{DE989912-EC17-42B4-BE7D-EE1E58D25FAC}" destId="{EB9F9022-6EC8-4886-A574-3F65317FB58B}" srcOrd="0" destOrd="0" presId="urn:microsoft.com/office/officeart/2005/8/layout/vProcess5"/>
    <dgm:cxn modelId="{B7F8091F-1C8F-45BC-8F2A-76BD0CA7C70A}" type="presParOf" srcId="{DE989912-EC17-42B4-BE7D-EE1E58D25FAC}" destId="{9BD592F5-7289-4AFD-90D1-C70C503D4163}" srcOrd="1" destOrd="0" presId="urn:microsoft.com/office/officeart/2005/8/layout/vProcess5"/>
    <dgm:cxn modelId="{F561B7D7-C457-4289-8CA8-D0D912CA6162}" type="presParOf" srcId="{DE989912-EC17-42B4-BE7D-EE1E58D25FAC}" destId="{29008755-A4D8-4F47-83B1-1D0C3C7F7747}" srcOrd="2" destOrd="0" presId="urn:microsoft.com/office/officeart/2005/8/layout/vProcess5"/>
    <dgm:cxn modelId="{8DB4AA3D-39AB-46DC-A9E2-70FCD9215E67}" type="presParOf" srcId="{DE989912-EC17-42B4-BE7D-EE1E58D25FAC}" destId="{51A4B12A-BD44-45D5-A2FB-97651E2376AE}" srcOrd="3" destOrd="0" presId="urn:microsoft.com/office/officeart/2005/8/layout/vProcess5"/>
    <dgm:cxn modelId="{55E70759-A2EA-4FD3-B10A-C4E43C473899}" type="presParOf" srcId="{DE989912-EC17-42B4-BE7D-EE1E58D25FAC}" destId="{051F8974-F7DB-47AA-946D-A2E8FC3E2D12}" srcOrd="4" destOrd="0" presId="urn:microsoft.com/office/officeart/2005/8/layout/vProcess5"/>
    <dgm:cxn modelId="{71A0FE76-6EF8-44A2-BDA6-DA038A5CC2AE}" type="presParOf" srcId="{DE989912-EC17-42B4-BE7D-EE1E58D25FAC}" destId="{41FB4FD4-E823-4A46-AA93-81E4E1969155}" srcOrd="5" destOrd="0" presId="urn:microsoft.com/office/officeart/2005/8/layout/vProcess5"/>
    <dgm:cxn modelId="{02DBCECB-AEB1-46D8-8BA6-34F53626458A}" type="presParOf" srcId="{DE989912-EC17-42B4-BE7D-EE1E58D25FAC}" destId="{D4F9D092-44C0-4A85-A872-C130CB3B4ABF}" srcOrd="6" destOrd="0" presId="urn:microsoft.com/office/officeart/2005/8/layout/vProcess5"/>
    <dgm:cxn modelId="{CA0FDB24-252F-4959-87BA-BAE157886508}" type="presParOf" srcId="{DE989912-EC17-42B4-BE7D-EE1E58D25FAC}" destId="{6E728341-6702-41A5-87AF-6B16D665C76C}" srcOrd="7" destOrd="0" presId="urn:microsoft.com/office/officeart/2005/8/layout/vProcess5"/>
    <dgm:cxn modelId="{C7060F4C-8838-4E6D-A708-863EA0B1075E}" type="presParOf" srcId="{DE989912-EC17-42B4-BE7D-EE1E58D25FAC}" destId="{5C7B04CD-0314-4E5C-87B2-77B493EA94BC}" srcOrd="8" destOrd="0" presId="urn:microsoft.com/office/officeart/2005/8/layout/vProcess5"/>
    <dgm:cxn modelId="{7CF03E6C-0F34-4A40-A0E2-D7F1D8907362}" type="presParOf" srcId="{DE989912-EC17-42B4-BE7D-EE1E58D25FAC}" destId="{69C7C16B-7841-4320-B5BB-869C9F3948A6}" srcOrd="9" destOrd="0" presId="urn:microsoft.com/office/officeart/2005/8/layout/vProcess5"/>
    <dgm:cxn modelId="{8F5DD556-6E87-4092-B4BC-C23D7ECF2E5E}" type="presParOf" srcId="{DE989912-EC17-42B4-BE7D-EE1E58D25FAC}" destId="{FAC819B4-BD17-46EA-A02B-B97EBFB5258E}" srcOrd="10" destOrd="0" presId="urn:microsoft.com/office/officeart/2005/8/layout/vProcess5"/>
    <dgm:cxn modelId="{46FC2695-57E4-4829-BF78-EF725A473C18}" type="presParOf" srcId="{DE989912-EC17-42B4-BE7D-EE1E58D25FAC}" destId="{EDB79EB2-E5C5-4B08-B4CB-CC5883848CF8}"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4D885-D194-48CE-B9E7-0A0659FC0485}">
      <dsp:nvSpPr>
        <dsp:cNvPr id="0" name=""/>
        <dsp:cNvSpPr/>
      </dsp:nvSpPr>
      <dsp:spPr>
        <a:xfrm>
          <a:off x="0" y="681881"/>
          <a:ext cx="9769870" cy="10584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E31744-9C94-484C-96EC-2BE006C9037B}">
      <dsp:nvSpPr>
        <dsp:cNvPr id="0" name=""/>
        <dsp:cNvSpPr/>
      </dsp:nvSpPr>
      <dsp:spPr>
        <a:xfrm>
          <a:off x="488493" y="61961"/>
          <a:ext cx="7536752" cy="123984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495" tIns="0" rIns="25849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Targets senior executives and leadership teams from Europe/North America.</a:t>
          </a:r>
          <a:endParaRPr lang="en-GB" sz="2800" kern="1200" dirty="0">
            <a:latin typeface="Times New Roman" panose="02020603050405020304" pitchFamily="18" charset="0"/>
            <a:cs typeface="Times New Roman" panose="02020603050405020304" pitchFamily="18" charset="0"/>
          </a:endParaRPr>
        </a:p>
      </dsp:txBody>
      <dsp:txXfrm>
        <a:off x="549017" y="122485"/>
        <a:ext cx="7415704" cy="1118792"/>
      </dsp:txXfrm>
    </dsp:sp>
    <dsp:sp modelId="{3A451C67-AFBD-458B-B4DF-57B1A0C3E41F}">
      <dsp:nvSpPr>
        <dsp:cNvPr id="0" name=""/>
        <dsp:cNvSpPr/>
      </dsp:nvSpPr>
      <dsp:spPr>
        <a:xfrm>
          <a:off x="0" y="2587002"/>
          <a:ext cx="9769870" cy="10584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D604E39-1059-4F87-9928-08569BCF4280}">
      <dsp:nvSpPr>
        <dsp:cNvPr id="0" name=""/>
        <dsp:cNvSpPr/>
      </dsp:nvSpPr>
      <dsp:spPr>
        <a:xfrm>
          <a:off x="488493" y="1967081"/>
          <a:ext cx="7536752" cy="123984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495" tIns="0" rIns="25849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Appeals to professionals aged 35–60 interested in wellness and ESG (Rogers and Wynn-Moylan, 2022).</a:t>
          </a:r>
          <a:endParaRPr lang="en-GB" sz="2800" kern="1200" dirty="0">
            <a:latin typeface="Times New Roman" panose="02020603050405020304" pitchFamily="18" charset="0"/>
            <a:cs typeface="Times New Roman" panose="02020603050405020304" pitchFamily="18" charset="0"/>
          </a:endParaRPr>
        </a:p>
      </dsp:txBody>
      <dsp:txXfrm>
        <a:off x="549017" y="2027605"/>
        <a:ext cx="7415704" cy="1118792"/>
      </dsp:txXfrm>
    </dsp:sp>
    <dsp:sp modelId="{003F2116-107E-42F3-BD4B-DA61BD7A7E0A}">
      <dsp:nvSpPr>
        <dsp:cNvPr id="0" name=""/>
        <dsp:cNvSpPr/>
      </dsp:nvSpPr>
      <dsp:spPr>
        <a:xfrm>
          <a:off x="0" y="4492122"/>
          <a:ext cx="9769870" cy="10584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8C751F-15CD-461E-BD2E-7D1492834AA8}">
      <dsp:nvSpPr>
        <dsp:cNvPr id="0" name=""/>
        <dsp:cNvSpPr/>
      </dsp:nvSpPr>
      <dsp:spPr>
        <a:xfrm>
          <a:off x="488493" y="3872202"/>
          <a:ext cx="7448530" cy="123984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495" tIns="0" rIns="25849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Secondary audience: HR and L&amp;D managers sourcing leadership retreats (Bowdin et al., 2023).</a:t>
          </a:r>
          <a:endParaRPr lang="en-GB" sz="2800" kern="1200" dirty="0">
            <a:latin typeface="Times New Roman" panose="02020603050405020304" pitchFamily="18" charset="0"/>
            <a:cs typeface="Times New Roman" panose="02020603050405020304" pitchFamily="18" charset="0"/>
          </a:endParaRPr>
        </a:p>
      </dsp:txBody>
      <dsp:txXfrm>
        <a:off x="549017" y="3932726"/>
        <a:ext cx="7327482" cy="1118792"/>
      </dsp:txXfrm>
    </dsp:sp>
    <dsp:sp modelId="{EDFEE9EC-F720-4164-9FC2-163A05A4F7B0}">
      <dsp:nvSpPr>
        <dsp:cNvPr id="0" name=""/>
        <dsp:cNvSpPr/>
      </dsp:nvSpPr>
      <dsp:spPr>
        <a:xfrm>
          <a:off x="0" y="6397242"/>
          <a:ext cx="9769870" cy="10584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0CF36D-A7C8-4DD1-89C2-26C16B61F33E}">
      <dsp:nvSpPr>
        <dsp:cNvPr id="0" name=""/>
        <dsp:cNvSpPr/>
      </dsp:nvSpPr>
      <dsp:spPr>
        <a:xfrm>
          <a:off x="488493" y="5777322"/>
          <a:ext cx="7536752" cy="123984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495" tIns="0" rIns="25849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Values include sustainability, cultural immersion, and networking (Dziubaniuk et al., 2023).</a:t>
          </a:r>
          <a:endParaRPr lang="en-GB" sz="2800" kern="1200" dirty="0">
            <a:latin typeface="Times New Roman" panose="02020603050405020304" pitchFamily="18" charset="0"/>
            <a:cs typeface="Times New Roman" panose="02020603050405020304" pitchFamily="18" charset="0"/>
          </a:endParaRPr>
        </a:p>
      </dsp:txBody>
      <dsp:txXfrm>
        <a:off x="549017" y="5837846"/>
        <a:ext cx="7415704" cy="1118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5678F-9BA0-4FF6-9FEF-9763DC6A110C}">
      <dsp:nvSpPr>
        <dsp:cNvPr id="0" name=""/>
        <dsp:cNvSpPr/>
      </dsp:nvSpPr>
      <dsp:spPr>
        <a:xfrm>
          <a:off x="0" y="5812546"/>
          <a:ext cx="9829800" cy="127164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Growing trend with companies to integrate leadership preparation with significant cultural involvement, and such moves put Wales at an advantage (Fox et al., 2014). </a:t>
          </a:r>
          <a:endParaRPr lang="en-GB" sz="2800" kern="1200" dirty="0">
            <a:latin typeface="Times New Roman" panose="02020603050405020304" pitchFamily="18" charset="0"/>
            <a:cs typeface="Times New Roman" panose="02020603050405020304" pitchFamily="18" charset="0"/>
          </a:endParaRPr>
        </a:p>
      </dsp:txBody>
      <dsp:txXfrm>
        <a:off x="0" y="5812546"/>
        <a:ext cx="9829800" cy="1271643"/>
      </dsp:txXfrm>
    </dsp:sp>
    <dsp:sp modelId="{C042FC31-DF48-4A6D-AFC5-ED9A0FBA2A7D}">
      <dsp:nvSpPr>
        <dsp:cNvPr id="0" name=""/>
        <dsp:cNvSpPr/>
      </dsp:nvSpPr>
      <dsp:spPr>
        <a:xfrm rot="10800000">
          <a:off x="0" y="3875834"/>
          <a:ext cx="9829800" cy="1955787"/>
        </a:xfrm>
        <a:prstGeom prst="upArrowCallout">
          <a:avLst/>
        </a:prstGeom>
        <a:solidFill>
          <a:schemeClr val="accent2">
            <a:hueOff val="151055"/>
            <a:satOff val="-15998"/>
            <a:lumOff val="-3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Wales offers scenic, quiet, and authentic settings for retreats (Holmes et al., 2022).</a:t>
          </a:r>
          <a:endParaRPr lang="en-GB" sz="2800" kern="1200" dirty="0">
            <a:latin typeface="Times New Roman" panose="02020603050405020304" pitchFamily="18" charset="0"/>
            <a:cs typeface="Times New Roman" panose="02020603050405020304" pitchFamily="18" charset="0"/>
          </a:endParaRPr>
        </a:p>
      </dsp:txBody>
      <dsp:txXfrm rot="10800000">
        <a:off x="0" y="3875834"/>
        <a:ext cx="9829800" cy="1270812"/>
      </dsp:txXfrm>
    </dsp:sp>
    <dsp:sp modelId="{336888E7-8BD4-49F4-997E-3AA301393CF0}">
      <dsp:nvSpPr>
        <dsp:cNvPr id="0" name=""/>
        <dsp:cNvSpPr/>
      </dsp:nvSpPr>
      <dsp:spPr>
        <a:xfrm rot="10800000">
          <a:off x="0" y="1939121"/>
          <a:ext cx="9829800" cy="1955787"/>
        </a:xfrm>
        <a:prstGeom prst="upArrowCallout">
          <a:avLst/>
        </a:prstGeom>
        <a:solidFill>
          <a:schemeClr val="accent2">
            <a:hueOff val="302110"/>
            <a:satOff val="-31995"/>
            <a:lumOff val="-7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Companies seek experiential offsite events aligned with ESG goals (Parashar et al., 2025).
</a:t>
          </a:r>
          <a:endParaRPr lang="en-GB" sz="2800" kern="1200" dirty="0">
            <a:latin typeface="Times New Roman" panose="02020603050405020304" pitchFamily="18" charset="0"/>
            <a:cs typeface="Times New Roman" panose="02020603050405020304" pitchFamily="18" charset="0"/>
          </a:endParaRPr>
        </a:p>
      </dsp:txBody>
      <dsp:txXfrm rot="10800000">
        <a:off x="0" y="1939121"/>
        <a:ext cx="9829800" cy="1270812"/>
      </dsp:txXfrm>
    </dsp:sp>
    <dsp:sp modelId="{B291A94B-EEF9-44E7-8FB7-852C1F5CD15C}">
      <dsp:nvSpPr>
        <dsp:cNvPr id="0" name=""/>
        <dsp:cNvSpPr/>
      </dsp:nvSpPr>
      <dsp:spPr>
        <a:xfrm rot="10800000">
          <a:off x="0" y="2409"/>
          <a:ext cx="9829800" cy="1955787"/>
        </a:xfrm>
        <a:prstGeom prst="upArrowCallou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The need for wellness tourism and eco-friendly MICE events has increased substantially after the pandemic (Wee et al., 2021</a:t>
          </a:r>
          <a:endParaRPr lang="en-GB" sz="2800" kern="1200" dirty="0">
            <a:latin typeface="Times New Roman" panose="02020603050405020304" pitchFamily="18" charset="0"/>
            <a:cs typeface="Times New Roman" panose="02020603050405020304" pitchFamily="18" charset="0"/>
          </a:endParaRPr>
        </a:p>
      </dsp:txBody>
      <dsp:txXfrm rot="10800000">
        <a:off x="0" y="2409"/>
        <a:ext cx="9829800" cy="1270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8272684" y="-1263614"/>
          <a:ext cx="9842428" cy="9842428"/>
        </a:xfrm>
        <a:prstGeom prst="blockArc">
          <a:avLst>
            <a:gd name="adj1" fmla="val 18900000"/>
            <a:gd name="adj2" fmla="val 2700000"/>
            <a:gd name="adj3" fmla="val 219"/>
          </a:avLst>
        </a:prstGeom>
        <a:noFill/>
        <a:ln w="15875" cap="rnd" cmpd="sng" algn="ctr">
          <a:solidFill>
            <a:schemeClr val="accent3">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8E94DD-0FFC-4D37-8537-238F8275AFCB}">
      <dsp:nvSpPr>
        <dsp:cNvPr id="0" name=""/>
        <dsp:cNvSpPr/>
      </dsp:nvSpPr>
      <dsp:spPr>
        <a:xfrm>
          <a:off x="821031" y="562392"/>
          <a:ext cx="8826031" cy="1125370"/>
        </a:xfrm>
        <a:prstGeom prst="rect">
          <a:avLst/>
        </a:prstGeom>
        <a:gradFill rotWithShape="0">
          <a:gsLst>
            <a:gs pos="0">
              <a:schemeClr val="accent3">
                <a:alpha val="90000"/>
                <a:hueOff val="0"/>
                <a:satOff val="0"/>
                <a:lumOff val="0"/>
                <a:alphaOff val="0"/>
                <a:tint val="96000"/>
                <a:lumMod val="104000"/>
              </a:schemeClr>
            </a:gs>
            <a:gs pos="100000">
              <a:schemeClr val="accent3">
                <a:alpha val="9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Brecon Beacons offers eco-lodges with luxury appeal and green credentials.</a:t>
          </a:r>
          <a:endParaRPr lang="en-GB" sz="2400" b="0" kern="1200" dirty="0">
            <a:latin typeface="Times New Roman" panose="02020603050405020304" pitchFamily="18" charset="0"/>
            <a:cs typeface="Times New Roman" panose="02020603050405020304" pitchFamily="18" charset="0"/>
          </a:endParaRPr>
        </a:p>
      </dsp:txBody>
      <dsp:txXfrm>
        <a:off x="821031" y="562392"/>
        <a:ext cx="8826031" cy="1125370"/>
      </dsp:txXfrm>
    </dsp:sp>
    <dsp:sp modelId="{A218F916-2124-451F-9FE7-F2DD0076EE01}">
      <dsp:nvSpPr>
        <dsp:cNvPr id="0" name=""/>
        <dsp:cNvSpPr/>
      </dsp:nvSpPr>
      <dsp:spPr>
        <a:xfrm>
          <a:off x="117675" y="421721"/>
          <a:ext cx="1406712" cy="1406712"/>
        </a:xfrm>
        <a:prstGeom prst="ellipse">
          <a:avLst/>
        </a:prstGeom>
        <a:solidFill>
          <a:schemeClr val="lt1">
            <a:hueOff val="0"/>
            <a:satOff val="0"/>
            <a:lumOff val="0"/>
            <a:alphaOff val="0"/>
          </a:schemeClr>
        </a:solidFill>
        <a:ln w="9525" cap="rnd" cmpd="sng" algn="ctr">
          <a:solidFill>
            <a:schemeClr val="accent3">
              <a:alpha val="9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sp>
    <dsp:sp modelId="{3CA171AA-3D57-4C5D-A4FE-62DAB1A101CC}">
      <dsp:nvSpPr>
        <dsp:cNvPr id="0" name=""/>
        <dsp:cNvSpPr/>
      </dsp:nvSpPr>
      <dsp:spPr>
        <a:xfrm>
          <a:off x="1466232" y="2250740"/>
          <a:ext cx="8180831" cy="1125370"/>
        </a:xfrm>
        <a:prstGeom prst="rect">
          <a:avLst/>
        </a:prstGeom>
        <a:gradFill rotWithShape="0">
          <a:gsLst>
            <a:gs pos="0">
              <a:schemeClr val="accent3">
                <a:alpha val="90000"/>
                <a:hueOff val="0"/>
                <a:satOff val="0"/>
                <a:lumOff val="0"/>
                <a:alphaOff val="-13333"/>
                <a:tint val="96000"/>
                <a:lumMod val="104000"/>
              </a:schemeClr>
            </a:gs>
            <a:gs pos="100000">
              <a:schemeClr val="accent3">
                <a:alpha val="90000"/>
                <a:hueOff val="0"/>
                <a:satOff val="0"/>
                <a:lumOff val="0"/>
                <a:alphaOff val="-13333"/>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Ideal for outdoor workshops, wellness sessions, and cultural activities (</a:t>
          </a:r>
          <a:r>
            <a:rPr lang="en-US" sz="2400" kern="1200" dirty="0" err="1">
              <a:latin typeface="Times New Roman" panose="02020603050405020304" pitchFamily="18" charset="0"/>
              <a:cs typeface="Times New Roman" panose="02020603050405020304" pitchFamily="18" charset="0"/>
            </a:rPr>
            <a:t>Mandić</a:t>
          </a:r>
          <a:r>
            <a:rPr lang="en-US" sz="2400" kern="1200" dirty="0">
              <a:latin typeface="Times New Roman" panose="02020603050405020304" pitchFamily="18" charset="0"/>
              <a:cs typeface="Times New Roman" panose="02020603050405020304" pitchFamily="18" charset="0"/>
            </a:rPr>
            <a:t> and </a:t>
          </a:r>
          <a:r>
            <a:rPr lang="en-US" sz="2400" kern="1200" dirty="0" err="1">
              <a:latin typeface="Times New Roman" panose="02020603050405020304" pitchFamily="18" charset="0"/>
              <a:cs typeface="Times New Roman" panose="02020603050405020304" pitchFamily="18" charset="0"/>
            </a:rPr>
            <a:t>Walia</a:t>
          </a:r>
          <a:r>
            <a:rPr lang="en-US" sz="2400" kern="1200" dirty="0">
              <a:latin typeface="Times New Roman" panose="02020603050405020304" pitchFamily="18" charset="0"/>
              <a:cs typeface="Times New Roman" panose="02020603050405020304" pitchFamily="18" charset="0"/>
            </a:rPr>
            <a:t>, 2023</a:t>
          </a:r>
          <a:r>
            <a:rPr lang="en-US" sz="2400" b="0" kern="1200" dirty="0">
              <a:latin typeface="Times New Roman" panose="02020603050405020304" pitchFamily="18" charset="0"/>
              <a:cs typeface="Times New Roman" panose="02020603050405020304" pitchFamily="18" charset="0"/>
            </a:rPr>
            <a:t>).</a:t>
          </a:r>
          <a:endParaRPr lang="en-GB" sz="2400" b="0" kern="1200" dirty="0">
            <a:latin typeface="Times New Roman" panose="02020603050405020304" pitchFamily="18" charset="0"/>
            <a:cs typeface="Times New Roman" panose="02020603050405020304" pitchFamily="18" charset="0"/>
          </a:endParaRPr>
        </a:p>
      </dsp:txBody>
      <dsp:txXfrm>
        <a:off x="1466232" y="2250740"/>
        <a:ext cx="8180831" cy="1125370"/>
      </dsp:txXfrm>
    </dsp:sp>
    <dsp:sp modelId="{D9ED0D9F-265B-449B-89DF-B778B32A67F5}">
      <dsp:nvSpPr>
        <dsp:cNvPr id="0" name=""/>
        <dsp:cNvSpPr/>
      </dsp:nvSpPr>
      <dsp:spPr>
        <a:xfrm>
          <a:off x="762875" y="2110069"/>
          <a:ext cx="1406712" cy="1406712"/>
        </a:xfrm>
        <a:prstGeom prst="ellipse">
          <a:avLst/>
        </a:prstGeom>
        <a:solidFill>
          <a:schemeClr val="lt1">
            <a:hueOff val="0"/>
            <a:satOff val="0"/>
            <a:lumOff val="0"/>
            <a:alphaOff val="0"/>
          </a:schemeClr>
        </a:solidFill>
        <a:ln w="9525" cap="rnd" cmpd="sng" algn="ctr">
          <a:solidFill>
            <a:schemeClr val="accent3">
              <a:alpha val="90000"/>
              <a:hueOff val="0"/>
              <a:satOff val="0"/>
              <a:lumOff val="0"/>
              <a:alphaOff val="-13333"/>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sp>
    <dsp:sp modelId="{F7F96F56-A086-4600-B73B-472D29BFBB75}">
      <dsp:nvSpPr>
        <dsp:cNvPr id="0" name=""/>
        <dsp:cNvSpPr/>
      </dsp:nvSpPr>
      <dsp:spPr>
        <a:xfrm>
          <a:off x="1466232" y="3939088"/>
          <a:ext cx="8180831" cy="1125370"/>
        </a:xfrm>
        <a:prstGeom prst="rect">
          <a:avLst/>
        </a:prstGeom>
        <a:gradFill rotWithShape="0">
          <a:gsLst>
            <a:gs pos="0">
              <a:schemeClr val="accent3">
                <a:alpha val="90000"/>
                <a:hueOff val="0"/>
                <a:satOff val="0"/>
                <a:lumOff val="0"/>
                <a:alphaOff val="-26667"/>
                <a:tint val="96000"/>
                <a:lumMod val="104000"/>
              </a:schemeClr>
            </a:gs>
            <a:gs pos="100000">
              <a:schemeClr val="accent3">
                <a:alpha val="90000"/>
                <a:hueOff val="0"/>
                <a:satOff val="0"/>
                <a:lumOff val="0"/>
                <a:alphaOff val="-26667"/>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May venues available in early summer; flexible for weather planning (</a:t>
          </a:r>
          <a:r>
            <a:rPr lang="en-US" sz="2400" kern="1200" dirty="0">
              <a:latin typeface="Times New Roman" panose="02020603050405020304" pitchFamily="18" charset="0"/>
              <a:cs typeface="Times New Roman" panose="02020603050405020304" pitchFamily="18" charset="0"/>
            </a:rPr>
            <a:t>Dziubaniuk et al., 2023</a:t>
          </a:r>
          <a:r>
            <a:rPr lang="en-US" sz="2400" b="0" kern="1200" dirty="0">
              <a:latin typeface="Times New Roman" panose="02020603050405020304" pitchFamily="18" charset="0"/>
              <a:cs typeface="Times New Roman" panose="02020603050405020304" pitchFamily="18" charset="0"/>
            </a:rPr>
            <a:t>).</a:t>
          </a:r>
          <a:endParaRPr lang="en-GB" sz="2400" b="0" kern="1200" dirty="0">
            <a:latin typeface="Times New Roman" panose="02020603050405020304" pitchFamily="18" charset="0"/>
            <a:cs typeface="Times New Roman" panose="02020603050405020304" pitchFamily="18" charset="0"/>
          </a:endParaRPr>
        </a:p>
      </dsp:txBody>
      <dsp:txXfrm>
        <a:off x="1466232" y="3939088"/>
        <a:ext cx="8180831" cy="1125370"/>
      </dsp:txXfrm>
    </dsp:sp>
    <dsp:sp modelId="{11811300-D29F-4F0D-8BFC-81381477BC41}">
      <dsp:nvSpPr>
        <dsp:cNvPr id="0" name=""/>
        <dsp:cNvSpPr/>
      </dsp:nvSpPr>
      <dsp:spPr>
        <a:xfrm>
          <a:off x="762875" y="3798417"/>
          <a:ext cx="1406712" cy="1406712"/>
        </a:xfrm>
        <a:prstGeom prst="ellipse">
          <a:avLst/>
        </a:prstGeom>
        <a:solidFill>
          <a:schemeClr val="lt1">
            <a:hueOff val="0"/>
            <a:satOff val="0"/>
            <a:lumOff val="0"/>
            <a:alphaOff val="0"/>
          </a:schemeClr>
        </a:solidFill>
        <a:ln w="9525" cap="rnd" cmpd="sng" algn="ctr">
          <a:solidFill>
            <a:schemeClr val="accent3">
              <a:alpha val="90000"/>
              <a:hueOff val="0"/>
              <a:satOff val="0"/>
              <a:lumOff val="0"/>
              <a:alphaOff val="-26667"/>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sp>
    <dsp:sp modelId="{434CC660-67BE-4E5F-854E-14EFE4DEBAF5}">
      <dsp:nvSpPr>
        <dsp:cNvPr id="0" name=""/>
        <dsp:cNvSpPr/>
      </dsp:nvSpPr>
      <dsp:spPr>
        <a:xfrm>
          <a:off x="821031" y="5627437"/>
          <a:ext cx="8826031" cy="1125370"/>
        </a:xfrm>
        <a:prstGeom prst="rect">
          <a:avLst/>
        </a:prstGeom>
        <a:gradFill rotWithShape="0">
          <a:gsLst>
            <a:gs pos="0">
              <a:schemeClr val="accent3">
                <a:alpha val="90000"/>
                <a:hueOff val="0"/>
                <a:satOff val="0"/>
                <a:lumOff val="0"/>
                <a:alphaOff val="-40000"/>
                <a:tint val="96000"/>
                <a:lumMod val="104000"/>
              </a:schemeClr>
            </a:gs>
            <a:gs pos="100000">
              <a:schemeClr val="accent3">
                <a:alpha val="90000"/>
                <a:hueOff val="0"/>
                <a:satOff val="0"/>
                <a:lumOff val="0"/>
                <a:alphaOff val="-4000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93263" tIns="60960" rIns="60960" bIns="60960" numCol="1" spcCol="1270" anchor="ctr" anchorCtr="0">
          <a:noAutofit/>
        </a:bodyPr>
        <a:lstStyle/>
        <a:p>
          <a:pPr marL="0" lvl="0" indent="0" algn="just"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Supports local economy through partnerships with nearby suppliers (Harris et al., 2024).</a:t>
          </a:r>
          <a:endParaRPr lang="en-GB" sz="2400" kern="1200" dirty="0">
            <a:latin typeface="Times New Roman" panose="02020603050405020304" pitchFamily="18" charset="0"/>
            <a:cs typeface="Times New Roman" panose="02020603050405020304" pitchFamily="18" charset="0"/>
          </a:endParaRPr>
        </a:p>
      </dsp:txBody>
      <dsp:txXfrm>
        <a:off x="821031" y="5627437"/>
        <a:ext cx="8826031" cy="1125370"/>
      </dsp:txXfrm>
    </dsp:sp>
    <dsp:sp modelId="{7E0F374F-F976-4CAD-BF86-A495C23B88B4}">
      <dsp:nvSpPr>
        <dsp:cNvPr id="0" name=""/>
        <dsp:cNvSpPr/>
      </dsp:nvSpPr>
      <dsp:spPr>
        <a:xfrm>
          <a:off x="117675" y="5486765"/>
          <a:ext cx="1406712" cy="1406712"/>
        </a:xfrm>
        <a:prstGeom prst="ellipse">
          <a:avLst/>
        </a:prstGeom>
        <a:solidFill>
          <a:schemeClr val="lt1">
            <a:hueOff val="0"/>
            <a:satOff val="0"/>
            <a:lumOff val="0"/>
            <a:alphaOff val="0"/>
          </a:schemeClr>
        </a:solidFill>
        <a:ln w="9525" cap="rnd" cmpd="sng" algn="ctr">
          <a:solidFill>
            <a:schemeClr val="accent3">
              <a:alpha val="90000"/>
              <a:hueOff val="0"/>
              <a:satOff val="0"/>
              <a:lumOff val="0"/>
              <a:alphaOff val="-4000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592F5-7289-4AFD-90D1-C70C503D4163}">
      <dsp:nvSpPr>
        <dsp:cNvPr id="0" name=""/>
        <dsp:cNvSpPr/>
      </dsp:nvSpPr>
      <dsp:spPr>
        <a:xfrm>
          <a:off x="0" y="0"/>
          <a:ext cx="8088211" cy="1626108"/>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Staffing: Requires facilitators, wellness coaches, and cultural experts (</a:t>
          </a:r>
          <a:r>
            <a:rPr lang="en-US" sz="2800" kern="1200" dirty="0" err="1">
              <a:latin typeface="Times New Roman" panose="02020603050405020304" pitchFamily="18" charset="0"/>
              <a:cs typeface="Times New Roman" panose="02020603050405020304" pitchFamily="18" charset="0"/>
            </a:rPr>
            <a:t>Elías</a:t>
          </a:r>
          <a:r>
            <a:rPr lang="en-US" sz="2800" kern="1200" dirty="0">
              <a:latin typeface="Times New Roman" panose="02020603050405020304" pitchFamily="18" charset="0"/>
              <a:cs typeface="Times New Roman" panose="02020603050405020304" pitchFamily="18" charset="0"/>
            </a:rPr>
            <a:t> and Carmen, 2025).</a:t>
          </a:r>
          <a:endParaRPr lang="en-GB" sz="2800" kern="1200" dirty="0">
            <a:latin typeface="Times New Roman" panose="02020603050405020304" pitchFamily="18" charset="0"/>
            <a:cs typeface="Times New Roman" panose="02020603050405020304" pitchFamily="18" charset="0"/>
          </a:endParaRPr>
        </a:p>
      </dsp:txBody>
      <dsp:txXfrm>
        <a:off x="47627" y="47627"/>
        <a:ext cx="6196107" cy="1530854"/>
      </dsp:txXfrm>
    </dsp:sp>
    <dsp:sp modelId="{29008755-A4D8-4F47-83B1-1D0C3C7F7747}">
      <dsp:nvSpPr>
        <dsp:cNvPr id="0" name=""/>
        <dsp:cNvSpPr/>
      </dsp:nvSpPr>
      <dsp:spPr>
        <a:xfrm>
          <a:off x="677387" y="1921764"/>
          <a:ext cx="8088211" cy="1626108"/>
        </a:xfrm>
        <a:prstGeom prst="roundRect">
          <a:avLst>
            <a:gd name="adj" fmla="val 10000"/>
          </a:avLst>
        </a:prstGeom>
        <a:solidFill>
          <a:schemeClr val="accent2">
            <a:hueOff val="151055"/>
            <a:satOff val="-15998"/>
            <a:lumOff val="-3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just" defTabSz="1244600">
            <a:lnSpc>
              <a:spcPct val="90000"/>
            </a:lnSpc>
            <a:spcBef>
              <a:spcPct val="0"/>
            </a:spcBef>
            <a:spcAft>
              <a:spcPct val="35000"/>
            </a:spcAft>
            <a:buNone/>
          </a:pPr>
          <a:endParaRPr lang="en-US" sz="2800" kern="1200" dirty="0">
            <a:latin typeface="Times New Roman" panose="02020603050405020304" pitchFamily="18" charset="0"/>
            <a:cs typeface="Times New Roman" panose="02020603050405020304" pitchFamily="18" charset="0"/>
          </a:endParaRPr>
        </a:p>
        <a:p>
          <a:pPr marL="0" lvl="0" indent="0" algn="just"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Resources include eco-lodging, AV gear, workshop tools, transport (</a:t>
          </a:r>
          <a:r>
            <a:rPr lang="en-US" sz="2800" kern="1200" dirty="0" err="1">
              <a:latin typeface="Times New Roman" panose="02020603050405020304" pitchFamily="18" charset="0"/>
              <a:cs typeface="Times New Roman" panose="02020603050405020304" pitchFamily="18" charset="0"/>
            </a:rPr>
            <a:t>Pascual</a:t>
          </a:r>
          <a:r>
            <a:rPr lang="en-US" sz="2800" kern="1200" dirty="0">
              <a:latin typeface="Times New Roman" panose="02020603050405020304" pitchFamily="18" charset="0"/>
              <a:cs typeface="Times New Roman" panose="02020603050405020304" pitchFamily="18" charset="0"/>
            </a:rPr>
            <a:t> et al., 2021).
</a:t>
          </a:r>
          <a:endParaRPr lang="en-GB" sz="2800" kern="1200" dirty="0">
            <a:latin typeface="Times New Roman" panose="02020603050405020304" pitchFamily="18" charset="0"/>
            <a:cs typeface="Times New Roman" panose="02020603050405020304" pitchFamily="18" charset="0"/>
          </a:endParaRPr>
        </a:p>
      </dsp:txBody>
      <dsp:txXfrm>
        <a:off x="725014" y="1969391"/>
        <a:ext cx="6258599" cy="1530854"/>
      </dsp:txXfrm>
    </dsp:sp>
    <dsp:sp modelId="{51A4B12A-BD44-45D5-A2FB-97651E2376AE}">
      <dsp:nvSpPr>
        <dsp:cNvPr id="0" name=""/>
        <dsp:cNvSpPr/>
      </dsp:nvSpPr>
      <dsp:spPr>
        <a:xfrm>
          <a:off x="1344665" y="3843528"/>
          <a:ext cx="8088211" cy="1626108"/>
        </a:xfrm>
        <a:prstGeom prst="roundRect">
          <a:avLst>
            <a:gd name="adj" fmla="val 10000"/>
          </a:avLst>
        </a:prstGeom>
        <a:solidFill>
          <a:schemeClr val="accent2">
            <a:hueOff val="302110"/>
            <a:satOff val="-31995"/>
            <a:lumOff val="-7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Local sourcing for food, staffing, and logistics is prioritised (Wright et al., 2020).</a:t>
          </a:r>
          <a:endParaRPr lang="en-GB" sz="2800" kern="1200" dirty="0">
            <a:latin typeface="Times New Roman" panose="02020603050405020304" pitchFamily="18" charset="0"/>
            <a:cs typeface="Times New Roman" panose="02020603050405020304" pitchFamily="18" charset="0"/>
          </a:endParaRPr>
        </a:p>
      </dsp:txBody>
      <dsp:txXfrm>
        <a:off x="1392292" y="3891155"/>
        <a:ext cx="6268709" cy="1530854"/>
      </dsp:txXfrm>
    </dsp:sp>
    <dsp:sp modelId="{051F8974-F7DB-47AA-946D-A2E8FC3E2D12}">
      <dsp:nvSpPr>
        <dsp:cNvPr id="0" name=""/>
        <dsp:cNvSpPr/>
      </dsp:nvSpPr>
      <dsp:spPr>
        <a:xfrm>
          <a:off x="2022052" y="5765292"/>
          <a:ext cx="8088211" cy="1626108"/>
        </a:xfrm>
        <a:prstGeom prst="roundRect">
          <a:avLst>
            <a:gd name="adj" fmla="val 10000"/>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Focus on safety, accessibility, and sustainable operations (Bowdin et al., 2023).</a:t>
          </a:r>
          <a:endParaRPr lang="en-GB" sz="2800" kern="1200" dirty="0">
            <a:latin typeface="Times New Roman" panose="02020603050405020304" pitchFamily="18" charset="0"/>
            <a:cs typeface="Times New Roman" panose="02020603050405020304" pitchFamily="18" charset="0"/>
          </a:endParaRPr>
        </a:p>
      </dsp:txBody>
      <dsp:txXfrm>
        <a:off x="2069679" y="5812919"/>
        <a:ext cx="6258599" cy="1530854"/>
      </dsp:txXfrm>
    </dsp:sp>
    <dsp:sp modelId="{41FB4FD4-E823-4A46-AA93-81E4E1969155}">
      <dsp:nvSpPr>
        <dsp:cNvPr id="0" name=""/>
        <dsp:cNvSpPr/>
      </dsp:nvSpPr>
      <dsp:spPr>
        <a:xfrm>
          <a:off x="7031241" y="1245450"/>
          <a:ext cx="1056970" cy="1056970"/>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GB" sz="2800" kern="1200">
            <a:latin typeface="Times New Roman" panose="02020603050405020304" pitchFamily="18" charset="0"/>
            <a:cs typeface="Times New Roman" panose="02020603050405020304" pitchFamily="18" charset="0"/>
          </a:endParaRPr>
        </a:p>
      </dsp:txBody>
      <dsp:txXfrm>
        <a:off x="7269059" y="1245450"/>
        <a:ext cx="581334" cy="795370"/>
      </dsp:txXfrm>
    </dsp:sp>
    <dsp:sp modelId="{D4F9D092-44C0-4A85-A872-C130CB3B4ABF}">
      <dsp:nvSpPr>
        <dsp:cNvPr id="0" name=""/>
        <dsp:cNvSpPr/>
      </dsp:nvSpPr>
      <dsp:spPr>
        <a:xfrm>
          <a:off x="7708628" y="3167214"/>
          <a:ext cx="1056970" cy="1056970"/>
        </a:xfrm>
        <a:prstGeom prst="downArrow">
          <a:avLst>
            <a:gd name="adj1" fmla="val 55000"/>
            <a:gd name="adj2" fmla="val 45000"/>
          </a:avLst>
        </a:prstGeom>
        <a:solidFill>
          <a:schemeClr val="accent2">
            <a:tint val="40000"/>
            <a:alpha val="90000"/>
            <a:hueOff val="464328"/>
            <a:satOff val="-20928"/>
            <a:lumOff val="-1477"/>
            <a:alphaOff val="0"/>
          </a:schemeClr>
        </a:solidFill>
        <a:ln w="15875" cap="rnd" cmpd="sng" algn="ctr">
          <a:solidFill>
            <a:schemeClr val="accent2">
              <a:tint val="40000"/>
              <a:alpha val="90000"/>
              <a:hueOff val="464328"/>
              <a:satOff val="-20928"/>
              <a:lumOff val="-14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GB" sz="2800" kern="1200">
            <a:latin typeface="Times New Roman" panose="02020603050405020304" pitchFamily="18" charset="0"/>
            <a:cs typeface="Times New Roman" panose="02020603050405020304" pitchFamily="18" charset="0"/>
          </a:endParaRPr>
        </a:p>
      </dsp:txBody>
      <dsp:txXfrm>
        <a:off x="7946446" y="3167214"/>
        <a:ext cx="581334" cy="795370"/>
      </dsp:txXfrm>
    </dsp:sp>
    <dsp:sp modelId="{6E728341-6702-41A5-87AF-6B16D665C76C}">
      <dsp:nvSpPr>
        <dsp:cNvPr id="0" name=""/>
        <dsp:cNvSpPr/>
      </dsp:nvSpPr>
      <dsp:spPr>
        <a:xfrm>
          <a:off x="8375906" y="5088978"/>
          <a:ext cx="1056970" cy="1056970"/>
        </a:xfrm>
        <a:prstGeom prst="downArrow">
          <a:avLst>
            <a:gd name="adj1" fmla="val 55000"/>
            <a:gd name="adj2" fmla="val 45000"/>
          </a:avLst>
        </a:prstGeom>
        <a:solidFill>
          <a:schemeClr val="accent2">
            <a:tint val="40000"/>
            <a:alpha val="90000"/>
            <a:hueOff val="928656"/>
            <a:satOff val="-41856"/>
            <a:lumOff val="-2954"/>
            <a:alphaOff val="0"/>
          </a:schemeClr>
        </a:solidFill>
        <a:ln w="15875" cap="rnd" cmpd="sng" algn="ctr">
          <a:solidFill>
            <a:schemeClr val="accent2">
              <a:tint val="40000"/>
              <a:alpha val="90000"/>
              <a:hueOff val="928656"/>
              <a:satOff val="-41856"/>
              <a:lumOff val="-29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GB" sz="2800" kern="1200">
            <a:latin typeface="Times New Roman" panose="02020603050405020304" pitchFamily="18" charset="0"/>
            <a:cs typeface="Times New Roman" panose="02020603050405020304" pitchFamily="18" charset="0"/>
          </a:endParaRPr>
        </a:p>
      </dsp:txBody>
      <dsp:txXfrm>
        <a:off x="8613724" y="5088978"/>
        <a:ext cx="581334" cy="7953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BE2497-2576-4281-BC39-32014BA35C13}" type="datetimeFigureOut">
              <a:rPr lang="en-GB" smtClean="0"/>
              <a:t>21/05/2025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C7C0E-CE71-4D40-8B78-CD0856180D40}" type="slidenum">
              <a:rPr lang="en-GB" smtClean="0"/>
              <a:t>‹#›</a:t>
            </a:fld>
            <a:endParaRPr lang="en-GB"/>
          </a:p>
        </p:txBody>
      </p:sp>
    </p:spTree>
    <p:extLst>
      <p:ext uri="{BB962C8B-B14F-4D97-AF65-F5344CB8AC3E}">
        <p14:creationId xmlns:p14="http://schemas.microsoft.com/office/powerpoint/2010/main" val="1833635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3</a:t>
            </a:fld>
            <a:endParaRPr lang="en-GB"/>
          </a:p>
        </p:txBody>
      </p:sp>
    </p:spTree>
    <p:extLst>
      <p:ext uri="{BB962C8B-B14F-4D97-AF65-F5344CB8AC3E}">
        <p14:creationId xmlns:p14="http://schemas.microsoft.com/office/powerpoint/2010/main" val="195411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"Wales Rewilded: With Nature-Based Business Leadership Retreat is a 3-day conference directed to international business executives who want a unique MICE approach oriented toward sustainability and well-being. The retreat is located in the Brecon Beacons and combines leadership development with mindfulness, cultural immersion, and nature-based learning. Activities are strategy workshops, forest bathing, local cuisine and Welsh storytelling around campfires. The event popularises “Year of Croeso” through showing the Welsh hospitality, scenery, and culture. It presents a strong sense of place and promotes a more profound connection among its delegates, nature, and community.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4</a:t>
            </a:fld>
            <a:endParaRPr lang="en-GB"/>
          </a:p>
        </p:txBody>
      </p:sp>
    </p:spTree>
    <p:extLst>
      <p:ext uri="{BB962C8B-B14F-4D97-AF65-F5344CB8AC3E}">
        <p14:creationId xmlns:p14="http://schemas.microsoft.com/office/powerpoint/2010/main" val="2124176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target market is international senior executives, corporate teams, and leadership groups from medium-to-large enterprises in Europe and North America, mostly in sectors that emphasise innovation, sustainability and staff well-being (Rogers and Wynn-Moylan, 2022). Such individuals tend to participate in global conferences and summits of leadership and are looking for something different, meaningful in a meeting place away from the usual set-ups (O'Toole, 2010). The secondary audience is represented by HR and L&amp;D professionals responsible for procuring a unique retreat experience (Bowdin et al., 2023). The age will likely be 35–60, with mid-to-high disposable income, interest in nature and wellness, and corporate social responsibility. These professionals are open to experiential learning in motivated environments, incorporating individual development and corporate strategy (Dziubaniuk et al., 2023).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5</a:t>
            </a:fld>
            <a:endParaRPr lang="en-GB"/>
          </a:p>
        </p:txBody>
      </p:sp>
    </p:spTree>
    <p:extLst>
      <p:ext uri="{BB962C8B-B14F-4D97-AF65-F5344CB8AC3E}">
        <p14:creationId xmlns:p14="http://schemas.microsoft.com/office/powerpoint/2010/main" val="2068566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need for wellness tourism and eco-friendly MICE events has increased substantially after the pandemic (Wee et al., 2021). Statistics from the Global Wellness Institute point towards a growth in wellness tourism until 2025, as a result of executive burnout and increased demands for regenerative travel (Parashar et al., 2025). Businesses are now looking for offsites with a retreat style that helps nurture leadership and is linked to sustainability goals. Wales has untouched nature, providing a peaceful yet inspiring setting ideal for such initiatives (Holmes et al., 2022). Besides, there is a growing trend with companies to integrate leadership preparation with significant cultural involvement, and such moves put Wales at an advantage (Fox et al., 2014). Current research by Visit Wales reveals that international visitors appreciate Wales's authentic community experiences.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6</a:t>
            </a:fld>
            <a:endParaRPr lang="en-GB"/>
          </a:p>
        </p:txBody>
      </p:sp>
    </p:spTree>
    <p:extLst>
      <p:ext uri="{BB962C8B-B14F-4D97-AF65-F5344CB8AC3E}">
        <p14:creationId xmlns:p14="http://schemas.microsoft.com/office/powerpoint/2010/main" val="2472094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nature-based corporate retreats are increasing, direct competitors with a similar combination of leadership development, mindfulness, and cultural immersion in Wales are few (</a:t>
            </a:r>
            <a:r>
              <a:rPr lang="en-US" sz="1200" kern="1200" dirty="0" err="1">
                <a:solidFill>
                  <a:schemeClr val="tx1"/>
                </a:solidFill>
                <a:effectLst/>
                <a:latin typeface="+mn-lt"/>
                <a:ea typeface="+mn-ea"/>
                <a:cs typeface="+mn-cs"/>
              </a:rPr>
              <a:t>Mandić</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Walia</a:t>
            </a:r>
            <a:r>
              <a:rPr lang="en-US" sz="1200" kern="1200" dirty="0">
                <a:solidFill>
                  <a:schemeClr val="tx1"/>
                </a:solidFill>
                <a:effectLst/>
                <a:latin typeface="+mn-lt"/>
                <a:ea typeface="+mn-ea"/>
                <a:cs typeface="+mn-cs"/>
              </a:rPr>
              <a:t>, 2023). Significant competitors include well-established wellness resorts such as Forest Holidays and small boutique eco-retreats in Scotland or the Lake District. Around the world, similar nature-focused executive retreats were offered in Iceland, the Alps, and Costa Rica, usually priced as high-end incentive travel (Rogers and Wynn-Moylan, 2022). However, these do not usually have robust cultures or leadership strategies. Instead, "Wales Rewilded" offers a differentiated product that follows the path to leadership development and prioritises national tourism in Wales. In Wales, such companies as Forest Retreat and Adventure Tours UK provide nature experiences, but they are more leisure-focused and have no training provision (Harris et al., 2024). Our retreat's fusion of local Welsh traditions with business strategy sessions and sustainability techniques places it ahead of the competitors (</a:t>
            </a:r>
            <a:r>
              <a:rPr lang="en-US" sz="1200" kern="1200" dirty="0" err="1">
                <a:solidFill>
                  <a:schemeClr val="tx1"/>
                </a:solidFill>
                <a:effectLst/>
                <a:latin typeface="+mn-lt"/>
                <a:ea typeface="+mn-ea"/>
                <a:cs typeface="+mn-cs"/>
              </a:rPr>
              <a:t>Elías</a:t>
            </a:r>
            <a:r>
              <a:rPr lang="en-US" sz="1200" kern="1200" dirty="0">
                <a:solidFill>
                  <a:schemeClr val="tx1"/>
                </a:solidFill>
                <a:effectLst/>
                <a:latin typeface="+mn-lt"/>
                <a:ea typeface="+mn-ea"/>
                <a:cs typeface="+mn-cs"/>
              </a:rPr>
              <a:t> and Carmen, 2025). With "Year of Croeso" in its support, the retreat benefits from governmental support and greater exposure. In addition, using a protected natural setting makes exclusiveness and emotional resonance impossible to match in terms of commercial resorts (Holmes et al., 2022).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7</a:t>
            </a:fld>
            <a:endParaRPr lang="en-GB"/>
          </a:p>
        </p:txBody>
      </p:sp>
    </p:spTree>
    <p:extLst>
      <p:ext uri="{BB962C8B-B14F-4D97-AF65-F5344CB8AC3E}">
        <p14:creationId xmlns:p14="http://schemas.microsoft.com/office/powerpoint/2010/main" val="2713017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Strengths include exclusive concepts of leadership, wellness, and Welsh culture; compatibility with "Year of Croeso"; and a high emotional and brand appeal (</a:t>
            </a:r>
            <a:r>
              <a:rPr lang="en-US" sz="1200" kern="1200" dirty="0" err="1">
                <a:solidFill>
                  <a:schemeClr val="tx1"/>
                </a:solidFill>
                <a:effectLst/>
                <a:latin typeface="+mn-lt"/>
                <a:ea typeface="+mn-ea"/>
                <a:cs typeface="+mn-cs"/>
              </a:rPr>
              <a:t>Prys</a:t>
            </a:r>
            <a:r>
              <a:rPr lang="en-US" sz="1200" kern="1200" dirty="0">
                <a:solidFill>
                  <a:schemeClr val="tx1"/>
                </a:solidFill>
                <a:effectLst/>
                <a:latin typeface="+mn-lt"/>
                <a:ea typeface="+mn-ea"/>
                <a:cs typeface="+mn-cs"/>
              </a:rPr>
              <a:t> and Matthews, 2023). Weaknesses include a lack of awareness about Wales as a MICE destination and the challenge posed by weather, access, and transport logistics to and from Wales among the international delegates (</a:t>
            </a:r>
            <a:r>
              <a:rPr lang="en-US" sz="1200" kern="1200" dirty="0" err="1">
                <a:solidFill>
                  <a:schemeClr val="tx1"/>
                </a:solidFill>
                <a:effectLst/>
                <a:latin typeface="+mn-lt"/>
                <a:ea typeface="+mn-ea"/>
                <a:cs typeface="+mn-cs"/>
              </a:rPr>
              <a:t>Cifci</a:t>
            </a:r>
            <a:r>
              <a:rPr lang="en-US" sz="1200" kern="1200" dirty="0">
                <a:solidFill>
                  <a:schemeClr val="tx1"/>
                </a:solidFill>
                <a:effectLst/>
                <a:latin typeface="+mn-lt"/>
                <a:ea typeface="+mn-ea"/>
                <a:cs typeface="+mn-cs"/>
              </a:rPr>
              <a:t> et al., 2025). Opportunities include increasing requirements for sustainable business, collaborating with Visit Wales and eco-tourism networks, and the first-move advantage in Wales' corporate wellness market (Harris et al., 2024). Threats include competition from better-known wellness destinations; erratic travel regulations or political disruptions (post-Brexit visa restrictions), or perceived environmental risks that will discourage the use of the venues in protected areas (</a:t>
            </a:r>
            <a:r>
              <a:rPr lang="en-US" sz="1200" kern="1200" dirty="0" err="1">
                <a:solidFill>
                  <a:schemeClr val="tx1"/>
                </a:solidFill>
                <a:effectLst/>
                <a:latin typeface="+mn-lt"/>
                <a:ea typeface="+mn-ea"/>
                <a:cs typeface="+mn-cs"/>
              </a:rPr>
              <a:t>Elías</a:t>
            </a:r>
            <a:r>
              <a:rPr lang="en-US" sz="1200" kern="1200" dirty="0">
                <a:solidFill>
                  <a:schemeClr val="tx1"/>
                </a:solidFill>
                <a:effectLst/>
                <a:latin typeface="+mn-lt"/>
                <a:ea typeface="+mn-ea"/>
                <a:cs typeface="+mn-cs"/>
              </a:rPr>
              <a:t> and Carmen, 2025). SWOT analysis shows that the retreat will succeed through strategic marketing, strong local partnerships and smooth delegate experience delivery. The weaknesses may be covered through addressing accessibility and guaranteed premium service delivery.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8</a:t>
            </a:fld>
            <a:endParaRPr lang="en-GB"/>
          </a:p>
        </p:txBody>
      </p:sp>
    </p:spTree>
    <p:extLst>
      <p:ext uri="{BB962C8B-B14F-4D97-AF65-F5344CB8AC3E}">
        <p14:creationId xmlns:p14="http://schemas.microsoft.com/office/powerpoint/2010/main" val="1732723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Political: Wales receives tourism support from the UK and the strategic backing of "Year of Croeso" by Visit Wales. But the post-Brexit delegation policies might influence the EU delegates' attendance (Wright et al., 2020). Economic: There is a flow in demand for luxury retreats even in the face of inflation, especially companies investing in executive well-being (</a:t>
            </a:r>
            <a:r>
              <a:rPr lang="en-US" sz="1200" kern="1200" dirty="0" err="1">
                <a:solidFill>
                  <a:schemeClr val="tx1"/>
                </a:solidFill>
                <a:effectLst/>
                <a:latin typeface="+mn-lt"/>
                <a:ea typeface="+mn-ea"/>
                <a:cs typeface="+mn-cs"/>
              </a:rPr>
              <a:t>Batat</a:t>
            </a:r>
            <a:r>
              <a:rPr lang="en-US" sz="1200" kern="1200" dirty="0">
                <a:solidFill>
                  <a:schemeClr val="tx1"/>
                </a:solidFill>
                <a:effectLst/>
                <a:latin typeface="+mn-lt"/>
                <a:ea typeface="+mn-ea"/>
                <a:cs typeface="+mn-cs"/>
              </a:rPr>
              <a:t>, 2022). Local economic development advantages include the promotion of rural tourism and SMES. Social: Increasing consciousness on mental health and workplace well-being enhances the attractiveness of nature-based retreats (</a:t>
            </a:r>
            <a:r>
              <a:rPr lang="en-US" sz="1200" kern="1200" dirty="0" err="1">
                <a:solidFill>
                  <a:schemeClr val="tx1"/>
                </a:solidFill>
                <a:effectLst/>
                <a:latin typeface="+mn-lt"/>
                <a:ea typeface="+mn-ea"/>
                <a:cs typeface="+mn-cs"/>
              </a:rPr>
              <a:t>Charisi</a:t>
            </a:r>
            <a:r>
              <a:rPr lang="en-US" sz="1200" kern="1200" dirty="0">
                <a:solidFill>
                  <a:schemeClr val="tx1"/>
                </a:solidFill>
                <a:effectLst/>
                <a:latin typeface="+mn-lt"/>
                <a:ea typeface="+mn-ea"/>
                <a:cs typeface="+mn-cs"/>
              </a:rPr>
              <a:t> et al., 2025). Delegates identify a desire for purposeful, restorative travel that reinforces one's personal and organisational values. Technological: Digital detox is an emerging trend; however, venues must provide necessary connectivity for international executives (Parashar et al., 2025). The technology will be used with a minimum but meaningful purpose. Legal: It is critical to comply with national parks' laws on health and safety, outdoor licensing, and insurance. Planning events will require liaising with local authorities to comply with the set regulations. Environmental: The eco-focus of the retreat will help achieve the UK goals of reducing carbon emissions (Wee et al., 2021). PESTLE analysis confirms with the macro-environment trends, establishing legitimacy and strategy, allowing opportunities for partnership, funding and long-term sustainability of the event.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9</a:t>
            </a:fld>
            <a:endParaRPr lang="en-GB"/>
          </a:p>
        </p:txBody>
      </p:sp>
    </p:spTree>
    <p:extLst>
      <p:ext uri="{BB962C8B-B14F-4D97-AF65-F5344CB8AC3E}">
        <p14:creationId xmlns:p14="http://schemas.microsoft.com/office/powerpoint/2010/main" val="3953546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Brecon Beacons National Park provides a perfect setting for the retreat with its natural appearance, </a:t>
            </a:r>
            <a:r>
              <a:rPr lang="en-US" sz="1200" kern="1200" dirty="0" err="1">
                <a:solidFill>
                  <a:schemeClr val="tx1"/>
                </a:solidFill>
                <a:effectLst/>
                <a:latin typeface="+mn-lt"/>
                <a:ea typeface="+mn-ea"/>
                <a:cs typeface="+mn-cs"/>
              </a:rPr>
              <a:t>tranquillity</a:t>
            </a:r>
            <a:r>
              <a:rPr lang="en-US" sz="1200" kern="1200" dirty="0">
                <a:solidFill>
                  <a:schemeClr val="tx1"/>
                </a:solidFill>
                <a:effectLst/>
                <a:latin typeface="+mn-lt"/>
                <a:ea typeface="+mn-ea"/>
                <a:cs typeface="+mn-cs"/>
              </a:rPr>
              <a:t>, and convenience. Possible locations include eco-lodges, i.e. Penhein Glamping or Brecon Retreats, that provide low-impact lodging with a luxury feel. Such sites offer room for workshops, outdoor eating, and wellness sessions within the environmental guidelines (</a:t>
            </a:r>
            <a:r>
              <a:rPr lang="en-US" sz="1200" kern="1200" dirty="0" err="1">
                <a:solidFill>
                  <a:schemeClr val="tx1"/>
                </a:solidFill>
                <a:effectLst/>
                <a:latin typeface="+mn-lt"/>
                <a:ea typeface="+mn-ea"/>
                <a:cs typeface="+mn-cs"/>
              </a:rPr>
              <a:t>Mandić</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Walia</a:t>
            </a:r>
            <a:r>
              <a:rPr lang="en-US" sz="1200" kern="1200" dirty="0">
                <a:solidFill>
                  <a:schemeClr val="tx1"/>
                </a:solidFill>
                <a:effectLst/>
                <a:latin typeface="+mn-lt"/>
                <a:ea typeface="+mn-ea"/>
                <a:cs typeface="+mn-cs"/>
              </a:rPr>
              <a:t>, 2023). There is strong venue availability in May because it is early summer, so they do not experience the traffic of tourists. Some local suppliers can provide catering and wellness services (Dziubaniuk et al., 2023). Though limited indoor facilities might present a weather threat, the flexible program and excellent temporary facility can prevent disruptions, delivering an immersive and friction-free delegate experience (Harris et al., 2024).</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10</a:t>
            </a:fld>
            <a:endParaRPr lang="en-GB"/>
          </a:p>
        </p:txBody>
      </p:sp>
    </p:spTree>
    <p:extLst>
      <p:ext uri="{BB962C8B-B14F-4D97-AF65-F5344CB8AC3E}">
        <p14:creationId xmlns:p14="http://schemas.microsoft.com/office/powerpoint/2010/main" val="2694256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Operational planning will involve sourcing an appropriate eco-retreat destination, hiring local vendors for catering, transport, and wellness services (</a:t>
            </a:r>
            <a:r>
              <a:rPr lang="en-US" sz="1200" kern="1200" dirty="0" err="1">
                <a:solidFill>
                  <a:schemeClr val="tx1"/>
                </a:solidFill>
                <a:effectLst/>
                <a:latin typeface="+mn-lt"/>
                <a:ea typeface="+mn-ea"/>
                <a:cs typeface="+mn-cs"/>
              </a:rPr>
              <a:t>Elías</a:t>
            </a:r>
            <a:r>
              <a:rPr lang="en-US" sz="1200" kern="1200" dirty="0">
                <a:solidFill>
                  <a:schemeClr val="tx1"/>
                </a:solidFill>
                <a:effectLst/>
                <a:latin typeface="+mn-lt"/>
                <a:ea typeface="+mn-ea"/>
                <a:cs typeface="+mn-cs"/>
              </a:rPr>
              <a:t> and Carmen, 2025). To staff, there will need to be nationals that act as trainee facilitators for leadership training, local cultural guides, wellness workers (e.g. yoga instructors, mindfulness coaches), and event logistics workers (</a:t>
            </a:r>
            <a:r>
              <a:rPr lang="en-US" sz="1200" kern="1200" dirty="0" err="1">
                <a:solidFill>
                  <a:schemeClr val="tx1"/>
                </a:solidFill>
                <a:effectLst/>
                <a:latin typeface="+mn-lt"/>
                <a:ea typeface="+mn-ea"/>
                <a:cs typeface="+mn-cs"/>
              </a:rPr>
              <a:t>Pascual</a:t>
            </a:r>
            <a:r>
              <a:rPr lang="en-US" sz="1200" kern="1200" dirty="0">
                <a:solidFill>
                  <a:schemeClr val="tx1"/>
                </a:solidFill>
                <a:effectLst/>
                <a:latin typeface="+mn-lt"/>
                <a:ea typeface="+mn-ea"/>
                <a:cs typeface="+mn-cs"/>
              </a:rPr>
              <a:t> et al., 2021). The one in charge of the operations will be a retreat coordinator. Tented seminar spaces, sustainable dining facilities, AV equipment for presentations, and workshop materials are key resources (Wright et al., 2020). Facilities must have stable Wi-Fi, accessible washrooms, seating for 40–60 delegates, and secure storage. Transport will be organised from Cardiff Airport or train stations using environmentally-friendly minibuses (Bowdin et al., 2023). Catering will include local Welsh food with vegan/vegetarian options. Sustainability is key; waste minimisation, carbon tracking, and local sourcing shall be incorporated. Weather and medical contingency will be implemented to ensure safety and the ability to withstand during retreat (Hawke and Dale, 2024).</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11</a:t>
            </a:fld>
            <a:endParaRPr lang="en-GB"/>
          </a:p>
        </p:txBody>
      </p:sp>
    </p:spTree>
    <p:extLst>
      <p:ext uri="{BB962C8B-B14F-4D97-AF65-F5344CB8AC3E}">
        <p14:creationId xmlns:p14="http://schemas.microsoft.com/office/powerpoint/2010/main" val="2531921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projected cost for the 3-day retreat is £70,000 in venue hire (£15,000), staffing (£12,000), catering (£10,000), transport (£8,000), marketing (£5,000), insurance and contingencies (£5,000 For 50 participants at £1800 per delegate expected revenue adds up to £90000. This would give a projected profit of £20,000, indicating feasibility. Some of the other cost control measures include in-kind sponsorships and local partnerships. Pricing is premium while keeping value through immersive and culturally wealthy experiences (</a:t>
            </a:r>
            <a:r>
              <a:rPr lang="en-US" sz="1200" kern="1200" dirty="0" err="1">
                <a:solidFill>
                  <a:schemeClr val="tx1"/>
                </a:solidFill>
                <a:effectLst/>
                <a:latin typeface="+mn-lt"/>
                <a:ea typeface="+mn-ea"/>
                <a:cs typeface="+mn-cs"/>
              </a:rPr>
              <a:t>Mair</a:t>
            </a:r>
            <a:r>
              <a:rPr lang="en-US" sz="1200" kern="1200" dirty="0">
                <a:solidFill>
                  <a:schemeClr val="tx1"/>
                </a:solidFill>
                <a:effectLst/>
                <a:latin typeface="+mn-lt"/>
                <a:ea typeface="+mn-ea"/>
                <a:cs typeface="+mn-cs"/>
              </a:rPr>
              <a:t> and Smith, 2022). Prudent budgeting, flexible suppliers’ contracts, and keeping tabs on alterations in currency or economy will also ensure financial viability.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12</a:t>
            </a:fld>
            <a:endParaRPr lang="en-GB"/>
          </a:p>
        </p:txBody>
      </p:sp>
    </p:spTree>
    <p:extLst>
      <p:ext uri="{BB962C8B-B14F-4D97-AF65-F5344CB8AC3E}">
        <p14:creationId xmlns:p14="http://schemas.microsoft.com/office/powerpoint/2010/main" val="7145537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funding will be raised through delegate registration fees, private sponsorships, and potential grants from Visit Wales and the Welsh Government's tourism development funds. Corporate partners that support wellness, leadership or sustainability may give gifts in kind or cash in lieu of brand exposure or networking opportunities. Partnerships with wellness brands, eco-tourism agencies, and business coaching companies will also happen (</a:t>
            </a:r>
            <a:r>
              <a:rPr lang="en-US" sz="1200" kern="1200" dirty="0" err="1">
                <a:solidFill>
                  <a:schemeClr val="tx1"/>
                </a:solidFill>
                <a:effectLst/>
                <a:latin typeface="+mn-lt"/>
                <a:ea typeface="+mn-ea"/>
                <a:cs typeface="+mn-cs"/>
              </a:rPr>
              <a:t>Mair</a:t>
            </a:r>
            <a:r>
              <a:rPr lang="en-US" sz="1200" kern="1200" dirty="0">
                <a:solidFill>
                  <a:schemeClr val="tx1"/>
                </a:solidFill>
                <a:effectLst/>
                <a:latin typeface="+mn-lt"/>
                <a:ea typeface="+mn-ea"/>
                <a:cs typeface="+mn-cs"/>
              </a:rPr>
              <a:t> and Smith, 2022). Early offers will be made to bookings, dampening risk: early-bird pricing and referral discounts.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13</a:t>
            </a:fld>
            <a:endParaRPr lang="en-GB"/>
          </a:p>
        </p:txBody>
      </p:sp>
    </p:spTree>
    <p:extLst>
      <p:ext uri="{BB962C8B-B14F-4D97-AF65-F5344CB8AC3E}">
        <p14:creationId xmlns:p14="http://schemas.microsoft.com/office/powerpoint/2010/main" val="1623877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"Wales Rewilded" is a well-thought-out event that provides international business executives with a distinctive retreat experience fully immersed in the Welsh culture and nature. It advertises the "Year of Croeso" by displaying the country's hospitality, heritage, and beautiful scenery. Trends in the market, feasibility analysis, and financial planning all prove the viability and profitability of the event. The retreat enhances personal growth and corporate leadership and elevates the communities and tourism that preserve the ecosystem. With a well-planned operation and innovative marketing, the retreat will brand Wales as a global destination for joyful, nature-based MICE experiences, enriching value for travellers and providers in the long term.</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14</a:t>
            </a:fld>
            <a:endParaRPr lang="en-GB"/>
          </a:p>
        </p:txBody>
      </p:sp>
    </p:spTree>
    <p:extLst>
      <p:ext uri="{BB962C8B-B14F-4D97-AF65-F5344CB8AC3E}">
        <p14:creationId xmlns:p14="http://schemas.microsoft.com/office/powerpoint/2010/main" val="3897900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3C7C0E-CE71-4D40-8B78-CD0856180D40}" type="slidenum">
              <a:rPr lang="en-GB" smtClean="0"/>
              <a:t>15</a:t>
            </a:fld>
            <a:endParaRPr lang="en-GB"/>
          </a:p>
        </p:txBody>
      </p:sp>
    </p:spTree>
    <p:extLst>
      <p:ext uri="{BB962C8B-B14F-4D97-AF65-F5344CB8AC3E}">
        <p14:creationId xmlns:p14="http://schemas.microsoft.com/office/powerpoint/2010/main" val="3198695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797719" y="679431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9047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04860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128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9714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5/21/2025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49764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5/21/2025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7512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5/21/2025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059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2787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4390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0791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0733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0887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13905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5/21/2025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5330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33075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5/21/2025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26652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40832" y="-1179"/>
            <a:ext cx="3535011" cy="1028105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5/21/2025</a:t>
            </a:fld>
            <a:endParaRPr lang="en-US"/>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9355314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4.pn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image" Target="../media/image5.svg"/><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7.png"/><Relationship Id="rId7" Type="http://schemas.openxmlformats.org/officeDocument/2006/relationships/diagramLayout" Target="../diagrams/layout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9.png"/><Relationship Id="rId10" Type="http://schemas.microsoft.com/office/2007/relationships/diagramDrawing" Target="../diagrams/drawing2.xml"/><Relationship Id="rId4" Type="http://schemas.openxmlformats.org/officeDocument/2006/relationships/image" Target="../media/image8.svg"/><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7.png"/><Relationship Id="rId7" Type="http://schemas.openxmlformats.org/officeDocument/2006/relationships/diagramQuickStyle" Target="../diagrams/quickStyle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1.png"/><Relationship Id="rId4" Type="http://schemas.openxmlformats.org/officeDocument/2006/relationships/image" Target="../media/image8.svg"/><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2.pn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D16C-4FDB-0F84-F8DE-95E14B4CFD27}"/>
              </a:ext>
            </a:extLst>
          </p:cNvPr>
          <p:cNvSpPr>
            <a:spLocks noGrp="1"/>
          </p:cNvSpPr>
          <p:nvPr>
            <p:ph type="ctrTitle"/>
          </p:nvPr>
        </p:nvSpPr>
        <p:spPr/>
        <p:txBody>
          <a:bodyPr>
            <a:normAutofit fontScale="90000"/>
          </a:bodyPr>
          <a:lstStyle/>
          <a:p>
            <a:r>
              <a:rPr lang="en-GB" sz="4000" dirty="0"/>
              <a:t>Student Name: Daniel Nicusor Petrache</a:t>
            </a:r>
            <a:br>
              <a:rPr lang="en-GB" sz="4000" dirty="0"/>
            </a:br>
            <a:r>
              <a:rPr lang="en-GB" sz="4000" dirty="0"/>
              <a:t>Student no: 2246592</a:t>
            </a:r>
            <a:br>
              <a:rPr lang="en-GB" sz="4000" dirty="0"/>
            </a:br>
            <a:r>
              <a:rPr lang="en-GB" sz="4000" dirty="0"/>
              <a:t>Module Title: International Meetings Management </a:t>
            </a:r>
            <a:br>
              <a:rPr lang="en-GB" sz="4000" dirty="0"/>
            </a:br>
            <a:r>
              <a:rPr lang="en-GB" sz="4000" dirty="0"/>
              <a:t>Module Code: BMIH6007</a:t>
            </a:r>
            <a:br>
              <a:rPr lang="en-GB" sz="4000" dirty="0"/>
            </a:br>
            <a:r>
              <a:rPr lang="en-GB" sz="4000" dirty="0"/>
              <a:t>Lecturer’s name: Kathryn Flynn </a:t>
            </a:r>
            <a:br>
              <a:rPr lang="en-GB" sz="4000" dirty="0"/>
            </a:br>
            <a:r>
              <a:rPr lang="en-GB" sz="4000" dirty="0"/>
              <a:t>Date of submission: 23</a:t>
            </a:r>
            <a:r>
              <a:rPr lang="en-GB" sz="4000" baseline="30000" dirty="0"/>
              <a:t>rd</a:t>
            </a:r>
            <a:r>
              <a:rPr lang="en-GB" sz="4000" dirty="0"/>
              <a:t> of May 2025</a:t>
            </a:r>
          </a:p>
        </p:txBody>
      </p:sp>
    </p:spTree>
    <p:extLst>
      <p:ext uri="{BB962C8B-B14F-4D97-AF65-F5344CB8AC3E}">
        <p14:creationId xmlns:p14="http://schemas.microsoft.com/office/powerpoint/2010/main" val="2600365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TextBox 3"/>
          <p:cNvSpPr txBox="1"/>
          <p:nvPr/>
        </p:nvSpPr>
        <p:spPr>
          <a:xfrm>
            <a:off x="651641" y="1226377"/>
            <a:ext cx="12886958" cy="4324107"/>
          </a:xfrm>
          <a:prstGeom prst="rect">
            <a:avLst/>
          </a:prstGeom>
        </p:spPr>
        <p:txBody>
          <a:bodyPr lIns="0" tIns="0" rIns="0" bIns="0" rtlCol="0" anchor="t">
            <a:spAutoFit/>
          </a:bodyPr>
          <a:lstStyle/>
          <a:p>
            <a:pPr algn="ctr">
              <a:lnSpc>
                <a:spcPts val="11558"/>
              </a:lnSpc>
            </a:pPr>
            <a:r>
              <a:rPr lang="en-US" sz="7505">
                <a:solidFill>
                  <a:srgbClr val="FFFFFF"/>
                </a:solidFill>
                <a:latin typeface="Etna Sans Serif"/>
                <a:ea typeface="Etna Sans Serif"/>
                <a:cs typeface="Etna Sans Serif"/>
                <a:sym typeface="Etna Sans Serif"/>
              </a:rPr>
              <a:t> “Wales Rewilded: Nature-Based Business Leadership Retreat”</a:t>
            </a:r>
          </a:p>
        </p:txBody>
      </p:sp>
      <p:sp>
        <p:nvSpPr>
          <p:cNvPr id="4" name="TextBox 4"/>
          <p:cNvSpPr txBox="1"/>
          <p:nvPr/>
        </p:nvSpPr>
        <p:spPr>
          <a:xfrm>
            <a:off x="1251364" y="6210065"/>
            <a:ext cx="11229629" cy="1065109"/>
          </a:xfrm>
          <a:prstGeom prst="rect">
            <a:avLst/>
          </a:prstGeom>
        </p:spPr>
        <p:txBody>
          <a:bodyPr lIns="0" tIns="0" rIns="0" bIns="0" rtlCol="0" anchor="t">
            <a:spAutoFit/>
          </a:bodyPr>
          <a:lstStyle/>
          <a:p>
            <a:pPr marL="0" lvl="0" indent="0" algn="l">
              <a:lnSpc>
                <a:spcPts val="4293"/>
              </a:lnSpc>
              <a:spcBef>
                <a:spcPct val="0"/>
              </a:spcBef>
            </a:pPr>
            <a:r>
              <a:rPr lang="en-US" sz="3066" b="1">
                <a:solidFill>
                  <a:srgbClr val="FFFFFF"/>
                </a:solidFill>
                <a:latin typeface="Gotham Bold"/>
                <a:ea typeface="Gotham Bold"/>
                <a:cs typeface="Gotham Bold"/>
                <a:sym typeface="Gotham Bold"/>
              </a:rPr>
              <a:t>Location: Brecon Beacons National Park, South Wales</a:t>
            </a:r>
          </a:p>
          <a:p>
            <a:pPr marL="0" lvl="0" indent="0" algn="ctr">
              <a:lnSpc>
                <a:spcPts val="4293"/>
              </a:lnSpc>
              <a:spcBef>
                <a:spcPct val="0"/>
              </a:spcBef>
            </a:pPr>
            <a:r>
              <a:rPr lang="en-US" sz="3066" b="1" u="none" strike="noStrike">
                <a:solidFill>
                  <a:srgbClr val="FFFFFF"/>
                </a:solidFill>
                <a:latin typeface="Gotham Bold"/>
                <a:ea typeface="Gotham Bold"/>
                <a:cs typeface="Gotham Bold"/>
                <a:sym typeface="Gotham Bold"/>
              </a:rPr>
              <a:t>May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2209800" y="342900"/>
            <a:ext cx="13346613" cy="1204945"/>
          </a:xfrm>
          <a:prstGeom prst="rect">
            <a:avLst/>
          </a:prstGeom>
        </p:spPr>
        <p:txBody>
          <a:bodyPr lIns="0" tIns="0" rIns="0" bIns="0" rtlCol="0" anchor="t">
            <a:spAutoFit/>
          </a:bodyPr>
          <a:lstStyle/>
          <a:p>
            <a:pPr algn="ctr">
              <a:lnSpc>
                <a:spcPts val="10296"/>
              </a:lnSpc>
            </a:pPr>
            <a:r>
              <a:rPr lang="en-US" sz="6600" b="1" dirty="0">
                <a:solidFill>
                  <a:schemeClr val="bg1"/>
                </a:solidFill>
                <a:latin typeface="Etna Sans Serif" panose="020B0604020202020204" charset="0"/>
              </a:rPr>
              <a:t>AI Declaration</a:t>
            </a:r>
            <a:endParaRPr lang="en-US" sz="8000" dirty="0">
              <a:solidFill>
                <a:schemeClr val="bg1"/>
              </a:solidFill>
              <a:latin typeface="Etna Sans Serif" panose="020B0604020202020204" charset="0"/>
              <a:ea typeface="Etna Sans Serif"/>
              <a:cs typeface="Etna Sans Serif"/>
              <a:sym typeface="Etna Sans Serif"/>
            </a:endParaRPr>
          </a:p>
        </p:txBody>
      </p:sp>
      <p:sp>
        <p:nvSpPr>
          <p:cNvPr id="6" name="Round Diagonal Corner Rectangle 5"/>
          <p:cNvSpPr/>
          <p:nvPr/>
        </p:nvSpPr>
        <p:spPr>
          <a:xfrm>
            <a:off x="3772821" y="3009900"/>
            <a:ext cx="10515600" cy="4310374"/>
          </a:xfrm>
          <a:prstGeom prst="round2DiagRect">
            <a:avLst/>
          </a:prstGeom>
        </p:spPr>
        <p:style>
          <a:lnRef idx="3">
            <a:schemeClr val="lt1"/>
          </a:lnRef>
          <a:fillRef idx="1">
            <a:schemeClr val="accent3"/>
          </a:fillRef>
          <a:effectRef idx="1">
            <a:schemeClr val="accent3"/>
          </a:effectRef>
          <a:fontRef idx="minor">
            <a:schemeClr val="lt1"/>
          </a:fontRef>
        </p:style>
        <p:txBody>
          <a:bodyPr rtlCol="0" anchor="ctr"/>
          <a:lstStyle/>
          <a:p>
            <a:pPr algn="ctr">
              <a:lnSpc>
                <a:spcPct val="150000"/>
              </a:lnSpc>
            </a:pPr>
            <a:r>
              <a:rPr lang="en-US" sz="2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work. I confirm I have copies of my drafts, notes, and other resources I used, which I may be asked to provide in evidence.</a:t>
            </a:r>
            <a:endParaRPr lang="en-GB" sz="2400" dirty="0">
              <a:latin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3192819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4288" b="-34288"/>
            </a:stretch>
          </a:blipFill>
        </p:spPr>
        <p:txBody>
          <a:bodyPr/>
          <a:lstStyle/>
          <a:p>
            <a:endParaRPr lang="en-GB"/>
          </a:p>
        </p:txBody>
      </p:sp>
      <p:sp>
        <p:nvSpPr>
          <p:cNvPr id="3" name="TextBox 3"/>
          <p:cNvSpPr txBox="1"/>
          <p:nvPr/>
        </p:nvSpPr>
        <p:spPr>
          <a:xfrm>
            <a:off x="2012544" y="846438"/>
            <a:ext cx="15068625" cy="1043205"/>
          </a:xfrm>
          <a:prstGeom prst="rect">
            <a:avLst/>
          </a:prstGeom>
        </p:spPr>
        <p:txBody>
          <a:bodyPr lIns="0" tIns="0" rIns="0" bIns="0" rtlCol="0" anchor="t">
            <a:spAutoFit/>
          </a:bodyPr>
          <a:lstStyle/>
          <a:p>
            <a:pPr algn="ctr">
              <a:lnSpc>
                <a:spcPts val="7441"/>
              </a:lnSpc>
            </a:pPr>
            <a:r>
              <a:rPr lang="en-US" sz="8858">
                <a:solidFill>
                  <a:srgbClr val="FFFFFF"/>
                </a:solidFill>
                <a:latin typeface="Etna Sans Serif"/>
                <a:ea typeface="Etna Sans Serif"/>
                <a:cs typeface="Etna Sans Serif"/>
                <a:sym typeface="Etna Sans Serif"/>
              </a:rPr>
              <a:t>Event Concept and Context</a:t>
            </a:r>
          </a:p>
        </p:txBody>
      </p:sp>
      <p:sp>
        <p:nvSpPr>
          <p:cNvPr id="4" name="TextBox 4"/>
          <p:cNvSpPr txBox="1"/>
          <p:nvPr/>
        </p:nvSpPr>
        <p:spPr>
          <a:xfrm>
            <a:off x="7162800" y="2774181"/>
            <a:ext cx="10474848" cy="5065489"/>
          </a:xfrm>
          <a:prstGeom prst="rect">
            <a:avLst/>
          </a:prstGeom>
        </p:spPr>
        <p:txBody>
          <a:bodyPr lIns="0" tIns="0" rIns="0" bIns="0" rtlCol="0" anchor="t">
            <a:spAutoFit/>
          </a:bodyPr>
          <a:lstStyle/>
          <a:p>
            <a:pPr marL="765749" lvl="1" indent="-382874" algn="just">
              <a:lnSpc>
                <a:spcPts val="4965"/>
              </a:lnSpc>
              <a:buFont typeface="Arial"/>
              <a:buChar char="•"/>
            </a:pPr>
            <a:r>
              <a:rPr lang="en-US" sz="2800" dirty="0">
                <a:solidFill>
                  <a:srgbClr val="FDFDFD"/>
                </a:solidFill>
                <a:latin typeface="Times New Roman"/>
                <a:ea typeface="Times New Roman"/>
                <a:cs typeface="Times New Roman"/>
                <a:sym typeface="Times New Roman"/>
              </a:rPr>
              <a:t>Wales Rewilded: With Nature-Based Business Leadership Retreat is a 3-day conference, located in Brecon Beacons National Park, South Wales.</a:t>
            </a:r>
          </a:p>
          <a:p>
            <a:pPr marL="765749" lvl="1" indent="-382874" algn="just">
              <a:lnSpc>
                <a:spcPts val="4965"/>
              </a:lnSpc>
              <a:buFont typeface="Arial"/>
              <a:buChar char="•"/>
            </a:pPr>
            <a:r>
              <a:rPr lang="en-US" sz="2800" dirty="0">
                <a:solidFill>
                  <a:srgbClr val="FDFDFD"/>
                </a:solidFill>
                <a:latin typeface="Times New Roman"/>
                <a:ea typeface="Times New Roman"/>
                <a:cs typeface="Times New Roman"/>
                <a:sym typeface="Times New Roman"/>
              </a:rPr>
              <a:t>The event will focus on sustainability, wellbeing, and experiential learning in nature.</a:t>
            </a:r>
          </a:p>
          <a:p>
            <a:pPr marL="765749" lvl="1" indent="-382874" algn="just">
              <a:lnSpc>
                <a:spcPts val="4965"/>
              </a:lnSpc>
              <a:buFont typeface="Arial"/>
              <a:buChar char="•"/>
            </a:pPr>
            <a:r>
              <a:rPr lang="en-US" sz="2800" dirty="0">
                <a:solidFill>
                  <a:srgbClr val="FDFDFD"/>
                </a:solidFill>
                <a:latin typeface="Times New Roman"/>
                <a:ea typeface="Times New Roman"/>
                <a:cs typeface="Times New Roman"/>
                <a:sym typeface="Times New Roman"/>
              </a:rPr>
              <a:t>It supports Visit Wales’ “Year of Croeso” initiative.</a:t>
            </a:r>
          </a:p>
          <a:p>
            <a:pPr marL="765749" lvl="1" indent="-382874" algn="just">
              <a:lnSpc>
                <a:spcPts val="4965"/>
              </a:lnSpc>
              <a:buFont typeface="Arial"/>
              <a:buChar char="•"/>
            </a:pPr>
            <a:r>
              <a:rPr lang="en-US" sz="2800" dirty="0">
                <a:solidFill>
                  <a:srgbClr val="FDFDFD"/>
                </a:solidFill>
                <a:latin typeface="Times New Roman"/>
                <a:ea typeface="Times New Roman"/>
                <a:cs typeface="Times New Roman"/>
                <a:sym typeface="Times New Roman"/>
              </a:rPr>
              <a:t>The event will offers unique, place-based corporate development experience.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0" y="-4465223"/>
            <a:ext cx="9452858" cy="9452858"/>
          </a:xfrm>
          <a:custGeom>
            <a:avLst/>
            <a:gdLst/>
            <a:ahLst/>
            <a:cxnLst/>
            <a:rect l="l" t="t" r="r" b="b"/>
            <a:pathLst>
              <a:path w="9452858" h="9452858">
                <a:moveTo>
                  <a:pt x="0" y="0"/>
                </a:moveTo>
                <a:lnTo>
                  <a:pt x="9452858" y="0"/>
                </a:lnTo>
                <a:lnTo>
                  <a:pt x="9452858" y="9452858"/>
                </a:lnTo>
                <a:lnTo>
                  <a:pt x="0" y="94528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0" y="5143500"/>
            <a:ext cx="9452858" cy="9452858"/>
          </a:xfrm>
          <a:custGeom>
            <a:avLst/>
            <a:gdLst/>
            <a:ahLst/>
            <a:cxnLst/>
            <a:rect l="l" t="t" r="r" b="b"/>
            <a:pathLst>
              <a:path w="9452858" h="9452858">
                <a:moveTo>
                  <a:pt x="0" y="0"/>
                </a:moveTo>
                <a:lnTo>
                  <a:pt x="9452858" y="0"/>
                </a:lnTo>
                <a:lnTo>
                  <a:pt x="9452858" y="9452858"/>
                </a:lnTo>
                <a:lnTo>
                  <a:pt x="0" y="945285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934176" y="2499823"/>
            <a:ext cx="6570054" cy="6570054"/>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999" r="-3000"/>
              </a:stretch>
            </a:blipFill>
          </p:spPr>
          <p:txBody>
            <a:bodyPr/>
            <a:lstStyle/>
            <a:p>
              <a:endParaRPr lang="en-GB"/>
            </a:p>
          </p:txBody>
        </p:sp>
      </p:grpSp>
      <p:sp>
        <p:nvSpPr>
          <p:cNvPr id="6" name="TextBox 6"/>
          <p:cNvSpPr txBox="1"/>
          <p:nvPr/>
        </p:nvSpPr>
        <p:spPr>
          <a:xfrm>
            <a:off x="-838200" y="433119"/>
            <a:ext cx="12484128" cy="1321837"/>
          </a:xfrm>
          <a:prstGeom prst="rect">
            <a:avLst/>
          </a:prstGeom>
        </p:spPr>
        <p:txBody>
          <a:bodyPr lIns="0" tIns="0" rIns="0" bIns="0" rtlCol="0" anchor="t">
            <a:spAutoFit/>
          </a:bodyPr>
          <a:lstStyle/>
          <a:p>
            <a:pPr algn="r">
              <a:lnSpc>
                <a:spcPts val="10296"/>
              </a:lnSpc>
            </a:pPr>
            <a:r>
              <a:rPr lang="en-US" sz="7200" dirty="0">
                <a:solidFill>
                  <a:srgbClr val="FFFFFF"/>
                </a:solidFill>
                <a:latin typeface="Etna Sans Serif"/>
                <a:ea typeface="Etna Sans Serif"/>
                <a:cs typeface="Etna Sans Serif"/>
                <a:sym typeface="Etna Sans Serif"/>
              </a:rPr>
              <a:t>Target Market</a:t>
            </a:r>
          </a:p>
        </p:txBody>
      </p:sp>
      <p:graphicFrame>
        <p:nvGraphicFramePr>
          <p:cNvPr id="8" name="Diagram 7"/>
          <p:cNvGraphicFramePr/>
          <p:nvPr>
            <p:extLst>
              <p:ext uri="{D42A27DB-BD31-4B8C-83A1-F6EECF244321}">
                <p14:modId xmlns:p14="http://schemas.microsoft.com/office/powerpoint/2010/main" val="589383897"/>
              </p:ext>
            </p:extLst>
          </p:nvPr>
        </p:nvGraphicFramePr>
        <p:xfrm>
          <a:off x="553271" y="2278481"/>
          <a:ext cx="9769871" cy="751760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2" name="Freeform 2"/>
          <p:cNvSpPr/>
          <p:nvPr/>
        </p:nvSpPr>
        <p:spPr>
          <a:xfrm>
            <a:off x="-510934" y="-676949"/>
            <a:ext cx="10553726" cy="2206046"/>
          </a:xfrm>
          <a:custGeom>
            <a:avLst/>
            <a:gdLst/>
            <a:ahLst/>
            <a:cxnLst/>
            <a:rect l="l" t="t" r="r" b="b"/>
            <a:pathLst>
              <a:path w="10553726" h="2206046">
                <a:moveTo>
                  <a:pt x="0" y="0"/>
                </a:moveTo>
                <a:lnTo>
                  <a:pt x="10553726" y="0"/>
                </a:lnTo>
                <a:lnTo>
                  <a:pt x="10553726" y="2206046"/>
                </a:lnTo>
                <a:lnTo>
                  <a:pt x="0" y="2206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0977748" y="1623679"/>
            <a:ext cx="6758837" cy="7039641"/>
          </a:xfrm>
          <a:custGeom>
            <a:avLst/>
            <a:gdLst/>
            <a:ahLst/>
            <a:cxnLst/>
            <a:rect l="l" t="t" r="r" b="b"/>
            <a:pathLst>
              <a:path w="6758837" h="7039641">
                <a:moveTo>
                  <a:pt x="0" y="0"/>
                </a:moveTo>
                <a:lnTo>
                  <a:pt x="6758837" y="0"/>
                </a:lnTo>
                <a:lnTo>
                  <a:pt x="6758837" y="7039642"/>
                </a:lnTo>
                <a:lnTo>
                  <a:pt x="0" y="7039642"/>
                </a:lnTo>
                <a:lnTo>
                  <a:pt x="0" y="0"/>
                </a:lnTo>
                <a:close/>
              </a:path>
            </a:pathLst>
          </a:custGeom>
          <a:blipFill>
            <a:blip r:embed="rId5"/>
            <a:stretch>
              <a:fillRect l="-4410" r="-1509"/>
            </a:stretch>
          </a:blipFill>
        </p:spPr>
        <p:txBody>
          <a:bodyPr/>
          <a:lstStyle/>
          <a:p>
            <a:endParaRPr lang="en-GB"/>
          </a:p>
        </p:txBody>
      </p:sp>
      <p:sp>
        <p:nvSpPr>
          <p:cNvPr id="4" name="TextBox 4"/>
          <p:cNvSpPr txBox="1"/>
          <p:nvPr/>
        </p:nvSpPr>
        <p:spPr>
          <a:xfrm>
            <a:off x="806036" y="1257300"/>
            <a:ext cx="10456252" cy="780712"/>
          </a:xfrm>
          <a:prstGeom prst="rect">
            <a:avLst/>
          </a:prstGeom>
        </p:spPr>
        <p:txBody>
          <a:bodyPr lIns="0" tIns="0" rIns="0" bIns="0" rtlCol="0" anchor="t">
            <a:spAutoFit/>
          </a:bodyPr>
          <a:lstStyle/>
          <a:p>
            <a:pPr algn="l">
              <a:lnSpc>
                <a:spcPts val="5593"/>
              </a:lnSpc>
            </a:pPr>
            <a:r>
              <a:rPr lang="en-US" sz="6659">
                <a:solidFill>
                  <a:srgbClr val="FFFFFF"/>
                </a:solidFill>
                <a:latin typeface="Etna Sans Serif"/>
                <a:ea typeface="Etna Sans Serif"/>
                <a:cs typeface="Etna Sans Serif"/>
                <a:sym typeface="Etna Sans Serif"/>
              </a:rPr>
              <a:t>Market Demand Analysis</a:t>
            </a:r>
          </a:p>
        </p:txBody>
      </p:sp>
      <p:graphicFrame>
        <p:nvGraphicFramePr>
          <p:cNvPr id="9" name="Diagram 8"/>
          <p:cNvGraphicFramePr/>
          <p:nvPr>
            <p:extLst>
              <p:ext uri="{D42A27DB-BD31-4B8C-83A1-F6EECF244321}">
                <p14:modId xmlns:p14="http://schemas.microsoft.com/office/powerpoint/2010/main" val="145939857"/>
              </p:ext>
            </p:extLst>
          </p:nvPr>
        </p:nvGraphicFramePr>
        <p:xfrm>
          <a:off x="609600" y="2552700"/>
          <a:ext cx="9829800" cy="70865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2209800" y="342900"/>
            <a:ext cx="13346613" cy="1204945"/>
          </a:xfrm>
          <a:prstGeom prst="rect">
            <a:avLst/>
          </a:prstGeom>
        </p:spPr>
        <p:txBody>
          <a:bodyPr lIns="0" tIns="0" rIns="0" bIns="0" rtlCol="0" anchor="t">
            <a:spAutoFit/>
          </a:bodyPr>
          <a:lstStyle/>
          <a:p>
            <a:pPr algn="ctr">
              <a:lnSpc>
                <a:spcPts val="10296"/>
              </a:lnSpc>
            </a:pPr>
            <a:r>
              <a:rPr lang="en-US" sz="6600" b="1" dirty="0">
                <a:solidFill>
                  <a:schemeClr val="bg1"/>
                </a:solidFill>
                <a:latin typeface="Etna Sans Serif" panose="020B0604020202020204" charset="0"/>
              </a:rPr>
              <a:t>Competitor Analysis</a:t>
            </a:r>
            <a:endParaRPr lang="en-US" sz="8000" dirty="0">
              <a:solidFill>
                <a:schemeClr val="bg1"/>
              </a:solidFill>
              <a:latin typeface="Etna Sans Serif" panose="020B0604020202020204" charset="0"/>
              <a:ea typeface="Etna Sans Serif"/>
              <a:cs typeface="Etna Sans Serif"/>
              <a:sym typeface="Etna Sans Serif"/>
            </a:endParaRPr>
          </a:p>
        </p:txBody>
      </p:sp>
      <p:graphicFrame>
        <p:nvGraphicFramePr>
          <p:cNvPr id="5" name="Table 4"/>
          <p:cNvGraphicFramePr>
            <a:graphicFrameLocks noGrp="1"/>
          </p:cNvGraphicFramePr>
          <p:nvPr>
            <p:extLst>
              <p:ext uri="{D42A27DB-BD31-4B8C-83A1-F6EECF244321}">
                <p14:modId xmlns:p14="http://schemas.microsoft.com/office/powerpoint/2010/main" val="2517226168"/>
              </p:ext>
            </p:extLst>
          </p:nvPr>
        </p:nvGraphicFramePr>
        <p:xfrm>
          <a:off x="2057398" y="2171700"/>
          <a:ext cx="14478000" cy="7543800"/>
        </p:xfrm>
        <a:graphic>
          <a:graphicData uri="http://schemas.openxmlformats.org/drawingml/2006/table">
            <a:tbl>
              <a:tblPr>
                <a:tableStyleId>{69C7853C-536D-4A76-A0AE-DD22124D55A5}</a:tableStyleId>
              </a:tblPr>
              <a:tblGrid>
                <a:gridCol w="2895600">
                  <a:extLst>
                    <a:ext uri="{9D8B030D-6E8A-4147-A177-3AD203B41FA5}">
                      <a16:colId xmlns:a16="http://schemas.microsoft.com/office/drawing/2014/main" val="20000"/>
                    </a:ext>
                  </a:extLst>
                </a:gridCol>
                <a:gridCol w="28956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gridCol w="2895600">
                  <a:extLst>
                    <a:ext uri="{9D8B030D-6E8A-4147-A177-3AD203B41FA5}">
                      <a16:colId xmlns:a16="http://schemas.microsoft.com/office/drawing/2014/main" val="20003"/>
                    </a:ext>
                  </a:extLst>
                </a:gridCol>
                <a:gridCol w="2895600">
                  <a:extLst>
                    <a:ext uri="{9D8B030D-6E8A-4147-A177-3AD203B41FA5}">
                      <a16:colId xmlns:a16="http://schemas.microsoft.com/office/drawing/2014/main" val="20004"/>
                    </a:ext>
                  </a:extLst>
                </a:gridCol>
              </a:tblGrid>
              <a:tr h="683882">
                <a:tc>
                  <a:txBody>
                    <a:bodyPr/>
                    <a:lstStyle/>
                    <a:p>
                      <a:r>
                        <a:rPr lang="en-GB" sz="2400">
                          <a:latin typeface="Times New Roman" panose="02020603050405020304" pitchFamily="18" charset="0"/>
                          <a:cs typeface="Times New Roman" panose="02020603050405020304" pitchFamily="18" charset="0"/>
                        </a:rPr>
                        <a:t>Competitor/Event</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Location</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Key Offerings</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Strengths</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Weaknesses/Gaps</a:t>
                      </a:r>
                    </a:p>
                  </a:txBody>
                  <a:tcPr marL="58779" marR="58779" marT="29389" marB="29389" anchor="ctr"/>
                </a:tc>
                <a:extLst>
                  <a:ext uri="{0D108BD9-81ED-4DB2-BD59-A6C34878D82A}">
                    <a16:rowId xmlns:a16="http://schemas.microsoft.com/office/drawing/2014/main" val="10000"/>
                  </a:ext>
                </a:extLst>
              </a:tr>
              <a:tr h="1862279">
                <a:tc>
                  <a:txBody>
                    <a:bodyPr/>
                    <a:lstStyle/>
                    <a:p>
                      <a:r>
                        <a:rPr lang="en-US" sz="2400">
                          <a:latin typeface="Times New Roman" panose="02020603050405020304" pitchFamily="18" charset="0"/>
                          <a:cs typeface="Times New Roman" panose="02020603050405020304" pitchFamily="18" charset="0"/>
                        </a:rPr>
                        <a:t>The Lake District Eco Retreats</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England</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Mindfulness retreats in nature with luxury eco-lodging</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Well-established UK destination, wellness-focused</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Lacks structured business/leadership development components</a:t>
                      </a:r>
                    </a:p>
                  </a:txBody>
                  <a:tcPr marL="58779" marR="58779" marT="29389" marB="29389" anchor="ctr"/>
                </a:tc>
                <a:extLst>
                  <a:ext uri="{0D108BD9-81ED-4DB2-BD59-A6C34878D82A}">
                    <a16:rowId xmlns:a16="http://schemas.microsoft.com/office/drawing/2014/main" val="10001"/>
                  </a:ext>
                </a:extLst>
              </a:tr>
              <a:tr h="1567680">
                <a:tc>
                  <a:txBody>
                    <a:bodyPr/>
                    <a:lstStyle/>
                    <a:p>
                      <a:r>
                        <a:rPr lang="en-GB" sz="2400">
                          <a:latin typeface="Times New Roman" panose="02020603050405020304" pitchFamily="18" charset="0"/>
                          <a:cs typeface="Times New Roman" panose="02020603050405020304" pitchFamily="18" charset="0"/>
                        </a:rPr>
                        <a:t>Blue Lagoon Retreat</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Iceland</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Spa, luxury accommodation, and wellbeing activities</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Strong international brand, unique geothermal setting</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Very high costs, less personalisation or cultural depth</a:t>
                      </a:r>
                    </a:p>
                  </a:txBody>
                  <a:tcPr marL="58779" marR="58779" marT="29389" marB="29389" anchor="ctr"/>
                </a:tc>
                <a:extLst>
                  <a:ext uri="{0D108BD9-81ED-4DB2-BD59-A6C34878D82A}">
                    <a16:rowId xmlns:a16="http://schemas.microsoft.com/office/drawing/2014/main" val="10002"/>
                  </a:ext>
                </a:extLst>
              </a:tr>
              <a:tr h="1567680">
                <a:tc>
                  <a:txBody>
                    <a:bodyPr/>
                    <a:lstStyle/>
                    <a:p>
                      <a:r>
                        <a:rPr lang="en-GB" sz="2400">
                          <a:latin typeface="Times New Roman" panose="02020603050405020304" pitchFamily="18" charset="0"/>
                          <a:cs typeface="Times New Roman" panose="02020603050405020304" pitchFamily="18" charset="0"/>
                        </a:rPr>
                        <a:t>Scottish Highlands Executive Retreats</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Scotland</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Team-building and leadership coaching in remote natural settings</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Leadership-focused, remote and exclusive experience</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Limited integration of local heritage and cultural immersion</a:t>
                      </a:r>
                    </a:p>
                  </a:txBody>
                  <a:tcPr marL="58779" marR="58779" marT="29389" marB="29389" anchor="ctr"/>
                </a:tc>
                <a:extLst>
                  <a:ext uri="{0D108BD9-81ED-4DB2-BD59-A6C34878D82A}">
                    <a16:rowId xmlns:a16="http://schemas.microsoft.com/office/drawing/2014/main" val="10003"/>
                  </a:ext>
                </a:extLst>
              </a:tr>
              <a:tr h="1862279">
                <a:tc>
                  <a:txBody>
                    <a:bodyPr/>
                    <a:lstStyle/>
                    <a:p>
                      <a:r>
                        <a:rPr lang="en-GB" sz="2400">
                          <a:latin typeface="Times New Roman" panose="02020603050405020304" pitchFamily="18" charset="0"/>
                          <a:cs typeface="Times New Roman" panose="02020603050405020304" pitchFamily="18" charset="0"/>
                        </a:rPr>
                        <a:t>Wellbeing Escapes (Corporate)</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Various (Europe/Global)</a:t>
                      </a:r>
                    </a:p>
                  </a:txBody>
                  <a:tcPr marL="58779" marR="58779" marT="29389" marB="29389" anchor="ctr"/>
                </a:tc>
                <a:tc>
                  <a:txBody>
                    <a:bodyPr/>
                    <a:lstStyle/>
                    <a:p>
                      <a:r>
                        <a:rPr lang="en-US" sz="2400">
                          <a:latin typeface="Times New Roman" panose="02020603050405020304" pitchFamily="18" charset="0"/>
                          <a:cs typeface="Times New Roman" panose="02020603050405020304" pitchFamily="18" charset="0"/>
                        </a:rPr>
                        <a:t>Corporate wellness getaways including yoga, meditation, workshops</a:t>
                      </a:r>
                    </a:p>
                  </a:txBody>
                  <a:tcPr marL="58779" marR="58779" marT="29389" marB="29389" anchor="ctr"/>
                </a:tc>
                <a:tc>
                  <a:txBody>
                    <a:bodyPr/>
                    <a:lstStyle/>
                    <a:p>
                      <a:r>
                        <a:rPr lang="en-GB" sz="2400">
                          <a:latin typeface="Times New Roman" panose="02020603050405020304" pitchFamily="18" charset="0"/>
                          <a:cs typeface="Times New Roman" panose="02020603050405020304" pitchFamily="18" charset="0"/>
                        </a:rPr>
                        <a:t>Global network, diverse options</a:t>
                      </a:r>
                    </a:p>
                  </a:txBody>
                  <a:tcPr marL="58779" marR="58779" marT="29389" marB="29389" anchor="ctr"/>
                </a:tc>
                <a:tc>
                  <a:txBody>
                    <a:bodyPr/>
                    <a:lstStyle/>
                    <a:p>
                      <a:r>
                        <a:rPr lang="en-US" sz="2400" dirty="0">
                          <a:latin typeface="Times New Roman" panose="02020603050405020304" pitchFamily="18" charset="0"/>
                          <a:cs typeface="Times New Roman" panose="02020603050405020304" pitchFamily="18" charset="0"/>
                        </a:rPr>
                        <a:t>Generic offerings; lacks location-specific cultural experiences</a:t>
                      </a:r>
                    </a:p>
                  </a:txBody>
                  <a:tcPr marL="58779" marR="58779" marT="29389" marB="29389" anchor="ctr"/>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11" b="-9111"/>
            </a:stretch>
          </a:blipFill>
        </p:spPr>
        <p:txBody>
          <a:bodyPr/>
          <a:lstStyle/>
          <a:p>
            <a:endParaRPr lang="en-GB"/>
          </a:p>
        </p:txBody>
      </p:sp>
      <p:grpSp>
        <p:nvGrpSpPr>
          <p:cNvPr id="3" name="Group 3"/>
          <p:cNvGrpSpPr/>
          <p:nvPr/>
        </p:nvGrpSpPr>
        <p:grpSpPr>
          <a:xfrm>
            <a:off x="413277" y="2622860"/>
            <a:ext cx="4394454" cy="5492440"/>
            <a:chOff x="0" y="-38100"/>
            <a:chExt cx="1318307" cy="1548595"/>
          </a:xfrm>
        </p:grpSpPr>
        <p:sp>
          <p:nvSpPr>
            <p:cNvPr id="4" name="Freeform 4"/>
            <p:cNvSpPr/>
            <p:nvPr/>
          </p:nvSpPr>
          <p:spPr>
            <a:xfrm>
              <a:off x="0" y="0"/>
              <a:ext cx="1318307" cy="1510495"/>
            </a:xfrm>
            <a:custGeom>
              <a:avLst/>
              <a:gdLst/>
              <a:ahLst/>
              <a:cxnLst/>
              <a:rect l="l" t="t" r="r" b="b"/>
              <a:pathLst>
                <a:path w="1271810" h="1510495">
                  <a:moveTo>
                    <a:pt x="0" y="0"/>
                  </a:moveTo>
                  <a:lnTo>
                    <a:pt x="1271810" y="0"/>
                  </a:lnTo>
                  <a:lnTo>
                    <a:pt x="1271810" y="1510495"/>
                  </a:lnTo>
                  <a:lnTo>
                    <a:pt x="0" y="1510495"/>
                  </a:lnTo>
                  <a:close/>
                </a:path>
              </a:pathLst>
            </a:custGeom>
            <a:solidFill>
              <a:srgbClr val="FDFDFD">
                <a:alpha val="62745"/>
              </a:srgbClr>
            </a:solidFill>
          </p:spPr>
          <p:txBody>
            <a:bodyPr/>
            <a:lstStyle/>
            <a:p>
              <a:endParaRPr lang="en-GB"/>
            </a:p>
          </p:txBody>
        </p:sp>
        <p:sp>
          <p:nvSpPr>
            <p:cNvPr id="5" name="TextBox 5"/>
            <p:cNvSpPr txBox="1"/>
            <p:nvPr/>
          </p:nvSpPr>
          <p:spPr>
            <a:xfrm>
              <a:off x="0" y="-38100"/>
              <a:ext cx="1271810" cy="1548595"/>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2901936" y="338727"/>
            <a:ext cx="12484128" cy="1204945"/>
          </a:xfrm>
          <a:prstGeom prst="rect">
            <a:avLst/>
          </a:prstGeom>
        </p:spPr>
        <p:txBody>
          <a:bodyPr lIns="0" tIns="0" rIns="0" bIns="0" rtlCol="0" anchor="t">
            <a:spAutoFit/>
          </a:bodyPr>
          <a:lstStyle/>
          <a:p>
            <a:pPr algn="ctr">
              <a:lnSpc>
                <a:spcPts val="10296"/>
              </a:lnSpc>
            </a:pPr>
            <a:r>
              <a:rPr lang="en-US" sz="6600" b="1" dirty="0">
                <a:solidFill>
                  <a:schemeClr val="bg1"/>
                </a:solidFill>
                <a:latin typeface="Etna Sans Serif" panose="020B0604020202020204" charset="0"/>
              </a:rPr>
              <a:t>SWOT Analysis</a:t>
            </a:r>
            <a:endParaRPr lang="en-US" sz="8000" dirty="0">
              <a:solidFill>
                <a:schemeClr val="bg1"/>
              </a:solidFill>
              <a:latin typeface="Etna Sans Serif" panose="020B0604020202020204" charset="0"/>
              <a:ea typeface="Etna Sans Serif"/>
              <a:cs typeface="Etna Sans Serif"/>
              <a:sym typeface="Etna Sans Serif"/>
            </a:endParaRPr>
          </a:p>
        </p:txBody>
      </p:sp>
      <p:grpSp>
        <p:nvGrpSpPr>
          <p:cNvPr id="7" name="Group 7"/>
          <p:cNvGrpSpPr/>
          <p:nvPr/>
        </p:nvGrpSpPr>
        <p:grpSpPr>
          <a:xfrm>
            <a:off x="444591" y="2693860"/>
            <a:ext cx="4363138" cy="1236000"/>
            <a:chOff x="0" y="-38100"/>
            <a:chExt cx="1308934" cy="355169"/>
          </a:xfrm>
        </p:grpSpPr>
        <p:sp>
          <p:nvSpPr>
            <p:cNvPr id="8" name="Freeform 8"/>
            <p:cNvSpPr/>
            <p:nvPr/>
          </p:nvSpPr>
          <p:spPr>
            <a:xfrm>
              <a:off x="0" y="0"/>
              <a:ext cx="1308934" cy="317069"/>
            </a:xfrm>
            <a:custGeom>
              <a:avLst/>
              <a:gdLst/>
              <a:ahLst/>
              <a:cxnLst/>
              <a:rect l="l" t="t" r="r" b="b"/>
              <a:pathLst>
                <a:path w="1271810" h="317069">
                  <a:moveTo>
                    <a:pt x="0" y="0"/>
                  </a:moveTo>
                  <a:lnTo>
                    <a:pt x="1271810" y="0"/>
                  </a:lnTo>
                  <a:lnTo>
                    <a:pt x="1271810" y="317069"/>
                  </a:lnTo>
                  <a:lnTo>
                    <a:pt x="0" y="317069"/>
                  </a:lnTo>
                  <a:close/>
                </a:path>
              </a:pathLst>
            </a:custGeom>
            <a:solidFill>
              <a:srgbClr val="FDFDFD">
                <a:alpha val="90980"/>
              </a:srgbClr>
            </a:solidFill>
          </p:spPr>
          <p:txBody>
            <a:bodyPr/>
            <a:lstStyle/>
            <a:p>
              <a:endParaRPr lang="en-GB"/>
            </a:p>
          </p:txBody>
        </p:sp>
        <p:sp>
          <p:nvSpPr>
            <p:cNvPr id="9" name="TextBox 9"/>
            <p:cNvSpPr txBox="1"/>
            <p:nvPr/>
          </p:nvSpPr>
          <p:spPr>
            <a:xfrm>
              <a:off x="0" y="-38100"/>
              <a:ext cx="1271810" cy="355169"/>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5001453" y="2713075"/>
            <a:ext cx="4206244" cy="5402225"/>
            <a:chOff x="0" y="0"/>
            <a:chExt cx="1271810" cy="1510495"/>
          </a:xfrm>
        </p:grpSpPr>
        <p:sp>
          <p:nvSpPr>
            <p:cNvPr id="11" name="Freeform 11"/>
            <p:cNvSpPr/>
            <p:nvPr/>
          </p:nvSpPr>
          <p:spPr>
            <a:xfrm>
              <a:off x="0" y="0"/>
              <a:ext cx="1271810" cy="1510495"/>
            </a:xfrm>
            <a:custGeom>
              <a:avLst/>
              <a:gdLst/>
              <a:ahLst/>
              <a:cxnLst/>
              <a:rect l="l" t="t" r="r" b="b"/>
              <a:pathLst>
                <a:path w="1271810" h="1510495">
                  <a:moveTo>
                    <a:pt x="0" y="0"/>
                  </a:moveTo>
                  <a:lnTo>
                    <a:pt x="1271810" y="0"/>
                  </a:lnTo>
                  <a:lnTo>
                    <a:pt x="1271810" y="1510495"/>
                  </a:lnTo>
                  <a:lnTo>
                    <a:pt x="0" y="1510495"/>
                  </a:lnTo>
                  <a:close/>
                </a:path>
              </a:pathLst>
            </a:custGeom>
            <a:solidFill>
              <a:srgbClr val="FDFDFD">
                <a:alpha val="62745"/>
              </a:srgbClr>
            </a:solidFill>
          </p:spPr>
          <p:txBody>
            <a:bodyPr/>
            <a:lstStyle/>
            <a:p>
              <a:endParaRPr lang="en-GB"/>
            </a:p>
          </p:txBody>
        </p:sp>
        <p:sp>
          <p:nvSpPr>
            <p:cNvPr id="12" name="TextBox 12"/>
            <p:cNvSpPr txBox="1"/>
            <p:nvPr/>
          </p:nvSpPr>
          <p:spPr>
            <a:xfrm>
              <a:off x="0" y="-38100"/>
              <a:ext cx="1271810" cy="1548595"/>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5011706" y="2608352"/>
            <a:ext cx="4145264" cy="1348533"/>
            <a:chOff x="0" y="-38100"/>
            <a:chExt cx="1315484" cy="355169"/>
          </a:xfrm>
        </p:grpSpPr>
        <p:sp>
          <p:nvSpPr>
            <p:cNvPr id="14" name="Freeform 14"/>
            <p:cNvSpPr/>
            <p:nvPr/>
          </p:nvSpPr>
          <p:spPr>
            <a:xfrm>
              <a:off x="0" y="0"/>
              <a:ext cx="1315484" cy="317069"/>
            </a:xfrm>
            <a:custGeom>
              <a:avLst/>
              <a:gdLst/>
              <a:ahLst/>
              <a:cxnLst/>
              <a:rect l="l" t="t" r="r" b="b"/>
              <a:pathLst>
                <a:path w="1271810" h="317069">
                  <a:moveTo>
                    <a:pt x="0" y="0"/>
                  </a:moveTo>
                  <a:lnTo>
                    <a:pt x="1271810" y="0"/>
                  </a:lnTo>
                  <a:lnTo>
                    <a:pt x="1271810" y="317069"/>
                  </a:lnTo>
                  <a:lnTo>
                    <a:pt x="0" y="317069"/>
                  </a:lnTo>
                  <a:close/>
                </a:path>
              </a:pathLst>
            </a:custGeom>
            <a:solidFill>
              <a:srgbClr val="FDFDFD">
                <a:alpha val="90980"/>
              </a:srgbClr>
            </a:solidFill>
          </p:spPr>
          <p:txBody>
            <a:bodyPr/>
            <a:lstStyle/>
            <a:p>
              <a:endParaRPr lang="en-GB"/>
            </a:p>
          </p:txBody>
        </p:sp>
        <p:sp>
          <p:nvSpPr>
            <p:cNvPr id="15" name="TextBox 15"/>
            <p:cNvSpPr txBox="1"/>
            <p:nvPr/>
          </p:nvSpPr>
          <p:spPr>
            <a:xfrm>
              <a:off x="0" y="-38100"/>
              <a:ext cx="1271810" cy="355169"/>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388988" y="4099562"/>
            <a:ext cx="4237235" cy="3693319"/>
          </a:xfrm>
          <a:prstGeom prst="rect">
            <a:avLst/>
          </a:prstGeom>
        </p:spPr>
        <p:txBody>
          <a:bodyPr wrap="square" lIns="0" tIns="0" rIns="0" bIns="0" rtlCol="0" anchor="t">
            <a:spAutoFit/>
          </a:bodyPr>
          <a:lstStyle/>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Unique combination of leadership, wellness, and cultural immersion.</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Alignment with global eco-tourism and corporate wellbeing trends (</a:t>
            </a:r>
            <a:r>
              <a:rPr lang="en-US" sz="2400" dirty="0" err="1">
                <a:latin typeface="Times New Roman" panose="02020603050405020304" pitchFamily="18" charset="0"/>
                <a:cs typeface="Times New Roman" panose="02020603050405020304" pitchFamily="18" charset="0"/>
              </a:rPr>
              <a:t>Prys</a:t>
            </a:r>
            <a:r>
              <a:rPr lang="en-US" sz="2400" dirty="0">
                <a:latin typeface="Times New Roman" panose="02020603050405020304" pitchFamily="18" charset="0"/>
                <a:cs typeface="Times New Roman" panose="02020603050405020304" pitchFamily="18" charset="0"/>
              </a:rPr>
              <a:t> and Matthews, 2023).</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Strong connection to the “Year of Croeso” through Welsh hospitality.</a:t>
            </a:r>
            <a:endParaRPr lang="en-US" sz="2000" dirty="0">
              <a:solidFill>
                <a:srgbClr val="000000"/>
              </a:solidFill>
              <a:latin typeface="Times New Roman" panose="02020603050405020304" pitchFamily="18" charset="0"/>
              <a:ea typeface="Gotham"/>
              <a:cs typeface="Times New Roman" panose="02020603050405020304" pitchFamily="18" charset="0"/>
              <a:sym typeface="Gotham"/>
            </a:endParaRPr>
          </a:p>
        </p:txBody>
      </p:sp>
      <p:sp>
        <p:nvSpPr>
          <p:cNvPr id="18" name="TextBox 18"/>
          <p:cNvSpPr txBox="1"/>
          <p:nvPr/>
        </p:nvSpPr>
        <p:spPr>
          <a:xfrm>
            <a:off x="1251512" y="2987061"/>
            <a:ext cx="2870286" cy="654025"/>
          </a:xfrm>
          <a:prstGeom prst="rect">
            <a:avLst/>
          </a:prstGeom>
        </p:spPr>
        <p:txBody>
          <a:bodyPr lIns="0" tIns="0" rIns="0" bIns="0" rtlCol="0" anchor="t">
            <a:spAutoFit/>
          </a:bodyPr>
          <a:lstStyle/>
          <a:p>
            <a:pPr algn="ctr">
              <a:lnSpc>
                <a:spcPts val="5111"/>
              </a:lnSpc>
            </a:pPr>
            <a:r>
              <a:rPr lang="en-US" sz="3200" b="1" dirty="0">
                <a:solidFill>
                  <a:srgbClr val="000000"/>
                </a:solidFill>
                <a:latin typeface="Poppins Bold"/>
                <a:ea typeface="Poppins Bold"/>
                <a:cs typeface="Poppins Bold"/>
                <a:sym typeface="Poppins Bold"/>
              </a:rPr>
              <a:t>Strengths</a:t>
            </a:r>
          </a:p>
        </p:txBody>
      </p:sp>
      <p:sp>
        <p:nvSpPr>
          <p:cNvPr id="19" name="TextBox 19"/>
          <p:cNvSpPr txBox="1"/>
          <p:nvPr/>
        </p:nvSpPr>
        <p:spPr>
          <a:xfrm>
            <a:off x="5001454" y="2956830"/>
            <a:ext cx="3598130" cy="654025"/>
          </a:xfrm>
          <a:prstGeom prst="rect">
            <a:avLst/>
          </a:prstGeom>
        </p:spPr>
        <p:txBody>
          <a:bodyPr wrap="square" lIns="0" tIns="0" rIns="0" bIns="0" rtlCol="0" anchor="t">
            <a:spAutoFit/>
          </a:bodyPr>
          <a:lstStyle/>
          <a:p>
            <a:pPr lvl="1" algn="ctr">
              <a:lnSpc>
                <a:spcPts val="5111"/>
              </a:lnSpc>
            </a:pPr>
            <a:r>
              <a:rPr lang="en-US" sz="3200" b="1" dirty="0">
                <a:solidFill>
                  <a:srgbClr val="000000"/>
                </a:solidFill>
                <a:latin typeface="Poppins Bold"/>
                <a:ea typeface="Poppins Bold"/>
                <a:cs typeface="Poppins Bold"/>
                <a:sym typeface="Poppins Bold"/>
              </a:rPr>
              <a:t>Weaknesses</a:t>
            </a:r>
          </a:p>
        </p:txBody>
      </p:sp>
      <p:sp>
        <p:nvSpPr>
          <p:cNvPr id="20" name="TextBox 20"/>
          <p:cNvSpPr txBox="1"/>
          <p:nvPr/>
        </p:nvSpPr>
        <p:spPr>
          <a:xfrm>
            <a:off x="5075150" y="4200640"/>
            <a:ext cx="3973064" cy="2954655"/>
          </a:xfrm>
          <a:prstGeom prst="rect">
            <a:avLst/>
          </a:prstGeom>
        </p:spPr>
        <p:txBody>
          <a:bodyPr wrap="square" lIns="0" tIns="0" rIns="0" bIns="0" rtlCol="0" anchor="t">
            <a:spAutoFit/>
          </a:bodyPr>
          <a:lstStyle/>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High operational costs due to remote venue and bespoke experiences.</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Potential weather disruptions for outdoor activities in May.</a:t>
            </a:r>
          </a:p>
          <a:p>
            <a:pPr marL="342900"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Limited brand awareness as a new event concept (</a:t>
            </a:r>
            <a:r>
              <a:rPr lang="en-US" sz="2400" dirty="0" err="1">
                <a:latin typeface="Times New Roman" panose="02020603050405020304" pitchFamily="18" charset="0"/>
                <a:cs typeface="Times New Roman" panose="02020603050405020304" pitchFamily="18" charset="0"/>
              </a:rPr>
              <a:t>Cifci</a:t>
            </a:r>
            <a:r>
              <a:rPr lang="en-US" sz="2400" dirty="0">
                <a:latin typeface="Times New Roman" panose="02020603050405020304" pitchFamily="18" charset="0"/>
                <a:cs typeface="Times New Roman" panose="02020603050405020304" pitchFamily="18" charset="0"/>
              </a:rPr>
              <a:t> et al., 2025).</a:t>
            </a:r>
            <a:endParaRPr lang="en-US" sz="2000" dirty="0">
              <a:solidFill>
                <a:srgbClr val="000000"/>
              </a:solidFill>
              <a:latin typeface="Times New Roman" panose="02020603050405020304" pitchFamily="18" charset="0"/>
              <a:ea typeface="Gotham"/>
              <a:cs typeface="Times New Roman" panose="02020603050405020304" pitchFamily="18" charset="0"/>
              <a:sym typeface="Gotham"/>
            </a:endParaRPr>
          </a:p>
        </p:txBody>
      </p:sp>
      <p:grpSp>
        <p:nvGrpSpPr>
          <p:cNvPr id="21" name="Group 10"/>
          <p:cNvGrpSpPr/>
          <p:nvPr/>
        </p:nvGrpSpPr>
        <p:grpSpPr>
          <a:xfrm>
            <a:off x="9281394" y="2693860"/>
            <a:ext cx="4280823" cy="5421440"/>
            <a:chOff x="0" y="0"/>
            <a:chExt cx="1271810" cy="1510495"/>
          </a:xfrm>
        </p:grpSpPr>
        <p:sp>
          <p:nvSpPr>
            <p:cNvPr id="22" name="Freeform 11"/>
            <p:cNvSpPr/>
            <p:nvPr/>
          </p:nvSpPr>
          <p:spPr>
            <a:xfrm>
              <a:off x="0" y="0"/>
              <a:ext cx="1271810" cy="1510495"/>
            </a:xfrm>
            <a:custGeom>
              <a:avLst/>
              <a:gdLst/>
              <a:ahLst/>
              <a:cxnLst/>
              <a:rect l="l" t="t" r="r" b="b"/>
              <a:pathLst>
                <a:path w="1271810" h="1510495">
                  <a:moveTo>
                    <a:pt x="0" y="0"/>
                  </a:moveTo>
                  <a:lnTo>
                    <a:pt x="1271810" y="0"/>
                  </a:lnTo>
                  <a:lnTo>
                    <a:pt x="1271810" y="1510495"/>
                  </a:lnTo>
                  <a:lnTo>
                    <a:pt x="0" y="1510495"/>
                  </a:lnTo>
                  <a:close/>
                </a:path>
              </a:pathLst>
            </a:custGeom>
            <a:solidFill>
              <a:srgbClr val="FDFDFD">
                <a:alpha val="62745"/>
              </a:srgbClr>
            </a:solidFill>
          </p:spPr>
          <p:txBody>
            <a:bodyPr/>
            <a:lstStyle/>
            <a:p>
              <a:endParaRPr lang="en-GB"/>
            </a:p>
          </p:txBody>
        </p:sp>
        <p:sp>
          <p:nvSpPr>
            <p:cNvPr id="23" name="TextBox 12"/>
            <p:cNvSpPr txBox="1"/>
            <p:nvPr/>
          </p:nvSpPr>
          <p:spPr>
            <a:xfrm>
              <a:off x="0" y="-38100"/>
              <a:ext cx="1271810" cy="1548595"/>
            </a:xfrm>
            <a:prstGeom prst="rect">
              <a:avLst/>
            </a:prstGeom>
          </p:spPr>
          <p:txBody>
            <a:bodyPr lIns="50800" tIns="50800" rIns="50800" bIns="50800" rtlCol="0" anchor="ctr"/>
            <a:lstStyle/>
            <a:p>
              <a:pPr algn="ctr">
                <a:lnSpc>
                  <a:spcPts val="2659"/>
                </a:lnSpc>
              </a:pPr>
              <a:endParaRPr/>
            </a:p>
          </p:txBody>
        </p:sp>
      </p:grpSp>
      <p:grpSp>
        <p:nvGrpSpPr>
          <p:cNvPr id="24" name="Group 10"/>
          <p:cNvGrpSpPr/>
          <p:nvPr/>
        </p:nvGrpSpPr>
        <p:grpSpPr>
          <a:xfrm>
            <a:off x="13648329" y="2576812"/>
            <a:ext cx="4411071" cy="5538488"/>
            <a:chOff x="0" y="-38100"/>
            <a:chExt cx="1396265" cy="1548595"/>
          </a:xfrm>
        </p:grpSpPr>
        <p:sp>
          <p:nvSpPr>
            <p:cNvPr id="25" name="Freeform 11"/>
            <p:cNvSpPr/>
            <p:nvPr/>
          </p:nvSpPr>
          <p:spPr>
            <a:xfrm>
              <a:off x="0" y="0"/>
              <a:ext cx="1396265" cy="1510495"/>
            </a:xfrm>
            <a:custGeom>
              <a:avLst/>
              <a:gdLst/>
              <a:ahLst/>
              <a:cxnLst/>
              <a:rect l="l" t="t" r="r" b="b"/>
              <a:pathLst>
                <a:path w="1271810" h="1510495">
                  <a:moveTo>
                    <a:pt x="0" y="0"/>
                  </a:moveTo>
                  <a:lnTo>
                    <a:pt x="1271810" y="0"/>
                  </a:lnTo>
                  <a:lnTo>
                    <a:pt x="1271810" y="1510495"/>
                  </a:lnTo>
                  <a:lnTo>
                    <a:pt x="0" y="1510495"/>
                  </a:lnTo>
                  <a:close/>
                </a:path>
              </a:pathLst>
            </a:custGeom>
            <a:solidFill>
              <a:srgbClr val="FDFDFD">
                <a:alpha val="62745"/>
              </a:srgbClr>
            </a:solidFill>
          </p:spPr>
          <p:txBody>
            <a:bodyPr/>
            <a:lstStyle/>
            <a:p>
              <a:endParaRPr lang="en-GB"/>
            </a:p>
          </p:txBody>
        </p:sp>
        <p:sp>
          <p:nvSpPr>
            <p:cNvPr id="26" name="TextBox 12"/>
            <p:cNvSpPr txBox="1"/>
            <p:nvPr/>
          </p:nvSpPr>
          <p:spPr>
            <a:xfrm>
              <a:off x="0" y="-38100"/>
              <a:ext cx="1271810" cy="1548595"/>
            </a:xfrm>
            <a:prstGeom prst="rect">
              <a:avLst/>
            </a:prstGeom>
          </p:spPr>
          <p:txBody>
            <a:bodyPr lIns="50800" tIns="50800" rIns="50800" bIns="50800" rtlCol="0" anchor="ctr"/>
            <a:lstStyle/>
            <a:p>
              <a:pPr algn="ctr">
                <a:lnSpc>
                  <a:spcPts val="2659"/>
                </a:lnSpc>
              </a:pPr>
              <a:endParaRPr/>
            </a:p>
          </p:txBody>
        </p:sp>
      </p:grpSp>
      <p:grpSp>
        <p:nvGrpSpPr>
          <p:cNvPr id="27" name="Group 13"/>
          <p:cNvGrpSpPr/>
          <p:nvPr/>
        </p:nvGrpSpPr>
        <p:grpSpPr>
          <a:xfrm>
            <a:off x="9305070" y="2592656"/>
            <a:ext cx="4240481" cy="1348533"/>
            <a:chOff x="0" y="-38100"/>
            <a:chExt cx="1345701" cy="355169"/>
          </a:xfrm>
        </p:grpSpPr>
        <p:sp>
          <p:nvSpPr>
            <p:cNvPr id="28" name="Freeform 14"/>
            <p:cNvSpPr/>
            <p:nvPr/>
          </p:nvSpPr>
          <p:spPr>
            <a:xfrm>
              <a:off x="0" y="0"/>
              <a:ext cx="1345701" cy="317069"/>
            </a:xfrm>
            <a:custGeom>
              <a:avLst/>
              <a:gdLst/>
              <a:ahLst/>
              <a:cxnLst/>
              <a:rect l="l" t="t" r="r" b="b"/>
              <a:pathLst>
                <a:path w="1271810" h="317069">
                  <a:moveTo>
                    <a:pt x="0" y="0"/>
                  </a:moveTo>
                  <a:lnTo>
                    <a:pt x="1271810" y="0"/>
                  </a:lnTo>
                  <a:lnTo>
                    <a:pt x="1271810" y="317069"/>
                  </a:lnTo>
                  <a:lnTo>
                    <a:pt x="0" y="317069"/>
                  </a:lnTo>
                  <a:close/>
                </a:path>
              </a:pathLst>
            </a:custGeom>
            <a:solidFill>
              <a:srgbClr val="FDFDFD">
                <a:alpha val="90980"/>
              </a:srgbClr>
            </a:solidFill>
          </p:spPr>
          <p:txBody>
            <a:bodyPr/>
            <a:lstStyle/>
            <a:p>
              <a:endParaRPr lang="en-GB"/>
            </a:p>
          </p:txBody>
        </p:sp>
        <p:sp>
          <p:nvSpPr>
            <p:cNvPr id="29" name="TextBox 15"/>
            <p:cNvSpPr txBox="1"/>
            <p:nvPr/>
          </p:nvSpPr>
          <p:spPr>
            <a:xfrm>
              <a:off x="0" y="-38100"/>
              <a:ext cx="1271810" cy="355169"/>
            </a:xfrm>
            <a:prstGeom prst="rect">
              <a:avLst/>
            </a:prstGeom>
          </p:spPr>
          <p:txBody>
            <a:bodyPr lIns="50800" tIns="50800" rIns="50800" bIns="50800" rtlCol="0" anchor="ctr"/>
            <a:lstStyle/>
            <a:p>
              <a:pPr algn="ctr">
                <a:lnSpc>
                  <a:spcPts val="2659"/>
                </a:lnSpc>
              </a:pPr>
              <a:endParaRPr/>
            </a:p>
          </p:txBody>
        </p:sp>
      </p:grpSp>
      <p:grpSp>
        <p:nvGrpSpPr>
          <p:cNvPr id="30" name="Group 13"/>
          <p:cNvGrpSpPr/>
          <p:nvPr/>
        </p:nvGrpSpPr>
        <p:grpSpPr>
          <a:xfrm>
            <a:off x="10202923" y="2737317"/>
            <a:ext cx="7772399" cy="1851798"/>
            <a:chOff x="0" y="-170647"/>
            <a:chExt cx="2466542" cy="487716"/>
          </a:xfrm>
        </p:grpSpPr>
        <p:sp>
          <p:nvSpPr>
            <p:cNvPr id="31" name="Freeform 14"/>
            <p:cNvSpPr/>
            <p:nvPr/>
          </p:nvSpPr>
          <p:spPr>
            <a:xfrm>
              <a:off x="1117171" y="-170647"/>
              <a:ext cx="1349371" cy="317069"/>
            </a:xfrm>
            <a:custGeom>
              <a:avLst/>
              <a:gdLst/>
              <a:ahLst/>
              <a:cxnLst/>
              <a:rect l="l" t="t" r="r" b="b"/>
              <a:pathLst>
                <a:path w="1271810" h="317069">
                  <a:moveTo>
                    <a:pt x="0" y="0"/>
                  </a:moveTo>
                  <a:lnTo>
                    <a:pt x="1271810" y="0"/>
                  </a:lnTo>
                  <a:lnTo>
                    <a:pt x="1271810" y="317069"/>
                  </a:lnTo>
                  <a:lnTo>
                    <a:pt x="0" y="317069"/>
                  </a:lnTo>
                  <a:close/>
                </a:path>
              </a:pathLst>
            </a:custGeom>
            <a:solidFill>
              <a:srgbClr val="FDFDFD">
                <a:alpha val="90980"/>
              </a:srgbClr>
            </a:solidFill>
          </p:spPr>
          <p:txBody>
            <a:bodyPr/>
            <a:lstStyle/>
            <a:p>
              <a:endParaRPr lang="en-GB"/>
            </a:p>
          </p:txBody>
        </p:sp>
        <p:sp>
          <p:nvSpPr>
            <p:cNvPr id="32" name="TextBox 15"/>
            <p:cNvSpPr txBox="1"/>
            <p:nvPr/>
          </p:nvSpPr>
          <p:spPr>
            <a:xfrm>
              <a:off x="0" y="-38100"/>
              <a:ext cx="1271810" cy="355169"/>
            </a:xfrm>
            <a:prstGeom prst="rect">
              <a:avLst/>
            </a:prstGeom>
          </p:spPr>
          <p:txBody>
            <a:bodyPr lIns="50800" tIns="50800" rIns="50800" bIns="50800" rtlCol="0" anchor="ctr"/>
            <a:lstStyle/>
            <a:p>
              <a:pPr algn="ctr">
                <a:lnSpc>
                  <a:spcPts val="2659"/>
                </a:lnSpc>
              </a:pPr>
              <a:endParaRPr/>
            </a:p>
          </p:txBody>
        </p:sp>
      </p:grpSp>
      <p:sp>
        <p:nvSpPr>
          <p:cNvPr id="33" name="TextBox 19"/>
          <p:cNvSpPr txBox="1"/>
          <p:nvPr/>
        </p:nvSpPr>
        <p:spPr>
          <a:xfrm>
            <a:off x="13848799" y="2928581"/>
            <a:ext cx="3598130" cy="654025"/>
          </a:xfrm>
          <a:prstGeom prst="rect">
            <a:avLst/>
          </a:prstGeom>
        </p:spPr>
        <p:txBody>
          <a:bodyPr wrap="square" lIns="0" tIns="0" rIns="0" bIns="0" rtlCol="0" anchor="t">
            <a:spAutoFit/>
          </a:bodyPr>
          <a:lstStyle/>
          <a:p>
            <a:pPr lvl="1" algn="ctr">
              <a:lnSpc>
                <a:spcPts val="5111"/>
              </a:lnSpc>
            </a:pPr>
            <a:r>
              <a:rPr lang="en-US" sz="3200" b="1" dirty="0">
                <a:solidFill>
                  <a:srgbClr val="000000"/>
                </a:solidFill>
                <a:latin typeface="Poppins Bold"/>
                <a:ea typeface="Poppins Bold"/>
                <a:cs typeface="Poppins Bold"/>
                <a:sym typeface="Poppins Bold"/>
              </a:rPr>
              <a:t>Threats</a:t>
            </a:r>
          </a:p>
        </p:txBody>
      </p:sp>
      <p:sp>
        <p:nvSpPr>
          <p:cNvPr id="34" name="TextBox 19"/>
          <p:cNvSpPr txBox="1"/>
          <p:nvPr/>
        </p:nvSpPr>
        <p:spPr>
          <a:xfrm>
            <a:off x="9249143" y="3047748"/>
            <a:ext cx="3947574" cy="619785"/>
          </a:xfrm>
          <a:prstGeom prst="rect">
            <a:avLst/>
          </a:prstGeom>
        </p:spPr>
        <p:txBody>
          <a:bodyPr wrap="square" lIns="0" tIns="0" rIns="0" bIns="0" rtlCol="0" anchor="t">
            <a:spAutoFit/>
          </a:bodyPr>
          <a:lstStyle/>
          <a:p>
            <a:pPr lvl="1" algn="ctr">
              <a:lnSpc>
                <a:spcPts val="5111"/>
              </a:lnSpc>
            </a:pPr>
            <a:r>
              <a:rPr lang="en-US" sz="3200" b="1" dirty="0">
                <a:solidFill>
                  <a:srgbClr val="000000"/>
                </a:solidFill>
                <a:latin typeface="Poppins Bold"/>
                <a:ea typeface="Poppins Bold"/>
                <a:cs typeface="Poppins Bold"/>
                <a:sym typeface="Poppins Bold"/>
              </a:rPr>
              <a:t>Opportunities</a:t>
            </a:r>
            <a:endParaRPr lang="en-US" sz="3600" b="1" dirty="0">
              <a:solidFill>
                <a:srgbClr val="000000"/>
              </a:solidFill>
              <a:latin typeface="Poppins Bold"/>
              <a:ea typeface="Poppins Bold"/>
              <a:cs typeface="Poppins Bold"/>
              <a:sym typeface="Poppins Bold"/>
            </a:endParaRPr>
          </a:p>
        </p:txBody>
      </p:sp>
      <p:sp>
        <p:nvSpPr>
          <p:cNvPr id="35" name="TextBox 17"/>
          <p:cNvSpPr txBox="1"/>
          <p:nvPr/>
        </p:nvSpPr>
        <p:spPr>
          <a:xfrm>
            <a:off x="13723312" y="4182206"/>
            <a:ext cx="4125268" cy="3323987"/>
          </a:xfrm>
          <a:prstGeom prst="rect">
            <a:avLst/>
          </a:prstGeom>
        </p:spPr>
        <p:txBody>
          <a:bodyPr wrap="square" lIns="0" tIns="0" rIns="0" bIns="0" rtlCol="0" anchor="t">
            <a:spAutoFit/>
          </a:bodyPr>
          <a:lstStyle/>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Competition from established international wellness retreats.</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Economic or political instability affecting international travel.</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Environmental regulations or restrictions in protected areas (</a:t>
            </a:r>
            <a:r>
              <a:rPr lang="en-US" sz="2400" dirty="0" err="1">
                <a:latin typeface="Times New Roman" panose="02020603050405020304" pitchFamily="18" charset="0"/>
                <a:cs typeface="Times New Roman" panose="02020603050405020304" pitchFamily="18" charset="0"/>
              </a:rPr>
              <a:t>Elías</a:t>
            </a:r>
            <a:r>
              <a:rPr lang="en-US" sz="2400" dirty="0">
                <a:latin typeface="Times New Roman" panose="02020603050405020304" pitchFamily="18" charset="0"/>
                <a:cs typeface="Times New Roman" panose="02020603050405020304" pitchFamily="18" charset="0"/>
              </a:rPr>
              <a:t> and Carmen, 2025).</a:t>
            </a:r>
            <a:endParaRPr lang="en-US" sz="2400" dirty="0">
              <a:solidFill>
                <a:srgbClr val="000000"/>
              </a:solidFill>
              <a:latin typeface="Times New Roman" panose="02020603050405020304" pitchFamily="18" charset="0"/>
              <a:ea typeface="Gotham"/>
              <a:cs typeface="Times New Roman" panose="02020603050405020304" pitchFamily="18" charset="0"/>
              <a:sym typeface="Gotham"/>
            </a:endParaRPr>
          </a:p>
        </p:txBody>
      </p:sp>
      <p:sp>
        <p:nvSpPr>
          <p:cNvPr id="36" name="TextBox 17"/>
          <p:cNvSpPr txBox="1"/>
          <p:nvPr/>
        </p:nvSpPr>
        <p:spPr>
          <a:xfrm>
            <a:off x="9334739" y="4147953"/>
            <a:ext cx="4012241" cy="3323987"/>
          </a:xfrm>
          <a:prstGeom prst="rect">
            <a:avLst/>
          </a:prstGeom>
        </p:spPr>
        <p:txBody>
          <a:bodyPr wrap="square" lIns="0" tIns="0" rIns="0" bIns="0" rtlCol="0" anchor="t">
            <a:spAutoFit/>
          </a:bodyPr>
          <a:lstStyle/>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Rising demand for sustainable and purposeful corporate retreats.</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Potential to create repeat annual events with international partners.</a:t>
            </a:r>
          </a:p>
          <a:p>
            <a:pPr marL="504826" lvl="1" indent="-342900"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Collaboration with local Welsh artisans, and tourism bodies (Harris et al., 2024).</a:t>
            </a:r>
            <a:endParaRPr lang="en-US" sz="2400" dirty="0">
              <a:solidFill>
                <a:srgbClr val="000000"/>
              </a:solidFill>
              <a:latin typeface="Times New Roman" panose="02020603050405020304" pitchFamily="18" charset="0"/>
              <a:ea typeface="Gotham"/>
              <a:cs typeface="Times New Roman" panose="02020603050405020304" pitchFamily="18" charset="0"/>
              <a:sym typeface="Gotha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TextBox 3"/>
          <p:cNvSpPr txBox="1"/>
          <p:nvPr/>
        </p:nvSpPr>
        <p:spPr>
          <a:xfrm>
            <a:off x="3276600" y="342900"/>
            <a:ext cx="13346613" cy="1212127"/>
          </a:xfrm>
          <a:prstGeom prst="rect">
            <a:avLst/>
          </a:prstGeom>
        </p:spPr>
        <p:txBody>
          <a:bodyPr lIns="0" tIns="0" rIns="0" bIns="0" rtlCol="0" anchor="t">
            <a:spAutoFit/>
          </a:bodyPr>
          <a:lstStyle/>
          <a:p>
            <a:pPr algn="ctr">
              <a:lnSpc>
                <a:spcPts val="10296"/>
              </a:lnSpc>
            </a:pPr>
            <a:r>
              <a:rPr lang="en-US" sz="6600" b="1" dirty="0">
                <a:solidFill>
                  <a:schemeClr val="bg1"/>
                </a:solidFill>
                <a:latin typeface="Etna Sans Serif" panose="020B0604020202020204" charset="0"/>
              </a:rPr>
              <a:t>PESTLE Analysis</a:t>
            </a:r>
            <a:endParaRPr lang="en-US" sz="8000" dirty="0">
              <a:solidFill>
                <a:schemeClr val="bg1"/>
              </a:solidFill>
              <a:latin typeface="Etna Sans Serif" panose="020B0604020202020204" charset="0"/>
              <a:ea typeface="Etna Sans Serif"/>
              <a:cs typeface="Etna Sans Serif"/>
              <a:sym typeface="Etna Sans Serif"/>
            </a:endParaRPr>
          </a:p>
        </p:txBody>
      </p:sp>
      <p:graphicFrame>
        <p:nvGraphicFramePr>
          <p:cNvPr id="4" name="Table 3"/>
          <p:cNvGraphicFramePr>
            <a:graphicFrameLocks noGrp="1"/>
          </p:cNvGraphicFramePr>
          <p:nvPr>
            <p:extLst>
              <p:ext uri="{D42A27DB-BD31-4B8C-83A1-F6EECF244321}">
                <p14:modId xmlns:p14="http://schemas.microsoft.com/office/powerpoint/2010/main" val="3794342667"/>
              </p:ext>
            </p:extLst>
          </p:nvPr>
        </p:nvGraphicFramePr>
        <p:xfrm>
          <a:off x="1874338" y="1866900"/>
          <a:ext cx="15270661" cy="7900837"/>
        </p:xfrm>
        <a:graphic>
          <a:graphicData uri="http://schemas.openxmlformats.org/drawingml/2006/table">
            <a:tbl>
              <a:tblPr>
                <a:tableStyleId>{69C7853C-536D-4A76-A0AE-DD22124D55A5}</a:tableStyleId>
              </a:tblPr>
              <a:tblGrid>
                <a:gridCol w="3364030">
                  <a:extLst>
                    <a:ext uri="{9D8B030D-6E8A-4147-A177-3AD203B41FA5}">
                      <a16:colId xmlns:a16="http://schemas.microsoft.com/office/drawing/2014/main" val="20000"/>
                    </a:ext>
                  </a:extLst>
                </a:gridCol>
                <a:gridCol w="11906631">
                  <a:extLst>
                    <a:ext uri="{9D8B030D-6E8A-4147-A177-3AD203B41FA5}">
                      <a16:colId xmlns:a16="http://schemas.microsoft.com/office/drawing/2014/main" val="20001"/>
                    </a:ext>
                  </a:extLst>
                </a:gridCol>
              </a:tblGrid>
              <a:tr h="336220">
                <a:tc>
                  <a:txBody>
                    <a:bodyPr/>
                    <a:lstStyle/>
                    <a:p>
                      <a:pPr algn="ctr"/>
                      <a:r>
                        <a:rPr lang="en-GB" sz="2400" b="1">
                          <a:latin typeface="Times New Roman" panose="02020603050405020304" pitchFamily="18" charset="0"/>
                          <a:cs typeface="Times New Roman" panose="02020603050405020304" pitchFamily="18" charset="0"/>
                        </a:rPr>
                        <a:t>Factor</a:t>
                      </a:r>
                    </a:p>
                  </a:txBody>
                  <a:tcPr marL="46659" marR="46659" marT="23330" marB="23330" anchor="ctr"/>
                </a:tc>
                <a:tc>
                  <a:txBody>
                    <a:bodyPr/>
                    <a:lstStyle/>
                    <a:p>
                      <a:pPr algn="ctr"/>
                      <a:r>
                        <a:rPr lang="en-GB" sz="2400" b="1" dirty="0">
                          <a:latin typeface="Times New Roman" panose="02020603050405020304" pitchFamily="18" charset="0"/>
                          <a:cs typeface="Times New Roman" panose="02020603050405020304" pitchFamily="18" charset="0"/>
                        </a:rPr>
                        <a:t>Implication for the Event</a:t>
                      </a:r>
                    </a:p>
                  </a:txBody>
                  <a:tcPr marL="46659" marR="46659" marT="23330" marB="23330" anchor="ctr"/>
                </a:tc>
                <a:extLst>
                  <a:ext uri="{0D108BD9-81ED-4DB2-BD59-A6C34878D82A}">
                    <a16:rowId xmlns:a16="http://schemas.microsoft.com/office/drawing/2014/main" val="10000"/>
                  </a:ext>
                </a:extLst>
              </a:tr>
              <a:tr h="1288330">
                <a:tc>
                  <a:txBody>
                    <a:bodyPr/>
                    <a:lstStyle/>
                    <a:p>
                      <a:pPr algn="ctr"/>
                      <a:r>
                        <a:rPr lang="en-GB" sz="2400" b="1">
                          <a:latin typeface="Times New Roman" panose="02020603050405020304" pitchFamily="18" charset="0"/>
                          <a:cs typeface="Times New Roman" panose="02020603050405020304" pitchFamily="18" charset="0"/>
                        </a:rPr>
                        <a:t>Political</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Welsh Government support for tourism and sustainability initiatives (e.g. Visit Wales campaigns) enhances credibility. Potential changes in UK visa policy may affect attendance of international guests</a:t>
                      </a:r>
                      <a:r>
                        <a:rPr lang="en-US" sz="2400" baseline="0" dirty="0">
                          <a:latin typeface="Times New Roman" panose="02020603050405020304" pitchFamily="18" charset="0"/>
                          <a:cs typeface="Times New Roman" panose="02020603050405020304" pitchFamily="18" charset="0"/>
                        </a:rPr>
                        <a:t>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Wright et al., 2020</a:t>
                      </a:r>
                      <a:r>
                        <a:rPr lang="en-US" sz="2400" baseline="0" dirty="0">
                          <a:latin typeface="Times New Roman" panose="02020603050405020304" pitchFamily="18" charset="0"/>
                          <a:cs typeface="Times New Roman" panose="02020603050405020304" pitchFamily="18" charset="0"/>
                        </a:rPr>
                        <a:t>)</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1"/>
                  </a:ext>
                </a:extLst>
              </a:tr>
              <a:tr h="1288330">
                <a:tc>
                  <a:txBody>
                    <a:bodyPr/>
                    <a:lstStyle/>
                    <a:p>
                      <a:pPr algn="ctr"/>
                      <a:r>
                        <a:rPr lang="en-GB" sz="2400" b="1">
                          <a:latin typeface="Times New Roman" panose="02020603050405020304" pitchFamily="18" charset="0"/>
                          <a:cs typeface="Times New Roman" panose="02020603050405020304" pitchFamily="18" charset="0"/>
                        </a:rPr>
                        <a:t>Economic</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Post-pandemic recovery increases interest in restorative retreats; however, inflation may influence travel budgets. High-end positioning helps target resilient, premium market segments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Batat</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2022</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2"/>
                  </a:ext>
                </a:extLst>
              </a:tr>
              <a:tr h="1288330">
                <a:tc>
                  <a:txBody>
                    <a:bodyPr/>
                    <a:lstStyle/>
                    <a:p>
                      <a:pPr algn="ctr"/>
                      <a:r>
                        <a:rPr lang="en-GB" sz="2400" b="1">
                          <a:latin typeface="Times New Roman" panose="02020603050405020304" pitchFamily="18" charset="0"/>
                          <a:cs typeface="Times New Roman" panose="02020603050405020304" pitchFamily="18" charset="0"/>
                        </a:rPr>
                        <a:t>Social</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Growing global focus on wellbeing, mindfulness, and work-life balance supports retreat demand. Interest in authentic cultural experiences aligns with Welsh heritage offerings (</a:t>
                      </a:r>
                      <a:r>
                        <a:rPr lang="en-US" sz="2400" kern="1200" dirty="0" err="1">
                          <a:solidFill>
                            <a:schemeClr val="dk1"/>
                          </a:solidFill>
                          <a:effectLst/>
                          <a:latin typeface="Times New Roman" panose="02020603050405020304" pitchFamily="18" charset="0"/>
                          <a:ea typeface="+mn-ea"/>
                          <a:cs typeface="Times New Roman" panose="02020603050405020304" pitchFamily="18" charset="0"/>
                        </a:rPr>
                        <a:t>Charisi</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 et al., 2025</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3"/>
                  </a:ext>
                </a:extLst>
              </a:tr>
              <a:tr h="1288330">
                <a:tc>
                  <a:txBody>
                    <a:bodyPr/>
                    <a:lstStyle/>
                    <a:p>
                      <a:pPr algn="ctr"/>
                      <a:r>
                        <a:rPr lang="en-GB" sz="2400" b="1">
                          <a:latin typeface="Times New Roman" panose="02020603050405020304" pitchFamily="18" charset="0"/>
                          <a:cs typeface="Times New Roman" panose="02020603050405020304" pitchFamily="18" charset="0"/>
                        </a:rPr>
                        <a:t>Technological</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Digital registration, virtual networking, and use of health-monitoring apps enhance guest experience. Need for reliable internet in rural areas could pose logistical challenges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Parashar et al., 2025</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4"/>
                  </a:ext>
                </a:extLst>
              </a:tr>
              <a:tr h="1046767">
                <a:tc>
                  <a:txBody>
                    <a:bodyPr/>
                    <a:lstStyle/>
                    <a:p>
                      <a:pPr algn="ctr"/>
                      <a:r>
                        <a:rPr lang="en-GB" sz="2400" b="1">
                          <a:latin typeface="Times New Roman" panose="02020603050405020304" pitchFamily="18" charset="0"/>
                          <a:cs typeface="Times New Roman" panose="02020603050405020304" pitchFamily="18" charset="0"/>
                        </a:rPr>
                        <a:t>Legal</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Must comply with health and safety, fire regulations, and GDPR for international guests. Insurance and liability waivers essential due to outdoor activities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Harris et al., 2024</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5"/>
                  </a:ext>
                </a:extLst>
              </a:tr>
              <a:tr h="1288330">
                <a:tc>
                  <a:txBody>
                    <a:bodyPr/>
                    <a:lstStyle/>
                    <a:p>
                      <a:pPr algn="ctr"/>
                      <a:r>
                        <a:rPr lang="en-GB" sz="2400" b="1" dirty="0">
                          <a:latin typeface="Times New Roman" panose="02020603050405020304" pitchFamily="18" charset="0"/>
                          <a:cs typeface="Times New Roman" panose="02020603050405020304" pitchFamily="18" charset="0"/>
                        </a:rPr>
                        <a:t>Environmental</a:t>
                      </a:r>
                    </a:p>
                  </a:txBody>
                  <a:tcPr marL="46659" marR="46659" marT="23330" marB="23330" anchor="ctr"/>
                </a:tc>
                <a:tc>
                  <a:txBody>
                    <a:bodyPr/>
                    <a:lstStyle/>
                    <a:p>
                      <a:r>
                        <a:rPr lang="en-US" sz="2400" dirty="0">
                          <a:latin typeface="Times New Roman" panose="02020603050405020304" pitchFamily="18" charset="0"/>
                          <a:cs typeface="Times New Roman" panose="02020603050405020304" pitchFamily="18" charset="0"/>
                        </a:rPr>
                        <a:t>Located in Brecon Beacons, the event must minimize ecological footprint. Use of eco-lodging, waste reduction, and carbon offsetting to align with green tourism principles (</a:t>
                      </a:r>
                      <a:r>
                        <a:rPr lang="en-US" sz="2400" kern="1200" dirty="0">
                          <a:solidFill>
                            <a:schemeClr val="dk1"/>
                          </a:solidFill>
                          <a:effectLst/>
                          <a:latin typeface="Times New Roman" panose="02020603050405020304" pitchFamily="18" charset="0"/>
                          <a:ea typeface="+mn-ea"/>
                          <a:cs typeface="Times New Roman" panose="02020603050405020304" pitchFamily="18" charset="0"/>
                        </a:rPr>
                        <a:t>Wee et al., 2021</a:t>
                      </a:r>
                      <a:r>
                        <a:rPr lang="en-US" sz="2400" dirty="0">
                          <a:latin typeface="Times New Roman" panose="02020603050405020304" pitchFamily="18" charset="0"/>
                          <a:cs typeface="Times New Roman" panose="02020603050405020304" pitchFamily="18" charset="0"/>
                        </a:rPr>
                        <a:t>).</a:t>
                      </a:r>
                    </a:p>
                  </a:txBody>
                  <a:tcPr marL="46659" marR="46659" marT="23330" marB="2333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421260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3" name="TextBox 3"/>
          <p:cNvSpPr txBox="1"/>
          <p:nvPr/>
        </p:nvSpPr>
        <p:spPr>
          <a:xfrm>
            <a:off x="-20053" y="1028700"/>
            <a:ext cx="9134538" cy="1070549"/>
          </a:xfrm>
          <a:prstGeom prst="rect">
            <a:avLst/>
          </a:prstGeom>
        </p:spPr>
        <p:txBody>
          <a:bodyPr lIns="0" tIns="0" rIns="0" bIns="0" rtlCol="0" anchor="t">
            <a:spAutoFit/>
          </a:bodyPr>
          <a:lstStyle/>
          <a:p>
            <a:pPr algn="ctr">
              <a:lnSpc>
                <a:spcPts val="8662"/>
              </a:lnSpc>
            </a:pPr>
            <a:r>
              <a:rPr lang="en-US" sz="6600" b="1" dirty="0">
                <a:solidFill>
                  <a:schemeClr val="bg1"/>
                </a:solidFill>
                <a:latin typeface="Etna Sans Serif" panose="020B0604020202020204" charset="0"/>
              </a:rPr>
              <a:t>Venue Feasibility </a:t>
            </a:r>
            <a:endParaRPr lang="en-US" sz="7200" dirty="0">
              <a:solidFill>
                <a:schemeClr val="bg1"/>
              </a:solidFill>
              <a:latin typeface="Etna Sans Serif" panose="020B0604020202020204" charset="0"/>
              <a:ea typeface="Etna Sans Serif"/>
              <a:cs typeface="Etna Sans Serif"/>
              <a:sym typeface="Etna Sans Serif"/>
            </a:endParaRPr>
          </a:p>
        </p:txBody>
      </p:sp>
      <p:sp>
        <p:nvSpPr>
          <p:cNvPr id="5" name="Freeform 5"/>
          <p:cNvSpPr/>
          <p:nvPr/>
        </p:nvSpPr>
        <p:spPr>
          <a:xfrm>
            <a:off x="228600" y="-642072"/>
            <a:ext cx="10553726" cy="2206046"/>
          </a:xfrm>
          <a:custGeom>
            <a:avLst/>
            <a:gdLst/>
            <a:ahLst/>
            <a:cxnLst/>
            <a:rect l="l" t="t" r="r" b="b"/>
            <a:pathLst>
              <a:path w="10553726" h="2206046">
                <a:moveTo>
                  <a:pt x="0" y="0"/>
                </a:moveTo>
                <a:lnTo>
                  <a:pt x="10553726" y="0"/>
                </a:lnTo>
                <a:lnTo>
                  <a:pt x="10553726" y="2206046"/>
                </a:lnTo>
                <a:lnTo>
                  <a:pt x="0" y="2206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6" name="Diagram 5"/>
          <p:cNvGraphicFramePr/>
          <p:nvPr>
            <p:extLst>
              <p:ext uri="{D42A27DB-BD31-4B8C-83A1-F6EECF244321}">
                <p14:modId xmlns:p14="http://schemas.microsoft.com/office/powerpoint/2010/main" val="3106028841"/>
              </p:ext>
            </p:extLst>
          </p:nvPr>
        </p:nvGraphicFramePr>
        <p:xfrm>
          <a:off x="328920" y="2420049"/>
          <a:ext cx="9753599" cy="7315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p:cNvPicPr>
            <a:picLocks noChangeAspect="1"/>
          </p:cNvPicPr>
          <p:nvPr/>
        </p:nvPicPr>
        <p:blipFill>
          <a:blip r:embed="rId10"/>
          <a:stretch>
            <a:fillRect/>
          </a:stretch>
        </p:blipFill>
        <p:spPr>
          <a:xfrm>
            <a:off x="10515600" y="0"/>
            <a:ext cx="7772400" cy="10287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3" name="Freeform 3"/>
          <p:cNvSpPr/>
          <p:nvPr/>
        </p:nvSpPr>
        <p:spPr>
          <a:xfrm>
            <a:off x="-3907094" y="6051300"/>
            <a:ext cx="14085239" cy="6479210"/>
          </a:xfrm>
          <a:custGeom>
            <a:avLst/>
            <a:gdLst/>
            <a:ahLst/>
            <a:cxnLst/>
            <a:rect l="l" t="t" r="r" b="b"/>
            <a:pathLst>
              <a:path w="14085239" h="6479210">
                <a:moveTo>
                  <a:pt x="0" y="0"/>
                </a:moveTo>
                <a:lnTo>
                  <a:pt x="14085239" y="0"/>
                </a:lnTo>
                <a:lnTo>
                  <a:pt x="14085239" y="6479210"/>
                </a:lnTo>
                <a:lnTo>
                  <a:pt x="0" y="6479210"/>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3733800" y="281603"/>
            <a:ext cx="11920210" cy="1015663"/>
          </a:xfrm>
          <a:prstGeom prst="rect">
            <a:avLst/>
          </a:prstGeom>
        </p:spPr>
        <p:txBody>
          <a:bodyPr wrap="square" lIns="0" tIns="0" rIns="0" bIns="0" rtlCol="0" anchor="t">
            <a:spAutoFit/>
          </a:bodyPr>
          <a:lstStyle/>
          <a:p>
            <a:pPr algn="ctr"/>
            <a:r>
              <a:rPr lang="en-US" sz="6600" b="1" dirty="0">
                <a:solidFill>
                  <a:schemeClr val="bg1"/>
                </a:solidFill>
                <a:latin typeface="Etna Sans Serif" panose="020B0604020202020204" charset="0"/>
              </a:rPr>
              <a:t>Operational Requirements</a:t>
            </a:r>
            <a:endParaRPr lang="en-GB" sz="6600" dirty="0">
              <a:solidFill>
                <a:schemeClr val="bg1"/>
              </a:solidFill>
              <a:latin typeface="Etna Sans Serif" panose="020B0604020202020204" charset="0"/>
            </a:endParaRPr>
          </a:p>
        </p:txBody>
      </p:sp>
      <p:graphicFrame>
        <p:nvGraphicFramePr>
          <p:cNvPr id="7" name="Diagram 6"/>
          <p:cNvGraphicFramePr/>
          <p:nvPr>
            <p:extLst>
              <p:ext uri="{D42A27DB-BD31-4B8C-83A1-F6EECF244321}">
                <p14:modId xmlns:p14="http://schemas.microsoft.com/office/powerpoint/2010/main" val="1152939897"/>
              </p:ext>
            </p:extLst>
          </p:nvPr>
        </p:nvGraphicFramePr>
        <p:xfrm>
          <a:off x="7696200" y="2019300"/>
          <a:ext cx="10110264" cy="739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7"/>
          <p:cNvPicPr>
            <a:picLocks noChangeAspect="1"/>
          </p:cNvPicPr>
          <p:nvPr/>
        </p:nvPicPr>
        <p:blipFill>
          <a:blip r:embed="rId9"/>
          <a:stretch>
            <a:fillRect/>
          </a:stretch>
        </p:blipFill>
        <p:spPr>
          <a:xfrm>
            <a:off x="914400" y="2476500"/>
            <a:ext cx="6172200" cy="5810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3" name="TextBox 3"/>
          <p:cNvSpPr txBox="1"/>
          <p:nvPr/>
        </p:nvSpPr>
        <p:spPr>
          <a:xfrm>
            <a:off x="4267200" y="456629"/>
            <a:ext cx="9587733" cy="1593834"/>
          </a:xfrm>
          <a:prstGeom prst="rect">
            <a:avLst/>
          </a:prstGeom>
        </p:spPr>
        <p:txBody>
          <a:bodyPr lIns="0" tIns="0" rIns="0" bIns="0" rtlCol="0" anchor="t">
            <a:spAutoFit/>
          </a:bodyPr>
          <a:lstStyle/>
          <a:p>
            <a:pPr algn="ctr">
              <a:lnSpc>
                <a:spcPts val="13556"/>
              </a:lnSpc>
            </a:pPr>
            <a:r>
              <a:rPr lang="en-US" sz="7200" b="1" dirty="0">
                <a:solidFill>
                  <a:schemeClr val="bg1"/>
                </a:solidFill>
                <a:latin typeface="Etna Sans Serif" panose="020B0604020202020204" charset="0"/>
              </a:rPr>
              <a:t>Financial Feasibility</a:t>
            </a:r>
            <a:endParaRPr lang="en-US" sz="8800" dirty="0">
              <a:solidFill>
                <a:schemeClr val="bg1"/>
              </a:solidFill>
              <a:latin typeface="Etna Sans Serif" panose="020B0604020202020204" charset="0"/>
              <a:ea typeface="Etna Sans Serif"/>
              <a:cs typeface="Etna Sans Serif"/>
              <a:sym typeface="Etna Sans Serif"/>
            </a:endParaRPr>
          </a:p>
        </p:txBody>
      </p:sp>
      <p:sp>
        <p:nvSpPr>
          <p:cNvPr id="5" name="Freeform 5"/>
          <p:cNvSpPr/>
          <p:nvPr/>
        </p:nvSpPr>
        <p:spPr>
          <a:xfrm>
            <a:off x="-1173426" y="-952500"/>
            <a:ext cx="10553726" cy="2206046"/>
          </a:xfrm>
          <a:custGeom>
            <a:avLst/>
            <a:gdLst/>
            <a:ahLst/>
            <a:cxnLst/>
            <a:rect l="l" t="t" r="r" b="b"/>
            <a:pathLst>
              <a:path w="10553726" h="2206046">
                <a:moveTo>
                  <a:pt x="0" y="0"/>
                </a:moveTo>
                <a:lnTo>
                  <a:pt x="10553726" y="0"/>
                </a:lnTo>
                <a:lnTo>
                  <a:pt x="10553726" y="2206046"/>
                </a:lnTo>
                <a:lnTo>
                  <a:pt x="0" y="2206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6" name="Table 5"/>
          <p:cNvGraphicFramePr>
            <a:graphicFrameLocks noGrp="1"/>
          </p:cNvGraphicFramePr>
          <p:nvPr>
            <p:extLst>
              <p:ext uri="{D42A27DB-BD31-4B8C-83A1-F6EECF244321}">
                <p14:modId xmlns:p14="http://schemas.microsoft.com/office/powerpoint/2010/main" val="1205120448"/>
              </p:ext>
            </p:extLst>
          </p:nvPr>
        </p:nvGraphicFramePr>
        <p:xfrm>
          <a:off x="3050017" y="2662675"/>
          <a:ext cx="12660565" cy="6324600"/>
        </p:xfrm>
        <a:graphic>
          <a:graphicData uri="http://schemas.openxmlformats.org/drawingml/2006/table">
            <a:tbl>
              <a:tblPr>
                <a:tableStyleId>{69C7853C-536D-4A76-A0AE-DD22124D55A5}</a:tableStyleId>
              </a:tblPr>
              <a:tblGrid>
                <a:gridCol w="6259766">
                  <a:extLst>
                    <a:ext uri="{9D8B030D-6E8A-4147-A177-3AD203B41FA5}">
                      <a16:colId xmlns:a16="http://schemas.microsoft.com/office/drawing/2014/main" val="20000"/>
                    </a:ext>
                  </a:extLst>
                </a:gridCol>
                <a:gridCol w="6400799">
                  <a:extLst>
                    <a:ext uri="{9D8B030D-6E8A-4147-A177-3AD203B41FA5}">
                      <a16:colId xmlns:a16="http://schemas.microsoft.com/office/drawing/2014/main" val="20001"/>
                    </a:ext>
                  </a:extLst>
                </a:gridCol>
              </a:tblGrid>
              <a:tr h="527050">
                <a:tc>
                  <a:txBody>
                    <a:bodyPr/>
                    <a:lstStyle/>
                    <a:p>
                      <a:pPr algn="ctr"/>
                      <a:r>
                        <a:rPr lang="en-GB" sz="2400" b="1" dirty="0">
                          <a:latin typeface="Times New Roman" panose="02020603050405020304" pitchFamily="18" charset="0"/>
                          <a:cs typeface="Times New Roman" panose="02020603050405020304" pitchFamily="18" charset="0"/>
                        </a:rPr>
                        <a:t>Item</a:t>
                      </a:r>
                    </a:p>
                  </a:txBody>
                  <a:tcPr anchor="ctr"/>
                </a:tc>
                <a:tc>
                  <a:txBody>
                    <a:bodyPr/>
                    <a:lstStyle/>
                    <a:p>
                      <a:pPr algn="ctr"/>
                      <a:r>
                        <a:rPr lang="en-GB" sz="2400" b="1" dirty="0">
                          <a:latin typeface="Times New Roman" panose="02020603050405020304" pitchFamily="18" charset="0"/>
                          <a:cs typeface="Times New Roman" panose="02020603050405020304" pitchFamily="18" charset="0"/>
                        </a:rPr>
                        <a:t>Cost (£)</a:t>
                      </a:r>
                    </a:p>
                  </a:txBody>
                  <a:tcPr anchor="ctr"/>
                </a:tc>
                <a:extLst>
                  <a:ext uri="{0D108BD9-81ED-4DB2-BD59-A6C34878D82A}">
                    <a16:rowId xmlns:a16="http://schemas.microsoft.com/office/drawing/2014/main" val="10000"/>
                  </a:ext>
                </a:extLst>
              </a:tr>
              <a:tr h="527050">
                <a:tc>
                  <a:txBody>
                    <a:bodyPr/>
                    <a:lstStyle/>
                    <a:p>
                      <a:pPr algn="ctr"/>
                      <a:r>
                        <a:rPr lang="en-GB" sz="2400" b="1">
                          <a:latin typeface="Times New Roman" panose="02020603050405020304" pitchFamily="18" charset="0"/>
                          <a:cs typeface="Times New Roman" panose="02020603050405020304" pitchFamily="18" charset="0"/>
                        </a:rPr>
                        <a:t>Venue Hire</a:t>
                      </a:r>
                    </a:p>
                  </a:txBody>
                  <a:tcPr anchor="ctr"/>
                </a:tc>
                <a:tc>
                  <a:txBody>
                    <a:bodyPr/>
                    <a:lstStyle/>
                    <a:p>
                      <a:pPr algn="ctr"/>
                      <a:r>
                        <a:rPr lang="en-GB" sz="2400" dirty="0">
                          <a:latin typeface="Times New Roman" panose="02020603050405020304" pitchFamily="18" charset="0"/>
                          <a:cs typeface="Times New Roman" panose="02020603050405020304" pitchFamily="18" charset="0"/>
                        </a:rPr>
                        <a:t>15,000</a:t>
                      </a:r>
                    </a:p>
                  </a:txBody>
                  <a:tcPr anchor="ctr"/>
                </a:tc>
                <a:extLst>
                  <a:ext uri="{0D108BD9-81ED-4DB2-BD59-A6C34878D82A}">
                    <a16:rowId xmlns:a16="http://schemas.microsoft.com/office/drawing/2014/main" val="10001"/>
                  </a:ext>
                </a:extLst>
              </a:tr>
              <a:tr h="527050">
                <a:tc>
                  <a:txBody>
                    <a:bodyPr/>
                    <a:lstStyle/>
                    <a:p>
                      <a:pPr algn="ctr"/>
                      <a:r>
                        <a:rPr lang="en-GB" sz="2400" b="1" dirty="0">
                          <a:latin typeface="Times New Roman" panose="02020603050405020304" pitchFamily="18" charset="0"/>
                          <a:cs typeface="Times New Roman" panose="02020603050405020304" pitchFamily="18" charset="0"/>
                        </a:rPr>
                        <a:t>Staff</a:t>
                      </a:r>
                      <a:r>
                        <a:rPr lang="en-GB" sz="2400" b="1" baseline="0" dirty="0">
                          <a:latin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cs typeface="Times New Roman" panose="02020603050405020304" pitchFamily="18" charset="0"/>
                        </a:rPr>
                        <a:t>Facilitators</a:t>
                      </a:r>
                    </a:p>
                  </a:txBody>
                  <a:tcPr anchor="ctr"/>
                </a:tc>
                <a:tc>
                  <a:txBody>
                    <a:bodyPr/>
                    <a:lstStyle/>
                    <a:p>
                      <a:pPr algn="ctr"/>
                      <a:r>
                        <a:rPr lang="en-GB" sz="2400">
                          <a:latin typeface="Times New Roman" panose="02020603050405020304" pitchFamily="18" charset="0"/>
                          <a:cs typeface="Times New Roman" panose="02020603050405020304" pitchFamily="18" charset="0"/>
                        </a:rPr>
                        <a:t>12,000</a:t>
                      </a:r>
                    </a:p>
                  </a:txBody>
                  <a:tcPr anchor="ctr"/>
                </a:tc>
                <a:extLst>
                  <a:ext uri="{0D108BD9-81ED-4DB2-BD59-A6C34878D82A}">
                    <a16:rowId xmlns:a16="http://schemas.microsoft.com/office/drawing/2014/main" val="10002"/>
                  </a:ext>
                </a:extLst>
              </a:tr>
              <a:tr h="527050">
                <a:tc>
                  <a:txBody>
                    <a:bodyPr/>
                    <a:lstStyle/>
                    <a:p>
                      <a:pPr algn="ctr"/>
                      <a:r>
                        <a:rPr lang="en-GB" sz="2400" b="1" dirty="0">
                          <a:latin typeface="Times New Roman" panose="02020603050405020304" pitchFamily="18" charset="0"/>
                          <a:cs typeface="Times New Roman" panose="02020603050405020304" pitchFamily="18" charset="0"/>
                        </a:rPr>
                        <a:t>Catering and Wellness</a:t>
                      </a:r>
                    </a:p>
                  </a:txBody>
                  <a:tcPr anchor="ctr"/>
                </a:tc>
                <a:tc>
                  <a:txBody>
                    <a:bodyPr/>
                    <a:lstStyle/>
                    <a:p>
                      <a:pPr algn="ctr"/>
                      <a:r>
                        <a:rPr lang="en-GB" sz="2400">
                          <a:latin typeface="Times New Roman" panose="02020603050405020304" pitchFamily="18" charset="0"/>
                          <a:cs typeface="Times New Roman" panose="02020603050405020304" pitchFamily="18" charset="0"/>
                        </a:rPr>
                        <a:t>10,000</a:t>
                      </a:r>
                    </a:p>
                  </a:txBody>
                  <a:tcPr anchor="ctr"/>
                </a:tc>
                <a:extLst>
                  <a:ext uri="{0D108BD9-81ED-4DB2-BD59-A6C34878D82A}">
                    <a16:rowId xmlns:a16="http://schemas.microsoft.com/office/drawing/2014/main" val="10003"/>
                  </a:ext>
                </a:extLst>
              </a:tr>
              <a:tr h="527050">
                <a:tc>
                  <a:txBody>
                    <a:bodyPr/>
                    <a:lstStyle/>
                    <a:p>
                      <a:pPr algn="ctr"/>
                      <a:r>
                        <a:rPr lang="en-GB" sz="2400" b="1">
                          <a:latin typeface="Times New Roman" panose="02020603050405020304" pitchFamily="18" charset="0"/>
                          <a:cs typeface="Times New Roman" panose="02020603050405020304" pitchFamily="18" charset="0"/>
                        </a:rPr>
                        <a:t>Transport</a:t>
                      </a:r>
                    </a:p>
                  </a:txBody>
                  <a:tcPr anchor="ctr"/>
                </a:tc>
                <a:tc>
                  <a:txBody>
                    <a:bodyPr/>
                    <a:lstStyle/>
                    <a:p>
                      <a:pPr algn="ctr"/>
                      <a:r>
                        <a:rPr lang="en-GB" sz="2400" dirty="0">
                          <a:latin typeface="Times New Roman" panose="02020603050405020304" pitchFamily="18" charset="0"/>
                          <a:cs typeface="Times New Roman" panose="02020603050405020304" pitchFamily="18" charset="0"/>
                        </a:rPr>
                        <a:t>8,000</a:t>
                      </a:r>
                    </a:p>
                  </a:txBody>
                  <a:tcPr anchor="ctr"/>
                </a:tc>
                <a:extLst>
                  <a:ext uri="{0D108BD9-81ED-4DB2-BD59-A6C34878D82A}">
                    <a16:rowId xmlns:a16="http://schemas.microsoft.com/office/drawing/2014/main" val="10004"/>
                  </a:ext>
                </a:extLst>
              </a:tr>
              <a:tr h="527050">
                <a:tc>
                  <a:txBody>
                    <a:bodyPr/>
                    <a:lstStyle/>
                    <a:p>
                      <a:pPr algn="ctr"/>
                      <a:r>
                        <a:rPr lang="en-GB" sz="2400" b="1">
                          <a:latin typeface="Times New Roman" panose="02020603050405020304" pitchFamily="18" charset="0"/>
                          <a:cs typeface="Times New Roman" panose="02020603050405020304" pitchFamily="18" charset="0"/>
                        </a:rPr>
                        <a:t>Equipment &amp; AV</a:t>
                      </a:r>
                    </a:p>
                  </a:txBody>
                  <a:tcPr anchor="ctr"/>
                </a:tc>
                <a:tc>
                  <a:txBody>
                    <a:bodyPr/>
                    <a:lstStyle/>
                    <a:p>
                      <a:pPr algn="ctr"/>
                      <a:r>
                        <a:rPr lang="en-GB" sz="2400">
                          <a:latin typeface="Times New Roman" panose="02020603050405020304" pitchFamily="18" charset="0"/>
                          <a:cs typeface="Times New Roman" panose="02020603050405020304" pitchFamily="18" charset="0"/>
                        </a:rPr>
                        <a:t>5,000</a:t>
                      </a:r>
                    </a:p>
                  </a:txBody>
                  <a:tcPr anchor="ctr"/>
                </a:tc>
                <a:extLst>
                  <a:ext uri="{0D108BD9-81ED-4DB2-BD59-A6C34878D82A}">
                    <a16:rowId xmlns:a16="http://schemas.microsoft.com/office/drawing/2014/main" val="10005"/>
                  </a:ext>
                </a:extLst>
              </a:tr>
              <a:tr h="527050">
                <a:tc>
                  <a:txBody>
                    <a:bodyPr/>
                    <a:lstStyle/>
                    <a:p>
                      <a:pPr algn="ctr"/>
                      <a:r>
                        <a:rPr lang="en-GB" sz="2400" b="1">
                          <a:latin typeface="Times New Roman" panose="02020603050405020304" pitchFamily="18" charset="0"/>
                          <a:cs typeface="Times New Roman" panose="02020603050405020304" pitchFamily="18" charset="0"/>
                        </a:rPr>
                        <a:t>Marketing</a:t>
                      </a:r>
                    </a:p>
                  </a:txBody>
                  <a:tcPr anchor="ctr"/>
                </a:tc>
                <a:tc>
                  <a:txBody>
                    <a:bodyPr/>
                    <a:lstStyle/>
                    <a:p>
                      <a:pPr algn="ctr"/>
                      <a:r>
                        <a:rPr lang="en-GB" sz="2400">
                          <a:latin typeface="Times New Roman" panose="02020603050405020304" pitchFamily="18" charset="0"/>
                          <a:cs typeface="Times New Roman" panose="02020603050405020304" pitchFamily="18" charset="0"/>
                        </a:rPr>
                        <a:t>5,000</a:t>
                      </a:r>
                    </a:p>
                  </a:txBody>
                  <a:tcPr anchor="ctr"/>
                </a:tc>
                <a:extLst>
                  <a:ext uri="{0D108BD9-81ED-4DB2-BD59-A6C34878D82A}">
                    <a16:rowId xmlns:a16="http://schemas.microsoft.com/office/drawing/2014/main" val="10006"/>
                  </a:ext>
                </a:extLst>
              </a:tr>
              <a:tr h="527050">
                <a:tc>
                  <a:txBody>
                    <a:bodyPr/>
                    <a:lstStyle/>
                    <a:p>
                      <a:pPr algn="ctr"/>
                      <a:r>
                        <a:rPr lang="en-GB" sz="2400" b="1" dirty="0">
                          <a:latin typeface="Times New Roman" panose="02020603050405020304" pitchFamily="18" charset="0"/>
                          <a:cs typeface="Times New Roman" panose="02020603050405020304" pitchFamily="18" charset="0"/>
                        </a:rPr>
                        <a:t>Insurance and</a:t>
                      </a:r>
                      <a:r>
                        <a:rPr lang="en-GB" sz="2400" b="1" baseline="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Contingencies</a:t>
                      </a:r>
                    </a:p>
                  </a:txBody>
                  <a:tcPr anchor="ctr"/>
                </a:tc>
                <a:tc>
                  <a:txBody>
                    <a:bodyPr/>
                    <a:lstStyle/>
                    <a:p>
                      <a:pPr algn="ctr"/>
                      <a:r>
                        <a:rPr lang="en-GB" sz="2400">
                          <a:latin typeface="Times New Roman" panose="02020603050405020304" pitchFamily="18" charset="0"/>
                          <a:cs typeface="Times New Roman" panose="02020603050405020304" pitchFamily="18" charset="0"/>
                        </a:rPr>
                        <a:t>5,000</a:t>
                      </a:r>
                    </a:p>
                  </a:txBody>
                  <a:tcPr anchor="ctr"/>
                </a:tc>
                <a:extLst>
                  <a:ext uri="{0D108BD9-81ED-4DB2-BD59-A6C34878D82A}">
                    <a16:rowId xmlns:a16="http://schemas.microsoft.com/office/drawing/2014/main" val="10007"/>
                  </a:ext>
                </a:extLst>
              </a:tr>
              <a:tr h="527050">
                <a:tc>
                  <a:txBody>
                    <a:bodyPr/>
                    <a:lstStyle/>
                    <a:p>
                      <a:pPr algn="ctr"/>
                      <a:r>
                        <a:rPr lang="en-GB" sz="2400" b="1">
                          <a:latin typeface="Times New Roman" panose="02020603050405020304" pitchFamily="18" charset="0"/>
                          <a:cs typeface="Times New Roman" panose="02020603050405020304" pitchFamily="18" charset="0"/>
                        </a:rPr>
                        <a:t>Cultural Activities</a:t>
                      </a:r>
                    </a:p>
                  </a:txBody>
                  <a:tcPr anchor="ctr"/>
                </a:tc>
                <a:tc>
                  <a:txBody>
                    <a:bodyPr/>
                    <a:lstStyle/>
                    <a:p>
                      <a:pPr algn="ctr"/>
                      <a:r>
                        <a:rPr lang="en-GB" sz="2400">
                          <a:latin typeface="Times New Roman" panose="02020603050405020304" pitchFamily="18" charset="0"/>
                          <a:cs typeface="Times New Roman" panose="02020603050405020304" pitchFamily="18" charset="0"/>
                        </a:rPr>
                        <a:t>10,000</a:t>
                      </a:r>
                    </a:p>
                  </a:txBody>
                  <a:tcPr anchor="ctr"/>
                </a:tc>
                <a:extLst>
                  <a:ext uri="{0D108BD9-81ED-4DB2-BD59-A6C34878D82A}">
                    <a16:rowId xmlns:a16="http://schemas.microsoft.com/office/drawing/2014/main" val="10008"/>
                  </a:ext>
                </a:extLst>
              </a:tr>
              <a:tr h="527050">
                <a:tc>
                  <a:txBody>
                    <a:bodyPr/>
                    <a:lstStyle/>
                    <a:p>
                      <a:pPr algn="ctr"/>
                      <a:r>
                        <a:rPr lang="en-GB" sz="2400" b="1">
                          <a:latin typeface="Times New Roman" panose="02020603050405020304" pitchFamily="18" charset="0"/>
                          <a:cs typeface="Times New Roman" panose="02020603050405020304" pitchFamily="18" charset="0"/>
                        </a:rPr>
                        <a:t>Total Costs</a:t>
                      </a:r>
                    </a:p>
                  </a:txBody>
                  <a:tcPr anchor="ctr"/>
                </a:tc>
                <a:tc>
                  <a:txBody>
                    <a:bodyPr/>
                    <a:lstStyle/>
                    <a:p>
                      <a:pPr algn="ctr"/>
                      <a:r>
                        <a:rPr lang="en-GB" sz="2400">
                          <a:latin typeface="Times New Roman" panose="02020603050405020304" pitchFamily="18" charset="0"/>
                          <a:cs typeface="Times New Roman" panose="02020603050405020304" pitchFamily="18" charset="0"/>
                        </a:rPr>
                        <a:t>70,000</a:t>
                      </a:r>
                    </a:p>
                  </a:txBody>
                  <a:tcPr anchor="ctr"/>
                </a:tc>
                <a:extLst>
                  <a:ext uri="{0D108BD9-81ED-4DB2-BD59-A6C34878D82A}">
                    <a16:rowId xmlns:a16="http://schemas.microsoft.com/office/drawing/2014/main" val="10009"/>
                  </a:ext>
                </a:extLst>
              </a:tr>
              <a:tr h="527050">
                <a:tc>
                  <a:txBody>
                    <a:bodyPr/>
                    <a:lstStyle/>
                    <a:p>
                      <a:pPr algn="ctr"/>
                      <a:r>
                        <a:rPr lang="en-GB" sz="2400" b="1">
                          <a:latin typeface="Times New Roman" panose="02020603050405020304" pitchFamily="18" charset="0"/>
                          <a:cs typeface="Times New Roman" panose="02020603050405020304" pitchFamily="18" charset="0"/>
                        </a:rPr>
                        <a:t>Revenue (50 x £1,800)</a:t>
                      </a:r>
                    </a:p>
                  </a:txBody>
                  <a:tcPr anchor="ctr"/>
                </a:tc>
                <a:tc>
                  <a:txBody>
                    <a:bodyPr/>
                    <a:lstStyle/>
                    <a:p>
                      <a:pPr algn="ctr"/>
                      <a:r>
                        <a:rPr lang="en-GB" sz="2400">
                          <a:latin typeface="Times New Roman" panose="02020603050405020304" pitchFamily="18" charset="0"/>
                          <a:cs typeface="Times New Roman" panose="02020603050405020304" pitchFamily="18" charset="0"/>
                        </a:rPr>
                        <a:t>90,000</a:t>
                      </a:r>
                    </a:p>
                  </a:txBody>
                  <a:tcPr anchor="ctr"/>
                </a:tc>
                <a:extLst>
                  <a:ext uri="{0D108BD9-81ED-4DB2-BD59-A6C34878D82A}">
                    <a16:rowId xmlns:a16="http://schemas.microsoft.com/office/drawing/2014/main" val="10010"/>
                  </a:ext>
                </a:extLst>
              </a:tr>
              <a:tr h="527050">
                <a:tc>
                  <a:txBody>
                    <a:bodyPr/>
                    <a:lstStyle/>
                    <a:p>
                      <a:pPr algn="ctr"/>
                      <a:r>
                        <a:rPr lang="en-GB" sz="2400" b="1" dirty="0">
                          <a:latin typeface="Times New Roman" panose="02020603050405020304" pitchFamily="18" charset="0"/>
                          <a:cs typeface="Times New Roman" panose="02020603050405020304" pitchFamily="18" charset="0"/>
                        </a:rPr>
                        <a:t>Projected Profit</a:t>
                      </a:r>
                    </a:p>
                  </a:txBody>
                  <a:tcPr anchor="ctr"/>
                </a:tc>
                <a:tc>
                  <a:txBody>
                    <a:bodyPr/>
                    <a:lstStyle/>
                    <a:p>
                      <a:pPr algn="ctr"/>
                      <a:r>
                        <a:rPr lang="en-GB" sz="2400" dirty="0">
                          <a:latin typeface="Times New Roman" panose="02020603050405020304" pitchFamily="18" charset="0"/>
                          <a:cs typeface="Times New Roman" panose="02020603050405020304" pitchFamily="18" charset="0"/>
                        </a:rPr>
                        <a:t>20,000</a:t>
                      </a:r>
                    </a:p>
                  </a:txBody>
                  <a:tcPr anchor="ctr"/>
                </a:tc>
                <a:extLst>
                  <a:ext uri="{0D108BD9-81ED-4DB2-BD59-A6C34878D82A}">
                    <a16:rowId xmlns:a16="http://schemas.microsoft.com/office/drawing/2014/main" val="1001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3" name="TextBox 3"/>
          <p:cNvSpPr txBox="1"/>
          <p:nvPr/>
        </p:nvSpPr>
        <p:spPr>
          <a:xfrm>
            <a:off x="4724400" y="478750"/>
            <a:ext cx="9587733" cy="1549591"/>
          </a:xfrm>
          <a:prstGeom prst="rect">
            <a:avLst/>
          </a:prstGeom>
        </p:spPr>
        <p:txBody>
          <a:bodyPr lIns="0" tIns="0" rIns="0" bIns="0" rtlCol="0" anchor="t">
            <a:spAutoFit/>
          </a:bodyPr>
          <a:lstStyle/>
          <a:p>
            <a:pPr algn="ctr">
              <a:lnSpc>
                <a:spcPts val="13556"/>
              </a:lnSpc>
            </a:pPr>
            <a:r>
              <a:rPr lang="en-US" sz="7200" b="1" dirty="0">
                <a:solidFill>
                  <a:schemeClr val="bg1"/>
                </a:solidFill>
                <a:latin typeface="Etna Sans Serif" panose="020B0604020202020204" charset="0"/>
              </a:rPr>
              <a:t>Funding Sources</a:t>
            </a:r>
            <a:endParaRPr lang="en-US" sz="8800" dirty="0">
              <a:solidFill>
                <a:schemeClr val="bg1"/>
              </a:solidFill>
              <a:latin typeface="Etna Sans Serif" panose="020B0604020202020204" charset="0"/>
              <a:ea typeface="Etna Sans Serif"/>
              <a:cs typeface="Etna Sans Serif"/>
              <a:sym typeface="Etna Sans Serif"/>
            </a:endParaRPr>
          </a:p>
        </p:txBody>
      </p:sp>
      <p:sp>
        <p:nvSpPr>
          <p:cNvPr id="5" name="Freeform 5"/>
          <p:cNvSpPr/>
          <p:nvPr/>
        </p:nvSpPr>
        <p:spPr>
          <a:xfrm>
            <a:off x="-1173426" y="-952500"/>
            <a:ext cx="10553726" cy="2206046"/>
          </a:xfrm>
          <a:custGeom>
            <a:avLst/>
            <a:gdLst/>
            <a:ahLst/>
            <a:cxnLst/>
            <a:rect l="l" t="t" r="r" b="b"/>
            <a:pathLst>
              <a:path w="10553726" h="2206046">
                <a:moveTo>
                  <a:pt x="0" y="0"/>
                </a:moveTo>
                <a:lnTo>
                  <a:pt x="10553726" y="0"/>
                </a:lnTo>
                <a:lnTo>
                  <a:pt x="10553726" y="2206046"/>
                </a:lnTo>
                <a:lnTo>
                  <a:pt x="0" y="2206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2" name="Table 1"/>
          <p:cNvGraphicFramePr>
            <a:graphicFrameLocks noGrp="1"/>
          </p:cNvGraphicFramePr>
          <p:nvPr>
            <p:extLst>
              <p:ext uri="{D42A27DB-BD31-4B8C-83A1-F6EECF244321}">
                <p14:modId xmlns:p14="http://schemas.microsoft.com/office/powerpoint/2010/main" val="2892839530"/>
              </p:ext>
            </p:extLst>
          </p:nvPr>
        </p:nvGraphicFramePr>
        <p:xfrm>
          <a:off x="2667000" y="2552700"/>
          <a:ext cx="13868400" cy="6400800"/>
        </p:xfrm>
        <a:graphic>
          <a:graphicData uri="http://schemas.openxmlformats.org/drawingml/2006/table">
            <a:tbl>
              <a:tblPr>
                <a:tableStyleId>{69C7853C-536D-4A76-A0AE-DD22124D55A5}</a:tableStyleId>
              </a:tblPr>
              <a:tblGrid>
                <a:gridCol w="5370999">
                  <a:extLst>
                    <a:ext uri="{9D8B030D-6E8A-4147-A177-3AD203B41FA5}">
                      <a16:colId xmlns:a16="http://schemas.microsoft.com/office/drawing/2014/main" val="20000"/>
                    </a:ext>
                  </a:extLst>
                </a:gridCol>
                <a:gridCol w="8497401">
                  <a:extLst>
                    <a:ext uri="{9D8B030D-6E8A-4147-A177-3AD203B41FA5}">
                      <a16:colId xmlns:a16="http://schemas.microsoft.com/office/drawing/2014/main" val="20001"/>
                    </a:ext>
                  </a:extLst>
                </a:gridCol>
              </a:tblGrid>
              <a:tr h="640080">
                <a:tc>
                  <a:txBody>
                    <a:bodyPr/>
                    <a:lstStyle/>
                    <a:p>
                      <a:pPr algn="ctr"/>
                      <a:r>
                        <a:rPr lang="en-GB" sz="2400" b="1">
                          <a:latin typeface="Times New Roman" panose="02020603050405020304" pitchFamily="18" charset="0"/>
                          <a:cs typeface="Times New Roman" panose="02020603050405020304" pitchFamily="18" charset="0"/>
                        </a:rPr>
                        <a:t>Source</a:t>
                      </a:r>
                    </a:p>
                  </a:txBody>
                  <a:tcPr anchor="ctr"/>
                </a:tc>
                <a:tc>
                  <a:txBody>
                    <a:bodyPr/>
                    <a:lstStyle/>
                    <a:p>
                      <a:pPr algn="ctr"/>
                      <a:r>
                        <a:rPr lang="en-GB" sz="2400" b="1" dirty="0">
                          <a:latin typeface="Times New Roman" panose="02020603050405020304" pitchFamily="18" charset="0"/>
                          <a:cs typeface="Times New Roman" panose="02020603050405020304" pitchFamily="18" charset="0"/>
                        </a:rPr>
                        <a:t>Details</a:t>
                      </a:r>
                    </a:p>
                  </a:txBody>
                  <a:tcPr anchor="ctr"/>
                </a:tc>
                <a:extLst>
                  <a:ext uri="{0D108BD9-81ED-4DB2-BD59-A6C34878D82A}">
                    <a16:rowId xmlns:a16="http://schemas.microsoft.com/office/drawing/2014/main" val="10000"/>
                  </a:ext>
                </a:extLst>
              </a:tr>
              <a:tr h="1152144">
                <a:tc>
                  <a:txBody>
                    <a:bodyPr/>
                    <a:lstStyle/>
                    <a:p>
                      <a:pPr algn="ctr"/>
                      <a:r>
                        <a:rPr lang="en-GB" sz="2400" b="1">
                          <a:latin typeface="Times New Roman" panose="02020603050405020304" pitchFamily="18" charset="0"/>
                          <a:cs typeface="Times New Roman" panose="02020603050405020304" pitchFamily="18" charset="0"/>
                        </a:rPr>
                        <a:t>Delegate Fees</a:t>
                      </a:r>
                    </a:p>
                  </a:txBody>
                  <a:tcPr anchor="ctr"/>
                </a:tc>
                <a:tc>
                  <a:txBody>
                    <a:bodyPr/>
                    <a:lstStyle/>
                    <a:p>
                      <a:r>
                        <a:rPr lang="fr-FR" sz="2400">
                          <a:latin typeface="Times New Roman" panose="02020603050405020304" pitchFamily="18" charset="0"/>
                          <a:cs typeface="Times New Roman" panose="02020603050405020304" pitchFamily="18" charset="0"/>
                        </a:rPr>
                        <a:t>Main income source (£1,800 per person x 50 participants).</a:t>
                      </a:r>
                    </a:p>
                  </a:txBody>
                  <a:tcPr anchor="ctr"/>
                </a:tc>
                <a:extLst>
                  <a:ext uri="{0D108BD9-81ED-4DB2-BD59-A6C34878D82A}">
                    <a16:rowId xmlns:a16="http://schemas.microsoft.com/office/drawing/2014/main" val="10001"/>
                  </a:ext>
                </a:extLst>
              </a:tr>
              <a:tr h="1152144">
                <a:tc>
                  <a:txBody>
                    <a:bodyPr/>
                    <a:lstStyle/>
                    <a:p>
                      <a:pPr algn="ctr"/>
                      <a:r>
                        <a:rPr lang="en-GB" sz="2400" b="1">
                          <a:latin typeface="Times New Roman" panose="02020603050405020304" pitchFamily="18" charset="0"/>
                          <a:cs typeface="Times New Roman" panose="02020603050405020304" pitchFamily="18" charset="0"/>
                        </a:rPr>
                        <a:t>Visit Wales / Government Grants</a:t>
                      </a:r>
                    </a:p>
                  </a:txBody>
                  <a:tcPr anchor="ctr"/>
                </a:tc>
                <a:tc>
                  <a:txBody>
                    <a:bodyPr/>
                    <a:lstStyle/>
                    <a:p>
                      <a:r>
                        <a:rPr lang="en-US" sz="2400">
                          <a:latin typeface="Times New Roman" panose="02020603050405020304" pitchFamily="18" charset="0"/>
                          <a:cs typeface="Times New Roman" panose="02020603050405020304" pitchFamily="18" charset="0"/>
                        </a:rPr>
                        <a:t>Eligible due to tourism and sustainability focus.</a:t>
                      </a:r>
                    </a:p>
                  </a:txBody>
                  <a:tcPr anchor="ctr"/>
                </a:tc>
                <a:extLst>
                  <a:ext uri="{0D108BD9-81ED-4DB2-BD59-A6C34878D82A}">
                    <a16:rowId xmlns:a16="http://schemas.microsoft.com/office/drawing/2014/main" val="10002"/>
                  </a:ext>
                </a:extLst>
              </a:tr>
              <a:tr h="1152144">
                <a:tc>
                  <a:txBody>
                    <a:bodyPr/>
                    <a:lstStyle/>
                    <a:p>
                      <a:pPr algn="ctr"/>
                      <a:r>
                        <a:rPr lang="en-GB" sz="2400" b="1">
                          <a:latin typeface="Times New Roman" panose="02020603050405020304" pitchFamily="18" charset="0"/>
                          <a:cs typeface="Times New Roman" panose="02020603050405020304" pitchFamily="18" charset="0"/>
                        </a:rPr>
                        <a:t>Corporate Sponsorship</a:t>
                      </a:r>
                    </a:p>
                  </a:txBody>
                  <a:tcPr anchor="ctr"/>
                </a:tc>
                <a:tc>
                  <a:txBody>
                    <a:bodyPr/>
                    <a:lstStyle/>
                    <a:p>
                      <a:r>
                        <a:rPr lang="en-US" sz="2400">
                          <a:latin typeface="Times New Roman" panose="02020603050405020304" pitchFamily="18" charset="0"/>
                          <a:cs typeface="Times New Roman" panose="02020603050405020304" pitchFamily="18" charset="0"/>
                        </a:rPr>
                        <a:t>From wellness, leadership, or ESG-aligned brands.</a:t>
                      </a:r>
                    </a:p>
                  </a:txBody>
                  <a:tcPr anchor="ctr"/>
                </a:tc>
                <a:extLst>
                  <a:ext uri="{0D108BD9-81ED-4DB2-BD59-A6C34878D82A}">
                    <a16:rowId xmlns:a16="http://schemas.microsoft.com/office/drawing/2014/main" val="10003"/>
                  </a:ext>
                </a:extLst>
              </a:tr>
              <a:tr h="1152144">
                <a:tc>
                  <a:txBody>
                    <a:bodyPr/>
                    <a:lstStyle/>
                    <a:p>
                      <a:pPr algn="ctr"/>
                      <a:r>
                        <a:rPr lang="en-GB" sz="2400" b="1">
                          <a:latin typeface="Times New Roman" panose="02020603050405020304" pitchFamily="18" charset="0"/>
                          <a:cs typeface="Times New Roman" panose="02020603050405020304" pitchFamily="18" charset="0"/>
                        </a:rPr>
                        <a:t>In-Kind Partnerships</a:t>
                      </a:r>
                    </a:p>
                  </a:txBody>
                  <a:tcPr anchor="ctr"/>
                </a:tc>
                <a:tc>
                  <a:txBody>
                    <a:bodyPr/>
                    <a:lstStyle/>
                    <a:p>
                      <a:r>
                        <a:rPr lang="en-US" sz="2400">
                          <a:latin typeface="Times New Roman" panose="02020603050405020304" pitchFamily="18" charset="0"/>
                          <a:cs typeface="Times New Roman" panose="02020603050405020304" pitchFamily="18" charset="0"/>
                        </a:rPr>
                        <a:t>Support from local food, transport, and wellness service providers.</a:t>
                      </a:r>
                    </a:p>
                  </a:txBody>
                  <a:tcPr anchor="ctr"/>
                </a:tc>
                <a:extLst>
                  <a:ext uri="{0D108BD9-81ED-4DB2-BD59-A6C34878D82A}">
                    <a16:rowId xmlns:a16="http://schemas.microsoft.com/office/drawing/2014/main" val="10004"/>
                  </a:ext>
                </a:extLst>
              </a:tr>
              <a:tr h="1152144">
                <a:tc>
                  <a:txBody>
                    <a:bodyPr/>
                    <a:lstStyle/>
                    <a:p>
                      <a:pPr algn="ctr"/>
                      <a:r>
                        <a:rPr lang="en-GB" sz="2400" b="1" dirty="0">
                          <a:latin typeface="Times New Roman" panose="02020603050405020304" pitchFamily="18" charset="0"/>
                          <a:cs typeface="Times New Roman" panose="02020603050405020304" pitchFamily="18" charset="0"/>
                        </a:rPr>
                        <a:t>Early Bird and Group Discounts</a:t>
                      </a:r>
                    </a:p>
                  </a:txBody>
                  <a:tcPr anchor="ctr"/>
                </a:tc>
                <a:tc>
                  <a:txBody>
                    <a:bodyPr/>
                    <a:lstStyle/>
                    <a:p>
                      <a:r>
                        <a:rPr lang="en-US" sz="2400" dirty="0">
                          <a:latin typeface="Times New Roman" panose="02020603050405020304" pitchFamily="18" charset="0"/>
                          <a:cs typeface="Times New Roman" panose="02020603050405020304" pitchFamily="18" charset="0"/>
                        </a:rPr>
                        <a:t>Encourages early bookings, reducing financial risk.</a:t>
                      </a:r>
                    </a:p>
                  </a:txBody>
                  <a:tcPr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91254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2" name="Freeform 2"/>
          <p:cNvSpPr/>
          <p:nvPr/>
        </p:nvSpPr>
        <p:spPr>
          <a:xfrm>
            <a:off x="16933" y="-29633"/>
            <a:ext cx="18288000" cy="4939475"/>
          </a:xfrm>
          <a:custGeom>
            <a:avLst/>
            <a:gdLst/>
            <a:ahLst/>
            <a:cxnLst/>
            <a:rect l="l" t="t" r="r" b="b"/>
            <a:pathLst>
              <a:path w="18288000" h="8034147">
                <a:moveTo>
                  <a:pt x="0" y="0"/>
                </a:moveTo>
                <a:lnTo>
                  <a:pt x="18288000" y="0"/>
                </a:lnTo>
                <a:lnTo>
                  <a:pt x="18288000" y="8034147"/>
                </a:lnTo>
                <a:lnTo>
                  <a:pt x="0" y="8034147"/>
                </a:lnTo>
                <a:lnTo>
                  <a:pt x="0" y="0"/>
                </a:lnTo>
                <a:close/>
              </a:path>
            </a:pathLst>
          </a:custGeom>
          <a:blipFill>
            <a:blip r:embed="rId3"/>
            <a:stretch>
              <a:fillRect t="-6338" b="-6338"/>
            </a:stretch>
          </a:blipFill>
        </p:spPr>
        <p:txBody>
          <a:bodyPr/>
          <a:lstStyle/>
          <a:p>
            <a:endParaRPr lang="en-GB"/>
          </a:p>
        </p:txBody>
      </p:sp>
      <p:sp>
        <p:nvSpPr>
          <p:cNvPr id="3" name="Freeform 3"/>
          <p:cNvSpPr/>
          <p:nvPr/>
        </p:nvSpPr>
        <p:spPr>
          <a:xfrm>
            <a:off x="-1229977" y="7200900"/>
            <a:ext cx="5847907" cy="4114800"/>
          </a:xfrm>
          <a:custGeom>
            <a:avLst/>
            <a:gdLst/>
            <a:ahLst/>
            <a:cxnLst/>
            <a:rect l="l" t="t" r="r" b="b"/>
            <a:pathLst>
              <a:path w="5847907" h="4114800">
                <a:moveTo>
                  <a:pt x="0" y="0"/>
                </a:moveTo>
                <a:lnTo>
                  <a:pt x="5847907" y="0"/>
                </a:lnTo>
                <a:lnTo>
                  <a:pt x="5847907"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2317527" y="0"/>
            <a:ext cx="13441922" cy="1363002"/>
          </a:xfrm>
          <a:prstGeom prst="rect">
            <a:avLst/>
          </a:prstGeom>
        </p:spPr>
        <p:txBody>
          <a:bodyPr lIns="0" tIns="0" rIns="0" bIns="0" rtlCol="0" anchor="t">
            <a:spAutoFit/>
          </a:bodyPr>
          <a:lstStyle/>
          <a:p>
            <a:pPr algn="ctr">
              <a:lnSpc>
                <a:spcPts val="11227"/>
              </a:lnSpc>
            </a:pPr>
            <a:r>
              <a:rPr lang="en-US" sz="8000" b="1" dirty="0">
                <a:latin typeface="Etna Sans Serif" panose="020B0604020202020204" charset="0"/>
              </a:rPr>
              <a:t>Conclusion</a:t>
            </a:r>
            <a:endParaRPr lang="en-US" sz="8800" dirty="0">
              <a:latin typeface="Etna Sans Serif" panose="020B0604020202020204" charset="0"/>
              <a:ea typeface="Etna Sans Serif"/>
              <a:cs typeface="Etna Sans Serif"/>
              <a:sym typeface="Etna Sans Serif"/>
            </a:endParaRPr>
          </a:p>
        </p:txBody>
      </p:sp>
      <p:sp>
        <p:nvSpPr>
          <p:cNvPr id="5" name="TextBox 5"/>
          <p:cNvSpPr txBox="1"/>
          <p:nvPr/>
        </p:nvSpPr>
        <p:spPr>
          <a:xfrm>
            <a:off x="1938590" y="5067300"/>
            <a:ext cx="14782800" cy="3811621"/>
          </a:xfrm>
          <a:prstGeom prst="rect">
            <a:avLst/>
          </a:prstGeom>
        </p:spPr>
        <p:txBody>
          <a:bodyPr wrap="square" lIns="0" tIns="0" rIns="0" bIns="0" rtlCol="0" anchor="t">
            <a:spAutoFit/>
          </a:bodyPr>
          <a:lstStyle/>
          <a:p>
            <a:pPr algn="just">
              <a:lnSpc>
                <a:spcPct val="150000"/>
              </a:lnSpc>
            </a:pPr>
            <a:r>
              <a:rPr lang="en-US" sz="2400" dirty="0">
                <a:solidFill>
                  <a:schemeClr val="bg1"/>
                </a:solidFill>
                <a:latin typeface="Times New Roman" panose="02020603050405020304" pitchFamily="18" charset="0"/>
                <a:cs typeface="Times New Roman" panose="02020603050405020304" pitchFamily="18" charset="0"/>
              </a:rPr>
              <a:t>In conclusion, "Wales Rewilded" is a well-thought-out event that provides international business executives with a distinctive retreat experience fully immersed in the Welsh culture and nature. It advertises the "Year of Croeso" by displaying the country's hospitality, heritage, and beautiful scenery. Trends in the market, feasibility analysis, and financial planning all prove the viability and profitability of the event. The retreat enhances personal growth and corporate leadership and elevates the communities and tourism that preserve the ecosystem. With a well-planned operation and innovative marketing, the retreat will brand Wales as a global destination for joyful, nature-based MICE experiences, enriching value for travellers and providers in the long term</a:t>
            </a:r>
            <a:r>
              <a:rPr lang="en-US" sz="240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6" name="Freeform 6"/>
          <p:cNvSpPr/>
          <p:nvPr/>
        </p:nvSpPr>
        <p:spPr>
          <a:xfrm flipH="1">
            <a:off x="13785405" y="7200900"/>
            <a:ext cx="5847907" cy="4114800"/>
          </a:xfrm>
          <a:custGeom>
            <a:avLst/>
            <a:gdLst/>
            <a:ahLst/>
            <a:cxnLst/>
            <a:rect l="l" t="t" r="r" b="b"/>
            <a:pathLst>
              <a:path w="5847907" h="4114800">
                <a:moveTo>
                  <a:pt x="5847907" y="0"/>
                </a:moveTo>
                <a:lnTo>
                  <a:pt x="0" y="0"/>
                </a:lnTo>
                <a:lnTo>
                  <a:pt x="0" y="4114800"/>
                </a:lnTo>
                <a:lnTo>
                  <a:pt x="5847907" y="4114800"/>
                </a:lnTo>
                <a:lnTo>
                  <a:pt x="584790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E5434"/>
        </a:solidFill>
        <a:effectLst/>
      </p:bgPr>
    </p:bg>
    <p:spTree>
      <p:nvGrpSpPr>
        <p:cNvPr id="1" name=""/>
        <p:cNvGrpSpPr/>
        <p:nvPr/>
      </p:nvGrpSpPr>
      <p:grpSpPr>
        <a:xfrm>
          <a:off x="0" y="0"/>
          <a:ext cx="0" cy="0"/>
          <a:chOff x="0" y="0"/>
          <a:chExt cx="0" cy="0"/>
        </a:xfrm>
      </p:grpSpPr>
      <p:sp>
        <p:nvSpPr>
          <p:cNvPr id="3" name="TextBox 3"/>
          <p:cNvSpPr txBox="1"/>
          <p:nvPr/>
        </p:nvSpPr>
        <p:spPr>
          <a:xfrm>
            <a:off x="4724400" y="478750"/>
            <a:ext cx="9587733" cy="1549591"/>
          </a:xfrm>
          <a:prstGeom prst="rect">
            <a:avLst/>
          </a:prstGeom>
        </p:spPr>
        <p:txBody>
          <a:bodyPr lIns="0" tIns="0" rIns="0" bIns="0" rtlCol="0" anchor="t">
            <a:spAutoFit/>
          </a:bodyPr>
          <a:lstStyle/>
          <a:p>
            <a:pPr algn="ctr">
              <a:lnSpc>
                <a:spcPts val="13556"/>
              </a:lnSpc>
            </a:pPr>
            <a:r>
              <a:rPr lang="en-US" sz="7200" b="1" dirty="0">
                <a:solidFill>
                  <a:schemeClr val="bg1"/>
                </a:solidFill>
                <a:latin typeface="Etna Sans Serif" panose="020B0604020202020204" charset="0"/>
              </a:rPr>
              <a:t>References</a:t>
            </a:r>
            <a:endParaRPr lang="en-US" sz="8800" dirty="0">
              <a:solidFill>
                <a:schemeClr val="bg1"/>
              </a:solidFill>
              <a:latin typeface="Etna Sans Serif" panose="020B0604020202020204" charset="0"/>
              <a:ea typeface="Etna Sans Serif"/>
              <a:cs typeface="Etna Sans Serif"/>
              <a:sym typeface="Etna Sans Serif"/>
            </a:endParaRPr>
          </a:p>
        </p:txBody>
      </p:sp>
      <p:sp>
        <p:nvSpPr>
          <p:cNvPr id="5" name="Freeform 5"/>
          <p:cNvSpPr/>
          <p:nvPr/>
        </p:nvSpPr>
        <p:spPr>
          <a:xfrm>
            <a:off x="-1173426" y="-952500"/>
            <a:ext cx="10553726" cy="2206046"/>
          </a:xfrm>
          <a:custGeom>
            <a:avLst/>
            <a:gdLst/>
            <a:ahLst/>
            <a:cxnLst/>
            <a:rect l="l" t="t" r="r" b="b"/>
            <a:pathLst>
              <a:path w="10553726" h="2206046">
                <a:moveTo>
                  <a:pt x="0" y="0"/>
                </a:moveTo>
                <a:lnTo>
                  <a:pt x="10553726" y="0"/>
                </a:lnTo>
                <a:lnTo>
                  <a:pt x="10553726" y="2206046"/>
                </a:lnTo>
                <a:lnTo>
                  <a:pt x="0" y="220604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Snip Single Corner Rectangle 3"/>
          <p:cNvSpPr/>
          <p:nvPr/>
        </p:nvSpPr>
        <p:spPr>
          <a:xfrm>
            <a:off x="1066800" y="2400300"/>
            <a:ext cx="16535400" cy="7239000"/>
          </a:xfrm>
          <a:prstGeom prst="snip1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Batat</a:t>
            </a:r>
            <a:r>
              <a:rPr lang="en-US" sz="1600" dirty="0">
                <a:latin typeface="Times New Roman" panose="02020603050405020304" pitchFamily="18" charset="0"/>
                <a:cs typeface="Times New Roman" panose="02020603050405020304" pitchFamily="18" charset="0"/>
              </a:rPr>
              <a:t>, W. (Ed.). (2022). The rise of positive luxury: transformative research agenda for well-being, social impact, and sustainable growth.</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Bowdin, G. A., Allen, J., Harris, R., </a:t>
            </a:r>
            <a:r>
              <a:rPr lang="en-US" sz="1600" dirty="0" err="1">
                <a:latin typeface="Times New Roman" panose="02020603050405020304" pitchFamily="18" charset="0"/>
                <a:cs typeface="Times New Roman" panose="02020603050405020304" pitchFamily="18" charset="0"/>
              </a:rPr>
              <a:t>Jago</a:t>
            </a:r>
            <a:r>
              <a:rPr lang="en-US" sz="1600" dirty="0">
                <a:latin typeface="Times New Roman" panose="02020603050405020304" pitchFamily="18" charset="0"/>
                <a:cs typeface="Times New Roman" panose="02020603050405020304" pitchFamily="18" charset="0"/>
              </a:rPr>
              <a:t>, L., </a:t>
            </a:r>
            <a:r>
              <a:rPr lang="en-US" sz="1600" dirty="0" err="1">
                <a:latin typeface="Times New Roman" panose="02020603050405020304" pitchFamily="18" charset="0"/>
                <a:cs typeface="Times New Roman" panose="02020603050405020304" pitchFamily="18" charset="0"/>
              </a:rPr>
              <a:t>O'toole</a:t>
            </a:r>
            <a:r>
              <a:rPr lang="en-US" sz="1600" dirty="0">
                <a:latin typeface="Times New Roman" panose="02020603050405020304" pitchFamily="18" charset="0"/>
                <a:cs typeface="Times New Roman" panose="02020603050405020304" pitchFamily="18" charset="0"/>
              </a:rPr>
              <a:t>, W., and McDonnell, I. (2023). </a:t>
            </a:r>
            <a:r>
              <a:rPr lang="en-US" sz="1600" i="1" dirty="0">
                <a:latin typeface="Times New Roman" panose="02020603050405020304" pitchFamily="18" charset="0"/>
                <a:cs typeface="Times New Roman" panose="02020603050405020304" pitchFamily="18" charset="0"/>
              </a:rPr>
              <a:t>Events management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Charisi</a:t>
            </a:r>
            <a:r>
              <a:rPr lang="en-US" sz="1600" dirty="0">
                <a:latin typeface="Times New Roman" panose="02020603050405020304" pitchFamily="18" charset="0"/>
                <a:cs typeface="Times New Roman" panose="02020603050405020304" pitchFamily="18" charset="0"/>
              </a:rPr>
              <a:t>, V., </a:t>
            </a:r>
            <a:r>
              <a:rPr lang="en-US" sz="1600" dirty="0" err="1">
                <a:latin typeface="Times New Roman" panose="02020603050405020304" pitchFamily="18" charset="0"/>
                <a:cs typeface="Times New Roman" panose="02020603050405020304" pitchFamily="18" charset="0"/>
              </a:rPr>
              <a:t>Zafeiroudi</a:t>
            </a:r>
            <a:r>
              <a:rPr lang="en-US" sz="1600" dirty="0">
                <a:latin typeface="Times New Roman" panose="02020603050405020304" pitchFamily="18" charset="0"/>
                <a:cs typeface="Times New Roman" panose="02020603050405020304" pitchFamily="18" charset="0"/>
              </a:rPr>
              <a:t>, A., </a:t>
            </a:r>
            <a:r>
              <a:rPr lang="en-US" sz="1600" dirty="0" err="1">
                <a:latin typeface="Times New Roman" panose="02020603050405020304" pitchFamily="18" charset="0"/>
                <a:cs typeface="Times New Roman" panose="02020603050405020304" pitchFamily="18" charset="0"/>
              </a:rPr>
              <a:t>Trigonis</a:t>
            </a:r>
            <a:r>
              <a:rPr lang="en-US" sz="1600" dirty="0">
                <a:latin typeface="Times New Roman" panose="02020603050405020304" pitchFamily="18" charset="0"/>
                <a:cs typeface="Times New Roman" panose="02020603050405020304" pitchFamily="18" charset="0"/>
              </a:rPr>
              <a:t>, I., </a:t>
            </a:r>
            <a:r>
              <a:rPr lang="en-US" sz="1600" dirty="0" err="1">
                <a:latin typeface="Times New Roman" panose="02020603050405020304" pitchFamily="18" charset="0"/>
                <a:cs typeface="Times New Roman" panose="02020603050405020304" pitchFamily="18" charset="0"/>
              </a:rPr>
              <a:t>Tsartsapakis</a:t>
            </a:r>
            <a:r>
              <a:rPr lang="en-US" sz="1600" dirty="0">
                <a:latin typeface="Times New Roman" panose="02020603050405020304" pitchFamily="18" charset="0"/>
                <a:cs typeface="Times New Roman" panose="02020603050405020304" pitchFamily="18" charset="0"/>
              </a:rPr>
              <a:t>, I., and </a:t>
            </a:r>
            <a:r>
              <a:rPr lang="en-US" sz="1600" dirty="0" err="1">
                <a:latin typeface="Times New Roman" panose="02020603050405020304" pitchFamily="18" charset="0"/>
                <a:cs typeface="Times New Roman" panose="02020603050405020304" pitchFamily="18" charset="0"/>
              </a:rPr>
              <a:t>Kouthouris</a:t>
            </a:r>
            <a:r>
              <a:rPr lang="en-US" sz="1600" dirty="0">
                <a:latin typeface="Times New Roman" panose="02020603050405020304" pitchFamily="18" charset="0"/>
                <a:cs typeface="Times New Roman" panose="02020603050405020304" pitchFamily="18" charset="0"/>
              </a:rPr>
              <a:t>, C. (2025). The Impact of Green Spaces on Workplace Creativity: A Systematic Review of Nature-Based Activities and Employee Well-Being.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(2), 390.</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Cifci</a:t>
            </a:r>
            <a:r>
              <a:rPr lang="en-US" sz="1600" dirty="0">
                <a:latin typeface="Times New Roman" panose="02020603050405020304" pitchFamily="18" charset="0"/>
                <a:cs typeface="Times New Roman" panose="02020603050405020304" pitchFamily="18" charset="0"/>
              </a:rPr>
              <a:t>, I., </a:t>
            </a:r>
            <a:r>
              <a:rPr lang="en-US" sz="1600" dirty="0" err="1">
                <a:latin typeface="Times New Roman" panose="02020603050405020304" pitchFamily="18" charset="0"/>
                <a:cs typeface="Times New Roman" panose="02020603050405020304" pitchFamily="18" charset="0"/>
              </a:rPr>
              <a:t>Goktepe</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Demirciftci</a:t>
            </a:r>
            <a:r>
              <a:rPr lang="en-US" sz="1600" dirty="0">
                <a:latin typeface="Times New Roman" panose="02020603050405020304" pitchFamily="18" charset="0"/>
                <a:cs typeface="Times New Roman" panose="02020603050405020304" pitchFamily="18" charset="0"/>
              </a:rPr>
              <a:t>, T., and Cetin, G. (2025). Identifying the attributes of the ideal golf tourism destination. </a:t>
            </a:r>
            <a:r>
              <a:rPr lang="en-US" sz="1600" i="1" dirty="0">
                <a:latin typeface="Times New Roman" panose="02020603050405020304" pitchFamily="18" charset="0"/>
                <a:cs typeface="Times New Roman" panose="02020603050405020304" pitchFamily="18" charset="0"/>
              </a:rPr>
              <a:t>Anatolia</a:t>
            </a:r>
            <a:r>
              <a:rPr lang="en-US" sz="1600" dirty="0">
                <a:latin typeface="Times New Roman" panose="02020603050405020304" pitchFamily="18" charset="0"/>
                <a:cs typeface="Times New Roman" panose="02020603050405020304" pitchFamily="18" charset="0"/>
              </a:rPr>
              <a:t>, 1-18.</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Dziubaniuk, O., </a:t>
            </a:r>
            <a:r>
              <a:rPr lang="en-US" sz="1600" dirty="0" err="1">
                <a:latin typeface="Times New Roman" panose="02020603050405020304" pitchFamily="18" charset="0"/>
                <a:cs typeface="Times New Roman" panose="02020603050405020304" pitchFamily="18" charset="0"/>
              </a:rPr>
              <a:t>Ivanova-Gongne</a:t>
            </a:r>
            <a:r>
              <a:rPr lang="en-US" sz="1600" dirty="0">
                <a:latin typeface="Times New Roman" panose="02020603050405020304" pitchFamily="18" charset="0"/>
                <a:cs typeface="Times New Roman" panose="02020603050405020304" pitchFamily="18" charset="0"/>
              </a:rPr>
              <a:t>, M., and </a:t>
            </a:r>
            <a:r>
              <a:rPr lang="en-US" sz="1600" dirty="0" err="1">
                <a:latin typeface="Times New Roman" panose="02020603050405020304" pitchFamily="18" charset="0"/>
                <a:cs typeface="Times New Roman" panose="02020603050405020304" pitchFamily="18" charset="0"/>
              </a:rPr>
              <a:t>Nyholm</a:t>
            </a:r>
            <a:r>
              <a:rPr lang="en-US" sz="1600" dirty="0">
                <a:latin typeface="Times New Roman" panose="02020603050405020304" pitchFamily="18" charset="0"/>
                <a:cs typeface="Times New Roman" panose="02020603050405020304" pitchFamily="18" charset="0"/>
              </a:rPr>
              <a:t>, M. (2023). Learning and teaching sustainable business in the digital era: a </a:t>
            </a:r>
            <a:r>
              <a:rPr lang="en-US" sz="1600" dirty="0" err="1">
                <a:latin typeface="Times New Roman" panose="02020603050405020304" pitchFamily="18" charset="0"/>
                <a:cs typeface="Times New Roman" panose="02020603050405020304" pitchFamily="18" charset="0"/>
              </a:rPr>
              <a:t>connectivism</a:t>
            </a:r>
            <a:r>
              <a:rPr lang="en-US" sz="1600" dirty="0">
                <a:latin typeface="Times New Roman" panose="02020603050405020304" pitchFamily="18" charset="0"/>
                <a:cs typeface="Times New Roman" panose="02020603050405020304" pitchFamily="18" charset="0"/>
              </a:rPr>
              <a:t> theory approach. </a:t>
            </a:r>
            <a:r>
              <a:rPr lang="en-US" sz="1600" i="1" dirty="0">
                <a:latin typeface="Times New Roman" panose="02020603050405020304" pitchFamily="18" charset="0"/>
                <a:cs typeface="Times New Roman" panose="02020603050405020304" pitchFamily="18" charset="0"/>
              </a:rPr>
              <a:t>International Journal of Educational Technology in Higher Education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20</a:t>
            </a:r>
            <a:r>
              <a:rPr lang="en-US" sz="1600" dirty="0">
                <a:latin typeface="Times New Roman" panose="02020603050405020304" pitchFamily="18" charset="0"/>
                <a:cs typeface="Times New Roman" panose="02020603050405020304" pitchFamily="18" charset="0"/>
              </a:rPr>
              <a:t>(1), 20.</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Elías</a:t>
            </a:r>
            <a:r>
              <a:rPr lang="en-US" sz="1600" dirty="0">
                <a:latin typeface="Times New Roman" panose="02020603050405020304" pitchFamily="18" charset="0"/>
                <a:cs typeface="Times New Roman" panose="02020603050405020304" pitchFamily="18" charset="0"/>
              </a:rPr>
              <a:t>, V., and Carmen, C. (2025). Serious play: evaluating the balance of knowledge and leisure content in environmental games. </a:t>
            </a:r>
            <a:r>
              <a:rPr lang="en-US" sz="1600" i="1" dirty="0">
                <a:latin typeface="Times New Roman" panose="02020603050405020304" pitchFamily="18" charset="0"/>
                <a:cs typeface="Times New Roman" panose="02020603050405020304" pitchFamily="18" charset="0"/>
              </a:rPr>
              <a:t>Behaviour &amp; Information Technology</a:t>
            </a:r>
            <a:r>
              <a:rPr lang="en-US" sz="1600" dirty="0">
                <a:latin typeface="Times New Roman" panose="02020603050405020304" pitchFamily="18" charset="0"/>
                <a:cs typeface="Times New Roman" panose="02020603050405020304" pitchFamily="18" charset="0"/>
              </a:rPr>
              <a:t>, 1-17.</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Fox, D., </a:t>
            </a:r>
            <a:r>
              <a:rPr lang="en-US" sz="1600" dirty="0" err="1">
                <a:latin typeface="Times New Roman" panose="02020603050405020304" pitchFamily="18" charset="0"/>
                <a:cs typeface="Times New Roman" panose="02020603050405020304" pitchFamily="18" charset="0"/>
              </a:rPr>
              <a:t>Gouthro</a:t>
            </a:r>
            <a:r>
              <a:rPr lang="en-US" sz="1600" dirty="0">
                <a:latin typeface="Times New Roman" panose="02020603050405020304" pitchFamily="18" charset="0"/>
                <a:cs typeface="Times New Roman" panose="02020603050405020304" pitchFamily="18" charset="0"/>
              </a:rPr>
              <a:t>, M. B., </a:t>
            </a:r>
            <a:r>
              <a:rPr lang="en-US" sz="1600" dirty="0" err="1">
                <a:latin typeface="Times New Roman" panose="02020603050405020304" pitchFamily="18" charset="0"/>
                <a:cs typeface="Times New Roman" panose="02020603050405020304" pitchFamily="18" charset="0"/>
              </a:rPr>
              <a:t>Morakabati</a:t>
            </a:r>
            <a:r>
              <a:rPr lang="en-US" sz="1600" dirty="0">
                <a:latin typeface="Times New Roman" panose="02020603050405020304" pitchFamily="18" charset="0"/>
                <a:cs typeface="Times New Roman" panose="02020603050405020304" pitchFamily="18" charset="0"/>
              </a:rPr>
              <a:t>, Y., and </a:t>
            </a:r>
            <a:r>
              <a:rPr lang="en-US" sz="1600" dirty="0" err="1">
                <a:latin typeface="Times New Roman" panose="02020603050405020304" pitchFamily="18" charset="0"/>
                <a:cs typeface="Times New Roman" panose="02020603050405020304" pitchFamily="18" charset="0"/>
              </a:rPr>
              <a:t>Brackstone</a:t>
            </a:r>
            <a:r>
              <a:rPr lang="en-US" sz="1600" dirty="0">
                <a:latin typeface="Times New Roman" panose="02020603050405020304" pitchFamily="18" charset="0"/>
                <a:cs typeface="Times New Roman" panose="02020603050405020304" pitchFamily="18" charset="0"/>
              </a:rPr>
              <a:t>, J. (2014). </a:t>
            </a:r>
            <a:r>
              <a:rPr lang="en-US" sz="1600" i="1" dirty="0">
                <a:latin typeface="Times New Roman" panose="02020603050405020304" pitchFamily="18" charset="0"/>
                <a:cs typeface="Times New Roman" panose="02020603050405020304" pitchFamily="18" charset="0"/>
              </a:rPr>
              <a:t>Doing events research: From theory to practice</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Getz, D., and Page, S. J. (2024). </a:t>
            </a:r>
            <a:r>
              <a:rPr lang="en-US" sz="1600" i="1" dirty="0">
                <a:latin typeface="Times New Roman" panose="02020603050405020304" pitchFamily="18" charset="0"/>
                <a:cs typeface="Times New Roman" panose="02020603050405020304" pitchFamily="18" charset="0"/>
              </a:rPr>
              <a:t>Event studies: Theory and management for planned events</a:t>
            </a:r>
            <a:r>
              <a:rPr lang="en-US" sz="1600" dirty="0">
                <a:latin typeface="Times New Roman" panose="02020603050405020304" pitchFamily="18" charset="0"/>
                <a:cs typeface="Times New Roman" panose="02020603050405020304" pitchFamily="18" charset="0"/>
              </a:rPr>
              <a:t>. Taylor &amp; Francis.</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Harris, L., Liddell, J., &amp; Wiseman, T. (2024). Exploring constraints to leisure participation within the countryside. </a:t>
            </a:r>
            <a:r>
              <a:rPr lang="en-US" sz="1600" i="1" dirty="0">
                <a:latin typeface="Times New Roman" panose="02020603050405020304" pitchFamily="18" charset="0"/>
                <a:cs typeface="Times New Roman" panose="02020603050405020304" pitchFamily="18" charset="0"/>
              </a:rPr>
              <a:t>Journal of Occupational Science</a:t>
            </a:r>
            <a:r>
              <a:rPr lang="en-US" sz="1600" dirty="0">
                <a:latin typeface="Times New Roman" panose="02020603050405020304" pitchFamily="18" charset="0"/>
                <a:cs typeface="Times New Roman" panose="02020603050405020304" pitchFamily="18" charset="0"/>
              </a:rPr>
              <a:t>, 1-15.</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Hawke, M., and Dale, J. N. (2024). </a:t>
            </a:r>
            <a:r>
              <a:rPr lang="en-US" sz="1600" i="1" dirty="0">
                <a:latin typeface="Times New Roman" panose="02020603050405020304" pitchFamily="18" charset="0"/>
                <a:cs typeface="Times New Roman" panose="02020603050405020304" pitchFamily="18" charset="0"/>
              </a:rPr>
              <a:t>Surviving Extreme Weather: The Complete Climate Change Preparedness Manual</a:t>
            </a:r>
            <a:r>
              <a:rPr lang="en-US" sz="1600" dirty="0">
                <a:latin typeface="Times New Roman" panose="02020603050405020304" pitchFamily="18" charset="0"/>
                <a:cs typeface="Times New Roman" panose="02020603050405020304" pitchFamily="18" charset="0"/>
              </a:rPr>
              <a:t>. Simon and Schuster.</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Holmes, G., </a:t>
            </a:r>
            <a:r>
              <a:rPr lang="en-US" sz="1600" dirty="0" err="1">
                <a:latin typeface="Times New Roman" panose="02020603050405020304" pitchFamily="18" charset="0"/>
                <a:cs typeface="Times New Roman" panose="02020603050405020304" pitchFamily="18" charset="0"/>
              </a:rPr>
              <a:t>Clemoes</a:t>
            </a:r>
            <a:r>
              <a:rPr lang="en-US" sz="1600" dirty="0">
                <a:latin typeface="Times New Roman" panose="02020603050405020304" pitchFamily="18" charset="0"/>
                <a:cs typeface="Times New Roman" panose="02020603050405020304" pitchFamily="18" charset="0"/>
              </a:rPr>
              <a:t>, J., Marriot, K., and Wynne-Jones, S. (2022). The politics of the rural and relational values: Contested discourses of rural change and landscape futures in west wales. </a:t>
            </a:r>
            <a:r>
              <a:rPr lang="en-US" sz="1600" i="1" dirty="0" err="1">
                <a:latin typeface="Times New Roman" panose="02020603050405020304" pitchFamily="18" charset="0"/>
                <a:cs typeface="Times New Roman" panose="02020603050405020304" pitchFamily="18" charset="0"/>
              </a:rPr>
              <a:t>Geoforum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133</a:t>
            </a:r>
            <a:r>
              <a:rPr lang="en-US" sz="1600" dirty="0">
                <a:latin typeface="Times New Roman" panose="02020603050405020304" pitchFamily="18" charset="0"/>
                <a:cs typeface="Times New Roman" panose="02020603050405020304" pitchFamily="18" charset="0"/>
              </a:rPr>
              <a:t>, 153-164.</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Mair</a:t>
            </a:r>
            <a:r>
              <a:rPr lang="en-US" sz="1600" dirty="0">
                <a:latin typeface="Times New Roman" panose="02020603050405020304" pitchFamily="18" charset="0"/>
                <a:cs typeface="Times New Roman" panose="02020603050405020304" pitchFamily="18" charset="0"/>
              </a:rPr>
              <a:t>, J., and Smith, A. (2022). Events and sustainability: why making events more sustainable is not enough. In </a:t>
            </a:r>
            <a:r>
              <a:rPr lang="en-US" sz="1600" i="1" dirty="0">
                <a:latin typeface="Times New Roman" panose="02020603050405020304" pitchFamily="18" charset="0"/>
                <a:cs typeface="Times New Roman" panose="02020603050405020304" pitchFamily="18" charset="0"/>
              </a:rPr>
              <a:t>Events and sustainability</a:t>
            </a:r>
            <a:r>
              <a:rPr lang="en-US" sz="1600" dirty="0">
                <a:latin typeface="Times New Roman" panose="02020603050405020304" pitchFamily="18" charset="0"/>
                <a:cs typeface="Times New Roman" panose="02020603050405020304" pitchFamily="18" charset="0"/>
              </a:rPr>
              <a:t> (pp. 1-17).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Mandić</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Walia</a:t>
            </a:r>
            <a:r>
              <a:rPr lang="en-US" sz="1600" dirty="0">
                <a:latin typeface="Times New Roman" panose="02020603050405020304" pitchFamily="18" charset="0"/>
                <a:cs typeface="Times New Roman" panose="02020603050405020304" pitchFamily="18" charset="0"/>
              </a:rPr>
              <a:t>, S. K. (Eds.). (2023). </a:t>
            </a:r>
            <a:r>
              <a:rPr lang="en-US" sz="1600" i="1" dirty="0">
                <a:latin typeface="Times New Roman" panose="02020603050405020304" pitchFamily="18" charset="0"/>
                <a:cs typeface="Times New Roman" panose="02020603050405020304" pitchFamily="18" charset="0"/>
              </a:rPr>
              <a:t>The </a:t>
            </a:r>
            <a:r>
              <a:rPr lang="en-US" sz="1600" i="1" dirty="0" err="1">
                <a:latin typeface="Times New Roman" panose="02020603050405020304" pitchFamily="18" charset="0"/>
                <a:cs typeface="Times New Roman" panose="02020603050405020304" pitchFamily="18" charset="0"/>
              </a:rPr>
              <a:t>Routledge</a:t>
            </a:r>
            <a:r>
              <a:rPr lang="en-US" sz="1600" i="1" dirty="0">
                <a:latin typeface="Times New Roman" panose="02020603050405020304" pitchFamily="18" charset="0"/>
                <a:cs typeface="Times New Roman" panose="02020603050405020304" pitchFamily="18" charset="0"/>
              </a:rPr>
              <a:t> handbook of nature based tourism development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O'Toole, W. (2010). </a:t>
            </a:r>
            <a:r>
              <a:rPr lang="en-US" sz="1600" i="1" dirty="0">
                <a:latin typeface="Times New Roman" panose="02020603050405020304" pitchFamily="18" charset="0"/>
                <a:cs typeface="Times New Roman" panose="02020603050405020304" pitchFamily="18" charset="0"/>
              </a:rPr>
              <a:t>Events feasibility and development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Parashar, A., Kumar, N., and Agarwal, P. (2025). Role and Importance of Sustainable Bleisure Travel in India: With Special Reference to Nature-Based Health Tourism. In </a:t>
            </a:r>
            <a:r>
              <a:rPr lang="en-US" sz="1600" i="1" dirty="0">
                <a:latin typeface="Times New Roman" panose="02020603050405020304" pitchFamily="18" charset="0"/>
                <a:cs typeface="Times New Roman" panose="02020603050405020304" pitchFamily="18" charset="0"/>
              </a:rPr>
              <a:t>Smart Travel and Sustainable Innovations in Bleisure Tourism</a:t>
            </a:r>
            <a:r>
              <a:rPr lang="en-US" sz="1600" dirty="0">
                <a:latin typeface="Times New Roman" panose="02020603050405020304" pitchFamily="18" charset="0"/>
                <a:cs typeface="Times New Roman" panose="02020603050405020304" pitchFamily="18" charset="0"/>
              </a:rPr>
              <a:t> (pp. 29-44). IGI Global.</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Pascual</a:t>
            </a:r>
            <a:r>
              <a:rPr lang="en-US" sz="1600" dirty="0">
                <a:latin typeface="Times New Roman" panose="02020603050405020304" pitchFamily="18" charset="0"/>
                <a:cs typeface="Times New Roman" panose="02020603050405020304" pitchFamily="18" charset="0"/>
              </a:rPr>
              <a:t>, J. S. G., Ignacio, K. H. D., and </a:t>
            </a:r>
            <a:r>
              <a:rPr lang="en-US" sz="1600" dirty="0" err="1">
                <a:latin typeface="Times New Roman" panose="02020603050405020304" pitchFamily="18" charset="0"/>
                <a:cs typeface="Times New Roman" panose="02020603050405020304" pitchFamily="18" charset="0"/>
              </a:rPr>
              <a:t>Khu</a:t>
            </a:r>
            <a:r>
              <a:rPr lang="en-US" sz="1600" dirty="0">
                <a:latin typeface="Times New Roman" panose="02020603050405020304" pitchFamily="18" charset="0"/>
                <a:cs typeface="Times New Roman" panose="02020603050405020304" pitchFamily="18" charset="0"/>
              </a:rPr>
              <a:t>, K. J. O. (2021). Paving the path to wellness: a systematic review of wellness programs for neurosurgery trainees. </a:t>
            </a:r>
            <a:r>
              <a:rPr lang="en-US" sz="1600" i="1" dirty="0">
                <a:latin typeface="Times New Roman" panose="02020603050405020304" pitchFamily="18" charset="0"/>
                <a:cs typeface="Times New Roman" panose="02020603050405020304" pitchFamily="18" charset="0"/>
              </a:rPr>
              <a:t>World Neurosurgery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152</a:t>
            </a:r>
            <a:r>
              <a:rPr lang="en-US" sz="1600" dirty="0">
                <a:latin typeface="Times New Roman" panose="02020603050405020304" pitchFamily="18" charset="0"/>
                <a:cs typeface="Times New Roman" panose="02020603050405020304" pitchFamily="18" charset="0"/>
              </a:rPr>
              <a:t>, 206-213.</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Prys</a:t>
            </a:r>
            <a:r>
              <a:rPr lang="en-US" sz="1600" dirty="0">
                <a:latin typeface="Times New Roman" panose="02020603050405020304" pitchFamily="18" charset="0"/>
                <a:cs typeface="Times New Roman" panose="02020603050405020304" pitchFamily="18" charset="0"/>
              </a:rPr>
              <a:t>, C., and Matthews, D. (2023). Well-being and language: language as a well-being objective in Wales. </a:t>
            </a:r>
            <a:r>
              <a:rPr lang="en-US" sz="1600" i="1" dirty="0">
                <a:latin typeface="Times New Roman" panose="02020603050405020304" pitchFamily="18" charset="0"/>
                <a:cs typeface="Times New Roman" panose="02020603050405020304" pitchFamily="18" charset="0"/>
              </a:rPr>
              <a:t>Current issues in language planning</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24</a:t>
            </a:r>
            <a:r>
              <a:rPr lang="en-US" sz="1600" dirty="0">
                <a:latin typeface="Times New Roman" panose="02020603050405020304" pitchFamily="18" charset="0"/>
                <a:cs typeface="Times New Roman" panose="02020603050405020304" pitchFamily="18" charset="0"/>
              </a:rPr>
              <a:t>(4), 400-417.</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Rogers, T., and Wynn-Moylan, P. (2022). </a:t>
            </a:r>
            <a:r>
              <a:rPr lang="en-US" sz="1600" i="1" dirty="0">
                <a:latin typeface="Times New Roman" panose="02020603050405020304" pitchFamily="18" charset="0"/>
                <a:cs typeface="Times New Roman" panose="02020603050405020304" pitchFamily="18" charset="0"/>
              </a:rPr>
              <a:t>Conferences and conventions: A global industry</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Wee, H., Mustapha, N. A., and Anas, M. S. (2021). Characteristic of green event practices in mice tourism: a systematic literature review. </a:t>
            </a:r>
            <a:r>
              <a:rPr lang="en-US" sz="1600" i="1" dirty="0">
                <a:latin typeface="Times New Roman" panose="02020603050405020304" pitchFamily="18" charset="0"/>
                <a:cs typeface="Times New Roman" panose="02020603050405020304" pitchFamily="18" charset="0"/>
              </a:rPr>
              <a:t>International Journal of Academic Research in Business and Social Sciences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11</a:t>
            </a:r>
            <a:r>
              <a:rPr lang="en-US" sz="1600" dirty="0">
                <a:latin typeface="Times New Roman" panose="02020603050405020304" pitchFamily="18" charset="0"/>
                <a:cs typeface="Times New Roman" panose="02020603050405020304" pitchFamily="18" charset="0"/>
              </a:rPr>
              <a:t>(16), 271-291.</a:t>
            </a: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Wright, G., </a:t>
            </a:r>
            <a:r>
              <a:rPr lang="en-US" sz="1600" dirty="0" err="1">
                <a:latin typeface="Times New Roman" panose="02020603050405020304" pitchFamily="18" charset="0"/>
                <a:cs typeface="Times New Roman" panose="02020603050405020304" pitchFamily="18" charset="0"/>
              </a:rPr>
              <a:t>Stojanovic</a:t>
            </a:r>
            <a:r>
              <a:rPr lang="en-US" sz="1600" dirty="0">
                <a:latin typeface="Times New Roman" panose="02020603050405020304" pitchFamily="18" charset="0"/>
                <a:cs typeface="Times New Roman" panose="02020603050405020304" pitchFamily="18" charset="0"/>
              </a:rPr>
              <a:t>, A., and Klemperer, D. (2020). Influencing the EU after Brexit. </a:t>
            </a:r>
            <a:r>
              <a:rPr lang="en-US" sz="1600" i="1" dirty="0">
                <a:latin typeface="Times New Roman" panose="02020603050405020304" pitchFamily="18" charset="0"/>
                <a:cs typeface="Times New Roman" panose="02020603050405020304" pitchFamily="18" charset="0"/>
              </a:rPr>
              <a:t>Institute for Government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14</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r>
              <a:rPr lang="en-US" dirty="0"/>
              <a:t> </a:t>
            </a:r>
            <a:endParaRPr lang="en-GB" dirty="0"/>
          </a:p>
        </p:txBody>
      </p:sp>
    </p:spTree>
    <p:extLst>
      <p:ext uri="{BB962C8B-B14F-4D97-AF65-F5344CB8AC3E}">
        <p14:creationId xmlns:p14="http://schemas.microsoft.com/office/powerpoint/2010/main" val="35144125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0</TotalTime>
  <Words>3676</Words>
  <Application>Microsoft Office PowerPoint</Application>
  <PresentationFormat>Custom</PresentationFormat>
  <Paragraphs>179</Paragraphs>
  <Slides>15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Gotham Bold</vt:lpstr>
      <vt:lpstr>Poppins Bold</vt:lpstr>
      <vt:lpstr>Wingdings</vt:lpstr>
      <vt:lpstr>Times New Roman</vt:lpstr>
      <vt:lpstr>Arial</vt:lpstr>
      <vt:lpstr>Wingdings 3</vt:lpstr>
      <vt:lpstr>Calibri</vt:lpstr>
      <vt:lpstr>Century Gothic</vt:lpstr>
      <vt:lpstr>Etna Sans Serif</vt:lpstr>
      <vt:lpstr>Wisp</vt:lpstr>
      <vt:lpstr>Student Name: Daniel Nicusor Petrache Student no: 2246592 Module Title: International Meetings Management  Module Code: BMIH6007 Lecturer’s name: Kathryn Flynn  Date of submission: 23rd of May 2025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2025-05-15T11:36:39Z</dcterms:created>
  <dcterms:modified xsi:type="dcterms:W3CDTF">2025-05-21T11:20:11Z</dcterms:modified>
  <dc:identifier/>
</cp:coreProperties>
</file>