
<file path=[Content_Types].xml><?xml version="1.0" encoding="utf-8"?>
<Types xmlns="http://schemas.openxmlformats.org/package/2006/content-types">
  <Override PartName="/ppt/slides/slide17.xml" ContentType="application/vnd.openxmlformats-officedocument.presentationml.slide+xml"/>
  <Override PartName="/ppt/slideLayouts/slideLayout8.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docProps/app.xml" ContentType="application/vnd.openxmlformats-officedocument.extended-properties+xml"/>
  <Override PartName="/ppt/slides/slide5.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Layouts/slideLayout3.xml" ContentType="application/vnd.openxmlformats-officedocument.presentationml.slideLayout+xml"/>
  <Override PartName="/ppt/slides/slide3.xml" ContentType="application/vnd.openxmlformats-officedocument.presentationml.slide+xml"/>
  <Override PartName="/ppt/slides/slide4.xml" ContentType="application/vnd.openxmlformats-officedocument.presentationml.slide+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5.xml" ContentType="application/vnd.openxmlformats-officedocument.presentationml.slide+xml"/>
  <Override PartName="/ppt/viewProps.xml" ContentType="application/vnd.openxmlformats-officedocument.presentationml.viewProps+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theme" Target="theme/theme1.xml"/><Relationship Id="rId25" Type="http://schemas.openxmlformats.org/officeDocument/2006/relationships/tableStyles" Target="tableStyles.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14" Type="http://schemas.openxmlformats.org/officeDocument/2006/relationships/slide" Target="slides/slide13.xml"/><Relationship Id="rId23" Type="http://schemas.openxmlformats.org/officeDocument/2006/relationships/viewProps" Target="viewProps.xml"/><Relationship Id="rId4" Type="http://schemas.openxmlformats.org/officeDocument/2006/relationships/slide" Target="slides/slide3.xml"/><Relationship Id="rId11" Type="http://schemas.openxmlformats.org/officeDocument/2006/relationships/slide" Target="slides/slide10.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presProps" Target="presProps.xml"/><Relationship Id="rId21" Type="http://schemas.openxmlformats.org/officeDocument/2006/relationships/printerSettings" Target="printerSettings/printerSettings1.bin"/><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BA06841-A55A-1D49-BF8A-39E84471072C}" type="datetimeFigureOut">
              <a:rPr lang="en-US" smtClean="0"/>
              <a:t>10/14/13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BA06841-A55A-1D49-BF8A-39E84471072C}" type="datetimeFigureOut">
              <a:rPr lang="en-US" smtClean="0"/>
              <a:t>10/14/13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BA06841-A55A-1D49-BF8A-39E84471072C}" type="datetimeFigureOut">
              <a:rPr lang="en-US" smtClean="0"/>
              <a:t>10/14/13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BA06841-A55A-1D49-BF8A-39E84471072C}" type="datetimeFigureOut">
              <a:rPr lang="en-US" smtClean="0"/>
              <a:t>10/14/13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06841-A55A-1D49-BF8A-39E84471072C}" type="datetimeFigureOut">
              <a:rPr lang="en-US" smtClean="0"/>
              <a:t>10/14/13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BA06841-A55A-1D49-BF8A-39E84471072C}" type="datetimeFigureOut">
              <a:rPr lang="en-US" smtClean="0"/>
              <a:t>10/14/13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BA06841-A55A-1D49-BF8A-39E84471072C}" type="datetimeFigureOut">
              <a:rPr lang="en-US" smtClean="0"/>
              <a:t>10/14/13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10/14/13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06841-A55A-1D49-BF8A-39E84471072C}" type="datetimeFigureOut">
              <a:rPr lang="en-US" smtClean="0"/>
              <a:t>10/14/13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4BB59F-B49C-8144-B4E2-A958E729E88D}"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3"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3"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3"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Jewish Worship and Spirituality</a:t>
            </a:r>
            <a:endParaRPr lang="en-US" dirty="0"/>
          </a:p>
        </p:txBody>
      </p:sp>
      <p:sp>
        <p:nvSpPr>
          <p:cNvPr id="3" name="Subtitle 2"/>
          <p:cNvSpPr>
            <a:spLocks noGrp="1"/>
          </p:cNvSpPr>
          <p:nvPr>
            <p:ph type="subTitle" idx="1"/>
          </p:nvPr>
        </p:nvSpPr>
        <p:spPr/>
        <p:txBody>
          <a:bodyPr/>
          <a:lstStyle/>
          <a:p>
            <a:r>
              <a:rPr lang="en-US" dirty="0" smtClean="0"/>
              <a:t>Calendar and Festivals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Jewish Calendar</a:t>
            </a:r>
            <a:endParaRPr lang="en-US" dirty="0"/>
          </a:p>
        </p:txBody>
      </p:sp>
      <p:sp>
        <p:nvSpPr>
          <p:cNvPr id="5" name="Content Placeholder 4"/>
          <p:cNvSpPr>
            <a:spLocks noGrp="1"/>
          </p:cNvSpPr>
          <p:nvPr>
            <p:ph sz="half" idx="1"/>
          </p:nvPr>
        </p:nvSpPr>
        <p:spPr/>
        <p:txBody>
          <a:bodyPr>
            <a:normAutofit fontScale="85000" lnSpcReduction="20000"/>
          </a:bodyPr>
          <a:lstStyle/>
          <a:p>
            <a:r>
              <a:rPr lang="en-US" dirty="0" smtClean="0"/>
              <a:t>Elaborate sequence of holy days.</a:t>
            </a:r>
          </a:p>
          <a:p>
            <a:r>
              <a:rPr lang="en-US" dirty="0" smtClean="0"/>
              <a:t>Contentious topic between various groups (lunar </a:t>
            </a:r>
            <a:r>
              <a:rPr lang="en-US" dirty="0" err="1" smtClean="0"/>
              <a:t>v</a:t>
            </a:r>
            <a:r>
              <a:rPr lang="en-US" dirty="0" smtClean="0"/>
              <a:t>. solar </a:t>
            </a:r>
            <a:r>
              <a:rPr lang="en-US" dirty="0" err="1" smtClean="0"/>
              <a:t>calender</a:t>
            </a:r>
            <a:r>
              <a:rPr lang="en-US" dirty="0" smtClean="0"/>
              <a:t>).</a:t>
            </a:r>
          </a:p>
          <a:p>
            <a:r>
              <a:rPr lang="en-US" dirty="0" smtClean="0"/>
              <a:t>Dead Sea community: 364-day solar calendar (12 </a:t>
            </a:r>
            <a:r>
              <a:rPr lang="en-US" dirty="0" err="1" smtClean="0"/>
              <a:t>x</a:t>
            </a:r>
            <a:r>
              <a:rPr lang="en-US" dirty="0" smtClean="0"/>
              <a:t> 30 days + 4 days)</a:t>
            </a:r>
          </a:p>
          <a:p>
            <a:r>
              <a:rPr lang="en-US" dirty="0" smtClean="0"/>
              <a:t>Pharisees: 354-day lunar calendar (12 months alternating between 29 days and 30 days per month) – i.e. 11.5 days shorter</a:t>
            </a:r>
            <a:endParaRPr lang="en-US" dirty="0"/>
          </a:p>
        </p:txBody>
      </p:sp>
      <p:sp>
        <p:nvSpPr>
          <p:cNvPr id="6" name="Content Placeholder 5"/>
          <p:cNvSpPr>
            <a:spLocks noGrp="1"/>
          </p:cNvSpPr>
          <p:nvPr>
            <p:ph sz="half" idx="2"/>
          </p:nvPr>
        </p:nvSpPr>
        <p:spPr/>
        <p:txBody>
          <a:bodyPr>
            <a:normAutofit fontScale="85000" lnSpcReduction="20000"/>
          </a:bodyPr>
          <a:lstStyle/>
          <a:p>
            <a:r>
              <a:rPr lang="en-US" dirty="0" smtClean="0"/>
              <a:t>Problematic for Passover to fall in springtime (and for other agricultural festivals).</a:t>
            </a:r>
          </a:p>
          <a:p>
            <a:r>
              <a:rPr lang="en-US" dirty="0" smtClean="0"/>
              <a:t>Problem is resolved in rabbinic calendar by adding 13</a:t>
            </a:r>
            <a:r>
              <a:rPr lang="en-US" baseline="30000" dirty="0" smtClean="0"/>
              <a:t>th</a:t>
            </a:r>
            <a:r>
              <a:rPr lang="en-US" dirty="0" smtClean="0"/>
              <a:t> month in certain years.</a:t>
            </a:r>
          </a:p>
          <a:p>
            <a:r>
              <a:rPr lang="en-US" dirty="0" smtClean="0"/>
              <a:t>New calendar based on astrological calculations introduced in 356 CE.</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Sabbath is observed every Saturday (from sundown on Friday).</a:t>
            </a:r>
          </a:p>
          <a:p>
            <a:r>
              <a:rPr lang="en-US" dirty="0" smtClean="0"/>
              <a:t>Torah gives two reasons for its institution:</a:t>
            </a:r>
          </a:p>
          <a:p>
            <a:pPr>
              <a:buNone/>
            </a:pPr>
            <a:r>
              <a:rPr lang="en-US" dirty="0" smtClean="0"/>
              <a:t>	a) God rests on the </a:t>
            </a:r>
            <a:r>
              <a:rPr lang="en-US" dirty="0" err="1" smtClean="0"/>
              <a:t>sabbath</a:t>
            </a:r>
            <a:r>
              <a:rPr lang="en-US" dirty="0" smtClean="0"/>
              <a:t> day (Exod. 20:10)</a:t>
            </a:r>
          </a:p>
          <a:p>
            <a:pPr>
              <a:buNone/>
            </a:pPr>
            <a:r>
              <a:rPr lang="en-US" dirty="0" smtClean="0"/>
              <a:t>	</a:t>
            </a:r>
            <a:r>
              <a:rPr lang="en-US" dirty="0" err="1" smtClean="0"/>
              <a:t>b</a:t>
            </a:r>
            <a:r>
              <a:rPr lang="en-US" dirty="0" smtClean="0"/>
              <a:t>) Remembrance of the exodus (Deut. 5:15).</a:t>
            </a:r>
            <a:endParaRPr lang="en-US" dirty="0"/>
          </a:p>
        </p:txBody>
      </p:sp>
      <p:pic>
        <p:nvPicPr>
          <p:cNvPr id="5" name="Content Placeholder 4" descr="4. JewishSabbath.jpg"/>
          <p:cNvPicPr>
            <a:picLocks noGrp="1" noChangeAspect="1"/>
          </p:cNvPicPr>
          <p:nvPr>
            <p:ph sz="half" idx="2"/>
          </p:nvPr>
        </p:nvPicPr>
        <p:blipFill>
          <a:blip r:embed="rId2"/>
          <a:stretch>
            <a:fillRect/>
          </a:stretch>
        </p:blipFill>
        <p:spPr>
          <a:xfrm>
            <a:off x="5029200" y="1828800"/>
            <a:ext cx="3657600" cy="3505199"/>
          </a:xfrm>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fontScale="92500"/>
          </a:bodyPr>
          <a:lstStyle/>
          <a:p>
            <a:r>
              <a:rPr lang="en-US" dirty="0" smtClean="0"/>
              <a:t>Torah: no work to be performed on the Sabbath</a:t>
            </a:r>
          </a:p>
          <a:p>
            <a:r>
              <a:rPr lang="en-US" dirty="0" err="1" smtClean="0"/>
              <a:t>Mishnah</a:t>
            </a:r>
            <a:r>
              <a:rPr lang="en-US" dirty="0" smtClean="0"/>
              <a:t> lists 39 categories of prohibited work.</a:t>
            </a:r>
          </a:p>
          <a:p>
            <a:endParaRPr lang="en-US" dirty="0"/>
          </a:p>
        </p:txBody>
      </p:sp>
      <p:sp>
        <p:nvSpPr>
          <p:cNvPr id="4" name="Content Placeholder 3"/>
          <p:cNvSpPr>
            <a:spLocks noGrp="1"/>
          </p:cNvSpPr>
          <p:nvPr>
            <p:ph sz="half" idx="2"/>
          </p:nvPr>
        </p:nvSpPr>
        <p:spPr/>
        <p:txBody>
          <a:bodyPr>
            <a:normAutofit fontScale="92500"/>
          </a:bodyPr>
          <a:lstStyle/>
          <a:p>
            <a:r>
              <a:rPr lang="en-US" dirty="0" smtClean="0"/>
              <a:t>Elaborate order of prayers (more so than on weekdays).</a:t>
            </a:r>
          </a:p>
          <a:p>
            <a:r>
              <a:rPr lang="en-US" dirty="0" smtClean="0"/>
              <a:t>Importance of rituals celebrated at home</a:t>
            </a:r>
          </a:p>
          <a:p>
            <a:pPr>
              <a:buNone/>
            </a:pPr>
            <a:r>
              <a:rPr lang="en-US" dirty="0" smtClean="0"/>
              <a:t>	- festive meals</a:t>
            </a:r>
          </a:p>
          <a:p>
            <a:pPr>
              <a:buNone/>
            </a:pPr>
            <a:r>
              <a:rPr lang="en-US" dirty="0" smtClean="0"/>
              <a:t>	- sanctification blessing (</a:t>
            </a:r>
            <a:r>
              <a:rPr lang="en-US" i="1" dirty="0" err="1" smtClean="0"/>
              <a:t>kiddush</a:t>
            </a:r>
            <a:r>
              <a:rPr lang="en-US" dirty="0" smtClean="0"/>
              <a:t>) at the beginning</a:t>
            </a:r>
          </a:p>
          <a:p>
            <a:pPr>
              <a:buNone/>
            </a:pPr>
            <a:r>
              <a:rPr lang="en-US" dirty="0" smtClean="0"/>
              <a:t>	- separation blessing (</a:t>
            </a:r>
            <a:r>
              <a:rPr lang="en-US" i="1" dirty="0" err="1" smtClean="0"/>
              <a:t>havdalah</a:t>
            </a:r>
            <a:r>
              <a:rPr lang="en-US" dirty="0" smtClean="0"/>
              <a:t>) at the end</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Lighting of the Sabbath Candles</a:t>
            </a:r>
            <a:endParaRPr lang="en-US" dirty="0"/>
          </a:p>
        </p:txBody>
      </p:sp>
      <p:pic>
        <p:nvPicPr>
          <p:cNvPr id="8" name="Content Placeholder 7" descr="4. Shabbat-Candles.jpg"/>
          <p:cNvPicPr>
            <a:picLocks noGrp="1" noChangeAspect="1"/>
          </p:cNvPicPr>
          <p:nvPr>
            <p:ph sz="half" idx="1"/>
          </p:nvPr>
        </p:nvPicPr>
        <p:blipFill>
          <a:blip r:embed="rId2"/>
          <a:stretch>
            <a:fillRect/>
          </a:stretch>
        </p:blipFill>
        <p:spPr>
          <a:xfrm>
            <a:off x="685800" y="2057400"/>
            <a:ext cx="3657600" cy="3429000"/>
          </a:xfrm>
        </p:spPr>
      </p:pic>
      <p:sp>
        <p:nvSpPr>
          <p:cNvPr id="7" name="Content Placeholder 6"/>
          <p:cNvSpPr>
            <a:spLocks noGrp="1"/>
          </p:cNvSpPr>
          <p:nvPr>
            <p:ph sz="half" idx="2"/>
          </p:nvPr>
        </p:nvSpPr>
        <p:spPr/>
        <p:txBody>
          <a:bodyPr>
            <a:normAutofit fontScale="92500" lnSpcReduction="20000"/>
          </a:bodyPr>
          <a:lstStyle/>
          <a:p>
            <a:r>
              <a:rPr lang="en-US" dirty="0" smtClean="0"/>
              <a:t>Ritual lighting on Friday evening to mark onset of </a:t>
            </a:r>
            <a:r>
              <a:rPr lang="en-US" dirty="0" err="1" smtClean="0"/>
              <a:t>sabbath</a:t>
            </a:r>
            <a:r>
              <a:rPr lang="en-US" dirty="0" smtClean="0"/>
              <a:t>.</a:t>
            </a:r>
          </a:p>
          <a:p>
            <a:r>
              <a:rPr lang="en-US" dirty="0" smtClean="0"/>
              <a:t>Prohibition of the lighting of a fire on the day of rest.</a:t>
            </a:r>
          </a:p>
          <a:p>
            <a:r>
              <a:rPr lang="en-US" dirty="0" smtClean="0"/>
              <a:t>Women usually perform this task (Maimonides: they are most likely to be at home at this time).</a:t>
            </a:r>
          </a:p>
          <a:p>
            <a:r>
              <a:rPr lang="en-US" dirty="0" smtClean="0"/>
              <a:t>Preparation of food and cleaning of the house (before sundown).</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Content Placeholder 6" descr="3. Jewish calendar.jpg"/>
          <p:cNvPicPr>
            <a:picLocks noGrp="1" noChangeAspect="1"/>
          </p:cNvPicPr>
          <p:nvPr>
            <p:ph idx="4294967295"/>
          </p:nvPr>
        </p:nvPicPr>
        <p:blipFill>
          <a:blip r:embed="rId2"/>
          <a:stretch>
            <a:fillRect/>
          </a:stretch>
        </p:blipFill>
        <p:spPr>
          <a:xfrm>
            <a:off x="990600" y="685800"/>
            <a:ext cx="7226300" cy="5410200"/>
          </a:xfrm>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Passover </a:t>
            </a:r>
            <a:endParaRPr lang="en-US" dirty="0"/>
          </a:p>
        </p:txBody>
      </p:sp>
      <p:sp>
        <p:nvSpPr>
          <p:cNvPr id="3" name="Content Placeholder 2"/>
          <p:cNvSpPr>
            <a:spLocks noGrp="1"/>
          </p:cNvSpPr>
          <p:nvPr>
            <p:ph sz="half" idx="1"/>
          </p:nvPr>
        </p:nvSpPr>
        <p:spPr/>
        <p:txBody>
          <a:bodyPr>
            <a:normAutofit/>
          </a:bodyPr>
          <a:lstStyle/>
          <a:p>
            <a:r>
              <a:rPr lang="en-US" dirty="0" smtClean="0">
                <a:solidFill>
                  <a:srgbClr val="FFFF00"/>
                </a:solidFill>
              </a:rPr>
              <a:t>Pesach </a:t>
            </a:r>
            <a:r>
              <a:rPr lang="en-US" dirty="0">
                <a:solidFill>
                  <a:srgbClr val="FFFF00"/>
                </a:solidFill>
              </a:rPr>
              <a:t>(Passover) </a:t>
            </a:r>
            <a:r>
              <a:rPr lang="en-US" dirty="0"/>
              <a:t>– </a:t>
            </a:r>
            <a:r>
              <a:rPr lang="en-US" dirty="0">
                <a:solidFill>
                  <a:schemeClr val="accent1"/>
                </a:solidFill>
              </a:rPr>
              <a:t>spring / 8 days with </a:t>
            </a:r>
            <a:r>
              <a:rPr lang="en-US" dirty="0" err="1">
                <a:solidFill>
                  <a:schemeClr val="accent1"/>
                </a:solidFill>
              </a:rPr>
              <a:t>seder</a:t>
            </a:r>
            <a:r>
              <a:rPr lang="en-US" dirty="0"/>
              <a:t>: commemoration of the Exodus; celebration of God as</a:t>
            </a:r>
            <a:r>
              <a:rPr lang="en-US" dirty="0" smtClean="0"/>
              <a:t> deliverer.</a:t>
            </a:r>
          </a:p>
          <a:p>
            <a:endParaRPr lang="en-US" dirty="0"/>
          </a:p>
        </p:txBody>
      </p:sp>
      <p:sp>
        <p:nvSpPr>
          <p:cNvPr id="6" name="Content Placeholder 5"/>
          <p:cNvSpPr>
            <a:spLocks noGrp="1"/>
          </p:cNvSpPr>
          <p:nvPr>
            <p:ph sz="half" idx="2"/>
          </p:nvPr>
        </p:nvSpPr>
        <p:spPr/>
        <p:txBody>
          <a:bodyPr>
            <a:normAutofit/>
          </a:bodyPr>
          <a:lstStyle/>
          <a:p>
            <a:r>
              <a:rPr lang="en-US" dirty="0" smtClean="0"/>
              <a:t>Blood of sacrificial lamb on doorways as God ‘passed over’ the homes of the Hebrews in Egypt.</a:t>
            </a:r>
          </a:p>
          <a:p>
            <a:r>
              <a:rPr lang="en-US" dirty="0" smtClean="0"/>
              <a:t>14 Nisan for seven days (see Exod. 23:14-16)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Spring festival which marks the beginning of the spring harvest.</a:t>
            </a:r>
          </a:p>
          <a:p>
            <a:r>
              <a:rPr lang="en-US" dirty="0" smtClean="0"/>
              <a:t>Feast of the unleavened bread.</a:t>
            </a:r>
          </a:p>
          <a:p>
            <a:r>
              <a:rPr lang="en-US" dirty="0" smtClean="0"/>
              <a:t>Hebrews took </a:t>
            </a:r>
            <a:r>
              <a:rPr lang="en-US" i="1" dirty="0" err="1" smtClean="0"/>
              <a:t>matzah</a:t>
            </a:r>
            <a:r>
              <a:rPr lang="en-US" i="1" dirty="0" smtClean="0"/>
              <a:t> </a:t>
            </a:r>
            <a:r>
              <a:rPr lang="en-US" dirty="0" smtClean="0"/>
              <a:t>(unleavened bread) as they hurried out of Egypt.</a:t>
            </a:r>
          </a:p>
          <a:p>
            <a:r>
              <a:rPr lang="en-US" dirty="0" smtClean="0"/>
              <a:t>No leaven may be eaten or found during the festival.</a:t>
            </a:r>
            <a:endParaRPr lang="en-US" dirty="0"/>
          </a:p>
        </p:txBody>
      </p:sp>
      <p:pic>
        <p:nvPicPr>
          <p:cNvPr id="5" name="Content Placeholder 4" descr="5. Matzah.jpeg"/>
          <p:cNvPicPr>
            <a:picLocks noGrp="1" noChangeAspect="1"/>
          </p:cNvPicPr>
          <p:nvPr>
            <p:ph sz="half" idx="2"/>
          </p:nvPr>
        </p:nvPicPr>
        <p:blipFill>
          <a:blip r:embed="rId2"/>
          <a:stretch>
            <a:fillRect/>
          </a:stretch>
        </p:blipFill>
        <p:spPr>
          <a:xfrm>
            <a:off x="4921250" y="2057400"/>
            <a:ext cx="3492500" cy="3429000"/>
          </a:xfr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 Meal</a:t>
            </a:r>
            <a:endParaRPr lang="en-US" dirty="0"/>
          </a:p>
        </p:txBody>
      </p:sp>
      <p:pic>
        <p:nvPicPr>
          <p:cNvPr id="5" name="Content Placeholder 4" descr="5. Pesach plate.jpeg"/>
          <p:cNvPicPr>
            <a:picLocks noGrp="1" noChangeAspect="1"/>
          </p:cNvPicPr>
          <p:nvPr>
            <p:ph sz="half" idx="1"/>
          </p:nvPr>
        </p:nvPicPr>
        <p:blipFill>
          <a:blip r:embed="rId2"/>
          <a:stretch>
            <a:fillRect/>
          </a:stretch>
        </p:blipFill>
        <p:spPr>
          <a:xfrm>
            <a:off x="863600" y="2599531"/>
            <a:ext cx="3225800" cy="2527300"/>
          </a:xfrm>
        </p:spPr>
      </p:pic>
      <p:sp>
        <p:nvSpPr>
          <p:cNvPr id="4" name="Content Placeholder 3"/>
          <p:cNvSpPr>
            <a:spLocks noGrp="1"/>
          </p:cNvSpPr>
          <p:nvPr>
            <p:ph sz="half" idx="2"/>
          </p:nvPr>
        </p:nvSpPr>
        <p:spPr/>
        <p:txBody>
          <a:bodyPr>
            <a:normAutofit fontScale="77500" lnSpcReduction="20000"/>
          </a:bodyPr>
          <a:lstStyle/>
          <a:p>
            <a:r>
              <a:rPr lang="en-US" dirty="0" smtClean="0"/>
              <a:t>Seder meal on the first night.</a:t>
            </a:r>
          </a:p>
          <a:p>
            <a:r>
              <a:rPr lang="en-US" dirty="0" smtClean="0"/>
              <a:t>Temple period: roasting and eating of the sacrificial lamb.</a:t>
            </a:r>
          </a:p>
          <a:p>
            <a:r>
              <a:rPr lang="en-US" dirty="0" smtClean="0"/>
              <a:t>Symbols of the despair of slavery or the joy of freedom:</a:t>
            </a:r>
          </a:p>
          <a:p>
            <a:pPr>
              <a:buNone/>
            </a:pPr>
            <a:r>
              <a:rPr lang="en-US" dirty="0" smtClean="0"/>
              <a:t>	bitter herb (how the Egyptians embittered the lives of the Hebrews).</a:t>
            </a:r>
          </a:p>
          <a:p>
            <a:r>
              <a:rPr lang="en-US" dirty="0" smtClean="0"/>
              <a:t>Model for future deliverance.</a:t>
            </a:r>
          </a:p>
          <a:p>
            <a:r>
              <a:rPr lang="en-US" dirty="0" smtClean="0"/>
              <a:t>Drinking of four cups of wine; additional cup reserved for the prophet Elijah.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 </a:t>
            </a:r>
            <a:r>
              <a:rPr lang="en-US" dirty="0" err="1" smtClean="0"/>
              <a:t>Haggadah</a:t>
            </a:r>
            <a:endParaRPr lang="en-US" dirty="0"/>
          </a:p>
        </p:txBody>
      </p:sp>
      <p:pic>
        <p:nvPicPr>
          <p:cNvPr id="5" name="Content Placeholder 4" descr="5. Passover Haggadah.jpg"/>
          <p:cNvPicPr>
            <a:picLocks noGrp="1" noChangeAspect="1"/>
          </p:cNvPicPr>
          <p:nvPr>
            <p:ph sz="half" idx="1"/>
          </p:nvPr>
        </p:nvPicPr>
        <p:blipFill>
          <a:blip r:embed="rId2"/>
          <a:stretch>
            <a:fillRect/>
          </a:stretch>
        </p:blipFill>
        <p:spPr>
          <a:xfrm>
            <a:off x="903523" y="1600200"/>
            <a:ext cx="3145954" cy="4525963"/>
          </a:xfrm>
        </p:spPr>
      </p:pic>
      <p:sp>
        <p:nvSpPr>
          <p:cNvPr id="4" name="Content Placeholder 3"/>
          <p:cNvSpPr>
            <a:spLocks noGrp="1"/>
          </p:cNvSpPr>
          <p:nvPr>
            <p:ph sz="half" idx="2"/>
          </p:nvPr>
        </p:nvSpPr>
        <p:spPr/>
        <p:txBody>
          <a:bodyPr>
            <a:normAutofit lnSpcReduction="10000"/>
          </a:bodyPr>
          <a:lstStyle/>
          <a:p>
            <a:r>
              <a:rPr lang="en-US" dirty="0" smtClean="0"/>
              <a:t>Liturgical recitation – </a:t>
            </a:r>
            <a:r>
              <a:rPr lang="en-US" i="1" dirty="0" err="1" smtClean="0"/>
              <a:t>haggadah</a:t>
            </a:r>
            <a:r>
              <a:rPr lang="en-US" i="1" dirty="0" smtClean="0"/>
              <a:t>.</a:t>
            </a:r>
          </a:p>
          <a:p>
            <a:r>
              <a:rPr lang="en-US" dirty="0" smtClean="0"/>
              <a:t>Standard text compiled during the medieval period; rabbinic commentaries on biblical passages about the exodus from Egypt.</a:t>
            </a:r>
          </a:p>
          <a:p>
            <a:r>
              <a:rPr lang="en-US" dirty="0" smtClean="0"/>
              <a:t>A child asks four questions about the meal.</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Shavuot</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dirty="0" smtClean="0">
                <a:solidFill>
                  <a:srgbClr val="FFFF00"/>
                </a:solidFill>
              </a:rPr>
              <a:t>	Shavuot (Pentecost) </a:t>
            </a:r>
            <a:r>
              <a:rPr lang="en-US" dirty="0" smtClean="0">
                <a:solidFill>
                  <a:srgbClr val="009999"/>
                </a:solidFill>
              </a:rPr>
              <a:t>– early summer</a:t>
            </a:r>
            <a:r>
              <a:rPr lang="en-US" dirty="0" smtClean="0"/>
              <a:t>: commemoration of the giving of the ten commandments; spiritual dimension of salvation.	</a:t>
            </a:r>
          </a:p>
          <a:p>
            <a:pPr>
              <a:buNone/>
            </a:pPr>
            <a:endParaRPr lang="en-US" dirty="0" smtClean="0"/>
          </a:p>
          <a:p>
            <a:pPr>
              <a:buNone/>
            </a:pPr>
            <a:r>
              <a:rPr lang="en-US" dirty="0" smtClean="0"/>
              <a:t>	Commemoration of the new barley and wheat crops; beginning of the season for bringing the first fruits of summer.</a:t>
            </a:r>
          </a:p>
        </p:txBody>
      </p:sp>
      <p:sp>
        <p:nvSpPr>
          <p:cNvPr id="4" name="Content Placeholder 3"/>
          <p:cNvSpPr>
            <a:spLocks noGrp="1"/>
          </p:cNvSpPr>
          <p:nvPr>
            <p:ph sz="half" idx="2"/>
          </p:nvPr>
        </p:nvSpPr>
        <p:spPr/>
        <p:txBody>
          <a:bodyPr>
            <a:normAutofit fontScale="92500" lnSpcReduction="20000"/>
          </a:bodyPr>
          <a:lstStyle/>
          <a:p>
            <a:r>
              <a:rPr lang="en-US" dirty="0" smtClean="0"/>
              <a:t>Call for the offering of an </a:t>
            </a:r>
            <a:r>
              <a:rPr lang="en-US" i="1" dirty="0" err="1" smtClean="0"/>
              <a:t>omer</a:t>
            </a:r>
            <a:r>
              <a:rPr lang="en-US" i="1" dirty="0" smtClean="0"/>
              <a:t> </a:t>
            </a:r>
            <a:r>
              <a:rPr lang="en-US" dirty="0" smtClean="0"/>
              <a:t>(a sheaf of grain) to God on the day after </a:t>
            </a:r>
            <a:r>
              <a:rPr lang="en-US" dirty="0" err="1" smtClean="0"/>
              <a:t>sabbath</a:t>
            </a:r>
            <a:r>
              <a:rPr lang="en-US" dirty="0" smtClean="0"/>
              <a:t>.</a:t>
            </a:r>
          </a:p>
          <a:p>
            <a:r>
              <a:rPr lang="en-US" dirty="0" smtClean="0">
                <a:solidFill>
                  <a:srgbClr val="FFFFFF"/>
                </a:solidFill>
              </a:rPr>
              <a:t>This offering begins a process of counting seven weeks (beginning on a Sunday), concluding with the festival (also on a Sunday).	</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a:t>
            </a:r>
            <a:r>
              <a:rPr lang="en-US" dirty="0" err="1" smtClean="0"/>
              <a:t>Sukkot</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dirty="0" smtClean="0">
                <a:solidFill>
                  <a:srgbClr val="FFFF00"/>
                </a:solidFill>
              </a:rPr>
              <a:t>	</a:t>
            </a:r>
            <a:r>
              <a:rPr lang="en-US" dirty="0" err="1" smtClean="0">
                <a:solidFill>
                  <a:srgbClr val="FFFF00"/>
                </a:solidFill>
              </a:rPr>
              <a:t>Sukkot</a:t>
            </a:r>
            <a:r>
              <a:rPr lang="en-US" dirty="0" smtClean="0">
                <a:solidFill>
                  <a:srgbClr val="FFFF00"/>
                </a:solidFill>
              </a:rPr>
              <a:t> </a:t>
            </a:r>
            <a:r>
              <a:rPr lang="en-US" dirty="0">
                <a:solidFill>
                  <a:srgbClr val="FFFF00"/>
                </a:solidFill>
              </a:rPr>
              <a:t>(Tabernacles) </a:t>
            </a:r>
            <a:r>
              <a:rPr lang="en-US" dirty="0"/>
              <a:t>– </a:t>
            </a:r>
            <a:r>
              <a:rPr lang="en-US" dirty="0">
                <a:solidFill>
                  <a:srgbClr val="009999"/>
                </a:solidFill>
              </a:rPr>
              <a:t>autumn</a:t>
            </a:r>
            <a:r>
              <a:rPr lang="en-US" dirty="0"/>
              <a:t>: protection of the Israelites in the wilderness; celebration of God as protector</a:t>
            </a:r>
            <a:r>
              <a:rPr lang="en-US" dirty="0" smtClean="0"/>
              <a:t>.</a:t>
            </a:r>
          </a:p>
          <a:p>
            <a:pPr>
              <a:buNone/>
            </a:pPr>
            <a:r>
              <a:rPr lang="en-US" dirty="0" smtClean="0"/>
              <a:t>	Celebration of the ingathering of the crops and the commemoration of the temporary booths in the wilderness (40 years).</a:t>
            </a:r>
          </a:p>
          <a:p>
            <a:pPr>
              <a:buNone/>
            </a:pPr>
            <a:r>
              <a:rPr lang="en-US" dirty="0" smtClean="0"/>
              <a:t>	Celebrated by the rabbis as a water festival.</a:t>
            </a:r>
          </a:p>
          <a:p>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Worshippers dwell in a </a:t>
            </a:r>
            <a:r>
              <a:rPr lang="en-US" i="1" dirty="0" err="1" smtClean="0"/>
              <a:t>sukkah</a:t>
            </a:r>
            <a:r>
              <a:rPr lang="en-US" dirty="0" smtClean="0"/>
              <a:t> for the duration of the festival.</a:t>
            </a:r>
          </a:p>
          <a:p>
            <a:r>
              <a:rPr lang="en-US" sz="1730" dirty="0" smtClean="0"/>
              <a:t>Procession with four species identified as:</a:t>
            </a:r>
          </a:p>
          <a:p>
            <a:pPr lvl="1"/>
            <a:r>
              <a:rPr lang="en-US" dirty="0" smtClean="0"/>
              <a:t>Date palm leaf (</a:t>
            </a:r>
            <a:r>
              <a:rPr lang="en-US" i="1" dirty="0" err="1" smtClean="0"/>
              <a:t>lulav</a:t>
            </a:r>
            <a:r>
              <a:rPr lang="en-US" dirty="0" smtClean="0"/>
              <a:t>)</a:t>
            </a:r>
          </a:p>
          <a:p>
            <a:pPr lvl="1"/>
            <a:r>
              <a:rPr lang="en-US" dirty="0" smtClean="0"/>
              <a:t>Citron (</a:t>
            </a:r>
            <a:r>
              <a:rPr lang="en-US" i="1" dirty="0" err="1" smtClean="0"/>
              <a:t>ethrog</a:t>
            </a:r>
            <a:r>
              <a:rPr lang="en-US" i="1" dirty="0" smtClean="0"/>
              <a:t>)</a:t>
            </a:r>
          </a:p>
          <a:p>
            <a:pPr lvl="1"/>
            <a:r>
              <a:rPr lang="en-US" dirty="0" smtClean="0"/>
              <a:t>Branches of myrtle leaves (</a:t>
            </a:r>
            <a:r>
              <a:rPr lang="en-US" i="1" dirty="0" err="1" smtClean="0"/>
              <a:t>hadas</a:t>
            </a:r>
            <a:r>
              <a:rPr lang="en-US" i="1" dirty="0" smtClean="0"/>
              <a:t>)</a:t>
            </a:r>
          </a:p>
          <a:p>
            <a:pPr lvl="1"/>
            <a:r>
              <a:rPr lang="en-US" dirty="0" smtClean="0"/>
              <a:t>Willow branches (</a:t>
            </a:r>
            <a:r>
              <a:rPr lang="en-US" i="1" dirty="0" err="1" smtClean="0"/>
              <a:t>aravah</a:t>
            </a:r>
            <a:r>
              <a:rPr lang="en-US" dirty="0" smtClean="0"/>
              <a:t>)</a:t>
            </a:r>
          </a:p>
          <a:p>
            <a:pPr lvl="1">
              <a:buNone/>
            </a:pPr>
            <a:endParaRPr lang="en-US" dirty="0" smtClean="0"/>
          </a:p>
        </p:txBody>
      </p:sp>
      <p:pic>
        <p:nvPicPr>
          <p:cNvPr id="5" name="Picture 4" descr="6. Sukkot elements.jpeg"/>
          <p:cNvPicPr>
            <a:picLocks noChangeAspect="1"/>
          </p:cNvPicPr>
          <p:nvPr/>
        </p:nvPicPr>
        <p:blipFill>
          <a:blip r:embed="rId2"/>
          <a:stretch>
            <a:fillRect/>
          </a:stretch>
        </p:blipFill>
        <p:spPr>
          <a:xfrm>
            <a:off x="5105400" y="4724400"/>
            <a:ext cx="3302000" cy="18542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Sukkot</a:t>
            </a:r>
            <a:endParaRPr lang="en-US" dirty="0"/>
          </a:p>
        </p:txBody>
      </p:sp>
      <p:pic>
        <p:nvPicPr>
          <p:cNvPr id="5" name="Content Placeholder 4" descr="6. Sukkot.jpg"/>
          <p:cNvPicPr>
            <a:picLocks noGrp="1" noChangeAspect="1"/>
          </p:cNvPicPr>
          <p:nvPr>
            <p:ph sz="half" idx="1"/>
          </p:nvPr>
        </p:nvPicPr>
        <p:blipFill>
          <a:blip r:embed="rId2"/>
          <a:stretch>
            <a:fillRect/>
          </a:stretch>
        </p:blipFill>
        <p:spPr>
          <a:xfrm>
            <a:off x="457200" y="2592753"/>
            <a:ext cx="4038600" cy="3028950"/>
          </a:xfrm>
        </p:spPr>
      </p:pic>
      <p:pic>
        <p:nvPicPr>
          <p:cNvPr id="8" name="Content Placeholder 7" descr="6. Sukkot booths.jpg"/>
          <p:cNvPicPr>
            <a:picLocks noGrp="1" noChangeAspect="1"/>
          </p:cNvPicPr>
          <p:nvPr>
            <p:ph sz="half" idx="2"/>
          </p:nvPr>
        </p:nvPicPr>
        <p:blipFill>
          <a:blip r:embed="rId3"/>
          <a:stretch>
            <a:fillRect/>
          </a:stretch>
        </p:blipFill>
        <p:spPr>
          <a:xfrm>
            <a:off x="4648200" y="1981200"/>
            <a:ext cx="4038600" cy="2689590"/>
          </a:xfrm>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Festivals: Days of Awe</a:t>
            </a:r>
            <a:endParaRPr lang="en-US" dirty="0"/>
          </a:p>
        </p:txBody>
      </p:sp>
      <p:sp>
        <p:nvSpPr>
          <p:cNvPr id="3" name="Content Placeholder 2"/>
          <p:cNvSpPr>
            <a:spLocks noGrp="1"/>
          </p:cNvSpPr>
          <p:nvPr>
            <p:ph sz="half" idx="1"/>
          </p:nvPr>
        </p:nvSpPr>
        <p:spPr/>
        <p:txBody>
          <a:bodyPr/>
          <a:lstStyle/>
          <a:p>
            <a:pPr>
              <a:buNone/>
            </a:pPr>
            <a:r>
              <a:rPr lang="en-US" dirty="0" smtClean="0">
                <a:solidFill>
                  <a:srgbClr val="FFFF00"/>
                </a:solidFill>
                <a:ea typeface="+mn-ea"/>
                <a:cs typeface="+mn-cs"/>
              </a:rPr>
              <a:t>	New Year (Rosh Hashanah) </a:t>
            </a:r>
            <a:r>
              <a:rPr lang="en-US" dirty="0" smtClean="0">
                <a:ea typeface="+mn-ea"/>
                <a:cs typeface="+mn-cs"/>
              </a:rPr>
              <a:t>– </a:t>
            </a:r>
            <a:r>
              <a:rPr lang="en-US" dirty="0" smtClean="0">
                <a:solidFill>
                  <a:srgbClr val="009999"/>
                </a:solidFill>
                <a:ea typeface="+mn-ea"/>
                <a:cs typeface="+mn-cs"/>
              </a:rPr>
              <a:t>autumn</a:t>
            </a:r>
            <a:r>
              <a:rPr lang="en-US" dirty="0" smtClean="0">
                <a:ea typeface="+mn-ea"/>
                <a:cs typeface="+mn-cs"/>
              </a:rPr>
              <a:t>: commemoration of the creation of the world (cf. Lev. 23:24), begins with ten days of repentance; blowing of the </a:t>
            </a:r>
            <a:r>
              <a:rPr lang="en-US" i="1" dirty="0" err="1" smtClean="0">
                <a:ea typeface="+mn-ea"/>
                <a:cs typeface="+mn-cs"/>
              </a:rPr>
              <a:t>shofar</a:t>
            </a:r>
            <a:r>
              <a:rPr lang="en-US" dirty="0" smtClean="0">
                <a:ea typeface="+mn-ea"/>
                <a:cs typeface="+mn-cs"/>
              </a:rPr>
              <a:t>; eating of apples dipped in honey.</a:t>
            </a:r>
          </a:p>
          <a:p>
            <a:endParaRPr lang="en-US" dirty="0"/>
          </a:p>
        </p:txBody>
      </p:sp>
      <p:sp>
        <p:nvSpPr>
          <p:cNvPr id="4" name="Content Placeholder 3"/>
          <p:cNvSpPr>
            <a:spLocks noGrp="1"/>
          </p:cNvSpPr>
          <p:nvPr>
            <p:ph sz="half" idx="2"/>
          </p:nvPr>
        </p:nvSpPr>
        <p:spPr/>
        <p:txBody>
          <a:bodyPr/>
          <a:lstStyle/>
          <a:p>
            <a:pPr>
              <a:buNone/>
              <a:defRPr/>
            </a:pPr>
            <a:r>
              <a:rPr lang="en-US" dirty="0" smtClean="0">
                <a:solidFill>
                  <a:srgbClr val="FFFF00"/>
                </a:solidFill>
              </a:rPr>
              <a:t>	Day </a:t>
            </a:r>
            <a:r>
              <a:rPr lang="en-US" dirty="0">
                <a:solidFill>
                  <a:srgbClr val="FFFF00"/>
                </a:solidFill>
              </a:rPr>
              <a:t>of Atonement (Yom Kippur) </a:t>
            </a:r>
            <a:r>
              <a:rPr lang="en-US" dirty="0"/>
              <a:t>– </a:t>
            </a:r>
            <a:r>
              <a:rPr lang="en-US" dirty="0">
                <a:solidFill>
                  <a:srgbClr val="009999"/>
                </a:solidFill>
              </a:rPr>
              <a:t>autumn</a:t>
            </a:r>
            <a:r>
              <a:rPr lang="en-US" dirty="0"/>
              <a:t>:  brings the days of repentance to a close. 25-hour fasting, day in prayer asking for </a:t>
            </a:r>
            <a:r>
              <a:rPr lang="en-US" dirty="0" smtClean="0"/>
              <a:t>forgiveness from sins</a:t>
            </a:r>
          </a:p>
          <a:p>
            <a:pPr>
              <a:buNone/>
              <a:defRPr/>
            </a:pPr>
            <a:r>
              <a:rPr lang="en-US" dirty="0" smtClean="0"/>
              <a:t>	(Lev. 16:30-31; 23:27-28, 31-32 – the scapegoat).</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Days of Awe</a:t>
            </a:r>
            <a:endParaRPr lang="en-US" dirty="0"/>
          </a:p>
        </p:txBody>
      </p:sp>
      <p:pic>
        <p:nvPicPr>
          <p:cNvPr id="10" name="Content Placeholder 9" descr="7. Yom kippur.jpg"/>
          <p:cNvPicPr>
            <a:picLocks noGrp="1" noChangeAspect="1"/>
          </p:cNvPicPr>
          <p:nvPr>
            <p:ph sz="half" idx="2"/>
          </p:nvPr>
        </p:nvPicPr>
        <p:blipFill>
          <a:blip r:embed="rId2"/>
          <a:stretch>
            <a:fillRect/>
          </a:stretch>
        </p:blipFill>
        <p:spPr>
          <a:xfrm>
            <a:off x="4419600" y="2438400"/>
            <a:ext cx="4495800" cy="3703638"/>
          </a:xfrm>
        </p:spPr>
      </p:pic>
      <p:pic>
        <p:nvPicPr>
          <p:cNvPr id="9" name="Content Placeholder 8" descr="7. holiday_rosh_hashanah.jpg"/>
          <p:cNvPicPr>
            <a:picLocks noGrp="1" noChangeAspect="1"/>
          </p:cNvPicPr>
          <p:nvPr>
            <p:ph sz="half" idx="1"/>
          </p:nvPr>
        </p:nvPicPr>
        <p:blipFill>
          <a:blip r:embed="rId3"/>
          <a:stretch>
            <a:fillRect/>
          </a:stretch>
        </p:blipFill>
        <p:spPr>
          <a:xfrm>
            <a:off x="457200" y="1417638"/>
            <a:ext cx="3962400" cy="4191000"/>
          </a:xfr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Minor Festivals</a:t>
            </a:r>
            <a:endParaRPr lang="en-US" dirty="0"/>
          </a:p>
        </p:txBody>
      </p:sp>
      <p:sp>
        <p:nvSpPr>
          <p:cNvPr id="3" name="Content Placeholder 2"/>
          <p:cNvSpPr>
            <a:spLocks noGrp="1"/>
          </p:cNvSpPr>
          <p:nvPr>
            <p:ph sz="half" idx="1"/>
          </p:nvPr>
        </p:nvSpPr>
        <p:spPr/>
        <p:txBody>
          <a:bodyPr/>
          <a:lstStyle/>
          <a:p>
            <a:pPr>
              <a:buNone/>
            </a:pPr>
            <a:r>
              <a:rPr lang="en-US" dirty="0" smtClean="0">
                <a:solidFill>
                  <a:srgbClr val="FFFF00"/>
                </a:solidFill>
                <a:ea typeface="+mn-ea"/>
                <a:cs typeface="+mn-cs"/>
              </a:rPr>
              <a:t>	Hanukkah (Festival of Lights):</a:t>
            </a:r>
            <a:r>
              <a:rPr lang="en-US" dirty="0" smtClean="0">
                <a:ea typeface="+mn-ea"/>
                <a:cs typeface="+mn-cs"/>
              </a:rPr>
              <a:t> 8-day holiday celebrating the Jewish re-dedication of the Temple by the </a:t>
            </a:r>
            <a:r>
              <a:rPr lang="en-US" dirty="0" err="1" smtClean="0">
                <a:ea typeface="+mn-ea"/>
                <a:cs typeface="+mn-cs"/>
              </a:rPr>
              <a:t>Hasmoneans</a:t>
            </a:r>
            <a:r>
              <a:rPr lang="en-US" dirty="0" smtClean="0">
                <a:ea typeface="+mn-ea"/>
                <a:cs typeface="+mn-cs"/>
              </a:rPr>
              <a:t> in 165 BCE. Triumph of light over darkness: on each night a light is kindled on the </a:t>
            </a:r>
            <a:r>
              <a:rPr lang="en-US" i="1" dirty="0" smtClean="0">
                <a:ea typeface="+mn-ea"/>
                <a:cs typeface="+mn-cs"/>
              </a:rPr>
              <a:t>menorah.</a:t>
            </a:r>
            <a:endParaRPr lang="en-US" dirty="0" smtClean="0">
              <a:ea typeface="+mn-ea"/>
              <a:cs typeface="+mn-cs"/>
            </a:endParaRPr>
          </a:p>
          <a:p>
            <a:endParaRPr lang="en-US" dirty="0"/>
          </a:p>
        </p:txBody>
      </p:sp>
      <p:sp>
        <p:nvSpPr>
          <p:cNvPr id="4" name="Content Placeholder 3"/>
          <p:cNvSpPr>
            <a:spLocks noGrp="1"/>
          </p:cNvSpPr>
          <p:nvPr>
            <p:ph sz="half" idx="2"/>
          </p:nvPr>
        </p:nvSpPr>
        <p:spPr/>
        <p:txBody>
          <a:bodyPr/>
          <a:lstStyle/>
          <a:p>
            <a:endParaRPr lang="en-US"/>
          </a:p>
        </p:txBody>
      </p:sp>
      <p:pic>
        <p:nvPicPr>
          <p:cNvPr id="5" name="Content Placeholder 8" descr="images.jpeg"/>
          <p:cNvPicPr>
            <a:picLocks noGrp="1" noChangeAspect="1"/>
          </p:cNvPicPr>
          <p:nvPr/>
        </p:nvPicPr>
        <p:blipFill>
          <a:blip r:embed="rId2"/>
          <a:stretch>
            <a:fillRect/>
          </a:stretch>
        </p:blipFill>
        <p:spPr bwMode="auto">
          <a:xfrm>
            <a:off x="4648200" y="1600200"/>
            <a:ext cx="4038599"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Hanukkah</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	‘</a:t>
            </a:r>
            <a:r>
              <a:rPr lang="en-GB" dirty="0"/>
              <a:t>What is Hanukkah? For the rabbis have taught: Commencing with the twenty-fifth day of the month of Kislev, there are eight days upon which there shall be neither mourning nor fasting. For when the Hellenists entered the Temple, they defiled all the oil that was there. It was when the might of the </a:t>
            </a:r>
            <a:r>
              <a:rPr lang="en-GB" dirty="0" err="1"/>
              <a:t>Hasmonean</a:t>
            </a:r>
            <a:r>
              <a:rPr lang="en-GB" dirty="0"/>
              <a:t> dynasty overcame and vanquished them that, upon search, only a single cruse of undefiled oil, sealed by the High Priest, was found. In it was oil enough for the needs of a single day. A  miracle was wrought and it burned eight days. The next year they ordained these days a holiday with songs and praises’ (</a:t>
            </a:r>
            <a:r>
              <a:rPr lang="en-GB" dirty="0" err="1"/>
              <a:t>b</a:t>
            </a:r>
            <a:r>
              <a:rPr lang="en-GB" dirty="0"/>
              <a:t>. Shabbat 21b). </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Minor Festivals</a:t>
            </a:r>
            <a:endParaRPr lang="en-US" dirty="0"/>
          </a:p>
        </p:txBody>
      </p:sp>
      <p:sp>
        <p:nvSpPr>
          <p:cNvPr id="3" name="Content Placeholder 2"/>
          <p:cNvSpPr>
            <a:spLocks noGrp="1"/>
          </p:cNvSpPr>
          <p:nvPr>
            <p:ph idx="1"/>
          </p:nvPr>
        </p:nvSpPr>
        <p:spPr/>
        <p:txBody>
          <a:bodyPr>
            <a:normAutofit fontScale="92500" lnSpcReduction="10000"/>
          </a:bodyPr>
          <a:lstStyle/>
          <a:p>
            <a:pPr>
              <a:buNone/>
              <a:defRPr/>
            </a:pPr>
            <a:r>
              <a:rPr lang="en-US" dirty="0" smtClean="0">
                <a:solidFill>
                  <a:srgbClr val="FFFF00"/>
                </a:solidFill>
              </a:rPr>
              <a:t>	Purim </a:t>
            </a:r>
            <a:r>
              <a:rPr lang="en-US" dirty="0">
                <a:solidFill>
                  <a:srgbClr val="FFFF00"/>
                </a:solidFill>
              </a:rPr>
              <a:t>(</a:t>
            </a:r>
            <a:r>
              <a:rPr lang="en-US" dirty="0" smtClean="0">
                <a:solidFill>
                  <a:srgbClr val="FFFF00"/>
                </a:solidFill>
              </a:rPr>
              <a:t>spring i.e. in the twelfth month)</a:t>
            </a:r>
            <a:r>
              <a:rPr lang="en-US" dirty="0">
                <a:solidFill>
                  <a:srgbClr val="FFFF00"/>
                </a:solidFill>
              </a:rPr>
              <a:t>:</a:t>
            </a:r>
            <a:r>
              <a:rPr lang="en-US" dirty="0"/>
              <a:t> celebration of the rescue of the Jews from the king of Persia (book of Esther). The scroll is read publicly evening and morning. Noise upon the utterance </a:t>
            </a:r>
            <a:r>
              <a:rPr lang="en-US" dirty="0" smtClean="0"/>
              <a:t>of the name </a:t>
            </a:r>
            <a:r>
              <a:rPr lang="en-US" dirty="0"/>
              <a:t>‘Haman’</a:t>
            </a:r>
            <a:r>
              <a:rPr lang="en-US" dirty="0" smtClean="0"/>
              <a:t>.</a:t>
            </a:r>
          </a:p>
          <a:p>
            <a:pPr>
              <a:buNone/>
              <a:defRPr/>
            </a:pPr>
            <a:r>
              <a:rPr lang="en-US" dirty="0" smtClean="0"/>
              <a:t>	</a:t>
            </a:r>
            <a:r>
              <a:rPr lang="en-US" dirty="0" smtClean="0">
                <a:solidFill>
                  <a:srgbClr val="FFFF00"/>
                </a:solidFill>
              </a:rPr>
              <a:t>‘And they rested on the fourteenth day and made it a day of feasting and merry-making’ (Esther 9:19)</a:t>
            </a:r>
          </a:p>
          <a:p>
            <a:pPr>
              <a:buNone/>
              <a:defRPr/>
            </a:pPr>
            <a:r>
              <a:rPr lang="en-US" dirty="0" smtClean="0"/>
              <a:t>	Carnival atmosphere (especially in Catholic countries), </a:t>
            </a:r>
            <a:r>
              <a:rPr lang="en-US" dirty="0"/>
              <a:t>with alms distributed to the poor.</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Celebration of Purim</a:t>
            </a:r>
            <a:endParaRPr lang="en-US" dirty="0"/>
          </a:p>
        </p:txBody>
      </p:sp>
      <p:pic>
        <p:nvPicPr>
          <p:cNvPr id="7" name="Content Placeholder 6" descr="7. Purim.jpg"/>
          <p:cNvPicPr>
            <a:picLocks noGrp="1" noChangeAspect="1"/>
          </p:cNvPicPr>
          <p:nvPr>
            <p:ph sz="half" idx="1"/>
          </p:nvPr>
        </p:nvPicPr>
        <p:blipFill>
          <a:blip r:embed="rId2"/>
          <a:stretch>
            <a:fillRect/>
          </a:stretch>
        </p:blipFill>
        <p:spPr>
          <a:xfrm>
            <a:off x="457200" y="2514738"/>
            <a:ext cx="4038600" cy="2696887"/>
          </a:xfrm>
        </p:spPr>
      </p:pic>
      <p:pic>
        <p:nvPicPr>
          <p:cNvPr id="8" name="Content Placeholder 7" descr="7. Purim celebrations.jpg"/>
          <p:cNvPicPr>
            <a:picLocks noGrp="1" noChangeAspect="1"/>
          </p:cNvPicPr>
          <p:nvPr>
            <p:ph sz="half" idx="2"/>
          </p:nvPr>
        </p:nvPicPr>
        <p:blipFill>
          <a:blip r:embed="rId3"/>
          <a:stretch>
            <a:fillRect/>
          </a:stretch>
        </p:blipFill>
        <p:spPr>
          <a:xfrm>
            <a:off x="4648200" y="2348706"/>
            <a:ext cx="4038600" cy="302895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81</TotalTime>
  <Words>1095</Words>
  <Application>Microsoft Macintosh PowerPoint</Application>
  <PresentationFormat>On-screen Show (4:3)</PresentationFormat>
  <Paragraphs>79</Paragraphs>
  <Slides>19</Slides>
  <Notes>0</Notes>
  <HiddenSlides>0</HiddenSlides>
  <MMClips>0</MMClips>
  <ScaleCrop>false</ScaleCrop>
  <HeadingPairs>
    <vt:vector size="4" baseType="variant">
      <vt:variant>
        <vt:lpstr>Design Template</vt:lpstr>
      </vt:variant>
      <vt:variant>
        <vt:i4>1</vt:i4>
      </vt:variant>
      <vt:variant>
        <vt:lpstr>Slide Titles</vt:lpstr>
      </vt:variant>
      <vt:variant>
        <vt:i4>19</vt:i4>
      </vt:variant>
    </vt:vector>
  </HeadingPairs>
  <TitlesOfParts>
    <vt:vector size="20" baseType="lpstr">
      <vt:lpstr>Office Theme</vt:lpstr>
      <vt:lpstr>Jewish Worship and Spirituality</vt:lpstr>
      <vt:lpstr>Jewish Calendar</vt:lpstr>
      <vt:lpstr>Sabbath</vt:lpstr>
      <vt:lpstr>Sabbath</vt:lpstr>
      <vt:lpstr>Lighting of the Sabbath Candles</vt:lpstr>
      <vt:lpstr>Slide 6</vt:lpstr>
      <vt:lpstr>Pilgrim Festival: Passover </vt:lpstr>
      <vt:lpstr>Passover</vt:lpstr>
      <vt:lpstr>Passover Meal</vt:lpstr>
      <vt:lpstr>Passover Haggadah</vt:lpstr>
      <vt:lpstr>Pilgrim Festival: Shavuot</vt:lpstr>
      <vt:lpstr>Pilgrim Festival: Sukkot</vt:lpstr>
      <vt:lpstr>Sukkot</vt:lpstr>
      <vt:lpstr>Jewish Festivals: Days of Awe</vt:lpstr>
      <vt:lpstr>Days of Awe</vt:lpstr>
      <vt:lpstr>Jewish Minor Festivals</vt:lpstr>
      <vt:lpstr>Hanukkah</vt:lpstr>
      <vt:lpstr>Jewish Minor Festivals</vt:lpstr>
      <vt:lpstr>Celebration of Purim</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Jewish Worship and Spirituality</dc:title>
  <dc:creator>Catrin Williams</dc:creator>
  <cp:lastModifiedBy>Catrin Williams</cp:lastModifiedBy>
  <cp:revision>13</cp:revision>
  <dcterms:created xsi:type="dcterms:W3CDTF">2013-10-14T20:32:06Z</dcterms:created>
  <dcterms:modified xsi:type="dcterms:W3CDTF">2013-10-14T21:53:13Z</dcterms:modified>
</cp:coreProperties>
</file>