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77" r:id="rId1"/>
  </p:sldMasterIdLst>
  <p:notesMasterIdLst>
    <p:notesMasterId r:id="rId20"/>
  </p:notesMasterIdLst>
  <p:handoutMasterIdLst>
    <p:handoutMasterId r:id="rId21"/>
  </p:handoutMasterIdLst>
  <p:sldIdLst>
    <p:sldId id="279" r:id="rId2"/>
    <p:sldId id="305" r:id="rId3"/>
    <p:sldId id="297" r:id="rId4"/>
    <p:sldId id="304" r:id="rId5"/>
    <p:sldId id="317" r:id="rId6"/>
    <p:sldId id="262" r:id="rId7"/>
    <p:sldId id="311" r:id="rId8"/>
    <p:sldId id="263" r:id="rId9"/>
    <p:sldId id="312" r:id="rId10"/>
    <p:sldId id="264" r:id="rId11"/>
    <p:sldId id="265" r:id="rId12"/>
    <p:sldId id="313" r:id="rId13"/>
    <p:sldId id="314" r:id="rId14"/>
    <p:sldId id="266" r:id="rId15"/>
    <p:sldId id="315" r:id="rId16"/>
    <p:sldId id="319" r:id="rId17"/>
    <p:sldId id="267" r:id="rId18"/>
    <p:sldId id="322" r:id="rId19"/>
  </p:sldIdLst>
  <p:sldSz cx="9144000" cy="6858000" type="screen4x3"/>
  <p:notesSz cx="6669088" cy="9753600"/>
  <p:embeddedFontLst>
    <p:embeddedFont>
      <p:font typeface="Calibri" panose="020F0502020204030204" pitchFamily="34" charset="0"/>
      <p:regular r:id="rId22"/>
      <p:bold r:id="rId23"/>
      <p:italic r:id="rId24"/>
      <p:boldItalic r:id="rId25"/>
    </p:embeddedFont>
    <p:embeddedFont>
      <p:font typeface="Corbel" panose="020B0503020204020204" pitchFamily="34" charset="0"/>
      <p:regular r:id="rId26"/>
      <p:bold r:id="rId27"/>
      <p:italic r:id="rId28"/>
      <p:boldItalic r:id="rId29"/>
    </p:embeddedFont>
    <p:embeddedFont>
      <p:font typeface="Gill Sans MT" panose="020B0502020104020203" pitchFamily="34" charset="77"/>
      <p:regular r:id="rId30"/>
      <p:bold r:id="rId31"/>
      <p:italic r:id="rId32"/>
      <p:boldItalic r:id="rId33"/>
    </p:embeddedFont>
    <p:embeddedFont>
      <p:font typeface="Verdana" panose="020B0604030504040204" pitchFamily="34" charset="0"/>
      <p:regular r:id="rId34"/>
      <p:bold r:id="rId35"/>
      <p:italic r:id="rId36"/>
      <p:boldItalic r:id="rId37"/>
    </p:embeddedFont>
    <p:embeddedFont>
      <p:font typeface="Wingdings 2" pitchFamily="2" charset="2"/>
      <p:regular r:id="rId38"/>
    </p:embeddedFont>
  </p:embeddedFontLst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04" userDrawn="1">
          <p15:clr>
            <a:srgbClr val="A4A3A4"/>
          </p15:clr>
        </p15:guide>
        <p15:guide id="3" orient="horz" userDrawn="1">
          <p15:clr>
            <a:srgbClr val="A4A3A4"/>
          </p15:clr>
        </p15:guide>
        <p15:guide id="4" orient="horz" pos="482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3574" autoAdjust="0"/>
    <p:restoredTop sz="93401" autoAdjust="0"/>
  </p:normalViewPr>
  <p:slideViewPr>
    <p:cSldViewPr>
      <p:cViewPr varScale="1">
        <p:scale>
          <a:sx n="119" d="100"/>
          <a:sy n="119" d="100"/>
        </p:scale>
        <p:origin x="2112" y="192"/>
      </p:cViewPr>
      <p:guideLst>
        <p:guide orient="horz" pos="2160"/>
        <p:guide pos="204"/>
        <p:guide orient="horz"/>
        <p:guide orient="horz" pos="482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5.fntdata"/><Relationship Id="rId39" Type="http://schemas.openxmlformats.org/officeDocument/2006/relationships/presProps" Target="presProps.xml"/><Relationship Id="rId21" Type="http://schemas.openxmlformats.org/officeDocument/2006/relationships/handoutMaster" Target="handoutMasters/handoutMaster1.xml"/><Relationship Id="rId34" Type="http://schemas.openxmlformats.org/officeDocument/2006/relationships/font" Target="fonts/font13.fntdata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29" Type="http://schemas.openxmlformats.org/officeDocument/2006/relationships/font" Target="fonts/font8.fntdata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3.fntdata"/><Relationship Id="rId32" Type="http://schemas.openxmlformats.org/officeDocument/2006/relationships/font" Target="fonts/font11.fntdata"/><Relationship Id="rId37" Type="http://schemas.openxmlformats.org/officeDocument/2006/relationships/font" Target="fonts/font16.fntdata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2.fntdata"/><Relationship Id="rId28" Type="http://schemas.openxmlformats.org/officeDocument/2006/relationships/font" Target="fonts/font7.fntdata"/><Relationship Id="rId36" Type="http://schemas.openxmlformats.org/officeDocument/2006/relationships/font" Target="fonts/font15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10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1.fntdata"/><Relationship Id="rId27" Type="http://schemas.openxmlformats.org/officeDocument/2006/relationships/font" Target="fonts/font6.fntdata"/><Relationship Id="rId30" Type="http://schemas.openxmlformats.org/officeDocument/2006/relationships/font" Target="fonts/font9.fntdata"/><Relationship Id="rId35" Type="http://schemas.openxmlformats.org/officeDocument/2006/relationships/font" Target="fonts/font14.fntdata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4.fntdata"/><Relationship Id="rId33" Type="http://schemas.openxmlformats.org/officeDocument/2006/relationships/font" Target="fonts/font12.fntdata"/><Relationship Id="rId38" Type="http://schemas.openxmlformats.org/officeDocument/2006/relationships/font" Target="fonts/font17.fntdata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Slide Number Placeholder 6">
            <a:extLst>
              <a:ext uri="{FF2B5EF4-FFF2-40B4-BE49-F238E27FC236}">
                <a16:creationId xmlns:a16="http://schemas.microsoft.com/office/drawing/2014/main" id="{1F16BAB2-78D9-184D-9ABB-1F72FFD27CA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E6D9CE23-F20E-534C-918A-5C99854385FB}" type="slidenum">
              <a:rPr lang="en-GB" altLang="en-US">
                <a:latin typeface="Calibri" panose="020F0502020204030204" pitchFamily="34" charset="0"/>
              </a:rPr>
              <a:pPr/>
              <a:t>3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0242" name="Slide Number Placeholder 6">
            <a:extLst>
              <a:ext uri="{FF2B5EF4-FFF2-40B4-BE49-F238E27FC236}">
                <a16:creationId xmlns:a16="http://schemas.microsoft.com/office/drawing/2014/main" id="{ED96A076-2D9B-0945-8045-F41049232A57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F78B4CAA-2A3C-0042-A69D-17FA6496FE89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3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10243" name="Slide Number Placeholder 6">
            <a:extLst>
              <a:ext uri="{FF2B5EF4-FFF2-40B4-BE49-F238E27FC236}">
                <a16:creationId xmlns:a16="http://schemas.microsoft.com/office/drawing/2014/main" id="{8BB65B41-DC0D-5F44-9599-8E9561C4F12F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B3CC3367-847A-B645-9CA9-563A766AEB82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3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10244" name="Slide Image Placeholder 1">
            <a:extLst>
              <a:ext uri="{FF2B5EF4-FFF2-40B4-BE49-F238E27FC236}">
                <a16:creationId xmlns:a16="http://schemas.microsoft.com/office/drawing/2014/main" id="{4DD1FB32-29E9-1744-A43E-05771DDB07B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5" name="Notes Placeholder 2">
            <a:extLst>
              <a:ext uri="{FF2B5EF4-FFF2-40B4-BE49-F238E27FC236}">
                <a16:creationId xmlns:a16="http://schemas.microsoft.com/office/drawing/2014/main" id="{7D5E3D57-8322-1B46-A9B2-ECEA13D568F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>
              <a:ea typeface="ヒラギノ角ゴ Pro W3" panose="020B0300000000000000" pitchFamily="34" charset="-128"/>
            </a:endParaRPr>
          </a:p>
        </p:txBody>
      </p:sp>
      <p:sp>
        <p:nvSpPr>
          <p:cNvPr id="10246" name="Slide Number Placeholder 3">
            <a:extLst>
              <a:ext uri="{FF2B5EF4-FFF2-40B4-BE49-F238E27FC236}">
                <a16:creationId xmlns:a16="http://schemas.microsoft.com/office/drawing/2014/main" id="{5B8EACC1-B4AC-E64C-8888-1F6F2EF43060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4E963BB2-2DFA-7B49-84E5-B2897DBB1B86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3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Slide Image Placeholder 1">
            <a:extLst>
              <a:ext uri="{FF2B5EF4-FFF2-40B4-BE49-F238E27FC236}">
                <a16:creationId xmlns:a16="http://schemas.microsoft.com/office/drawing/2014/main" id="{EDE63087-00B0-DE42-8122-0492399002A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0" name="Notes Placeholder 2">
            <a:extLst>
              <a:ext uri="{FF2B5EF4-FFF2-40B4-BE49-F238E27FC236}">
                <a16:creationId xmlns:a16="http://schemas.microsoft.com/office/drawing/2014/main" id="{51A2A6C2-8C68-BC48-92F4-406D0CF6BC7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>
              <a:ea typeface="ヒラギノ角ゴ Pro W3" panose="020B0300000000000000" pitchFamily="34" charset="-128"/>
            </a:endParaRPr>
          </a:p>
        </p:txBody>
      </p:sp>
      <p:sp>
        <p:nvSpPr>
          <p:cNvPr id="12291" name="Slide Number Placeholder 3">
            <a:extLst>
              <a:ext uri="{FF2B5EF4-FFF2-40B4-BE49-F238E27FC236}">
                <a16:creationId xmlns:a16="http://schemas.microsoft.com/office/drawing/2014/main" id="{A616B318-9FE8-2F4A-98DD-D7895FF14E2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4803BA65-CC29-A24D-9C14-FBFE03F38126}" type="slidenum">
              <a:rPr lang="en-GB" altLang="en-US">
                <a:latin typeface="Calibri" panose="020F0502020204030204" pitchFamily="34" charset="0"/>
              </a:rPr>
              <a:pPr/>
              <a:t>4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Slide Image Placeholder 1">
            <a:extLst>
              <a:ext uri="{FF2B5EF4-FFF2-40B4-BE49-F238E27FC236}">
                <a16:creationId xmlns:a16="http://schemas.microsoft.com/office/drawing/2014/main" id="{B4E24043-B2F6-5A44-9AD6-5E090B811BE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338" name="Notes Placeholder 2">
            <a:extLst>
              <a:ext uri="{FF2B5EF4-FFF2-40B4-BE49-F238E27FC236}">
                <a16:creationId xmlns:a16="http://schemas.microsoft.com/office/drawing/2014/main" id="{2812CF80-DF99-A94D-B84F-B43490D219C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>
              <a:ea typeface="ヒラギノ角ゴ Pro W3" panose="020B0300000000000000" pitchFamily="34" charset="-128"/>
            </a:endParaRPr>
          </a:p>
        </p:txBody>
      </p:sp>
      <p:sp>
        <p:nvSpPr>
          <p:cNvPr id="14339" name="Slide Number Placeholder 3">
            <a:extLst>
              <a:ext uri="{FF2B5EF4-FFF2-40B4-BE49-F238E27FC236}">
                <a16:creationId xmlns:a16="http://schemas.microsoft.com/office/drawing/2014/main" id="{26AABD10-9CEC-5145-BF69-1609A1AA933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59CF152A-2279-AD4F-AC31-AEBE558255A5}" type="slidenum">
              <a:rPr lang="en-GB" altLang="en-US">
                <a:latin typeface="Calibri" panose="020F0502020204030204" pitchFamily="34" charset="0"/>
              </a:rPr>
              <a:pPr/>
              <a:t>5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Slide Number Placeholder 6">
            <a:extLst>
              <a:ext uri="{FF2B5EF4-FFF2-40B4-BE49-F238E27FC236}">
                <a16:creationId xmlns:a16="http://schemas.microsoft.com/office/drawing/2014/main" id="{EF5A1F5A-7BB3-6148-B1A5-2FF2808C33E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C18B87DD-CA6E-F341-879C-A8E3C50F1B8A}" type="slidenum">
              <a:rPr lang="en-GB" altLang="en-US">
                <a:latin typeface="Calibri" panose="020F0502020204030204" pitchFamily="34" charset="0"/>
              </a:rPr>
              <a:pPr/>
              <a:t>6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6386" name="Slide Number Placeholder 6">
            <a:extLst>
              <a:ext uri="{FF2B5EF4-FFF2-40B4-BE49-F238E27FC236}">
                <a16:creationId xmlns:a16="http://schemas.microsoft.com/office/drawing/2014/main" id="{439E4545-1918-5748-8A46-058BFA8264A2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01AEECD7-FB8C-1C49-9FC3-05B77D944379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6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16387" name="Slide Number Placeholder 6">
            <a:extLst>
              <a:ext uri="{FF2B5EF4-FFF2-40B4-BE49-F238E27FC236}">
                <a16:creationId xmlns:a16="http://schemas.microsoft.com/office/drawing/2014/main" id="{5BB945BB-D72B-9C43-9035-07A7F33A3F98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A9F114A5-9E6A-574B-BCF8-B516118DE244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6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16388" name="Slide Image Placeholder 1">
            <a:extLst>
              <a:ext uri="{FF2B5EF4-FFF2-40B4-BE49-F238E27FC236}">
                <a16:creationId xmlns:a16="http://schemas.microsoft.com/office/drawing/2014/main" id="{E7C2808E-982E-844E-BC27-5689FFC968E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9" name="Notes Placeholder 2">
            <a:extLst>
              <a:ext uri="{FF2B5EF4-FFF2-40B4-BE49-F238E27FC236}">
                <a16:creationId xmlns:a16="http://schemas.microsoft.com/office/drawing/2014/main" id="{CD9A0F8E-6E62-7247-B289-29F208EAE28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>
              <a:ea typeface="ヒラギノ角ゴ Pro W3" panose="020B0300000000000000" pitchFamily="34" charset="-128"/>
            </a:endParaRPr>
          </a:p>
        </p:txBody>
      </p:sp>
      <p:sp>
        <p:nvSpPr>
          <p:cNvPr id="16390" name="Slide Number Placeholder 3">
            <a:extLst>
              <a:ext uri="{FF2B5EF4-FFF2-40B4-BE49-F238E27FC236}">
                <a16:creationId xmlns:a16="http://schemas.microsoft.com/office/drawing/2014/main" id="{2D634732-252B-9546-B7C2-A48DCA54EBB5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D1B16E7D-DE81-084E-8DBD-7B7E5B973254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6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Slide Number Placeholder 6">
            <a:extLst>
              <a:ext uri="{FF2B5EF4-FFF2-40B4-BE49-F238E27FC236}">
                <a16:creationId xmlns:a16="http://schemas.microsoft.com/office/drawing/2014/main" id="{3C12E3A0-BE87-5340-AA25-CAB200A365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2D1E2B12-D02E-1C4B-B4BA-2F620AAB1813}" type="slidenum">
              <a:rPr lang="en-GB" altLang="en-US">
                <a:latin typeface="Calibri" panose="020F0502020204030204" pitchFamily="34" charset="0"/>
              </a:rPr>
              <a:pPr/>
              <a:t>7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8434" name="Slide Number Placeholder 6">
            <a:extLst>
              <a:ext uri="{FF2B5EF4-FFF2-40B4-BE49-F238E27FC236}">
                <a16:creationId xmlns:a16="http://schemas.microsoft.com/office/drawing/2014/main" id="{A92D4E7A-33EF-544A-8469-7C4D6E3F211B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9C6C5AD5-EC75-A24C-AF37-D123FE13AE56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7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18435" name="Slide Number Placeholder 6">
            <a:extLst>
              <a:ext uri="{FF2B5EF4-FFF2-40B4-BE49-F238E27FC236}">
                <a16:creationId xmlns:a16="http://schemas.microsoft.com/office/drawing/2014/main" id="{3D0CCCFA-D43B-714B-B069-2FE6948A4A49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DD287FBB-5727-C64F-92A0-A25E4F90AD92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7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18436" name="Slide Image Placeholder 1">
            <a:extLst>
              <a:ext uri="{FF2B5EF4-FFF2-40B4-BE49-F238E27FC236}">
                <a16:creationId xmlns:a16="http://schemas.microsoft.com/office/drawing/2014/main" id="{D4058A29-ACB7-124D-80E4-3D39FE6D9B6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7" name="Notes Placeholder 2">
            <a:extLst>
              <a:ext uri="{FF2B5EF4-FFF2-40B4-BE49-F238E27FC236}">
                <a16:creationId xmlns:a16="http://schemas.microsoft.com/office/drawing/2014/main" id="{89749BFC-3275-A844-BEBA-FDDD8E357932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>
              <a:ea typeface="ヒラギノ角ゴ Pro W3" panose="020B0300000000000000" pitchFamily="34" charset="-128"/>
            </a:endParaRPr>
          </a:p>
        </p:txBody>
      </p:sp>
      <p:sp>
        <p:nvSpPr>
          <p:cNvPr id="18438" name="Slide Number Placeholder 3">
            <a:extLst>
              <a:ext uri="{FF2B5EF4-FFF2-40B4-BE49-F238E27FC236}">
                <a16:creationId xmlns:a16="http://schemas.microsoft.com/office/drawing/2014/main" id="{FD0FDC7D-DF15-9044-98D6-F1A08144D25A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09CA9B78-2CB9-E04D-86B5-A149D492695B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7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Slide Number Placeholder 6">
            <a:extLst>
              <a:ext uri="{FF2B5EF4-FFF2-40B4-BE49-F238E27FC236}">
                <a16:creationId xmlns:a16="http://schemas.microsoft.com/office/drawing/2014/main" id="{4ADC6F45-993A-3C45-A605-206DEDE15D3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FFFA2F46-92A7-0848-AECF-5454D4140818}" type="slidenum">
              <a:rPr lang="en-GB" altLang="en-US">
                <a:latin typeface="Calibri" panose="020F0502020204030204" pitchFamily="34" charset="0"/>
              </a:rPr>
              <a:pPr/>
              <a:t>8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20482" name="Slide Number Placeholder 6">
            <a:extLst>
              <a:ext uri="{FF2B5EF4-FFF2-40B4-BE49-F238E27FC236}">
                <a16:creationId xmlns:a16="http://schemas.microsoft.com/office/drawing/2014/main" id="{218FDC4F-C28B-EE4D-9BF9-9E42AB348E9A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8FF518DB-F20D-0B44-A346-F4B69470F16F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8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20483" name="Slide Number Placeholder 6">
            <a:extLst>
              <a:ext uri="{FF2B5EF4-FFF2-40B4-BE49-F238E27FC236}">
                <a16:creationId xmlns:a16="http://schemas.microsoft.com/office/drawing/2014/main" id="{FD3DCB83-4177-E745-84DC-DCDC03103319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E7EB6A3C-996A-704E-A6FA-6F3A2EA9D4B8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8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20484" name="Slide Image Placeholder 1">
            <a:extLst>
              <a:ext uri="{FF2B5EF4-FFF2-40B4-BE49-F238E27FC236}">
                <a16:creationId xmlns:a16="http://schemas.microsoft.com/office/drawing/2014/main" id="{2E49E62B-6574-094F-8234-0F083EBA098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5" name="Notes Placeholder 2">
            <a:extLst>
              <a:ext uri="{FF2B5EF4-FFF2-40B4-BE49-F238E27FC236}">
                <a16:creationId xmlns:a16="http://schemas.microsoft.com/office/drawing/2014/main" id="{5D93146B-B5F9-8943-9F34-1D8F2C71B26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>
              <a:ea typeface="ヒラギノ角ゴ Pro W3" panose="020B0300000000000000" pitchFamily="34" charset="-128"/>
            </a:endParaRPr>
          </a:p>
        </p:txBody>
      </p:sp>
      <p:sp>
        <p:nvSpPr>
          <p:cNvPr id="20486" name="Slide Number Placeholder 3">
            <a:extLst>
              <a:ext uri="{FF2B5EF4-FFF2-40B4-BE49-F238E27FC236}">
                <a16:creationId xmlns:a16="http://schemas.microsoft.com/office/drawing/2014/main" id="{90E8C782-62D2-5B4A-9F60-F40053D9DB8F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97E84405-430B-C248-81A7-3AA0BE49F592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8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Slide Number Placeholder 6">
            <a:extLst>
              <a:ext uri="{FF2B5EF4-FFF2-40B4-BE49-F238E27FC236}">
                <a16:creationId xmlns:a16="http://schemas.microsoft.com/office/drawing/2014/main" id="{704F6C28-7FC8-1143-953F-7AEC6774B2A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504278D3-70D3-8843-9AE5-AC98CF069E5C}" type="slidenum">
              <a:rPr lang="en-GB" altLang="en-US">
                <a:latin typeface="Calibri" panose="020F0502020204030204" pitchFamily="34" charset="0"/>
              </a:rPr>
              <a:pPr/>
              <a:t>9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22530" name="Slide Number Placeholder 6">
            <a:extLst>
              <a:ext uri="{FF2B5EF4-FFF2-40B4-BE49-F238E27FC236}">
                <a16:creationId xmlns:a16="http://schemas.microsoft.com/office/drawing/2014/main" id="{1434F6D6-43B5-B243-9CB8-38669A46F754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D0BED535-097D-EB4E-B437-7D43B74B1BDC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9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22531" name="Slide Number Placeholder 6">
            <a:extLst>
              <a:ext uri="{FF2B5EF4-FFF2-40B4-BE49-F238E27FC236}">
                <a16:creationId xmlns:a16="http://schemas.microsoft.com/office/drawing/2014/main" id="{E5ACA7CB-42DA-8342-90A9-1B921397FB31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BBFA5FA5-0938-4948-838F-479F8C670B36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9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22532" name="Slide Image Placeholder 1">
            <a:extLst>
              <a:ext uri="{FF2B5EF4-FFF2-40B4-BE49-F238E27FC236}">
                <a16:creationId xmlns:a16="http://schemas.microsoft.com/office/drawing/2014/main" id="{9C9D3F80-D3BF-4B44-A715-51FB82FD51A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3" name="Notes Placeholder 2">
            <a:extLst>
              <a:ext uri="{FF2B5EF4-FFF2-40B4-BE49-F238E27FC236}">
                <a16:creationId xmlns:a16="http://schemas.microsoft.com/office/drawing/2014/main" id="{884A7FB6-196C-7548-A906-A38EB4CF085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>
              <a:ea typeface="ヒラギノ角ゴ Pro W3" panose="020B0300000000000000" pitchFamily="34" charset="-128"/>
            </a:endParaRPr>
          </a:p>
        </p:txBody>
      </p:sp>
      <p:sp>
        <p:nvSpPr>
          <p:cNvPr id="22534" name="Slide Number Placeholder 3">
            <a:extLst>
              <a:ext uri="{FF2B5EF4-FFF2-40B4-BE49-F238E27FC236}">
                <a16:creationId xmlns:a16="http://schemas.microsoft.com/office/drawing/2014/main" id="{9732C970-08AF-4A45-8B4D-128AE5C0CC6D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9DF56F68-F3E1-5A49-8739-E4056637D0B1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9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Slide Number Placeholder 6">
            <a:extLst>
              <a:ext uri="{FF2B5EF4-FFF2-40B4-BE49-F238E27FC236}">
                <a16:creationId xmlns:a16="http://schemas.microsoft.com/office/drawing/2014/main" id="{7FBA3C55-AA6F-CB41-87A0-0F26E083748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691266AE-1FE3-1147-9F23-7E1ADBBEEBA2}" type="slidenum">
              <a:rPr lang="en-GB" altLang="en-US">
                <a:latin typeface="Calibri" panose="020F0502020204030204" pitchFamily="34" charset="0"/>
              </a:rPr>
              <a:pPr/>
              <a:t>10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24578" name="Slide Number Placeholder 6">
            <a:extLst>
              <a:ext uri="{FF2B5EF4-FFF2-40B4-BE49-F238E27FC236}">
                <a16:creationId xmlns:a16="http://schemas.microsoft.com/office/drawing/2014/main" id="{BCCA7638-5A1D-AA42-8317-AC3CACD3F818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BB1ABE19-C5E1-5F4E-B47B-ADE4A5FC1950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10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24579" name="Slide Number Placeholder 6">
            <a:extLst>
              <a:ext uri="{FF2B5EF4-FFF2-40B4-BE49-F238E27FC236}">
                <a16:creationId xmlns:a16="http://schemas.microsoft.com/office/drawing/2014/main" id="{E27E81DE-F263-8F47-95BE-0C7CEF385EA5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A930E89B-8E20-3B4E-AB98-6C852A01FF9C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10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24580" name="Slide Image Placeholder 1">
            <a:extLst>
              <a:ext uri="{FF2B5EF4-FFF2-40B4-BE49-F238E27FC236}">
                <a16:creationId xmlns:a16="http://schemas.microsoft.com/office/drawing/2014/main" id="{DCB5B492-AC0E-1B47-A22A-D70E689F2C7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81" name="Notes Placeholder 2">
            <a:extLst>
              <a:ext uri="{FF2B5EF4-FFF2-40B4-BE49-F238E27FC236}">
                <a16:creationId xmlns:a16="http://schemas.microsoft.com/office/drawing/2014/main" id="{7E969B03-DF9D-D449-84A8-808183DBF5C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>
              <a:ea typeface="ヒラギノ角ゴ Pro W3" panose="020B0300000000000000" pitchFamily="34" charset="-128"/>
            </a:endParaRPr>
          </a:p>
        </p:txBody>
      </p:sp>
      <p:sp>
        <p:nvSpPr>
          <p:cNvPr id="24582" name="Slide Number Placeholder 3">
            <a:extLst>
              <a:ext uri="{FF2B5EF4-FFF2-40B4-BE49-F238E27FC236}">
                <a16:creationId xmlns:a16="http://schemas.microsoft.com/office/drawing/2014/main" id="{3A705782-7E55-3840-86E9-057D146A589A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597C27C8-F153-2541-AF06-18F0F305E16F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10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Slide Number Placeholder 6">
            <a:extLst>
              <a:ext uri="{FF2B5EF4-FFF2-40B4-BE49-F238E27FC236}">
                <a16:creationId xmlns:a16="http://schemas.microsoft.com/office/drawing/2014/main" id="{01B386C6-5637-9540-B186-C72CE55CD8E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B166417F-27C5-914F-98D8-D414C0DD7B72}" type="slidenum">
              <a:rPr lang="en-GB" altLang="en-US">
                <a:latin typeface="Calibri" panose="020F0502020204030204" pitchFamily="34" charset="0"/>
              </a:rPr>
              <a:pPr/>
              <a:t>11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26626" name="Slide Number Placeholder 6">
            <a:extLst>
              <a:ext uri="{FF2B5EF4-FFF2-40B4-BE49-F238E27FC236}">
                <a16:creationId xmlns:a16="http://schemas.microsoft.com/office/drawing/2014/main" id="{8E9553A8-8D37-224C-97EF-BFECD7FB9401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2BCF244F-FD28-404A-AD42-F7C0F174E639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11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26627" name="Slide Number Placeholder 6">
            <a:extLst>
              <a:ext uri="{FF2B5EF4-FFF2-40B4-BE49-F238E27FC236}">
                <a16:creationId xmlns:a16="http://schemas.microsoft.com/office/drawing/2014/main" id="{AC1FA8C7-FA2F-F94D-804B-DF561B175B7D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9B14ADA9-AA33-3B47-A922-2822BEA20A4E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11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26628" name="Slide Image Placeholder 1">
            <a:extLst>
              <a:ext uri="{FF2B5EF4-FFF2-40B4-BE49-F238E27FC236}">
                <a16:creationId xmlns:a16="http://schemas.microsoft.com/office/drawing/2014/main" id="{AF1654B3-C728-204B-8F14-5FEE9C651A4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9" name="Notes Placeholder 2">
            <a:extLst>
              <a:ext uri="{FF2B5EF4-FFF2-40B4-BE49-F238E27FC236}">
                <a16:creationId xmlns:a16="http://schemas.microsoft.com/office/drawing/2014/main" id="{F936BB2A-2B40-1548-92F9-98C478D7FCE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>
              <a:ea typeface="ヒラギノ角ゴ Pro W3" panose="020B0300000000000000" pitchFamily="34" charset="-128"/>
            </a:endParaRPr>
          </a:p>
        </p:txBody>
      </p:sp>
      <p:sp>
        <p:nvSpPr>
          <p:cNvPr id="26630" name="Slide Number Placeholder 3">
            <a:extLst>
              <a:ext uri="{FF2B5EF4-FFF2-40B4-BE49-F238E27FC236}">
                <a16:creationId xmlns:a16="http://schemas.microsoft.com/office/drawing/2014/main" id="{E0CFD5A0-71AB-CA47-8D49-E76DE39349BA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2D291A6B-4E1D-E943-912B-AAFCF499F50C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11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Slide Number Placeholder 6">
            <a:extLst>
              <a:ext uri="{FF2B5EF4-FFF2-40B4-BE49-F238E27FC236}">
                <a16:creationId xmlns:a16="http://schemas.microsoft.com/office/drawing/2014/main" id="{353E0347-0B75-D44C-A38E-1A749793FCE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0E583FB6-8586-CF48-84D7-B8C86495AF3D}" type="slidenum">
              <a:rPr lang="en-GB" altLang="en-US">
                <a:latin typeface="Calibri" panose="020F0502020204030204" pitchFamily="34" charset="0"/>
              </a:rPr>
              <a:pPr/>
              <a:t>12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28674" name="Slide Number Placeholder 6">
            <a:extLst>
              <a:ext uri="{FF2B5EF4-FFF2-40B4-BE49-F238E27FC236}">
                <a16:creationId xmlns:a16="http://schemas.microsoft.com/office/drawing/2014/main" id="{2140705C-957E-1147-9BC9-52FDD7F56B78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08DA308A-0855-8840-87F5-75CAD78C6C25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12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28675" name="Slide Number Placeholder 6">
            <a:extLst>
              <a:ext uri="{FF2B5EF4-FFF2-40B4-BE49-F238E27FC236}">
                <a16:creationId xmlns:a16="http://schemas.microsoft.com/office/drawing/2014/main" id="{BF62C214-BEB0-3340-B753-351577CDF4A9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B07B82FC-60AB-3146-AD08-2F97CA93A644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12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28676" name="Slide Image Placeholder 1">
            <a:extLst>
              <a:ext uri="{FF2B5EF4-FFF2-40B4-BE49-F238E27FC236}">
                <a16:creationId xmlns:a16="http://schemas.microsoft.com/office/drawing/2014/main" id="{C8E3A02B-F055-F54F-BC1E-DFF46834994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7" name="Notes Placeholder 2">
            <a:extLst>
              <a:ext uri="{FF2B5EF4-FFF2-40B4-BE49-F238E27FC236}">
                <a16:creationId xmlns:a16="http://schemas.microsoft.com/office/drawing/2014/main" id="{5A5657B8-F7AE-E148-9AF4-965EB8AEE822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>
              <a:ea typeface="ヒラギノ角ゴ Pro W3" panose="020B0300000000000000" pitchFamily="34" charset="-128"/>
            </a:endParaRPr>
          </a:p>
        </p:txBody>
      </p:sp>
      <p:sp>
        <p:nvSpPr>
          <p:cNvPr id="28678" name="Slide Number Placeholder 3">
            <a:extLst>
              <a:ext uri="{FF2B5EF4-FFF2-40B4-BE49-F238E27FC236}">
                <a16:creationId xmlns:a16="http://schemas.microsoft.com/office/drawing/2014/main" id="{446B4023-8F39-0143-952B-01A131AB7AA7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F15099E3-4E6D-654F-A7AE-5359996C20A1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12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Slide Number Placeholder 6">
            <a:extLst>
              <a:ext uri="{FF2B5EF4-FFF2-40B4-BE49-F238E27FC236}">
                <a16:creationId xmlns:a16="http://schemas.microsoft.com/office/drawing/2014/main" id="{FB11C11C-9818-3943-BA7E-C1D9CF0EE0C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FC259557-E885-2443-9E34-550217C9E41B}" type="slidenum">
              <a:rPr lang="en-GB" altLang="en-US">
                <a:latin typeface="Calibri" panose="020F0502020204030204" pitchFamily="34" charset="0"/>
              </a:rPr>
              <a:pPr/>
              <a:t>13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30722" name="Slide Number Placeholder 6">
            <a:extLst>
              <a:ext uri="{FF2B5EF4-FFF2-40B4-BE49-F238E27FC236}">
                <a16:creationId xmlns:a16="http://schemas.microsoft.com/office/drawing/2014/main" id="{852BF681-D5A0-1D4D-B497-2EE60D68956D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86DB1A68-BC8A-924D-A370-E5D574C36ECB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13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30723" name="Slide Number Placeholder 6">
            <a:extLst>
              <a:ext uri="{FF2B5EF4-FFF2-40B4-BE49-F238E27FC236}">
                <a16:creationId xmlns:a16="http://schemas.microsoft.com/office/drawing/2014/main" id="{90AD4186-32FE-1649-AD12-AFFC029AFC8C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F2D5F336-4D58-834D-A94F-511D39C4124A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13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30724" name="Slide Image Placeholder 1">
            <a:extLst>
              <a:ext uri="{FF2B5EF4-FFF2-40B4-BE49-F238E27FC236}">
                <a16:creationId xmlns:a16="http://schemas.microsoft.com/office/drawing/2014/main" id="{1ADCAFBE-27AF-0841-9D61-A2D12655363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5" name="Notes Placeholder 2">
            <a:extLst>
              <a:ext uri="{FF2B5EF4-FFF2-40B4-BE49-F238E27FC236}">
                <a16:creationId xmlns:a16="http://schemas.microsoft.com/office/drawing/2014/main" id="{5658E367-AF01-FD42-A854-AC0EC55890D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>
              <a:ea typeface="ヒラギノ角ゴ Pro W3" panose="020B0300000000000000" pitchFamily="34" charset="-128"/>
            </a:endParaRPr>
          </a:p>
        </p:txBody>
      </p:sp>
      <p:sp>
        <p:nvSpPr>
          <p:cNvPr id="30726" name="Slide Number Placeholder 3">
            <a:extLst>
              <a:ext uri="{FF2B5EF4-FFF2-40B4-BE49-F238E27FC236}">
                <a16:creationId xmlns:a16="http://schemas.microsoft.com/office/drawing/2014/main" id="{D1D658A7-8357-E842-95E0-5A90CFC5888C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95D1B167-978D-3B4E-B741-F2F13C391270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13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Slide Number Placeholder 6">
            <a:extLst>
              <a:ext uri="{FF2B5EF4-FFF2-40B4-BE49-F238E27FC236}">
                <a16:creationId xmlns:a16="http://schemas.microsoft.com/office/drawing/2014/main" id="{BD7344D2-7035-6649-AEE5-C542FD7A892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E7D0092C-1CEE-F447-AE0A-AE0C37AA0B38}" type="slidenum">
              <a:rPr lang="en-GB" altLang="en-US">
                <a:latin typeface="Calibri" panose="020F0502020204030204" pitchFamily="34" charset="0"/>
              </a:rPr>
              <a:pPr/>
              <a:t>14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32770" name="Slide Number Placeholder 6">
            <a:extLst>
              <a:ext uri="{FF2B5EF4-FFF2-40B4-BE49-F238E27FC236}">
                <a16:creationId xmlns:a16="http://schemas.microsoft.com/office/drawing/2014/main" id="{281B25AA-1873-7347-B3AE-6264E997B60F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56927581-1FCD-2F41-87C4-897FC6CCBC76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14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32771" name="Slide Number Placeholder 6">
            <a:extLst>
              <a:ext uri="{FF2B5EF4-FFF2-40B4-BE49-F238E27FC236}">
                <a16:creationId xmlns:a16="http://schemas.microsoft.com/office/drawing/2014/main" id="{82CCF030-4855-594A-A5E2-F237D1A2C24B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E8E72914-E8A2-8842-A9F5-2004C760C73F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14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32772" name="Slide Image Placeholder 1">
            <a:extLst>
              <a:ext uri="{FF2B5EF4-FFF2-40B4-BE49-F238E27FC236}">
                <a16:creationId xmlns:a16="http://schemas.microsoft.com/office/drawing/2014/main" id="{4F2197B4-7DFA-3D43-B6C4-A3A38A9523D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3" name="Notes Placeholder 2">
            <a:extLst>
              <a:ext uri="{FF2B5EF4-FFF2-40B4-BE49-F238E27FC236}">
                <a16:creationId xmlns:a16="http://schemas.microsoft.com/office/drawing/2014/main" id="{54B801C2-BA1B-C644-86F3-D1C47E7E19E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>
              <a:ea typeface="ヒラギノ角ゴ Pro W3" panose="020B0300000000000000" pitchFamily="34" charset="-128"/>
            </a:endParaRPr>
          </a:p>
        </p:txBody>
      </p:sp>
      <p:sp>
        <p:nvSpPr>
          <p:cNvPr id="32774" name="Slide Number Placeholder 3">
            <a:extLst>
              <a:ext uri="{FF2B5EF4-FFF2-40B4-BE49-F238E27FC236}">
                <a16:creationId xmlns:a16="http://schemas.microsoft.com/office/drawing/2014/main" id="{77C8278E-5A82-AD46-ADDE-FE668345E27C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D8792147-CB8F-864F-A567-A0E66B7E0100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14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Slide Number Placeholder 6">
            <a:extLst>
              <a:ext uri="{FF2B5EF4-FFF2-40B4-BE49-F238E27FC236}">
                <a16:creationId xmlns:a16="http://schemas.microsoft.com/office/drawing/2014/main" id="{E216C1E6-0D53-624E-AACE-D015643A3E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303E84DC-3771-D547-8B0B-96C862775853}" type="slidenum">
              <a:rPr lang="en-GB" altLang="en-US">
                <a:latin typeface="Calibri" panose="020F0502020204030204" pitchFamily="34" charset="0"/>
              </a:rPr>
              <a:pPr/>
              <a:t>15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34818" name="Slide Number Placeholder 6">
            <a:extLst>
              <a:ext uri="{FF2B5EF4-FFF2-40B4-BE49-F238E27FC236}">
                <a16:creationId xmlns:a16="http://schemas.microsoft.com/office/drawing/2014/main" id="{AA7CD431-963E-FC4D-B45B-3C2EB125FA98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60CEBFF0-68F4-FD4F-A55C-D6E34DC34B42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15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34819" name="Slide Number Placeholder 6">
            <a:extLst>
              <a:ext uri="{FF2B5EF4-FFF2-40B4-BE49-F238E27FC236}">
                <a16:creationId xmlns:a16="http://schemas.microsoft.com/office/drawing/2014/main" id="{8B9E715E-4DF8-D74C-AD01-EB4D65EB17E1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0F9276AE-64A8-144B-9658-59F41B473A5B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15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34820" name="Slide Image Placeholder 1">
            <a:extLst>
              <a:ext uri="{FF2B5EF4-FFF2-40B4-BE49-F238E27FC236}">
                <a16:creationId xmlns:a16="http://schemas.microsoft.com/office/drawing/2014/main" id="{1C0D8CB3-F02A-6E42-9B45-D2F301AE5F4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4821" name="Notes Placeholder 2">
            <a:extLst>
              <a:ext uri="{FF2B5EF4-FFF2-40B4-BE49-F238E27FC236}">
                <a16:creationId xmlns:a16="http://schemas.microsoft.com/office/drawing/2014/main" id="{7FE1D6D4-4C6D-1B42-BDEE-8560418FC67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>
              <a:ea typeface="ヒラギノ角ゴ Pro W3" panose="020B0300000000000000" pitchFamily="34" charset="-128"/>
            </a:endParaRPr>
          </a:p>
        </p:txBody>
      </p:sp>
      <p:sp>
        <p:nvSpPr>
          <p:cNvPr id="34822" name="Slide Number Placeholder 3">
            <a:extLst>
              <a:ext uri="{FF2B5EF4-FFF2-40B4-BE49-F238E27FC236}">
                <a16:creationId xmlns:a16="http://schemas.microsoft.com/office/drawing/2014/main" id="{43F0CF9C-ADAA-CA42-989A-251DA3A6283C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5A5F20E5-0002-D64F-96A5-621983DF5EDC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15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Slide Number Placeholder 6">
            <a:extLst>
              <a:ext uri="{FF2B5EF4-FFF2-40B4-BE49-F238E27FC236}">
                <a16:creationId xmlns:a16="http://schemas.microsoft.com/office/drawing/2014/main" id="{EC06162E-7322-1746-80C3-1B0D7BF6ED4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C11E74C9-D030-234C-9ECD-6890DD6231F5}" type="slidenum">
              <a:rPr lang="en-GB" altLang="en-US">
                <a:latin typeface="Calibri" panose="020F0502020204030204" pitchFamily="34" charset="0"/>
              </a:rPr>
              <a:pPr/>
              <a:t>16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36866" name="Slide Number Placeholder 6">
            <a:extLst>
              <a:ext uri="{FF2B5EF4-FFF2-40B4-BE49-F238E27FC236}">
                <a16:creationId xmlns:a16="http://schemas.microsoft.com/office/drawing/2014/main" id="{DCD924DE-B57C-0449-91B5-01FB8317F691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5333B11E-1769-BF47-A240-DCDC296C591B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16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36867" name="Slide Number Placeholder 6">
            <a:extLst>
              <a:ext uri="{FF2B5EF4-FFF2-40B4-BE49-F238E27FC236}">
                <a16:creationId xmlns:a16="http://schemas.microsoft.com/office/drawing/2014/main" id="{DF66894D-6D00-B44A-9DD1-28D111091432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C7401BFC-04C0-9147-9918-ACD118A38929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16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36868" name="Slide Image Placeholder 1">
            <a:extLst>
              <a:ext uri="{FF2B5EF4-FFF2-40B4-BE49-F238E27FC236}">
                <a16:creationId xmlns:a16="http://schemas.microsoft.com/office/drawing/2014/main" id="{9418A275-0A80-0249-9C6D-7C17ABCD334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9" name="Notes Placeholder 2">
            <a:extLst>
              <a:ext uri="{FF2B5EF4-FFF2-40B4-BE49-F238E27FC236}">
                <a16:creationId xmlns:a16="http://schemas.microsoft.com/office/drawing/2014/main" id="{E97C7731-BD51-4C4C-B297-FD983716705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>
              <a:ea typeface="ヒラギノ角ゴ Pro W3" panose="020B0300000000000000" pitchFamily="34" charset="-128"/>
            </a:endParaRPr>
          </a:p>
        </p:txBody>
      </p:sp>
      <p:sp>
        <p:nvSpPr>
          <p:cNvPr id="36870" name="Slide Number Placeholder 3">
            <a:extLst>
              <a:ext uri="{FF2B5EF4-FFF2-40B4-BE49-F238E27FC236}">
                <a16:creationId xmlns:a16="http://schemas.microsoft.com/office/drawing/2014/main" id="{C62449A8-102D-594E-8E98-8F8B6BBD8757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D44C50D7-C5B3-014F-B7D5-EC8BA29C678D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16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Slide Number Placeholder 6">
            <a:extLst>
              <a:ext uri="{FF2B5EF4-FFF2-40B4-BE49-F238E27FC236}">
                <a16:creationId xmlns:a16="http://schemas.microsoft.com/office/drawing/2014/main" id="{2B357066-FCAB-EF4F-8CB8-FCF8E4DBADD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D88AD1DD-2199-1A48-9ED1-5A94E0366336}" type="slidenum">
              <a:rPr lang="en-GB" altLang="en-US">
                <a:latin typeface="Calibri" panose="020F0502020204030204" pitchFamily="34" charset="0"/>
              </a:rPr>
              <a:pPr/>
              <a:t>17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38914" name="Slide Number Placeholder 6">
            <a:extLst>
              <a:ext uri="{FF2B5EF4-FFF2-40B4-BE49-F238E27FC236}">
                <a16:creationId xmlns:a16="http://schemas.microsoft.com/office/drawing/2014/main" id="{1C7D6FB6-3855-B743-BBFD-AF599A40ABFF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50B96C5C-1341-0C4B-BB6F-5259B1BC73F1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17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38915" name="Slide Number Placeholder 6">
            <a:extLst>
              <a:ext uri="{FF2B5EF4-FFF2-40B4-BE49-F238E27FC236}">
                <a16:creationId xmlns:a16="http://schemas.microsoft.com/office/drawing/2014/main" id="{F07B36A6-29AA-734E-8599-BDD85BCD3A6C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E6F6B57E-11FD-5E49-812E-489FC47E9D7A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17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38916" name="Slide Image Placeholder 1">
            <a:extLst>
              <a:ext uri="{FF2B5EF4-FFF2-40B4-BE49-F238E27FC236}">
                <a16:creationId xmlns:a16="http://schemas.microsoft.com/office/drawing/2014/main" id="{A61478A9-7E26-7648-8ED8-E751F57EC8A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7" name="Notes Placeholder 2">
            <a:extLst>
              <a:ext uri="{FF2B5EF4-FFF2-40B4-BE49-F238E27FC236}">
                <a16:creationId xmlns:a16="http://schemas.microsoft.com/office/drawing/2014/main" id="{27161415-9618-7B4B-9F88-EEC80C19719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>
              <a:ea typeface="ヒラギノ角ゴ Pro W3" panose="020B0300000000000000" pitchFamily="34" charset="-128"/>
            </a:endParaRPr>
          </a:p>
        </p:txBody>
      </p:sp>
      <p:sp>
        <p:nvSpPr>
          <p:cNvPr id="38918" name="Slide Number Placeholder 3">
            <a:extLst>
              <a:ext uri="{FF2B5EF4-FFF2-40B4-BE49-F238E27FC236}">
                <a16:creationId xmlns:a16="http://schemas.microsoft.com/office/drawing/2014/main" id="{1422E187-541B-6D48-A9A7-A7CAA79369F4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327167E9-99E1-224C-A922-67FA0541FEB4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17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  <a:prstGeom prst="rect">
            <a:avLst/>
          </a:prstGeom>
        </p:spPr>
        <p:txBody>
          <a:bodyPr/>
          <a:lstStyle>
            <a:lvl1pPr>
              <a:defRPr baseline="0">
                <a:latin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 baseline="0">
                <a:latin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/>
          <a:lstStyle>
            <a:lvl1pPr>
              <a:defRPr baseline="0">
                <a:latin typeface="Arial" panose="020B0604020202020204" pitchFamily="34" charset="0"/>
              </a:defRPr>
            </a:lvl1pPr>
            <a:lvl2pPr>
              <a:defRPr baseline="0">
                <a:latin typeface="Arial" panose="020B0604020202020204" pitchFamily="34" charset="0"/>
              </a:defRPr>
            </a:lvl2pPr>
            <a:lvl3pPr>
              <a:defRPr baseline="0">
                <a:latin typeface="Arial" panose="020B0604020202020204" pitchFamily="34" charset="0"/>
              </a:defRPr>
            </a:lvl3pPr>
            <a:lvl4pPr>
              <a:defRPr baseline="0">
                <a:latin typeface="Arial" panose="020B0604020202020204" pitchFamily="34" charset="0"/>
              </a:defRPr>
            </a:lvl4pPr>
            <a:lvl5pPr>
              <a:defRPr baseline="0">
                <a:latin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  <a:latin typeface="Arial" panose="020B0604020202020204" pitchFamily="34" charset="0"/>
              </a:rPr>
              <a:t>MBA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  <a:latin typeface="Arial" panose="020B0604020202020204" pitchFamily="34" charset="0"/>
              </a:rPr>
              <a:t>Banking and Financial Economics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  <a:latin typeface="Arial" panose="020B0604020202020204" pitchFamily="34" charset="0"/>
              </a:rPr>
              <a:t>Week 1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  <a:latin typeface="Arial" panose="020B0604020202020204" pitchFamily="34" charset="0"/>
              </a:rPr>
              <a:t>Understanding Financial Economics – PART 1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4294967295"/>
          </p:nvPr>
        </p:nvSpPr>
        <p:spPr bwMode="auto">
          <a:xfrm>
            <a:off x="8244408" y="6453336"/>
            <a:ext cx="730250" cy="33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04677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3">
            <a:extLst>
              <a:ext uri="{FF2B5EF4-FFF2-40B4-BE49-F238E27FC236}">
                <a16:creationId xmlns:a16="http://schemas.microsoft.com/office/drawing/2014/main" id="{E0FABF7C-5EAD-E740-AEAA-EC8A6DD6C00F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827088" y="3429000"/>
            <a:ext cx="3744912" cy="21717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GB" altLang="en-US" b="1" i="1" dirty="0">
                <a:solidFill>
                  <a:schemeClr val="bg1"/>
                </a:solidFill>
                <a:latin typeface="Corbel" panose="020B0503020204020204" pitchFamily="34" charset="0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Module Leader </a:t>
            </a:r>
            <a:br>
              <a:rPr lang="en-GB" altLang="en-US" b="1" i="1" dirty="0">
                <a:solidFill>
                  <a:schemeClr val="bg1"/>
                </a:solidFill>
                <a:latin typeface="Corbel" panose="020B0503020204020204" pitchFamily="34" charset="0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</a:br>
            <a:r>
              <a:rPr lang="en-GB" altLang="en-US" dirty="0">
                <a:solidFill>
                  <a:schemeClr val="bg1"/>
                </a:solidFill>
                <a:latin typeface="Corbel" panose="020B0503020204020204" pitchFamily="34" charset="0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Dave Coker</a:t>
            </a:r>
            <a:endParaRPr lang="en-GB" altLang="en-US" sz="1200" dirty="0">
              <a:solidFill>
                <a:schemeClr val="bg1"/>
              </a:solidFill>
              <a:latin typeface="Corbel" panose="020B0503020204020204" pitchFamily="34" charset="0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</p:txBody>
      </p:sp>
      <p:sp>
        <p:nvSpPr>
          <p:cNvPr id="8194" name="Title 1">
            <a:extLst>
              <a:ext uri="{FF2B5EF4-FFF2-40B4-BE49-F238E27FC236}">
                <a16:creationId xmlns:a16="http://schemas.microsoft.com/office/drawing/2014/main" id="{9F67F3E0-12E5-ED40-B599-78C4F501DC0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Staffing</a:t>
            </a:r>
            <a:br>
              <a:rPr lang="en-US" altLang="en-US"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</a:br>
            <a:br>
              <a:rPr lang="en-US" altLang="en-US"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</a:br>
            <a:endParaRPr lang="en-US" altLang="en-US" sz="2400"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955AA-B52F-FE42-B3EA-3D4DECF2EB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550" y="44450"/>
            <a:ext cx="7197725" cy="658813"/>
          </a:xfrm>
        </p:spPr>
        <p:txBody>
          <a:bodyPr lIns="91440" tIns="45720" rIns="91440" bIns="45720"/>
          <a:lstStyle/>
          <a:p>
            <a:pPr eaLnBrk="1" hangingPunct="1">
              <a:defRPr/>
            </a:pPr>
            <a:r>
              <a:rPr lang="en-GB" altLang="x-none" dirty="0">
                <a:effectLst>
                  <a:outerShdw blurRad="38100" dist="38100" dir="2700000" algn="tl">
                    <a:srgbClr val="C0C0C0"/>
                  </a:outerShdw>
                </a:effectLst>
                <a:latin typeface="Gill Sans MT" charset="0"/>
                <a:ea typeface="ヒラギノ角ゴ Pro W3" charset="-128"/>
              </a:rPr>
              <a:t>Lecture 1</a:t>
            </a:r>
          </a:p>
        </p:txBody>
      </p:sp>
      <p:sp>
        <p:nvSpPr>
          <p:cNvPr id="9218" name="Content Placeholder 2">
            <a:extLst>
              <a:ext uri="{FF2B5EF4-FFF2-40B4-BE49-F238E27FC236}">
                <a16:creationId xmlns:a16="http://schemas.microsoft.com/office/drawing/2014/main" id="{49FA8E90-2DB2-8C41-B03D-9C02381013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850" y="791153"/>
            <a:ext cx="7197725" cy="4319588"/>
          </a:xfrm>
        </p:spPr>
        <p:txBody>
          <a:bodyPr/>
          <a:lstStyle/>
          <a:p>
            <a:pPr eaLnBrk="1" hangingPunct="1"/>
            <a:r>
              <a:rPr lang="en-GB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Role of Financial Markets and Institutions</a:t>
            </a:r>
          </a:p>
          <a:p>
            <a:pPr eaLnBrk="1" hangingPunct="1"/>
            <a:endParaRPr lang="en-GB" altLang="en-US" dirty="0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2">
            <a:extLst>
              <a:ext uri="{FF2B5EF4-FFF2-40B4-BE49-F238E27FC236}">
                <a16:creationId xmlns:a16="http://schemas.microsoft.com/office/drawing/2014/main" id="{3EADECCD-E66E-AA48-AB9B-BCEE8EB476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07950"/>
            <a:ext cx="9144000" cy="658813"/>
          </a:xfrm>
        </p:spPr>
        <p:txBody>
          <a:bodyPr lIns="91440" tIns="45720" rIns="91440" bIns="45720"/>
          <a:lstStyle/>
          <a:p>
            <a:r>
              <a:rPr lang="en-GB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BROAD Lecture Overview</a:t>
            </a:r>
          </a:p>
        </p:txBody>
      </p:sp>
      <p:sp>
        <p:nvSpPr>
          <p:cNvPr id="11266" name="Rectangle 3">
            <a:extLst>
              <a:ext uri="{FF2B5EF4-FFF2-40B4-BE49-F238E27FC236}">
                <a16:creationId xmlns:a16="http://schemas.microsoft.com/office/drawing/2014/main" id="{813A869F-B095-434F-846C-6544985130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850" y="780554"/>
            <a:ext cx="7197725" cy="43180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Financial Markets: definition and types and role</a:t>
            </a:r>
          </a:p>
          <a:p>
            <a:pPr>
              <a:lnSpc>
                <a:spcPct val="80000"/>
              </a:lnSpc>
            </a:pPr>
            <a:r>
              <a:rPr lang="en-GB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Money Markets</a:t>
            </a:r>
          </a:p>
          <a:p>
            <a:pPr>
              <a:lnSpc>
                <a:spcPct val="80000"/>
              </a:lnSpc>
            </a:pPr>
            <a:r>
              <a:rPr lang="en-GB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Capital Markets</a:t>
            </a:r>
          </a:p>
          <a:p>
            <a:pPr lvl="1">
              <a:lnSpc>
                <a:spcPct val="80000"/>
              </a:lnSpc>
            </a:pPr>
            <a:r>
              <a:rPr lang="en-GB" altLang="en-US" sz="20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Bond Markets</a:t>
            </a:r>
          </a:p>
          <a:p>
            <a:pPr lvl="1">
              <a:lnSpc>
                <a:spcPct val="80000"/>
              </a:lnSpc>
            </a:pPr>
            <a:r>
              <a:rPr lang="en-GB" altLang="en-US" sz="20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Equity Markets</a:t>
            </a:r>
          </a:p>
          <a:p>
            <a:pPr lvl="1">
              <a:lnSpc>
                <a:spcPct val="80000"/>
              </a:lnSpc>
            </a:pPr>
            <a:r>
              <a:rPr lang="en-GB" altLang="en-US" sz="20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Derivatives</a:t>
            </a:r>
          </a:p>
          <a:p>
            <a:pPr>
              <a:lnSpc>
                <a:spcPct val="80000"/>
              </a:lnSpc>
            </a:pPr>
            <a:r>
              <a:rPr lang="en-GB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Valuation</a:t>
            </a:r>
          </a:p>
          <a:p>
            <a:pPr>
              <a:lnSpc>
                <a:spcPct val="80000"/>
              </a:lnSpc>
            </a:pPr>
            <a:r>
              <a:rPr lang="en-GB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Financial Markets Regulation</a:t>
            </a:r>
          </a:p>
          <a:p>
            <a:pPr>
              <a:lnSpc>
                <a:spcPct val="80000"/>
              </a:lnSpc>
            </a:pPr>
            <a:r>
              <a:rPr lang="en-GB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Global Financial Markets</a:t>
            </a:r>
          </a:p>
          <a:p>
            <a:pPr>
              <a:lnSpc>
                <a:spcPct val="80000"/>
              </a:lnSpc>
            </a:pPr>
            <a:r>
              <a:rPr lang="en-GB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Financial Institutions, definition and role</a:t>
            </a:r>
          </a:p>
          <a:p>
            <a:pPr lvl="1">
              <a:lnSpc>
                <a:spcPct val="80000"/>
              </a:lnSpc>
            </a:pPr>
            <a:r>
              <a:rPr lang="en-GB" altLang="en-US" sz="20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Depository &amp; Non Depository</a:t>
            </a:r>
          </a:p>
          <a:p>
            <a:pPr>
              <a:lnSpc>
                <a:spcPct val="80000"/>
              </a:lnSpc>
            </a:pPr>
            <a:endParaRPr lang="en-GB" altLang="en-US" dirty="0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  <a:p>
            <a:pPr>
              <a:lnSpc>
                <a:spcPct val="80000"/>
              </a:lnSpc>
            </a:pPr>
            <a:endParaRPr lang="en-GB" altLang="en-US" dirty="0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  <a:p>
            <a:pPr>
              <a:lnSpc>
                <a:spcPct val="80000"/>
              </a:lnSpc>
            </a:pPr>
            <a:endParaRPr lang="en-GB" altLang="en-US" dirty="0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2">
            <a:extLst>
              <a:ext uri="{FF2B5EF4-FFF2-40B4-BE49-F238E27FC236}">
                <a16:creationId xmlns:a16="http://schemas.microsoft.com/office/drawing/2014/main" id="{8CCBA16B-C705-B143-B7DF-62A9DC3DD8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550" y="107950"/>
            <a:ext cx="7197725" cy="658813"/>
          </a:xfrm>
        </p:spPr>
        <p:txBody>
          <a:bodyPr lIns="91440" tIns="45720" rIns="91440" bIns="45720"/>
          <a:lstStyle/>
          <a:p>
            <a:r>
              <a:rPr lang="en-GB" altLang="en-US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Lecture Overview</a:t>
            </a:r>
          </a:p>
        </p:txBody>
      </p:sp>
      <p:sp>
        <p:nvSpPr>
          <p:cNvPr id="13314" name="Rectangle 3">
            <a:extLst>
              <a:ext uri="{FF2B5EF4-FFF2-40B4-BE49-F238E27FC236}">
                <a16:creationId xmlns:a16="http://schemas.microsoft.com/office/drawing/2014/main" id="{C554B4E9-EDB5-2541-9E1B-EBA98D37A3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725" y="766763"/>
            <a:ext cx="7197725" cy="43180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Financial Markets: definition and types and role</a:t>
            </a:r>
          </a:p>
          <a:p>
            <a:pPr>
              <a:lnSpc>
                <a:spcPct val="80000"/>
              </a:lnSpc>
            </a:pPr>
            <a:endParaRPr lang="en-GB" altLang="en-US" dirty="0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  <a:p>
            <a:pPr>
              <a:lnSpc>
                <a:spcPct val="80000"/>
              </a:lnSpc>
            </a:pPr>
            <a:r>
              <a:rPr lang="en-GB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Securities Traded </a:t>
            </a:r>
          </a:p>
          <a:p>
            <a:pPr>
              <a:lnSpc>
                <a:spcPct val="80000"/>
              </a:lnSpc>
            </a:pPr>
            <a:endParaRPr lang="en-GB" altLang="en-US" dirty="0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7A27B4-FA5C-1A47-AE4A-718F08A5B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3138" y="115888"/>
            <a:ext cx="7197725" cy="65881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accent5">
                    <a:lumMod val="10000"/>
                  </a:schemeClr>
                </a:solidFill>
                <a:ea typeface="+mj-ea"/>
              </a:rPr>
              <a:t>Overview of Financial Markets</a:t>
            </a:r>
            <a:endParaRPr lang="en-GB" dirty="0">
              <a:solidFill>
                <a:schemeClr val="accent5">
                  <a:lumMod val="10000"/>
                </a:schemeClr>
              </a:solidFill>
              <a:ea typeface="+mj-ea"/>
            </a:endParaRPr>
          </a:p>
        </p:txBody>
      </p:sp>
      <p:sp>
        <p:nvSpPr>
          <p:cNvPr id="15362" name="Content Placeholder 2">
            <a:extLst>
              <a:ext uri="{FF2B5EF4-FFF2-40B4-BE49-F238E27FC236}">
                <a16:creationId xmlns:a16="http://schemas.microsoft.com/office/drawing/2014/main" id="{8BB9D92A-DF3A-4946-B981-6F56C19C7D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6951" y="765175"/>
            <a:ext cx="7197725" cy="4319588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A </a:t>
            </a:r>
            <a:r>
              <a:rPr lang="en-US" altLang="en-US" b="1" dirty="0">
                <a:solidFill>
                  <a:srgbClr val="A50021"/>
                </a:solidFill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financial market</a:t>
            </a:r>
            <a:r>
              <a:rPr lang="en-US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 is a market in which financial assets (securities) can be purchased or sold</a:t>
            </a:r>
          </a:p>
          <a:p>
            <a:pPr eaLnBrk="1" hangingPunct="1">
              <a:lnSpc>
                <a:spcPct val="80000"/>
              </a:lnSpc>
            </a:pPr>
            <a:endParaRPr lang="en-US" altLang="en-US" dirty="0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Financial markets facilitate financing and investing by households, firms, and government agencies</a:t>
            </a:r>
          </a:p>
          <a:p>
            <a:pPr eaLnBrk="1" hangingPunct="1">
              <a:lnSpc>
                <a:spcPct val="80000"/>
              </a:lnSpc>
            </a:pPr>
            <a:endParaRPr lang="en-US" altLang="en-US" dirty="0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Participants that provide funds are called </a:t>
            </a:r>
            <a:r>
              <a:rPr lang="en-US" altLang="en-US" b="1" dirty="0">
                <a:solidFill>
                  <a:srgbClr val="A50021"/>
                </a:solidFill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surplus units</a:t>
            </a:r>
            <a:endParaRPr lang="en-US" altLang="en-US" dirty="0">
              <a:solidFill>
                <a:srgbClr val="A50021"/>
              </a:solidFill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e.g., households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Participants that enter markets to obtain funds are </a:t>
            </a:r>
            <a:r>
              <a:rPr lang="en-US" altLang="en-US" b="1" dirty="0">
                <a:solidFill>
                  <a:srgbClr val="A50021"/>
                </a:solidFill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deficit units</a:t>
            </a:r>
            <a:endParaRPr lang="en-US" altLang="en-US" dirty="0">
              <a:solidFill>
                <a:srgbClr val="A50021"/>
              </a:solidFill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e.g., the government, firms</a:t>
            </a:r>
          </a:p>
          <a:p>
            <a:pPr lvl="1" eaLnBrk="1" hangingPunct="1">
              <a:lnSpc>
                <a:spcPct val="80000"/>
              </a:lnSpc>
            </a:pPr>
            <a:endParaRPr lang="en-US" altLang="en-US" sz="2000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Some units are simultaneously surplus and deficit.</a:t>
            </a:r>
          </a:p>
          <a:p>
            <a:pPr lvl="1" eaLnBrk="1" hangingPunct="1">
              <a:lnSpc>
                <a:spcPct val="80000"/>
              </a:lnSpc>
              <a:spcBef>
                <a:spcPts val="600"/>
              </a:spcBef>
              <a:buSzPct val="80000"/>
            </a:pPr>
            <a:r>
              <a:rPr lang="en-US" altLang="en-US" sz="20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e.g.,  firms, commercial banks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1959D7-63FB-264F-9196-0F11E64C2B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3138" y="115888"/>
            <a:ext cx="7197725" cy="65881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accent5">
                    <a:lumMod val="10000"/>
                  </a:schemeClr>
                </a:solidFill>
                <a:ea typeface="+mj-ea"/>
              </a:rPr>
              <a:t>Overview of Financial Markets</a:t>
            </a:r>
            <a:endParaRPr lang="en-GB" dirty="0">
              <a:solidFill>
                <a:schemeClr val="accent5">
                  <a:lumMod val="10000"/>
                </a:schemeClr>
              </a:solidFill>
              <a:ea typeface="+mj-ea"/>
            </a:endParaRPr>
          </a:p>
        </p:txBody>
      </p:sp>
      <p:sp>
        <p:nvSpPr>
          <p:cNvPr id="17410" name="Content Placeholder 2">
            <a:extLst>
              <a:ext uri="{FF2B5EF4-FFF2-40B4-BE49-F238E27FC236}">
                <a16:creationId xmlns:a16="http://schemas.microsoft.com/office/drawing/2014/main" id="{449C9F11-FD83-2C41-907C-DDD2A2874B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850" y="760466"/>
            <a:ext cx="7197725" cy="4319588"/>
          </a:xfrm>
        </p:spPr>
        <p:txBody>
          <a:bodyPr/>
          <a:lstStyle/>
          <a:p>
            <a:pPr eaLnBrk="1" hangingPunct="1"/>
            <a:r>
              <a:rPr lang="en-US" altLang="en-US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Financial markets provide for financial intermediation</a:t>
            </a:r>
          </a:p>
          <a:p>
            <a:pPr lvl="1" eaLnBrk="1" hangingPunct="1"/>
            <a:r>
              <a:rPr lang="en-US" altLang="en-US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What is an intermediary?</a:t>
            </a:r>
          </a:p>
          <a:p>
            <a:pPr lvl="1" eaLnBrk="1" hangingPunct="1"/>
            <a:r>
              <a:rPr lang="en-US" altLang="en-US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They facilitate financial savings (Surplus Units) </a:t>
            </a:r>
          </a:p>
          <a:p>
            <a:pPr lvl="1" eaLnBrk="1" hangingPunct="1"/>
            <a:r>
              <a:rPr lang="en-US" altLang="en-US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And borrowing / investment (Deficit Units)</a:t>
            </a:r>
          </a:p>
          <a:p>
            <a:pPr eaLnBrk="1" hangingPunct="1"/>
            <a:endParaRPr lang="en-US" altLang="en-US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  <a:p>
            <a:pPr eaLnBrk="1" hangingPunct="1"/>
            <a:r>
              <a:rPr lang="en-US" altLang="en-US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Financial markets provide payments system</a:t>
            </a:r>
          </a:p>
          <a:p>
            <a:pPr eaLnBrk="1" hangingPunct="1"/>
            <a:endParaRPr lang="en-US" altLang="en-US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  <a:p>
            <a:pPr eaLnBrk="1" hangingPunct="1"/>
            <a:r>
              <a:rPr lang="en-US" altLang="en-US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Financial markets provide means to manage risk</a:t>
            </a:r>
          </a:p>
          <a:p>
            <a:pPr eaLnBrk="1" hangingPunct="1"/>
            <a:endParaRPr lang="en-US" altLang="en-US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en-US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A major participant in financial markets is the central bank, because it controls the money supply</a:t>
            </a:r>
          </a:p>
          <a:p>
            <a:pPr eaLnBrk="1" hangingPunct="1"/>
            <a:endParaRPr lang="en-GB" altLang="en-US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  <a:p>
            <a:pPr eaLnBrk="1" hangingPunct="1"/>
            <a:endParaRPr lang="en-US" altLang="en-US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  <a:p>
            <a:pPr eaLnBrk="1" hangingPunct="1"/>
            <a:endParaRPr lang="en-GB" altLang="en-US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F8508264-676E-3D45-9396-BDA2E3410D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850" y="765175"/>
            <a:ext cx="8143875" cy="5357813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120000"/>
              </a:lnSpc>
              <a:buFont typeface="Wingdings 2" panose="05020102010507070707" pitchFamily="18" charset="2"/>
              <a:buChar char=""/>
              <a:defRPr/>
            </a:pPr>
            <a:r>
              <a:rPr lang="en-US" sz="2200" dirty="0">
                <a:ea typeface="+mn-ea"/>
              </a:rPr>
              <a:t>Financial markets can be distinguished by the maturity structure and trading structure of its securities</a:t>
            </a:r>
          </a:p>
          <a:p>
            <a:pPr eaLnBrk="1" hangingPunct="1">
              <a:lnSpc>
                <a:spcPct val="120000"/>
              </a:lnSpc>
              <a:buFont typeface="Wingdings 2" panose="05020102010507070707" pitchFamily="18" charset="2"/>
              <a:buChar char=""/>
              <a:defRPr/>
            </a:pPr>
            <a:r>
              <a:rPr lang="en-US" sz="2200" b="1" dirty="0">
                <a:solidFill>
                  <a:srgbClr val="A50021"/>
                </a:solidFill>
                <a:ea typeface="+mn-ea"/>
              </a:rPr>
              <a:t>Money versus capital markets</a:t>
            </a:r>
          </a:p>
          <a:p>
            <a:pPr lvl="1" eaLnBrk="1" hangingPunct="1">
              <a:lnSpc>
                <a:spcPct val="120000"/>
              </a:lnSpc>
              <a:buFont typeface="Verdana" panose="020B0604030504040204" pitchFamily="34" charset="0"/>
              <a:buChar char="◦"/>
              <a:defRPr/>
            </a:pPr>
            <a:r>
              <a:rPr lang="en-US" sz="1900" dirty="0">
                <a:ea typeface="+mn-ea"/>
              </a:rPr>
              <a:t>The flow of short-term funds is facilitated by </a:t>
            </a:r>
            <a:r>
              <a:rPr lang="en-US" sz="1900" b="1" dirty="0">
                <a:ea typeface="+mn-ea"/>
              </a:rPr>
              <a:t>money markets</a:t>
            </a:r>
          </a:p>
          <a:p>
            <a:pPr lvl="1" eaLnBrk="1" hangingPunct="1">
              <a:lnSpc>
                <a:spcPct val="120000"/>
              </a:lnSpc>
              <a:buFont typeface="Verdana" panose="020B0604030504040204" pitchFamily="34" charset="0"/>
              <a:buChar char="◦"/>
              <a:defRPr/>
            </a:pPr>
            <a:r>
              <a:rPr lang="en-US" sz="1900" dirty="0">
                <a:ea typeface="+mn-ea"/>
              </a:rPr>
              <a:t>The flow of long-term funds is facilitated by </a:t>
            </a:r>
            <a:r>
              <a:rPr lang="en-US" sz="1900" b="1" dirty="0">
                <a:ea typeface="+mn-ea"/>
              </a:rPr>
              <a:t>capital markets</a:t>
            </a:r>
            <a:endParaRPr lang="en-US" sz="1900" dirty="0">
              <a:ea typeface="+mn-ea"/>
            </a:endParaRPr>
          </a:p>
          <a:p>
            <a:pPr eaLnBrk="1" hangingPunct="1">
              <a:lnSpc>
                <a:spcPct val="120000"/>
              </a:lnSpc>
              <a:buFont typeface="Wingdings 2" panose="05020102010507070707" pitchFamily="18" charset="2"/>
              <a:buChar char=""/>
              <a:defRPr/>
            </a:pPr>
            <a:r>
              <a:rPr lang="en-US" sz="2200" b="1" dirty="0">
                <a:solidFill>
                  <a:srgbClr val="A50021"/>
                </a:solidFill>
                <a:ea typeface="+mn-ea"/>
              </a:rPr>
              <a:t>Primary versus secondary markets</a:t>
            </a:r>
          </a:p>
          <a:p>
            <a:pPr lvl="1" eaLnBrk="1" hangingPunct="1">
              <a:lnSpc>
                <a:spcPct val="120000"/>
              </a:lnSpc>
              <a:buFont typeface="Verdana" panose="020B0604030504040204" pitchFamily="34" charset="0"/>
              <a:buChar char="◦"/>
              <a:defRPr/>
            </a:pPr>
            <a:r>
              <a:rPr lang="en-US" sz="1900" b="1" dirty="0">
                <a:ea typeface="+mn-ea"/>
              </a:rPr>
              <a:t>Primary markets</a:t>
            </a:r>
            <a:r>
              <a:rPr lang="en-US" sz="1900" dirty="0">
                <a:ea typeface="+mn-ea"/>
              </a:rPr>
              <a:t> facilitate the issuance of new securities</a:t>
            </a:r>
          </a:p>
          <a:p>
            <a:pPr lvl="2" eaLnBrk="1" hangingPunct="1">
              <a:lnSpc>
                <a:spcPct val="120000"/>
              </a:lnSpc>
              <a:buFont typeface="Wingdings 2" panose="05020102010507070707" pitchFamily="18" charset="2"/>
              <a:buChar char=""/>
              <a:defRPr/>
            </a:pPr>
            <a:r>
              <a:rPr lang="en-US" sz="1700" dirty="0">
                <a:ea typeface="+mn-ea"/>
              </a:rPr>
              <a:t>e.g., the sale of new corporate stock or new Treasury securities</a:t>
            </a:r>
          </a:p>
          <a:p>
            <a:pPr lvl="1" eaLnBrk="1" hangingPunct="1">
              <a:lnSpc>
                <a:spcPct val="120000"/>
              </a:lnSpc>
              <a:buFont typeface="Verdana" panose="020B0604030504040204" pitchFamily="34" charset="0"/>
              <a:buChar char="◦"/>
              <a:defRPr/>
            </a:pPr>
            <a:r>
              <a:rPr lang="en-US" sz="1900" b="1" dirty="0">
                <a:ea typeface="+mn-ea"/>
              </a:rPr>
              <a:t>Secondary markets</a:t>
            </a:r>
            <a:r>
              <a:rPr lang="en-US" sz="1900" dirty="0">
                <a:ea typeface="+mn-ea"/>
              </a:rPr>
              <a:t> facilitate the trading of existing securities</a:t>
            </a:r>
          </a:p>
          <a:p>
            <a:pPr lvl="2" eaLnBrk="1" hangingPunct="1">
              <a:lnSpc>
                <a:spcPct val="120000"/>
              </a:lnSpc>
              <a:buFont typeface="Wingdings 2" panose="05020102010507070707" pitchFamily="18" charset="2"/>
              <a:buChar char=""/>
              <a:defRPr/>
            </a:pPr>
            <a:r>
              <a:rPr lang="en-US" sz="1700" dirty="0">
                <a:ea typeface="+mn-ea"/>
              </a:rPr>
              <a:t>e.g., the sale of existing stock</a:t>
            </a:r>
          </a:p>
          <a:p>
            <a:pPr lvl="2" eaLnBrk="1" hangingPunct="1">
              <a:lnSpc>
                <a:spcPct val="120000"/>
              </a:lnSpc>
              <a:buFont typeface="Wingdings 2" panose="05020102010507070707" pitchFamily="18" charset="2"/>
              <a:buChar char=""/>
              <a:defRPr/>
            </a:pPr>
            <a:r>
              <a:rPr lang="en-US" sz="1700" dirty="0">
                <a:ea typeface="+mn-ea"/>
              </a:rPr>
              <a:t>Securities traded in secondary markets should be </a:t>
            </a:r>
            <a:r>
              <a:rPr lang="en-US" sz="1700" b="1" dirty="0">
                <a:ea typeface="+mn-ea"/>
              </a:rPr>
              <a:t>liquid</a:t>
            </a:r>
            <a:endParaRPr lang="en-US" sz="1700" dirty="0">
              <a:ea typeface="+mn-ea"/>
            </a:endParaRPr>
          </a:p>
          <a:p>
            <a:pPr eaLnBrk="1" hangingPunct="1">
              <a:lnSpc>
                <a:spcPct val="120000"/>
              </a:lnSpc>
              <a:buFont typeface="Wingdings 2" panose="05020102010507070707" pitchFamily="18" charset="2"/>
              <a:buChar char=""/>
              <a:defRPr/>
            </a:pPr>
            <a:r>
              <a:rPr lang="en-US" sz="2200" b="1" dirty="0">
                <a:solidFill>
                  <a:srgbClr val="A50021"/>
                </a:solidFill>
                <a:ea typeface="+mn-ea"/>
              </a:rPr>
              <a:t>Organized versus over-the-counter markets</a:t>
            </a:r>
          </a:p>
          <a:p>
            <a:pPr lvl="1" eaLnBrk="1" hangingPunct="1">
              <a:lnSpc>
                <a:spcPct val="120000"/>
              </a:lnSpc>
              <a:buFont typeface="Verdana" panose="020B0604030504040204" pitchFamily="34" charset="0"/>
              <a:buChar char="◦"/>
              <a:defRPr/>
            </a:pPr>
            <a:r>
              <a:rPr lang="en-US" sz="1900" dirty="0">
                <a:ea typeface="+mn-ea"/>
              </a:rPr>
              <a:t>A visible marketplace for secondary market transactions is an organized exchange</a:t>
            </a:r>
          </a:p>
          <a:p>
            <a:pPr lvl="1" eaLnBrk="1" hangingPunct="1">
              <a:lnSpc>
                <a:spcPct val="120000"/>
              </a:lnSpc>
              <a:buFont typeface="Verdana" panose="020B0604030504040204" pitchFamily="34" charset="0"/>
              <a:buChar char="◦"/>
              <a:defRPr/>
            </a:pPr>
            <a:r>
              <a:rPr lang="en-US" sz="1900" dirty="0">
                <a:ea typeface="+mn-ea"/>
              </a:rPr>
              <a:t>Some transactions occur in the over-the-counter (OTC) market (a telecommunications network)</a:t>
            </a:r>
          </a:p>
          <a:p>
            <a:pPr eaLnBrk="1" hangingPunct="1">
              <a:lnSpc>
                <a:spcPct val="90000"/>
              </a:lnSpc>
              <a:buFont typeface="Wingdings 2" panose="05020102010507070707" pitchFamily="18" charset="2"/>
              <a:buChar char=""/>
              <a:defRPr/>
            </a:pPr>
            <a:endParaRPr lang="en-GB" sz="3000" dirty="0">
              <a:ea typeface="+mn-e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D361D9-1924-3548-876E-868DD84C1D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550" y="404813"/>
            <a:ext cx="7197725" cy="65881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accent5">
                    <a:lumMod val="10000"/>
                  </a:schemeClr>
                </a:solidFill>
                <a:ea typeface="+mj-ea"/>
              </a:rPr>
              <a:t>Types of Financial Markets</a:t>
            </a:r>
            <a:endParaRPr lang="en-GB" dirty="0">
              <a:solidFill>
                <a:schemeClr val="accent5">
                  <a:lumMod val="10000"/>
                </a:schemeClr>
              </a:solidFill>
              <a:ea typeface="+mj-ea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DB99B8-6F31-2640-A6CD-9445B81292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65881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accent5">
                    <a:lumMod val="10000"/>
                  </a:schemeClr>
                </a:solidFill>
                <a:ea typeface="+mj-ea"/>
              </a:rPr>
              <a:t>Primary vs. Secondary Markets</a:t>
            </a:r>
            <a:endParaRPr lang="en-GB" dirty="0">
              <a:solidFill>
                <a:schemeClr val="accent5">
                  <a:lumMod val="10000"/>
                </a:schemeClr>
              </a:solidFill>
              <a:ea typeface="+mj-ea"/>
            </a:endParaRP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A1019FF7-5570-5B4A-A8DB-6DFBD7627FA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3528" y="764704"/>
            <a:ext cx="4006850" cy="4929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lIns="92075" tIns="46038" rIns="92075" bIns="46038"/>
          <a:lstStyle>
            <a:lvl1pPr marL="342900" indent="-342900" algn="l" rtl="0" eaLnBrk="0" fontAlgn="base" hangingPunct="0">
              <a:lnSpc>
                <a:spcPts val="2900"/>
              </a:lnSpc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400">
                <a:solidFill>
                  <a:srgbClr val="000000"/>
                </a:solidFill>
                <a:latin typeface="+mn-lt"/>
                <a:ea typeface="ヒラギノ角ゴ Pro W3" charset="0"/>
                <a:cs typeface="ＭＳ Ｐゴシック" charset="0"/>
              </a:defRPr>
            </a:lvl1pPr>
            <a:lvl2pPr marL="742950" indent="-285750" algn="l" rtl="0" eaLnBrk="0" fontAlgn="base" hangingPunct="0">
              <a:lnSpc>
                <a:spcPts val="2900"/>
              </a:lnSpc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rgbClr val="000000"/>
                </a:solidFill>
                <a:latin typeface="+mn-lt"/>
                <a:ea typeface="ＭＳ Ｐゴシック" pitchFamily="-105" charset="-128"/>
                <a:cs typeface="ＭＳ Ｐゴシック" charset="0"/>
              </a:defRPr>
            </a:lvl2pPr>
            <a:lvl3pPr marL="1143000" indent="-228600" algn="l" rtl="0" eaLnBrk="0" fontAlgn="base" hangingPunct="0">
              <a:lnSpc>
                <a:spcPts val="2900"/>
              </a:lnSpc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rgbClr val="000000"/>
                </a:solidFill>
                <a:latin typeface="+mn-lt"/>
                <a:ea typeface="ＭＳ Ｐゴシック" pitchFamily="-105" charset="-128"/>
                <a:cs typeface="ＭＳ Ｐゴシック" charset="0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rgbClr val="000000"/>
                </a:solidFill>
                <a:latin typeface="+mn-lt"/>
                <a:ea typeface="ＭＳ Ｐゴシック" pitchFamily="-105" charset="-128"/>
                <a:cs typeface="ＭＳ Ｐゴシック" charset="0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0000"/>
                </a:solidFill>
                <a:latin typeface="+mn-lt"/>
                <a:ea typeface="ＭＳ Ｐゴシック" pitchFamily="-105" charset="-128"/>
                <a:cs typeface="ＭＳ Ｐゴシック" charset="0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7D9AAA"/>
                </a:solidFill>
                <a:latin typeface="+mn-lt"/>
                <a:ea typeface="ＭＳ Ｐゴシック" pitchFamily="-105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7D9AAA"/>
                </a:solidFill>
                <a:latin typeface="+mn-lt"/>
                <a:ea typeface="ＭＳ Ｐゴシック" pitchFamily="-105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7D9AAA"/>
                </a:solidFill>
                <a:latin typeface="+mn-lt"/>
                <a:ea typeface="ＭＳ Ｐゴシック" pitchFamily="-105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7D9AAA"/>
                </a:solidFill>
                <a:latin typeface="+mn-lt"/>
                <a:ea typeface="ＭＳ Ｐゴシック" pitchFamily="-105" charset="-128"/>
              </a:defRPr>
            </a:lvl9pPr>
          </a:lstStyle>
          <a:p>
            <a:pPr>
              <a:defRPr/>
            </a:pPr>
            <a:r>
              <a:rPr lang="en-US" altLang="x-none" sz="2800" b="1" u="sng" kern="0" dirty="0">
                <a:solidFill>
                  <a:schemeClr val="accent5">
                    <a:lumMod val="1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PRIMARY</a:t>
            </a:r>
            <a:endParaRPr lang="en-US" altLang="x-none" sz="2800" b="1" u="sng" kern="0" dirty="0">
              <a:solidFill>
                <a:schemeClr val="accent5">
                  <a:lumMod val="10000"/>
                </a:schemeClr>
              </a:solidFill>
            </a:endParaRPr>
          </a:p>
          <a:p>
            <a:pPr lvl="1">
              <a:defRPr/>
            </a:pPr>
            <a:r>
              <a:rPr lang="en-US" altLang="x-none" kern="0" dirty="0"/>
              <a:t>New Issue of Securities</a:t>
            </a:r>
          </a:p>
          <a:p>
            <a:pPr lvl="1">
              <a:defRPr/>
            </a:pPr>
            <a:endParaRPr lang="en-US" altLang="x-none" kern="0" dirty="0"/>
          </a:p>
          <a:p>
            <a:pPr lvl="1">
              <a:defRPr/>
            </a:pPr>
            <a:endParaRPr lang="en-US" altLang="x-none" kern="0" dirty="0"/>
          </a:p>
          <a:p>
            <a:pPr lvl="1">
              <a:defRPr/>
            </a:pPr>
            <a:r>
              <a:rPr lang="en-US" altLang="x-none" kern="0" dirty="0"/>
              <a:t>Exchange of Funds for Financial Claim</a:t>
            </a:r>
          </a:p>
          <a:p>
            <a:pPr lvl="1">
              <a:defRPr/>
            </a:pPr>
            <a:endParaRPr lang="en-US" altLang="x-none" kern="0" dirty="0"/>
          </a:p>
          <a:p>
            <a:pPr lvl="1">
              <a:defRPr/>
            </a:pPr>
            <a:endParaRPr lang="en-US" altLang="x-none" kern="0" dirty="0"/>
          </a:p>
          <a:p>
            <a:pPr lvl="1">
              <a:defRPr/>
            </a:pPr>
            <a:r>
              <a:rPr lang="en-US" altLang="x-none" kern="0" dirty="0"/>
              <a:t>Funds for Borrower; an IOU for Lender</a:t>
            </a:r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89DFA4D3-09EE-2E4C-A0C6-475C914766B7}"/>
              </a:ext>
            </a:extLst>
          </p:cNvPr>
          <p:cNvSpPr txBox="1">
            <a:spLocks noChangeArrowheads="1"/>
          </p:cNvSpPr>
          <p:nvPr/>
        </p:nvSpPr>
        <p:spPr>
          <a:xfrm>
            <a:off x="4490716" y="764704"/>
            <a:ext cx="4192587" cy="5054600"/>
          </a:xfrm>
          <a:prstGeom prst="rect">
            <a:avLst/>
          </a:prstGeom>
          <a:noFill/>
          <a:ln/>
        </p:spPr>
        <p:txBody>
          <a:bodyPr lIns="92075" tIns="46038" rIns="92075" bIns="46038"/>
          <a:lstStyle>
            <a:lvl1pPr marL="342900" indent="-342900" algn="l" rtl="0" eaLnBrk="0" fontAlgn="base" hangingPunct="0">
              <a:lnSpc>
                <a:spcPts val="2900"/>
              </a:lnSpc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400">
                <a:solidFill>
                  <a:srgbClr val="000000"/>
                </a:solidFill>
                <a:latin typeface="+mn-lt"/>
                <a:ea typeface="ヒラギノ角ゴ Pro W3" charset="0"/>
                <a:cs typeface="ＭＳ Ｐゴシック" charset="0"/>
              </a:defRPr>
            </a:lvl1pPr>
            <a:lvl2pPr marL="742950" indent="-285750" algn="l" rtl="0" eaLnBrk="0" fontAlgn="base" hangingPunct="0">
              <a:lnSpc>
                <a:spcPts val="2900"/>
              </a:lnSpc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rgbClr val="000000"/>
                </a:solidFill>
                <a:latin typeface="+mn-lt"/>
                <a:ea typeface="ＭＳ Ｐゴシック" pitchFamily="-105" charset="-128"/>
                <a:cs typeface="ＭＳ Ｐゴシック" charset="0"/>
              </a:defRPr>
            </a:lvl2pPr>
            <a:lvl3pPr marL="1143000" indent="-228600" algn="l" rtl="0" eaLnBrk="0" fontAlgn="base" hangingPunct="0">
              <a:lnSpc>
                <a:spcPts val="2900"/>
              </a:lnSpc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rgbClr val="000000"/>
                </a:solidFill>
                <a:latin typeface="+mn-lt"/>
                <a:ea typeface="ＭＳ Ｐゴシック" pitchFamily="-105" charset="-128"/>
                <a:cs typeface="ＭＳ Ｐゴシック" charset="0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rgbClr val="000000"/>
                </a:solidFill>
                <a:latin typeface="+mn-lt"/>
                <a:ea typeface="ＭＳ Ｐゴシック" pitchFamily="-105" charset="-128"/>
                <a:cs typeface="ＭＳ Ｐゴシック" charset="0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0000"/>
                </a:solidFill>
                <a:latin typeface="+mn-lt"/>
                <a:ea typeface="ＭＳ Ｐゴシック" pitchFamily="-105" charset="-128"/>
                <a:cs typeface="ＭＳ Ｐゴシック" charset="0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7D9AAA"/>
                </a:solidFill>
                <a:latin typeface="+mn-lt"/>
                <a:ea typeface="ＭＳ Ｐゴシック" pitchFamily="-105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7D9AAA"/>
                </a:solidFill>
                <a:latin typeface="+mn-lt"/>
                <a:ea typeface="ＭＳ Ｐゴシック" pitchFamily="-105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7D9AAA"/>
                </a:solidFill>
                <a:latin typeface="+mn-lt"/>
                <a:ea typeface="ＭＳ Ｐゴシック" pitchFamily="-105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7D9AAA"/>
                </a:solidFill>
                <a:latin typeface="+mn-lt"/>
                <a:ea typeface="ＭＳ Ｐゴシック" pitchFamily="-105" charset="-128"/>
              </a:defRPr>
            </a:lvl9pPr>
          </a:lstStyle>
          <a:p>
            <a:pPr>
              <a:defRPr/>
            </a:pPr>
            <a:r>
              <a:rPr lang="en-US" altLang="x-none" sz="2800" b="1" u="sng" kern="0" dirty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SECONDARY</a:t>
            </a:r>
            <a:endParaRPr lang="en-US" altLang="x-none" sz="2800" b="1" u="sng" kern="0" dirty="0">
              <a:solidFill>
                <a:schemeClr val="tx1">
                  <a:lumMod val="50000"/>
                </a:schemeClr>
              </a:solidFill>
            </a:endParaRPr>
          </a:p>
          <a:p>
            <a:pPr lvl="1">
              <a:defRPr/>
            </a:pPr>
            <a:r>
              <a:rPr lang="en-US" altLang="x-none" kern="0" dirty="0"/>
              <a:t>Trading Previously Issued Securities</a:t>
            </a:r>
          </a:p>
          <a:p>
            <a:pPr lvl="1">
              <a:defRPr/>
            </a:pPr>
            <a:endParaRPr lang="en-US" altLang="x-none" kern="0" dirty="0"/>
          </a:p>
          <a:p>
            <a:pPr lvl="1">
              <a:defRPr/>
            </a:pPr>
            <a:endParaRPr lang="en-US" altLang="x-none" kern="0" dirty="0"/>
          </a:p>
          <a:p>
            <a:pPr lvl="1">
              <a:defRPr/>
            </a:pPr>
            <a:r>
              <a:rPr lang="en-US" altLang="x-none" kern="0" dirty="0"/>
              <a:t>No New Funds for Issuer</a:t>
            </a:r>
          </a:p>
          <a:p>
            <a:pPr lvl="1">
              <a:defRPr/>
            </a:pPr>
            <a:endParaRPr lang="en-US" altLang="x-none" kern="0" dirty="0"/>
          </a:p>
          <a:p>
            <a:pPr lvl="1">
              <a:defRPr/>
            </a:pPr>
            <a:endParaRPr lang="en-US" altLang="x-none" kern="0" dirty="0"/>
          </a:p>
          <a:p>
            <a:pPr lvl="1">
              <a:defRPr/>
            </a:pPr>
            <a:r>
              <a:rPr lang="en-US" altLang="x-none" kern="0" dirty="0"/>
              <a:t>Provides Liquidity for Seller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bldLvl="2" autoUpdateAnimBg="0"/>
      <p:bldP spid="6" grpId="0" build="p" bldLvl="2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E61F3E-17ED-5C4E-8051-20ABBE6BFC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4624"/>
            <a:ext cx="9144000" cy="658813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accent5">
                    <a:lumMod val="10000"/>
                  </a:schemeClr>
                </a:solidFill>
                <a:ea typeface="+mj-ea"/>
              </a:rPr>
              <a:t>Securities Traded in Financial Markets	</a:t>
            </a:r>
            <a:endParaRPr lang="en-GB" dirty="0">
              <a:solidFill>
                <a:schemeClr val="accent5">
                  <a:lumMod val="10000"/>
                </a:schemeClr>
              </a:solidFill>
              <a:ea typeface="+mj-ea"/>
            </a:endParaRPr>
          </a:p>
        </p:txBody>
      </p:sp>
      <p:sp>
        <p:nvSpPr>
          <p:cNvPr id="23554" name="Content Placeholder 2">
            <a:extLst>
              <a:ext uri="{FF2B5EF4-FFF2-40B4-BE49-F238E27FC236}">
                <a16:creationId xmlns:a16="http://schemas.microsoft.com/office/drawing/2014/main" id="{D7BAF417-354B-E242-A755-162BC559C8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764704"/>
            <a:ext cx="7499350" cy="4603750"/>
          </a:xfrm>
        </p:spPr>
        <p:txBody>
          <a:bodyPr/>
          <a:lstStyle/>
          <a:p>
            <a:pPr eaLnBrk="1" hangingPunct="1"/>
            <a:r>
              <a:rPr lang="en-US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Money market securities</a:t>
            </a:r>
          </a:p>
          <a:p>
            <a:pPr lvl="1" eaLnBrk="1" hangingPunct="1"/>
            <a:r>
              <a:rPr lang="en-US" altLang="en-US" b="1" dirty="0">
                <a:solidFill>
                  <a:srgbClr val="A50021"/>
                </a:solidFill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Money market securities</a:t>
            </a:r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 are debt securities with a maturity of one year or less (e.g. Treasury Bills, commercial paper, negotiable certificates of deposit)</a:t>
            </a:r>
          </a:p>
          <a:p>
            <a:pPr lvl="1" eaLnBrk="1" hangingPunct="1"/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Characteristics:</a:t>
            </a:r>
          </a:p>
          <a:p>
            <a:pPr lvl="2" eaLnBrk="1" hangingPunct="1"/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Liquid</a:t>
            </a:r>
          </a:p>
          <a:p>
            <a:pPr lvl="2" eaLnBrk="1" hangingPunct="1"/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Low expected return</a:t>
            </a:r>
          </a:p>
          <a:p>
            <a:pPr lvl="2" eaLnBrk="1" hangingPunct="1"/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Low degree of risk</a:t>
            </a:r>
          </a:p>
          <a:p>
            <a:pPr eaLnBrk="1" hangingPunct="1"/>
            <a:endParaRPr lang="en-GB" altLang="en-US" dirty="0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E249F8-3655-0C4D-BADD-CFC16401AF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8913"/>
            <a:ext cx="9144000" cy="658812"/>
          </a:xfrm>
        </p:spPr>
        <p:txBody>
          <a:bodyPr lIns="91440" tIns="45720" rIns="91440" bIns="45720"/>
          <a:lstStyle/>
          <a:p>
            <a:pPr eaLnBrk="1" hangingPunct="1">
              <a:defRPr/>
            </a:pPr>
            <a:r>
              <a:rPr lang="en-US" altLang="x-none" sz="4000" dirty="0">
                <a:solidFill>
                  <a:srgbClr val="280302"/>
                </a:solidFill>
                <a:ea typeface="ヒラギノ角ゴ Pro W3" charset="-128"/>
                <a:cs typeface="ＭＳ Ｐゴシック" charset="-128"/>
              </a:rPr>
              <a:t>Securities Traded in Financial Markets	</a:t>
            </a:r>
            <a:endParaRPr lang="en-GB" altLang="x-none" sz="4000" dirty="0">
              <a:effectLst>
                <a:outerShdw blurRad="38100" dist="38100" dir="2700000" algn="tl">
                  <a:srgbClr val="C0C0C0"/>
                </a:outerShdw>
              </a:effectLst>
              <a:latin typeface="Gill Sans MT" charset="0"/>
              <a:ea typeface="ヒラギノ角ゴ Pro W3" charset="-128"/>
              <a:cs typeface="ＭＳ Ｐゴシック" charset="-128"/>
            </a:endParaRPr>
          </a:p>
        </p:txBody>
      </p:sp>
      <p:sp>
        <p:nvSpPr>
          <p:cNvPr id="25602" name="Content Placeholder 2">
            <a:extLst>
              <a:ext uri="{FF2B5EF4-FFF2-40B4-BE49-F238E27FC236}">
                <a16:creationId xmlns:a16="http://schemas.microsoft.com/office/drawing/2014/main" id="{71418B67-E50E-2043-9EEF-1E6D538640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850" y="908720"/>
            <a:ext cx="7499350" cy="4533900"/>
          </a:xfrm>
        </p:spPr>
        <p:txBody>
          <a:bodyPr/>
          <a:lstStyle/>
          <a:p>
            <a:pPr eaLnBrk="1" hangingPunct="1"/>
            <a:r>
              <a:rPr lang="en-US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Capital market securities</a:t>
            </a:r>
          </a:p>
          <a:p>
            <a:pPr lvl="1" eaLnBrk="1" hangingPunct="1"/>
            <a:r>
              <a:rPr lang="en-US" altLang="en-US" b="1" dirty="0">
                <a:solidFill>
                  <a:srgbClr val="A50021"/>
                </a:solidFill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Capital market securities</a:t>
            </a:r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 are those with a maturity of more than one year</a:t>
            </a:r>
          </a:p>
          <a:p>
            <a:pPr lvl="2" eaLnBrk="1" hangingPunct="1"/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Bonds and mortgages</a:t>
            </a:r>
          </a:p>
          <a:p>
            <a:pPr lvl="2" eaLnBrk="1" hangingPunct="1"/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Stocks</a:t>
            </a:r>
          </a:p>
          <a:p>
            <a:pPr lvl="1" eaLnBrk="1" hangingPunct="1"/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Capital market securities have a higher expected return and more risk than money market securities</a:t>
            </a:r>
          </a:p>
          <a:p>
            <a:pPr eaLnBrk="1" hangingPunct="1"/>
            <a:endParaRPr lang="en-GB" altLang="en-US" dirty="0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D87768-A7CA-7045-8AFC-0CC4F9AAF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550" y="44624"/>
            <a:ext cx="7197725" cy="658812"/>
          </a:xfrm>
        </p:spPr>
        <p:txBody>
          <a:bodyPr lIns="91440" tIns="45720" rIns="91440" bIns="45720"/>
          <a:lstStyle/>
          <a:p>
            <a:pPr eaLnBrk="1" hangingPunct="1">
              <a:defRPr/>
            </a:pPr>
            <a:r>
              <a:rPr lang="en-US" altLang="x-none" dirty="0">
                <a:solidFill>
                  <a:srgbClr val="280302"/>
                </a:solidFill>
                <a:ea typeface="ヒラギノ角ゴ Pro W3" charset="-128"/>
                <a:cs typeface="ＭＳ Ｐゴシック" charset="-128"/>
              </a:rPr>
              <a:t>Money vs. Capital Markets</a:t>
            </a:r>
            <a:endParaRPr lang="en-GB" altLang="x-none" dirty="0">
              <a:effectLst>
                <a:outerShdw blurRad="38100" dist="38100" dir="2700000" algn="tl">
                  <a:srgbClr val="C0C0C0"/>
                </a:outerShdw>
              </a:effectLst>
              <a:latin typeface="Gill Sans MT" charset="0"/>
              <a:ea typeface="ヒラギノ角ゴ Pro W3" charset="-128"/>
              <a:cs typeface="ＭＳ Ｐゴシック" charset="-128"/>
            </a:endParaRP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D9FE3C81-A068-1B4C-8785-64193D1448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5536" y="764704"/>
            <a:ext cx="4006850" cy="492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lIns="92075" tIns="46038" rIns="92075" bIns="46038"/>
          <a:lstStyle>
            <a:lvl1pPr marL="342900" indent="-342900" algn="l" rtl="0" eaLnBrk="0" fontAlgn="base" hangingPunct="0">
              <a:lnSpc>
                <a:spcPts val="2900"/>
              </a:lnSpc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400">
                <a:solidFill>
                  <a:srgbClr val="000000"/>
                </a:solidFill>
                <a:latin typeface="+mn-lt"/>
                <a:ea typeface="ヒラギノ角ゴ Pro W3" charset="0"/>
                <a:cs typeface="ＭＳ Ｐゴシック" charset="0"/>
              </a:defRPr>
            </a:lvl1pPr>
            <a:lvl2pPr marL="742950" indent="-285750" algn="l" rtl="0" eaLnBrk="0" fontAlgn="base" hangingPunct="0">
              <a:lnSpc>
                <a:spcPts val="2900"/>
              </a:lnSpc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rgbClr val="000000"/>
                </a:solidFill>
                <a:latin typeface="+mn-lt"/>
                <a:ea typeface="ＭＳ Ｐゴシック" pitchFamily="-105" charset="-128"/>
                <a:cs typeface="ＭＳ Ｐゴシック" charset="0"/>
              </a:defRPr>
            </a:lvl2pPr>
            <a:lvl3pPr marL="1143000" indent="-228600" algn="l" rtl="0" eaLnBrk="0" fontAlgn="base" hangingPunct="0">
              <a:lnSpc>
                <a:spcPts val="2900"/>
              </a:lnSpc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rgbClr val="000000"/>
                </a:solidFill>
                <a:latin typeface="+mn-lt"/>
                <a:ea typeface="ＭＳ Ｐゴシック" pitchFamily="-105" charset="-128"/>
                <a:cs typeface="ＭＳ Ｐゴシック" charset="0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rgbClr val="000000"/>
                </a:solidFill>
                <a:latin typeface="+mn-lt"/>
                <a:ea typeface="ＭＳ Ｐゴシック" pitchFamily="-105" charset="-128"/>
                <a:cs typeface="ＭＳ Ｐゴシック" charset="0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0000"/>
                </a:solidFill>
                <a:latin typeface="+mn-lt"/>
                <a:ea typeface="ＭＳ Ｐゴシック" pitchFamily="-105" charset="-128"/>
                <a:cs typeface="ＭＳ Ｐゴシック" charset="0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7D9AAA"/>
                </a:solidFill>
                <a:latin typeface="+mn-lt"/>
                <a:ea typeface="ＭＳ Ｐゴシック" pitchFamily="-105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7D9AAA"/>
                </a:solidFill>
                <a:latin typeface="+mn-lt"/>
                <a:ea typeface="ＭＳ Ｐゴシック" pitchFamily="-105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7D9AAA"/>
                </a:solidFill>
                <a:latin typeface="+mn-lt"/>
                <a:ea typeface="ＭＳ Ｐゴシック" pitchFamily="-105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7D9AAA"/>
                </a:solidFill>
                <a:latin typeface="+mn-lt"/>
                <a:ea typeface="ＭＳ Ｐゴシック" pitchFamily="-105" charset="-128"/>
              </a:defRPr>
            </a:lvl9pPr>
          </a:lstStyle>
          <a:p>
            <a:pPr>
              <a:defRPr/>
            </a:pPr>
            <a:r>
              <a:rPr lang="en-US" altLang="x-none" sz="2800" b="1" u="sng" kern="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Money</a:t>
            </a:r>
          </a:p>
          <a:p>
            <a:pPr lvl="1">
              <a:defRPr/>
            </a:pPr>
            <a:r>
              <a:rPr lang="en-US" altLang="x-none" kern="0" dirty="0"/>
              <a:t>Short-Term, &lt; 1 Year</a:t>
            </a:r>
          </a:p>
          <a:p>
            <a:pPr lvl="1">
              <a:defRPr/>
            </a:pPr>
            <a:endParaRPr lang="en-US" altLang="x-none" kern="0" dirty="0"/>
          </a:p>
          <a:p>
            <a:pPr lvl="1">
              <a:defRPr/>
            </a:pPr>
            <a:r>
              <a:rPr lang="en-US" altLang="x-none" kern="0" dirty="0"/>
              <a:t>High Quality Issuers</a:t>
            </a:r>
          </a:p>
          <a:p>
            <a:pPr lvl="1">
              <a:defRPr/>
            </a:pPr>
            <a:endParaRPr lang="en-US" altLang="x-none" kern="0" dirty="0"/>
          </a:p>
          <a:p>
            <a:pPr lvl="1">
              <a:defRPr/>
            </a:pPr>
            <a:r>
              <a:rPr lang="en-US" altLang="x-none" kern="0" dirty="0"/>
              <a:t>Debt Only</a:t>
            </a:r>
          </a:p>
          <a:p>
            <a:pPr lvl="1">
              <a:defRPr/>
            </a:pPr>
            <a:endParaRPr lang="en-US" altLang="x-none" kern="0" dirty="0"/>
          </a:p>
          <a:p>
            <a:pPr lvl="1">
              <a:defRPr/>
            </a:pPr>
            <a:r>
              <a:rPr lang="en-US" altLang="x-none" kern="0" dirty="0"/>
              <a:t>Primary Market Focus</a:t>
            </a:r>
          </a:p>
          <a:p>
            <a:pPr lvl="1">
              <a:defRPr/>
            </a:pPr>
            <a:endParaRPr lang="en-US" altLang="x-none" kern="0" dirty="0"/>
          </a:p>
          <a:p>
            <a:pPr lvl="1">
              <a:defRPr/>
            </a:pPr>
            <a:r>
              <a:rPr lang="en-US" altLang="x-none" kern="0" dirty="0"/>
              <a:t>Liquidity Market--Low Returns</a:t>
            </a:r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2360A3AB-9740-4C4E-B43A-E3406E6086E2}"/>
              </a:ext>
            </a:extLst>
          </p:cNvPr>
          <p:cNvSpPr txBox="1">
            <a:spLocks noChangeArrowheads="1"/>
          </p:cNvSpPr>
          <p:nvPr/>
        </p:nvSpPr>
        <p:spPr>
          <a:xfrm>
            <a:off x="4562724" y="764704"/>
            <a:ext cx="4581276" cy="4927600"/>
          </a:xfrm>
          <a:prstGeom prst="rect">
            <a:avLst/>
          </a:prstGeom>
          <a:noFill/>
          <a:ln/>
        </p:spPr>
        <p:txBody>
          <a:bodyPr lIns="92075" tIns="46038" rIns="92075" bIns="46038"/>
          <a:lstStyle>
            <a:lvl1pPr marL="342900" indent="-342900" algn="l" rtl="0" eaLnBrk="0" fontAlgn="base" hangingPunct="0">
              <a:lnSpc>
                <a:spcPts val="2900"/>
              </a:lnSpc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400">
                <a:solidFill>
                  <a:srgbClr val="000000"/>
                </a:solidFill>
                <a:latin typeface="+mn-lt"/>
                <a:ea typeface="ヒラギノ角ゴ Pro W3" charset="0"/>
                <a:cs typeface="ＭＳ Ｐゴシック" charset="0"/>
              </a:defRPr>
            </a:lvl1pPr>
            <a:lvl2pPr marL="742950" indent="-285750" algn="l" rtl="0" eaLnBrk="0" fontAlgn="base" hangingPunct="0">
              <a:lnSpc>
                <a:spcPts val="2900"/>
              </a:lnSpc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rgbClr val="000000"/>
                </a:solidFill>
                <a:latin typeface="+mn-lt"/>
                <a:ea typeface="ＭＳ Ｐゴシック" pitchFamily="-105" charset="-128"/>
                <a:cs typeface="ＭＳ Ｐゴシック" charset="0"/>
              </a:defRPr>
            </a:lvl2pPr>
            <a:lvl3pPr marL="1143000" indent="-228600" algn="l" rtl="0" eaLnBrk="0" fontAlgn="base" hangingPunct="0">
              <a:lnSpc>
                <a:spcPts val="2900"/>
              </a:lnSpc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rgbClr val="000000"/>
                </a:solidFill>
                <a:latin typeface="+mn-lt"/>
                <a:ea typeface="ＭＳ Ｐゴシック" pitchFamily="-105" charset="-128"/>
                <a:cs typeface="ＭＳ Ｐゴシック" charset="0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rgbClr val="000000"/>
                </a:solidFill>
                <a:latin typeface="+mn-lt"/>
                <a:ea typeface="ＭＳ Ｐゴシック" pitchFamily="-105" charset="-128"/>
                <a:cs typeface="ＭＳ Ｐゴシック" charset="0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0000"/>
                </a:solidFill>
                <a:latin typeface="+mn-lt"/>
                <a:ea typeface="ＭＳ Ｐゴシック" pitchFamily="-105" charset="-128"/>
                <a:cs typeface="ＭＳ Ｐゴシック" charset="0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7D9AAA"/>
                </a:solidFill>
                <a:latin typeface="+mn-lt"/>
                <a:ea typeface="ＭＳ Ｐゴシック" pitchFamily="-105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7D9AAA"/>
                </a:solidFill>
                <a:latin typeface="+mn-lt"/>
                <a:ea typeface="ＭＳ Ｐゴシック" pitchFamily="-105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7D9AAA"/>
                </a:solidFill>
                <a:latin typeface="+mn-lt"/>
                <a:ea typeface="ＭＳ Ｐゴシック" pitchFamily="-105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7D9AAA"/>
                </a:solidFill>
                <a:latin typeface="+mn-lt"/>
                <a:ea typeface="ＭＳ Ｐゴシック" pitchFamily="-105" charset="-128"/>
              </a:defRPr>
            </a:lvl9pPr>
          </a:lstStyle>
          <a:p>
            <a:pPr>
              <a:defRPr/>
            </a:pPr>
            <a:r>
              <a:rPr lang="en-US" altLang="x-none" sz="2800" b="1" u="sng" kern="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Capital</a:t>
            </a:r>
          </a:p>
          <a:p>
            <a:pPr lvl="1">
              <a:defRPr/>
            </a:pPr>
            <a:r>
              <a:rPr lang="en-US" altLang="x-none" kern="0" dirty="0"/>
              <a:t>Long-Term, &gt;1Yr </a:t>
            </a:r>
          </a:p>
          <a:p>
            <a:pPr lvl="1">
              <a:defRPr/>
            </a:pPr>
            <a:endParaRPr lang="en-US" altLang="x-none" kern="0" dirty="0"/>
          </a:p>
          <a:p>
            <a:pPr lvl="1">
              <a:defRPr/>
            </a:pPr>
            <a:r>
              <a:rPr lang="en-US" altLang="x-none" kern="0" dirty="0"/>
              <a:t>Range of Issuer Quality</a:t>
            </a:r>
          </a:p>
          <a:p>
            <a:pPr lvl="1">
              <a:defRPr/>
            </a:pPr>
            <a:endParaRPr lang="en-US" altLang="x-none" kern="0" dirty="0"/>
          </a:p>
          <a:p>
            <a:pPr lvl="1">
              <a:defRPr/>
            </a:pPr>
            <a:r>
              <a:rPr lang="en-US" altLang="x-none" kern="0" dirty="0"/>
              <a:t>Debt and Equity</a:t>
            </a:r>
          </a:p>
          <a:p>
            <a:pPr lvl="1">
              <a:defRPr/>
            </a:pPr>
            <a:endParaRPr lang="en-US" altLang="x-none" kern="0" dirty="0"/>
          </a:p>
          <a:p>
            <a:pPr lvl="1">
              <a:defRPr/>
            </a:pPr>
            <a:r>
              <a:rPr lang="en-US" altLang="x-none" kern="0" dirty="0"/>
              <a:t>Secondary Market Focus</a:t>
            </a:r>
          </a:p>
          <a:p>
            <a:pPr lvl="1">
              <a:defRPr/>
            </a:pPr>
            <a:endParaRPr lang="en-US" altLang="x-none" sz="1000" kern="0" dirty="0"/>
          </a:p>
          <a:p>
            <a:pPr lvl="1">
              <a:defRPr/>
            </a:pPr>
            <a:r>
              <a:rPr lang="en-US" altLang="x-none" kern="0" dirty="0"/>
              <a:t>Financing Investment--Higher Returns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bldLvl="2" autoUpdateAnimBg="0"/>
      <p:bldP spid="6" grpId="0" build="p" bldLvl="2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6D6367-4593-B546-9C81-5E2D29A1D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4624"/>
            <a:ext cx="9036496" cy="658812"/>
          </a:xfrm>
        </p:spPr>
        <p:txBody>
          <a:bodyPr lIns="91440" tIns="45720" rIns="91440" bIns="45720"/>
          <a:lstStyle/>
          <a:p>
            <a:pPr eaLnBrk="1" hangingPunct="1">
              <a:defRPr/>
            </a:pPr>
            <a:r>
              <a:rPr lang="en-US" altLang="x-none" sz="3800" dirty="0" err="1">
                <a:solidFill>
                  <a:srgbClr val="280302"/>
                </a:solidFill>
                <a:ea typeface="ヒラギノ角ゴ Pro W3" charset="-128"/>
                <a:cs typeface="ＭＳ Ｐゴシック" charset="-128"/>
              </a:rPr>
              <a:t>Organised</a:t>
            </a:r>
            <a:r>
              <a:rPr lang="en-US" altLang="x-none" sz="3800" dirty="0">
                <a:solidFill>
                  <a:srgbClr val="280302"/>
                </a:solidFill>
                <a:ea typeface="ヒラギノ角ゴ Pro W3" charset="-128"/>
                <a:cs typeface="ＭＳ Ｐゴシック" charset="-128"/>
              </a:rPr>
              <a:t> vs. Over the counter Markets</a:t>
            </a:r>
            <a:endParaRPr lang="en-GB" altLang="x-none" sz="3800" dirty="0">
              <a:effectLst>
                <a:outerShdw blurRad="38100" dist="38100" dir="2700000" algn="tl">
                  <a:srgbClr val="C0C0C0"/>
                </a:outerShdw>
              </a:effectLst>
              <a:latin typeface="Gill Sans MT" charset="0"/>
              <a:ea typeface="ヒラギノ角ゴ Pro W3" charset="-128"/>
              <a:cs typeface="ＭＳ Ｐゴシック" charset="-128"/>
            </a:endParaRPr>
          </a:p>
        </p:txBody>
      </p:sp>
      <p:sp>
        <p:nvSpPr>
          <p:cNvPr id="9" name="Rectangle 3">
            <a:extLst>
              <a:ext uri="{FF2B5EF4-FFF2-40B4-BE49-F238E27FC236}">
                <a16:creationId xmlns:a16="http://schemas.microsoft.com/office/drawing/2014/main" id="{A4FBBE31-12A5-AB4C-93AA-75522A36CB0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1825" y="1125538"/>
            <a:ext cx="4006850" cy="4838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lIns="92075" tIns="46038" rIns="92075" bIns="46038"/>
          <a:lstStyle>
            <a:lvl1pPr marL="342900" indent="-342900" algn="l" rtl="0" eaLnBrk="0" fontAlgn="base" hangingPunct="0">
              <a:lnSpc>
                <a:spcPts val="2900"/>
              </a:lnSpc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400">
                <a:solidFill>
                  <a:srgbClr val="000000"/>
                </a:solidFill>
                <a:latin typeface="+mn-lt"/>
                <a:ea typeface="ヒラギノ角ゴ Pro W3" charset="0"/>
                <a:cs typeface="ＭＳ Ｐゴシック" charset="0"/>
              </a:defRPr>
            </a:lvl1pPr>
            <a:lvl2pPr marL="742950" indent="-285750" algn="l" rtl="0" eaLnBrk="0" fontAlgn="base" hangingPunct="0">
              <a:lnSpc>
                <a:spcPts val="2900"/>
              </a:lnSpc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rgbClr val="000000"/>
                </a:solidFill>
                <a:latin typeface="+mn-lt"/>
                <a:ea typeface="ＭＳ Ｐゴシック" pitchFamily="-105" charset="-128"/>
                <a:cs typeface="ＭＳ Ｐゴシック" charset="0"/>
              </a:defRPr>
            </a:lvl2pPr>
            <a:lvl3pPr marL="1143000" indent="-228600" algn="l" rtl="0" eaLnBrk="0" fontAlgn="base" hangingPunct="0">
              <a:lnSpc>
                <a:spcPts val="2900"/>
              </a:lnSpc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rgbClr val="000000"/>
                </a:solidFill>
                <a:latin typeface="+mn-lt"/>
                <a:ea typeface="ＭＳ Ｐゴシック" pitchFamily="-105" charset="-128"/>
                <a:cs typeface="ＭＳ Ｐゴシック" charset="0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rgbClr val="000000"/>
                </a:solidFill>
                <a:latin typeface="+mn-lt"/>
                <a:ea typeface="ＭＳ Ｐゴシック" pitchFamily="-105" charset="-128"/>
                <a:cs typeface="ＭＳ Ｐゴシック" charset="0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0000"/>
                </a:solidFill>
                <a:latin typeface="+mn-lt"/>
                <a:ea typeface="ＭＳ Ｐゴシック" pitchFamily="-105" charset="-128"/>
                <a:cs typeface="ＭＳ Ｐゴシック" charset="0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7D9AAA"/>
                </a:solidFill>
                <a:latin typeface="+mn-lt"/>
                <a:ea typeface="ＭＳ Ｐゴシック" pitchFamily="-105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7D9AAA"/>
                </a:solidFill>
                <a:latin typeface="+mn-lt"/>
                <a:ea typeface="ＭＳ Ｐゴシック" pitchFamily="-105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7D9AAA"/>
                </a:solidFill>
                <a:latin typeface="+mn-lt"/>
                <a:ea typeface="ＭＳ Ｐゴシック" pitchFamily="-105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7D9AAA"/>
                </a:solidFill>
                <a:latin typeface="+mn-lt"/>
                <a:ea typeface="ＭＳ Ｐゴシック" pitchFamily="-105" charset="-128"/>
              </a:defRPr>
            </a:lvl9pPr>
          </a:lstStyle>
          <a:p>
            <a:pPr>
              <a:defRPr/>
            </a:pPr>
            <a:r>
              <a:rPr lang="en-US" altLang="x-none" b="1" u="sng" kern="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Organized</a:t>
            </a:r>
          </a:p>
          <a:p>
            <a:pPr lvl="1">
              <a:defRPr/>
            </a:pPr>
            <a:r>
              <a:rPr lang="en-US" altLang="x-none" kern="0" dirty="0"/>
              <a:t>Visible Marketplace</a:t>
            </a:r>
          </a:p>
          <a:p>
            <a:pPr lvl="1">
              <a:defRPr/>
            </a:pPr>
            <a:endParaRPr lang="en-US" altLang="x-none" kern="0" dirty="0"/>
          </a:p>
          <a:p>
            <a:pPr lvl="1">
              <a:defRPr/>
            </a:pPr>
            <a:r>
              <a:rPr lang="en-US" altLang="x-none" kern="0" dirty="0"/>
              <a:t>Members Trade</a:t>
            </a:r>
          </a:p>
          <a:p>
            <a:pPr lvl="1">
              <a:defRPr/>
            </a:pPr>
            <a:endParaRPr lang="en-US" altLang="x-none" kern="0" dirty="0"/>
          </a:p>
          <a:p>
            <a:pPr lvl="1">
              <a:defRPr/>
            </a:pPr>
            <a:r>
              <a:rPr lang="en-US" altLang="x-none" kern="0" dirty="0"/>
              <a:t>Securities Listed</a:t>
            </a:r>
          </a:p>
          <a:p>
            <a:pPr lvl="1">
              <a:defRPr/>
            </a:pPr>
            <a:endParaRPr lang="en-US" altLang="x-none" kern="0" dirty="0"/>
          </a:p>
          <a:p>
            <a:pPr lvl="1">
              <a:defRPr/>
            </a:pPr>
            <a:r>
              <a:rPr lang="en-US" altLang="x-none" kern="0" dirty="0"/>
              <a:t>New York Stock Exchange</a:t>
            </a:r>
          </a:p>
        </p:txBody>
      </p:sp>
      <p:sp>
        <p:nvSpPr>
          <p:cNvPr id="10" name="Rectangle 4">
            <a:extLst>
              <a:ext uri="{FF2B5EF4-FFF2-40B4-BE49-F238E27FC236}">
                <a16:creationId xmlns:a16="http://schemas.microsoft.com/office/drawing/2014/main" id="{63E2E445-4E52-AB4B-97DD-B291EF9ED6F4}"/>
              </a:ext>
            </a:extLst>
          </p:cNvPr>
          <p:cNvSpPr txBox="1">
            <a:spLocks noChangeArrowheads="1"/>
          </p:cNvSpPr>
          <p:nvPr/>
        </p:nvSpPr>
        <p:spPr>
          <a:xfrm>
            <a:off x="4799013" y="1182688"/>
            <a:ext cx="4192587" cy="5054600"/>
          </a:xfrm>
          <a:prstGeom prst="rect">
            <a:avLst/>
          </a:prstGeom>
          <a:noFill/>
          <a:ln/>
        </p:spPr>
        <p:txBody>
          <a:bodyPr lIns="92075" tIns="46038" rIns="92075" bIns="46038"/>
          <a:lstStyle>
            <a:lvl1pPr marL="342900" indent="-342900" algn="l" rtl="0" eaLnBrk="0" fontAlgn="base" hangingPunct="0">
              <a:lnSpc>
                <a:spcPts val="2900"/>
              </a:lnSpc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400">
                <a:solidFill>
                  <a:srgbClr val="000000"/>
                </a:solidFill>
                <a:latin typeface="+mn-lt"/>
                <a:ea typeface="ヒラギノ角ゴ Pro W3" charset="0"/>
                <a:cs typeface="ＭＳ Ｐゴシック" charset="0"/>
              </a:defRPr>
            </a:lvl1pPr>
            <a:lvl2pPr marL="742950" indent="-285750" algn="l" rtl="0" eaLnBrk="0" fontAlgn="base" hangingPunct="0">
              <a:lnSpc>
                <a:spcPts val="2900"/>
              </a:lnSpc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rgbClr val="000000"/>
                </a:solidFill>
                <a:latin typeface="+mn-lt"/>
                <a:ea typeface="ＭＳ Ｐゴシック" pitchFamily="-105" charset="-128"/>
                <a:cs typeface="ＭＳ Ｐゴシック" charset="0"/>
              </a:defRPr>
            </a:lvl2pPr>
            <a:lvl3pPr marL="1143000" indent="-228600" algn="l" rtl="0" eaLnBrk="0" fontAlgn="base" hangingPunct="0">
              <a:lnSpc>
                <a:spcPts val="2900"/>
              </a:lnSpc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rgbClr val="000000"/>
                </a:solidFill>
                <a:latin typeface="+mn-lt"/>
                <a:ea typeface="ＭＳ Ｐゴシック" pitchFamily="-105" charset="-128"/>
                <a:cs typeface="ＭＳ Ｐゴシック" charset="0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rgbClr val="000000"/>
                </a:solidFill>
                <a:latin typeface="+mn-lt"/>
                <a:ea typeface="ＭＳ Ｐゴシック" pitchFamily="-105" charset="-128"/>
                <a:cs typeface="ＭＳ Ｐゴシック" charset="0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0000"/>
                </a:solidFill>
                <a:latin typeface="+mn-lt"/>
                <a:ea typeface="ＭＳ Ｐゴシック" pitchFamily="-105" charset="-128"/>
                <a:cs typeface="ＭＳ Ｐゴシック" charset="0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7D9AAA"/>
                </a:solidFill>
                <a:latin typeface="+mn-lt"/>
                <a:ea typeface="ＭＳ Ｐゴシック" pitchFamily="-105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7D9AAA"/>
                </a:solidFill>
                <a:latin typeface="+mn-lt"/>
                <a:ea typeface="ＭＳ Ｐゴシック" pitchFamily="-105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7D9AAA"/>
                </a:solidFill>
                <a:latin typeface="+mn-lt"/>
                <a:ea typeface="ＭＳ Ｐゴシック" pitchFamily="-105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7D9AAA"/>
                </a:solidFill>
                <a:latin typeface="+mn-lt"/>
                <a:ea typeface="ＭＳ Ｐゴシック" pitchFamily="-105" charset="-128"/>
              </a:defRPr>
            </a:lvl9pPr>
          </a:lstStyle>
          <a:p>
            <a:pPr>
              <a:defRPr/>
            </a:pPr>
            <a:r>
              <a:rPr lang="en-US" altLang="x-none" b="1" u="sng" kern="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OTC</a:t>
            </a:r>
            <a:endParaRPr lang="en-US" altLang="x-none" b="1" u="sng" kern="0" dirty="0"/>
          </a:p>
          <a:p>
            <a:pPr lvl="1">
              <a:defRPr/>
            </a:pPr>
            <a:r>
              <a:rPr lang="en-US" altLang="x-none" kern="0" dirty="0"/>
              <a:t>Wired Network of Dealers</a:t>
            </a:r>
          </a:p>
          <a:p>
            <a:pPr lvl="1">
              <a:defRPr/>
            </a:pPr>
            <a:endParaRPr lang="en-US" altLang="x-none" kern="0" dirty="0"/>
          </a:p>
          <a:p>
            <a:pPr lvl="1">
              <a:defRPr/>
            </a:pPr>
            <a:r>
              <a:rPr lang="en-US" altLang="x-none" kern="0" dirty="0"/>
              <a:t>No Central, Physical Location</a:t>
            </a:r>
          </a:p>
          <a:p>
            <a:pPr lvl="1">
              <a:defRPr/>
            </a:pPr>
            <a:endParaRPr lang="en-US" altLang="x-none" kern="0" dirty="0"/>
          </a:p>
          <a:p>
            <a:pPr lvl="1">
              <a:defRPr/>
            </a:pPr>
            <a:r>
              <a:rPr lang="en-US" altLang="x-none" kern="0" dirty="0"/>
              <a:t>All Securities Traded off the Exchanges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 bldLvl="2" autoUpdateAnimBg="0"/>
      <p:bldP spid="10" grpId="0" build="p" bldLvl="2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Content Placeholder 2">
            <a:extLst>
              <a:ext uri="{FF2B5EF4-FFF2-40B4-BE49-F238E27FC236}">
                <a16:creationId xmlns:a16="http://schemas.microsoft.com/office/drawing/2014/main" id="{07173C7F-0E3E-9840-ABCA-A843D16122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850" y="765175"/>
            <a:ext cx="8351837" cy="4929188"/>
          </a:xfrm>
        </p:spPr>
        <p:txBody>
          <a:bodyPr/>
          <a:lstStyle/>
          <a:p>
            <a:pPr marL="365125" lvl="1" indent="-282575" eaLnBrk="1" hangingPunct="1">
              <a:spcBef>
                <a:spcPts val="600"/>
              </a:spcBef>
              <a:buSzPct val="80000"/>
              <a:buFont typeface="Wingdings 2" pitchFamily="2" charset="2"/>
              <a:buChar char=""/>
            </a:pPr>
            <a:r>
              <a:rPr lang="en-US" altLang="en-US" b="1" dirty="0">
                <a:solidFill>
                  <a:srgbClr val="A50021"/>
                </a:solidFill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Bonds</a:t>
            </a:r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 </a:t>
            </a:r>
          </a:p>
          <a:p>
            <a:pPr marL="765175" lvl="2" indent="-282575" eaLnBrk="1" hangingPunct="1">
              <a:spcBef>
                <a:spcPts val="600"/>
              </a:spcBef>
              <a:buSzPct val="80000"/>
              <a:buFont typeface="Wingdings 2" pitchFamily="2" charset="2"/>
              <a:buChar char=""/>
            </a:pPr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long-term debt obligations issued by corporations and government agencies</a:t>
            </a:r>
          </a:p>
          <a:p>
            <a:pPr marL="765175" lvl="2" indent="-282575" eaLnBrk="1" hangingPunct="1">
              <a:spcBef>
                <a:spcPts val="600"/>
              </a:spcBef>
              <a:buSzPct val="80000"/>
              <a:buFont typeface="Wingdings 2" pitchFamily="2" charset="2"/>
              <a:buChar char=""/>
            </a:pPr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specify the amount and timing of interest and principal payments</a:t>
            </a:r>
          </a:p>
          <a:p>
            <a:pPr marL="365125" lvl="1" indent="-282575" eaLnBrk="1" hangingPunct="1">
              <a:spcBef>
                <a:spcPts val="600"/>
              </a:spcBef>
              <a:buSzPct val="80000"/>
              <a:buFont typeface="Wingdings 2" pitchFamily="2" charset="2"/>
              <a:buChar char=""/>
            </a:pPr>
            <a:r>
              <a:rPr lang="en-US" altLang="en-US" b="1" dirty="0">
                <a:solidFill>
                  <a:srgbClr val="A50021"/>
                </a:solidFill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Stocks</a:t>
            </a:r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 (equity) </a:t>
            </a:r>
          </a:p>
          <a:p>
            <a:pPr marL="765175" lvl="2" indent="-282575" eaLnBrk="1" hangingPunct="1">
              <a:spcBef>
                <a:spcPts val="600"/>
              </a:spcBef>
              <a:buSzPct val="80000"/>
              <a:buFont typeface="Wingdings 2" pitchFamily="2" charset="2"/>
              <a:buChar char=""/>
            </a:pPr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certificates representing partial ownership in corporations</a:t>
            </a:r>
          </a:p>
          <a:p>
            <a:pPr marL="765175" lvl="2" indent="-282575" eaLnBrk="1" hangingPunct="1">
              <a:spcBef>
                <a:spcPts val="600"/>
              </a:spcBef>
              <a:buSzPct val="80000"/>
              <a:buFont typeface="Wingdings 2" pitchFamily="2" charset="2"/>
              <a:buChar char=""/>
            </a:pPr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Investors may earn a return by receiving dividends and capital gains</a:t>
            </a:r>
          </a:p>
          <a:p>
            <a:pPr marL="765175" lvl="2" indent="-282575" eaLnBrk="1" hangingPunct="1">
              <a:spcBef>
                <a:spcPts val="600"/>
              </a:spcBef>
              <a:buSzPct val="80000"/>
              <a:buFont typeface="Wingdings 2" pitchFamily="2" charset="2"/>
              <a:buChar char=""/>
            </a:pPr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higher expected return and higher risk than long-term debt securities</a:t>
            </a:r>
          </a:p>
          <a:p>
            <a:pPr eaLnBrk="1" hangingPunct="1"/>
            <a:endParaRPr lang="en-GB" altLang="en-US" dirty="0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19AF26-8CBE-1743-8E61-B1E05AF1F8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4624"/>
            <a:ext cx="9144000" cy="658813"/>
          </a:xfrm>
        </p:spPr>
        <p:txBody>
          <a:bodyPr lIns="91440" tIns="45720" rIns="91440" bIns="45720"/>
          <a:lstStyle/>
          <a:p>
            <a:pPr eaLnBrk="1" hangingPunct="1">
              <a:defRPr/>
            </a:pPr>
            <a:r>
              <a:rPr lang="en-US" altLang="x-none" sz="4000" dirty="0">
                <a:solidFill>
                  <a:srgbClr val="280302"/>
                </a:solidFill>
                <a:ea typeface="ヒラギノ角ゴ Pro W3" charset="-128"/>
                <a:cs typeface="ＭＳ Ｐゴシック" charset="-128"/>
              </a:rPr>
              <a:t>Securities Traded in Financial Markets	</a:t>
            </a:r>
            <a:endParaRPr lang="en-GB" altLang="x-none" sz="4000" dirty="0">
              <a:effectLst>
                <a:outerShdw blurRad="38100" dist="38100" dir="2700000" algn="tl">
                  <a:srgbClr val="C0C0C0"/>
                </a:outerShdw>
              </a:effectLst>
              <a:latin typeface="Gill Sans MT" charset="0"/>
              <a:ea typeface="ヒラギノ角ゴ Pro W3" charset="-128"/>
              <a:cs typeface="ＭＳ Ｐゴシック" charset="-128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Content Placeholder 2">
            <a:extLst>
              <a:ext uri="{FF2B5EF4-FFF2-40B4-BE49-F238E27FC236}">
                <a16:creationId xmlns:a16="http://schemas.microsoft.com/office/drawing/2014/main" id="{E1164769-374C-FB43-8018-621906DCF7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850" y="1124744"/>
            <a:ext cx="8351837" cy="4929188"/>
          </a:xfrm>
        </p:spPr>
        <p:txBody>
          <a:bodyPr/>
          <a:lstStyle/>
          <a:p>
            <a:pPr lvl="1">
              <a:buFont typeface="ZapfDingbats" pitchFamily="82" charset="0"/>
              <a:buNone/>
            </a:pPr>
            <a:r>
              <a:rPr lang="en-US" altLang="en-US" i="1" dirty="0"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Debt Securities:</a:t>
            </a:r>
            <a:r>
              <a:rPr lang="en-US" altLang="en-US" dirty="0"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  Contractual obligations (IOU) of Debtor (borrower) to Creditor (lender)</a:t>
            </a:r>
          </a:p>
          <a:p>
            <a:pPr lvl="1">
              <a:buFont typeface="ZapfDingbats" pitchFamily="82" charset="0"/>
              <a:buNone/>
            </a:pPr>
            <a:endParaRPr lang="en-US" altLang="en-US" dirty="0"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lvl="2">
              <a:buClr>
                <a:srgbClr val="FFF5C6"/>
              </a:buClr>
            </a:pPr>
            <a:r>
              <a:rPr lang="en-US" altLang="en-US" dirty="0"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Investor receives interest</a:t>
            </a:r>
          </a:p>
          <a:p>
            <a:pPr lvl="2">
              <a:buClr>
                <a:srgbClr val="FFF5C6"/>
              </a:buClr>
            </a:pPr>
            <a:r>
              <a:rPr lang="en-US" altLang="en-US" dirty="0"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Capital gain/loss when sold</a:t>
            </a:r>
          </a:p>
          <a:p>
            <a:pPr lvl="2">
              <a:buClr>
                <a:srgbClr val="FFF5C6"/>
              </a:buClr>
            </a:pPr>
            <a:r>
              <a:rPr lang="en-US" altLang="en-US" dirty="0"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Maturity date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BA4A1E-7AF6-C446-9413-35228B0457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4" y="106362"/>
            <a:ext cx="9032796" cy="658813"/>
          </a:xfrm>
        </p:spPr>
        <p:txBody>
          <a:bodyPr lIns="91440" tIns="45720" rIns="91440" bIns="45720"/>
          <a:lstStyle/>
          <a:p>
            <a:pPr eaLnBrk="1" hangingPunct="1">
              <a:defRPr/>
            </a:pPr>
            <a:r>
              <a:rPr lang="en-US" altLang="x-none" dirty="0">
                <a:solidFill>
                  <a:srgbClr val="280302"/>
                </a:solidFill>
                <a:ea typeface="ヒラギノ角ゴ Pro W3" charset="-128"/>
                <a:cs typeface="ＭＳ Ｐゴシック" charset="-128"/>
              </a:rPr>
              <a:t>Debt vs Equity Securities Traded 	</a:t>
            </a:r>
            <a:endParaRPr lang="en-GB" altLang="x-none" dirty="0">
              <a:effectLst>
                <a:outerShdw blurRad="38100" dist="38100" dir="2700000" algn="tl">
                  <a:srgbClr val="C0C0C0"/>
                </a:outerShdw>
              </a:effectLst>
              <a:latin typeface="Gill Sans MT" charset="0"/>
              <a:ea typeface="ヒラギノ角ゴ Pro W3" charset="-128"/>
              <a:cs typeface="ＭＳ Ｐゴシック" charset="-128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Content Placeholder 2">
            <a:extLst>
              <a:ext uri="{FF2B5EF4-FFF2-40B4-BE49-F238E27FC236}">
                <a16:creationId xmlns:a16="http://schemas.microsoft.com/office/drawing/2014/main" id="{71C6657D-AAF5-9846-9EB4-9131F3AEE6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850" y="964406"/>
            <a:ext cx="8351837" cy="4929188"/>
          </a:xfrm>
        </p:spPr>
        <p:txBody>
          <a:bodyPr/>
          <a:lstStyle/>
          <a:p>
            <a:pPr lvl="1">
              <a:buFont typeface="ZapfDingbats" pitchFamily="82" charset="0"/>
              <a:buNone/>
            </a:pPr>
            <a:r>
              <a:rPr lang="en-US" altLang="en-US" dirty="0"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Equity Securities:  Claim with ownership rights and responsibilities</a:t>
            </a:r>
          </a:p>
          <a:p>
            <a:pPr lvl="1">
              <a:buFont typeface="ZapfDingbats" pitchFamily="82" charset="0"/>
              <a:buNone/>
            </a:pPr>
            <a:endParaRPr lang="en-US" altLang="en-US" i="1" dirty="0"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lvl="1">
              <a:buFont typeface="ZapfDingbats" pitchFamily="82" charset="0"/>
              <a:buNone/>
            </a:pPr>
            <a:r>
              <a:rPr lang="en-US" altLang="en-US" dirty="0"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Investor receives dividends if declared</a:t>
            </a:r>
          </a:p>
          <a:p>
            <a:pPr lvl="1">
              <a:buFont typeface="ZapfDingbats" pitchFamily="82" charset="0"/>
              <a:buNone/>
            </a:pPr>
            <a:r>
              <a:rPr lang="en-US" altLang="en-US" dirty="0"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Capital gain/loss when sold</a:t>
            </a:r>
          </a:p>
          <a:p>
            <a:pPr lvl="1">
              <a:buFont typeface="ZapfDingbats" pitchFamily="82" charset="0"/>
              <a:buNone/>
            </a:pPr>
            <a:r>
              <a:rPr lang="en-US" altLang="en-US" dirty="0"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No maturity date—need market to sell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9DD1E6-2A26-7044-A87F-815C679603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912" y="106362"/>
            <a:ext cx="9038962" cy="658813"/>
          </a:xfrm>
        </p:spPr>
        <p:txBody>
          <a:bodyPr lIns="91440" tIns="45720" rIns="91440" bIns="45720"/>
          <a:lstStyle/>
          <a:p>
            <a:pPr eaLnBrk="1" hangingPunct="1">
              <a:defRPr/>
            </a:pPr>
            <a:r>
              <a:rPr lang="en-US" altLang="x-none" dirty="0">
                <a:solidFill>
                  <a:srgbClr val="280302"/>
                </a:solidFill>
                <a:ea typeface="ヒラギノ角ゴ Pro W3" charset="-128"/>
                <a:cs typeface="ＭＳ Ｐゴシック" charset="-128"/>
              </a:rPr>
              <a:t>Debt vs Equity Securities Traded 	</a:t>
            </a:r>
            <a:endParaRPr lang="en-GB" altLang="x-none" dirty="0">
              <a:effectLst>
                <a:outerShdw blurRad="38100" dist="38100" dir="2700000" algn="tl">
                  <a:srgbClr val="C0C0C0"/>
                </a:outerShdw>
              </a:effectLst>
              <a:latin typeface="Gill Sans MT" charset="0"/>
              <a:ea typeface="ヒラギノ角ゴ Pro W3" charset="-128"/>
              <a:cs typeface="ＭＳ Ｐゴシック" charset="-128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3390C-1F47-824E-9F59-B2D6BAF527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31369"/>
            <a:ext cx="9108504" cy="658813"/>
          </a:xfrm>
        </p:spPr>
        <p:txBody>
          <a:bodyPr lIns="91440" tIns="45720" rIns="91440" bIns="45720"/>
          <a:lstStyle/>
          <a:p>
            <a:pPr eaLnBrk="1" hangingPunct="1">
              <a:defRPr/>
            </a:pPr>
            <a:r>
              <a:rPr lang="en-US" altLang="x-none" dirty="0">
                <a:effectLst>
                  <a:outerShdw blurRad="38100" dist="38100" dir="2700000" algn="tl">
                    <a:srgbClr val="C0C0C0"/>
                  </a:outerShdw>
                </a:effectLst>
                <a:latin typeface="Gill Sans MT" charset="0"/>
                <a:ea typeface="ヒラギノ角ゴ Pro W3" charset="-128"/>
                <a:cs typeface="ＭＳ Ｐゴシック" charset="-128"/>
              </a:rPr>
              <a:t>Securities Traded in Financial Markets</a:t>
            </a:r>
            <a:endParaRPr lang="en-GB" altLang="x-none" dirty="0">
              <a:effectLst>
                <a:outerShdw blurRad="38100" dist="38100" dir="2700000" algn="tl">
                  <a:srgbClr val="C0C0C0"/>
                </a:outerShdw>
              </a:effectLst>
              <a:latin typeface="Gill Sans MT" charset="0"/>
              <a:ea typeface="ヒラギノ角ゴ Pro W3" charset="-128"/>
              <a:cs typeface="ＭＳ Ｐゴシック" charset="-128"/>
            </a:endParaRPr>
          </a:p>
        </p:txBody>
      </p:sp>
      <p:sp>
        <p:nvSpPr>
          <p:cNvPr id="37890" name="Content Placeholder 2">
            <a:extLst>
              <a:ext uri="{FF2B5EF4-FFF2-40B4-BE49-F238E27FC236}">
                <a16:creationId xmlns:a16="http://schemas.microsoft.com/office/drawing/2014/main" id="{362929D9-2BFA-E94F-A368-DC39D8E0B2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5604" y="908720"/>
            <a:ext cx="8798396" cy="4460875"/>
          </a:xfrm>
        </p:spPr>
        <p:txBody>
          <a:bodyPr/>
          <a:lstStyle/>
          <a:p>
            <a:pPr marL="365125" lvl="1" indent="-282575" eaLnBrk="1" hangingPunct="1">
              <a:lnSpc>
                <a:spcPct val="80000"/>
              </a:lnSpc>
              <a:spcBef>
                <a:spcPts val="600"/>
              </a:spcBef>
              <a:buSzPct val="80000"/>
              <a:buFont typeface="Wingdings 2" pitchFamily="2" charset="2"/>
              <a:buChar char=""/>
            </a:pPr>
            <a:r>
              <a:rPr lang="en-US" altLang="en-US" b="1" dirty="0">
                <a:solidFill>
                  <a:srgbClr val="A50021"/>
                </a:solidFill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Derivative securities</a:t>
            </a:r>
            <a:r>
              <a:rPr lang="en-US" altLang="en-US" b="1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 </a:t>
            </a:r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are financial contracts whose values are derived from the values of underlying assets</a:t>
            </a:r>
          </a:p>
          <a:p>
            <a:pPr marL="365125" lvl="1" indent="-282575" eaLnBrk="1" hangingPunct="1">
              <a:lnSpc>
                <a:spcPct val="80000"/>
              </a:lnSpc>
              <a:spcBef>
                <a:spcPts val="600"/>
              </a:spcBef>
              <a:buSzPct val="80000"/>
              <a:buFont typeface="Wingdings 2" pitchFamily="2" charset="2"/>
              <a:buChar char=""/>
            </a:pPr>
            <a:endParaRPr lang="en-US" altLang="en-US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marL="365125" lvl="1" indent="-282575" eaLnBrk="1" hangingPunct="1">
              <a:lnSpc>
                <a:spcPct val="80000"/>
              </a:lnSpc>
              <a:spcBef>
                <a:spcPts val="600"/>
              </a:spcBef>
              <a:buSzPct val="80000"/>
              <a:buFont typeface="Wingdings 2" pitchFamily="2" charset="2"/>
              <a:buChar char=""/>
            </a:pPr>
            <a:r>
              <a:rPr lang="en-US" altLang="en-US" b="1" i="1" dirty="0">
                <a:solidFill>
                  <a:schemeClr val="accent1"/>
                </a:solidFill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Example</a:t>
            </a:r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:  futures, options, interest/exchange rate swaps</a:t>
            </a:r>
          </a:p>
          <a:p>
            <a:pPr marL="365125" lvl="1" indent="-282575" eaLnBrk="1" hangingPunct="1">
              <a:lnSpc>
                <a:spcPct val="80000"/>
              </a:lnSpc>
              <a:spcBef>
                <a:spcPts val="600"/>
              </a:spcBef>
              <a:buSzPct val="80000"/>
              <a:buFont typeface="Wingdings 2" pitchFamily="2" charset="2"/>
              <a:buChar char=""/>
            </a:pPr>
            <a:endParaRPr lang="en-US" altLang="en-US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marL="365125" lvl="1" indent="-282575" eaLnBrk="1" hangingPunct="1">
              <a:lnSpc>
                <a:spcPct val="80000"/>
              </a:lnSpc>
              <a:spcBef>
                <a:spcPts val="600"/>
              </a:spcBef>
              <a:buSzPct val="80000"/>
              <a:buFont typeface="Wingdings 2" pitchFamily="2" charset="2"/>
              <a:buChar char=""/>
            </a:pPr>
            <a:r>
              <a:rPr lang="en-US" altLang="en-US" b="1" dirty="0">
                <a:solidFill>
                  <a:srgbClr val="1C4853"/>
                </a:solidFill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Speculating</a:t>
            </a:r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 with derivatives allow investors to benefit from increases or decreases in the underlying asset (no need of buying the assets)</a:t>
            </a:r>
          </a:p>
          <a:p>
            <a:pPr marL="365125" lvl="1" indent="-282575" eaLnBrk="1" hangingPunct="1">
              <a:lnSpc>
                <a:spcPct val="80000"/>
              </a:lnSpc>
              <a:spcBef>
                <a:spcPts val="600"/>
              </a:spcBef>
              <a:buSzPct val="80000"/>
              <a:buFont typeface="Wingdings 2" pitchFamily="2" charset="2"/>
              <a:buChar char=""/>
            </a:pPr>
            <a:endParaRPr lang="en-US" altLang="en-US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marL="365125" lvl="1" indent="-282575" eaLnBrk="1" hangingPunct="1">
              <a:lnSpc>
                <a:spcPct val="80000"/>
              </a:lnSpc>
              <a:spcBef>
                <a:spcPts val="600"/>
              </a:spcBef>
              <a:buSzPct val="80000"/>
              <a:buFont typeface="Wingdings 2" pitchFamily="2" charset="2"/>
              <a:buChar char=""/>
            </a:pPr>
            <a:r>
              <a:rPr lang="en-US" altLang="en-US" b="1" dirty="0">
                <a:solidFill>
                  <a:srgbClr val="1C4853"/>
                </a:solidFill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Risk management (Hedging) </a:t>
            </a:r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used to reduce a firm</a:t>
            </a:r>
            <a:r>
              <a:rPr lang="ja-JP" altLang="en-US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’</a:t>
            </a:r>
            <a:r>
              <a:rPr lang="en-US" altLang="ja-JP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s risk.</a:t>
            </a:r>
            <a:endParaRPr lang="en-GB" altLang="en-US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  <a:latin typeface="Arial" panose="020B0604020202020204" pitchFamily="34" charset="0"/>
              </a:rPr>
              <a:t>MBA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  <a:latin typeface="Arial" panose="020B0604020202020204" pitchFamily="34" charset="0"/>
              </a:rPr>
              <a:t>Banking and Financial Economics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  <a:latin typeface="Arial" panose="020B0604020202020204" pitchFamily="34" charset="0"/>
              </a:rPr>
              <a:t>Week 1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  <a:latin typeface="Arial" panose="020B0604020202020204" pitchFamily="34" charset="0"/>
              </a:rPr>
              <a:t>Understanding Financial Economics – PART 1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4294967295"/>
          </p:nvPr>
        </p:nvSpPr>
        <p:spPr bwMode="auto">
          <a:xfrm>
            <a:off x="8244408" y="6453336"/>
            <a:ext cx="730250" cy="33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18</a:t>
            </a:fld>
            <a:endParaRPr lang="en-GB" altLang="en-US" sz="1200" dirty="0">
              <a:solidFill>
                <a:srgbClr val="898989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079512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445</TotalTime>
  <Words>814</Words>
  <Application>Microsoft Macintosh PowerPoint</Application>
  <PresentationFormat>On-screen Show (4:3)</PresentationFormat>
  <Paragraphs>221</Paragraphs>
  <Slides>18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7" baseType="lpstr">
      <vt:lpstr>ZapfDingbats</vt:lpstr>
      <vt:lpstr>Myriad Pro</vt:lpstr>
      <vt:lpstr>Gill Sans MT</vt:lpstr>
      <vt:lpstr>Corbel</vt:lpstr>
      <vt:lpstr>Calibri</vt:lpstr>
      <vt:lpstr>Arial</vt:lpstr>
      <vt:lpstr>Wingdings 2</vt:lpstr>
      <vt:lpstr>Verdana</vt:lpstr>
      <vt:lpstr>20140311PresentationUWTSDTemplate</vt:lpstr>
      <vt:lpstr>MBA</vt:lpstr>
      <vt:lpstr>Staffing  </vt:lpstr>
      <vt:lpstr>Lecture 1</vt:lpstr>
      <vt:lpstr>BROAD Lecture Overview</vt:lpstr>
      <vt:lpstr>Lecture Overview</vt:lpstr>
      <vt:lpstr>Overview of Financial Markets</vt:lpstr>
      <vt:lpstr>Overview of Financial Markets</vt:lpstr>
      <vt:lpstr>Types of Financial Markets</vt:lpstr>
      <vt:lpstr>Primary vs. Secondary Markets</vt:lpstr>
      <vt:lpstr>Securities Traded in Financial Markets </vt:lpstr>
      <vt:lpstr>Securities Traded in Financial Markets </vt:lpstr>
      <vt:lpstr>Money vs. Capital Markets</vt:lpstr>
      <vt:lpstr>Organised vs. Over the counter Markets</vt:lpstr>
      <vt:lpstr>Securities Traded in Financial Markets </vt:lpstr>
      <vt:lpstr>Debt vs Equity Securities Traded  </vt:lpstr>
      <vt:lpstr>Debt vs Equity Securities Traded  </vt:lpstr>
      <vt:lpstr>Securities Traded in Financial Markets</vt:lpstr>
      <vt:lpstr>MBA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David Coker</cp:lastModifiedBy>
  <cp:revision>147</cp:revision>
  <cp:lastPrinted>2018-07-09T15:27:01Z</cp:lastPrinted>
  <dcterms:created xsi:type="dcterms:W3CDTF">2002-10-07T19:43:58Z</dcterms:created>
  <dcterms:modified xsi:type="dcterms:W3CDTF">2024-02-13T11:32:41Z</dcterms:modified>
</cp:coreProperties>
</file>