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7" r:id="rId3"/>
    <p:sldId id="263" r:id="rId4"/>
    <p:sldId id="262" r:id="rId5"/>
    <p:sldId id="258" r:id="rId6"/>
    <p:sldId id="259" r:id="rId7"/>
    <p:sldId id="261" r:id="rId8"/>
    <p:sldId id="260"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7CC204-A3BE-110C-F1EB-372CCD890682}" v="83" dt="2022-06-24T10:40:57.7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presProps" Target="presProps.xml" Id="rId13" /><Relationship Type="http://schemas.microsoft.com/office/2015/10/relationships/revisionInfo" Target="revisionInfo.xml" Id="rId18"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xml" Id="rId2" /><Relationship Type="http://schemas.openxmlformats.org/officeDocument/2006/relationships/tableStyles" Target="tableStyles.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theme" Target="theme/theme1.xml" Id="rId1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viewProps" Target="viewProps.xml" Id="rId14" /></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B48A0A-2CA9-491E-BDA8-3BD4CC5FF86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D44D2CBA-A0D0-4711-85AB-48CB2107079E}">
      <dgm:prSet custT="1"/>
      <dgm:spPr/>
      <dgm:t>
        <a:bodyPr/>
        <a:lstStyle/>
        <a:p>
          <a:r>
            <a:rPr lang="en-GB" sz="1800" b="1">
              <a:latin typeface="Times New Roman" panose="02020603050405020304" pitchFamily="18" charset="0"/>
              <a:cs typeface="Times New Roman" panose="02020603050405020304" pitchFamily="18" charset="0"/>
            </a:rPr>
            <a:t>Effects of intrinsic factors on motivation </a:t>
          </a:r>
          <a:endParaRPr lang="en-US" sz="1800">
            <a:latin typeface="Times New Roman" panose="02020603050405020304" pitchFamily="18" charset="0"/>
            <a:cs typeface="Times New Roman" panose="02020603050405020304" pitchFamily="18" charset="0"/>
          </a:endParaRPr>
        </a:p>
      </dgm:t>
    </dgm:pt>
    <dgm:pt modelId="{1FFB8B8C-5B77-4F6A-8150-DC39B5610739}" type="parTrans" cxnId="{5CDE9A8A-58DC-406E-BD18-1D6961715887}">
      <dgm:prSet/>
      <dgm:spPr/>
      <dgm:t>
        <a:bodyPr/>
        <a:lstStyle/>
        <a:p>
          <a:endParaRPr lang="en-US"/>
        </a:p>
      </dgm:t>
    </dgm:pt>
    <dgm:pt modelId="{5C3FF313-5640-4F64-8B44-5195CFF48536}" type="sibTrans" cxnId="{5CDE9A8A-58DC-406E-BD18-1D6961715887}">
      <dgm:prSet/>
      <dgm:spPr/>
      <dgm:t>
        <a:bodyPr/>
        <a:lstStyle/>
        <a:p>
          <a:endParaRPr lang="en-US"/>
        </a:p>
      </dgm:t>
    </dgm:pt>
    <dgm:pt modelId="{8DE82D04-B2AA-4948-A96B-CA0B02076497}">
      <dgm:prSet custT="1"/>
      <dgm:spPr/>
      <dgm:t>
        <a:bodyPr/>
        <a:lstStyle/>
        <a:p>
          <a:r>
            <a:rPr lang="en-GB" sz="1800" kern="1200">
              <a:latin typeface="Times New Roman" panose="02020603050405020304" pitchFamily="18" charset="0"/>
              <a:cs typeface="Times New Roman" panose="02020603050405020304" pitchFamily="18" charset="0"/>
            </a:rPr>
            <a:t>These are the inherent factors that arises from inside the individual for personal growth and drive them to finish any task successfully. </a:t>
          </a:r>
          <a:endParaRPr lang="en-US" sz="1800" kern="1200">
            <a:latin typeface="Times New Roman" panose="02020603050405020304" pitchFamily="18" charset="0"/>
            <a:cs typeface="Times New Roman" panose="02020603050405020304" pitchFamily="18" charset="0"/>
          </a:endParaRPr>
        </a:p>
      </dgm:t>
    </dgm:pt>
    <dgm:pt modelId="{FDBEB476-EC61-49E1-84B6-07847EBA6021}" type="parTrans" cxnId="{D10699C5-A402-4F69-A287-BD24CDBAD8AE}">
      <dgm:prSet/>
      <dgm:spPr/>
      <dgm:t>
        <a:bodyPr/>
        <a:lstStyle/>
        <a:p>
          <a:endParaRPr lang="en-US"/>
        </a:p>
      </dgm:t>
    </dgm:pt>
    <dgm:pt modelId="{C3EE8B9F-6C71-4FF5-9A0A-D80330C05F4C}" type="sibTrans" cxnId="{D10699C5-A402-4F69-A287-BD24CDBAD8AE}">
      <dgm:prSet/>
      <dgm:spPr/>
      <dgm:t>
        <a:bodyPr/>
        <a:lstStyle/>
        <a:p>
          <a:endParaRPr lang="en-US"/>
        </a:p>
      </dgm:t>
    </dgm:pt>
    <dgm:pt modelId="{88ABC551-4D04-4587-9C09-E16244D88683}">
      <dgm:prSet custT="1"/>
      <dgm:spPr/>
      <dgm:t>
        <a:bodyPr/>
        <a:lstStyle/>
        <a:p>
          <a:r>
            <a:rPr lang="en-GB" sz="1800" kern="1200">
              <a:latin typeface="Times New Roman" panose="02020603050405020304" pitchFamily="18" charset="0"/>
              <a:cs typeface="Times New Roman" panose="02020603050405020304" pitchFamily="18" charset="0"/>
            </a:rPr>
            <a:t>Intrinsic factors are the internal spirits of becoming successful for own and long-term growth. Herzberg’s two-factor theory that relates intrinsic factors to job satisfaction and associates extrinsic factors with dissatisfaction.</a:t>
          </a:r>
          <a:endParaRPr lang="en-US" sz="1800" kern="1200">
            <a:latin typeface="Times New Roman" panose="02020603050405020304" pitchFamily="18" charset="0"/>
            <a:cs typeface="Times New Roman" panose="02020603050405020304" pitchFamily="18" charset="0"/>
          </a:endParaRPr>
        </a:p>
      </dgm:t>
    </dgm:pt>
    <dgm:pt modelId="{AECAB9D4-52EB-4C4B-AEF8-24ADE0844D96}" type="parTrans" cxnId="{52268A9E-CC31-463F-BE68-B54CF47207B8}">
      <dgm:prSet/>
      <dgm:spPr/>
      <dgm:t>
        <a:bodyPr/>
        <a:lstStyle/>
        <a:p>
          <a:endParaRPr lang="en-US"/>
        </a:p>
      </dgm:t>
    </dgm:pt>
    <dgm:pt modelId="{9F4A09D0-CFD9-49A2-938B-7CC2EE2444BB}" type="sibTrans" cxnId="{52268A9E-CC31-463F-BE68-B54CF47207B8}">
      <dgm:prSet/>
      <dgm:spPr/>
      <dgm:t>
        <a:bodyPr/>
        <a:lstStyle/>
        <a:p>
          <a:endParaRPr lang="en-US"/>
        </a:p>
      </dgm:t>
    </dgm:pt>
    <dgm:pt modelId="{18EF8BD3-F8B0-43E1-B1D4-79A7A7A85A53}">
      <dgm:prSet custT="1"/>
      <dgm:spPr/>
      <dgm:t>
        <a:bodyPr/>
        <a:lstStyle/>
        <a:p>
          <a:r>
            <a:rPr lang="en-GB" sz="1800" kern="1200">
              <a:latin typeface="Times New Roman" panose="02020603050405020304" pitchFamily="18" charset="0"/>
              <a:cs typeface="Times New Roman" panose="02020603050405020304" pitchFamily="18" charset="0"/>
            </a:rPr>
            <a:t>Motivators like promotional opportunities, personal growth opportunities, recognition, responsibility and achievement can be used to motivate and bring back the satisfaction of the employees in any organization </a:t>
          </a:r>
          <a:r>
            <a:rPr lang="en-GB" sz="1800" kern="1200">
              <a:solidFill>
                <a:prstClr val="white">
                  <a:hueOff val="0"/>
                  <a:satOff val="0"/>
                  <a:lumOff val="0"/>
                  <a:alphaOff val="0"/>
                </a:prstClr>
              </a:solidFill>
              <a:latin typeface="Times New Roman" panose="02020603050405020304" pitchFamily="18" charset="0"/>
              <a:ea typeface="+mn-ea"/>
              <a:cs typeface="Times New Roman" panose="02020603050405020304" pitchFamily="18" charset="0"/>
            </a:rPr>
            <a:t>(Hung et al., 2011).</a:t>
          </a:r>
          <a:endParaRPr lang="en-US" sz="1800" kern="1200">
            <a:solidFill>
              <a:prstClr val="white">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9F27F4DA-A73B-44E4-84FB-FEB69B91B941}" type="parTrans" cxnId="{D2FCDF8A-0867-4468-B652-B2B77EC1A3A6}">
      <dgm:prSet/>
      <dgm:spPr/>
      <dgm:t>
        <a:bodyPr/>
        <a:lstStyle/>
        <a:p>
          <a:endParaRPr lang="en-US"/>
        </a:p>
      </dgm:t>
    </dgm:pt>
    <dgm:pt modelId="{5CA6EE7F-86B1-4324-8A27-3828BF5EE76A}" type="sibTrans" cxnId="{D2FCDF8A-0867-4468-B652-B2B77EC1A3A6}">
      <dgm:prSet/>
      <dgm:spPr/>
      <dgm:t>
        <a:bodyPr/>
        <a:lstStyle/>
        <a:p>
          <a:endParaRPr lang="en-US"/>
        </a:p>
      </dgm:t>
    </dgm:pt>
    <dgm:pt modelId="{12534299-9B89-4E69-B85C-4AE8569B7591}" type="pres">
      <dgm:prSet presAssocID="{E6B48A0A-2CA9-491E-BDA8-3BD4CC5FF868}" presName="linear" presStyleCnt="0">
        <dgm:presLayoutVars>
          <dgm:animLvl val="lvl"/>
          <dgm:resizeHandles val="exact"/>
        </dgm:presLayoutVars>
      </dgm:prSet>
      <dgm:spPr/>
    </dgm:pt>
    <dgm:pt modelId="{5E948BBC-033E-40EC-B0DB-B0EFCF793467}" type="pres">
      <dgm:prSet presAssocID="{D44D2CBA-A0D0-4711-85AB-48CB2107079E}" presName="parentText" presStyleLbl="node1" presStyleIdx="0" presStyleCnt="1">
        <dgm:presLayoutVars>
          <dgm:chMax val="0"/>
          <dgm:bulletEnabled val="1"/>
        </dgm:presLayoutVars>
      </dgm:prSet>
      <dgm:spPr/>
    </dgm:pt>
    <dgm:pt modelId="{1E84D3F1-2B64-4411-BF10-CAF4A896E9A6}" type="pres">
      <dgm:prSet presAssocID="{D44D2CBA-A0D0-4711-85AB-48CB2107079E}" presName="childText" presStyleLbl="revTx" presStyleIdx="0" presStyleCnt="1">
        <dgm:presLayoutVars>
          <dgm:bulletEnabled val="1"/>
        </dgm:presLayoutVars>
      </dgm:prSet>
      <dgm:spPr/>
    </dgm:pt>
  </dgm:ptLst>
  <dgm:cxnLst>
    <dgm:cxn modelId="{AC16930C-FCAF-4DD4-BB7E-F613B46877B9}" type="presOf" srcId="{18EF8BD3-F8B0-43E1-B1D4-79A7A7A85A53}" destId="{1E84D3F1-2B64-4411-BF10-CAF4A896E9A6}" srcOrd="0" destOrd="2" presId="urn:microsoft.com/office/officeart/2005/8/layout/vList2"/>
    <dgm:cxn modelId="{D4F9071A-81EC-467D-9A04-6C8E0A90DF75}" type="presOf" srcId="{D44D2CBA-A0D0-4711-85AB-48CB2107079E}" destId="{5E948BBC-033E-40EC-B0DB-B0EFCF793467}" srcOrd="0" destOrd="0" presId="urn:microsoft.com/office/officeart/2005/8/layout/vList2"/>
    <dgm:cxn modelId="{0621E61A-4E83-4666-92A7-D54A164301C1}" type="presOf" srcId="{88ABC551-4D04-4587-9C09-E16244D88683}" destId="{1E84D3F1-2B64-4411-BF10-CAF4A896E9A6}" srcOrd="0" destOrd="1" presId="urn:microsoft.com/office/officeart/2005/8/layout/vList2"/>
    <dgm:cxn modelId="{5CDE9A8A-58DC-406E-BD18-1D6961715887}" srcId="{E6B48A0A-2CA9-491E-BDA8-3BD4CC5FF868}" destId="{D44D2CBA-A0D0-4711-85AB-48CB2107079E}" srcOrd="0" destOrd="0" parTransId="{1FFB8B8C-5B77-4F6A-8150-DC39B5610739}" sibTransId="{5C3FF313-5640-4F64-8B44-5195CFF48536}"/>
    <dgm:cxn modelId="{D2FCDF8A-0867-4468-B652-B2B77EC1A3A6}" srcId="{D44D2CBA-A0D0-4711-85AB-48CB2107079E}" destId="{18EF8BD3-F8B0-43E1-B1D4-79A7A7A85A53}" srcOrd="2" destOrd="0" parTransId="{9F27F4DA-A73B-44E4-84FB-FEB69B91B941}" sibTransId="{5CA6EE7F-86B1-4324-8A27-3828BF5EE76A}"/>
    <dgm:cxn modelId="{D7BCE196-C28C-428C-AF1A-9A600FEF6082}" type="presOf" srcId="{E6B48A0A-2CA9-491E-BDA8-3BD4CC5FF868}" destId="{12534299-9B89-4E69-B85C-4AE8569B7591}" srcOrd="0" destOrd="0" presId="urn:microsoft.com/office/officeart/2005/8/layout/vList2"/>
    <dgm:cxn modelId="{52268A9E-CC31-463F-BE68-B54CF47207B8}" srcId="{D44D2CBA-A0D0-4711-85AB-48CB2107079E}" destId="{88ABC551-4D04-4587-9C09-E16244D88683}" srcOrd="1" destOrd="0" parTransId="{AECAB9D4-52EB-4C4B-AEF8-24ADE0844D96}" sibTransId="{9F4A09D0-CFD9-49A2-938B-7CC2EE2444BB}"/>
    <dgm:cxn modelId="{D10699C5-A402-4F69-A287-BD24CDBAD8AE}" srcId="{D44D2CBA-A0D0-4711-85AB-48CB2107079E}" destId="{8DE82D04-B2AA-4948-A96B-CA0B02076497}" srcOrd="0" destOrd="0" parTransId="{FDBEB476-EC61-49E1-84B6-07847EBA6021}" sibTransId="{C3EE8B9F-6C71-4FF5-9A0A-D80330C05F4C}"/>
    <dgm:cxn modelId="{27263CCE-4907-420F-9DA4-D20CC13377F0}" type="presOf" srcId="{8DE82D04-B2AA-4948-A96B-CA0B02076497}" destId="{1E84D3F1-2B64-4411-BF10-CAF4A896E9A6}" srcOrd="0" destOrd="0" presId="urn:microsoft.com/office/officeart/2005/8/layout/vList2"/>
    <dgm:cxn modelId="{330F5D3C-6424-4BB7-886C-B020FB0CBD62}" type="presParOf" srcId="{12534299-9B89-4E69-B85C-4AE8569B7591}" destId="{5E948BBC-033E-40EC-B0DB-B0EFCF793467}" srcOrd="0" destOrd="0" presId="urn:microsoft.com/office/officeart/2005/8/layout/vList2"/>
    <dgm:cxn modelId="{3ED8EB50-E02C-4E6A-9DB3-F88CBB139394}" type="presParOf" srcId="{12534299-9B89-4E69-B85C-4AE8569B7591}" destId="{1E84D3F1-2B64-4411-BF10-CAF4A896E9A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948BBC-033E-40EC-B0DB-B0EFCF793467}">
      <dsp:nvSpPr>
        <dsp:cNvPr id="0" name=""/>
        <dsp:cNvSpPr/>
      </dsp:nvSpPr>
      <dsp:spPr>
        <a:xfrm>
          <a:off x="0" y="908334"/>
          <a:ext cx="8190168" cy="1216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latin typeface="Times New Roman" panose="02020603050405020304" pitchFamily="18" charset="0"/>
              <a:cs typeface="Times New Roman" panose="02020603050405020304" pitchFamily="18" charset="0"/>
            </a:rPr>
            <a:t>Effects of intrinsic factors on motivation </a:t>
          </a:r>
          <a:endParaRPr lang="en-US" sz="1800" kern="1200">
            <a:latin typeface="Times New Roman" panose="02020603050405020304" pitchFamily="18" charset="0"/>
            <a:cs typeface="Times New Roman" panose="02020603050405020304" pitchFamily="18" charset="0"/>
          </a:endParaRPr>
        </a:p>
      </dsp:txBody>
      <dsp:txXfrm>
        <a:off x="59399" y="967733"/>
        <a:ext cx="8071370" cy="1098002"/>
      </dsp:txXfrm>
    </dsp:sp>
    <dsp:sp modelId="{1E84D3F1-2B64-4411-BF10-CAF4A896E9A6}">
      <dsp:nvSpPr>
        <dsp:cNvPr id="0" name=""/>
        <dsp:cNvSpPr/>
      </dsp:nvSpPr>
      <dsp:spPr>
        <a:xfrm>
          <a:off x="0" y="2125134"/>
          <a:ext cx="8190168" cy="2051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03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GB" sz="1800" kern="1200">
              <a:latin typeface="Times New Roman" panose="02020603050405020304" pitchFamily="18" charset="0"/>
              <a:cs typeface="Times New Roman" panose="02020603050405020304" pitchFamily="18" charset="0"/>
            </a:rPr>
            <a:t>These are the inherent factors that arises from inside the individual for personal growth and drive them to finish any task successfully. </a:t>
          </a:r>
          <a:endParaRPr lang="en-US" sz="1800" kern="120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20000"/>
            </a:spcAft>
            <a:buChar char="•"/>
          </a:pPr>
          <a:r>
            <a:rPr lang="en-GB" sz="1800" kern="1200">
              <a:latin typeface="Times New Roman" panose="02020603050405020304" pitchFamily="18" charset="0"/>
              <a:cs typeface="Times New Roman" panose="02020603050405020304" pitchFamily="18" charset="0"/>
            </a:rPr>
            <a:t>Intrinsic factors are the internal spirits of becoming successful for own and long-term growth. Herzberg’s two-factor theory that relates intrinsic factors to job satisfaction and associates extrinsic factors with dissatisfaction.</a:t>
          </a:r>
          <a:endParaRPr lang="en-US" sz="1800" kern="120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20000"/>
            </a:spcAft>
            <a:buChar char="•"/>
          </a:pPr>
          <a:r>
            <a:rPr lang="en-GB" sz="1800" kern="1200">
              <a:latin typeface="Times New Roman" panose="02020603050405020304" pitchFamily="18" charset="0"/>
              <a:cs typeface="Times New Roman" panose="02020603050405020304" pitchFamily="18" charset="0"/>
            </a:rPr>
            <a:t>Motivators like promotional opportunities, personal growth opportunities, recognition, responsibility and achievement can be used to motivate and bring back the satisfaction of the employees in any organization </a:t>
          </a:r>
          <a:r>
            <a:rPr lang="en-GB" sz="1800" kern="1200">
              <a:solidFill>
                <a:prstClr val="white">
                  <a:hueOff val="0"/>
                  <a:satOff val="0"/>
                  <a:lumOff val="0"/>
                  <a:alphaOff val="0"/>
                </a:prstClr>
              </a:solidFill>
              <a:latin typeface="Times New Roman" panose="02020603050405020304" pitchFamily="18" charset="0"/>
              <a:ea typeface="+mn-ea"/>
              <a:cs typeface="Times New Roman" panose="02020603050405020304" pitchFamily="18" charset="0"/>
            </a:rPr>
            <a:t>(Hung et al., 2011).</a:t>
          </a:r>
          <a:endParaRPr lang="en-US" sz="1800" kern="1200">
            <a:solidFill>
              <a:prstClr val="white">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2125134"/>
        <a:ext cx="8190168" cy="205188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0ED90-F425-5B8B-E556-4F95D53396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93DD47-8D6C-630F-6156-9514F92A1F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A60A3D-DFBE-745C-6216-BEC07FBA7E5D}"/>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8FCEA5F7-7E2E-9C45-0464-4E78C7939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801A94-FA24-E26D-B35A-3BF20D334C6A}"/>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2952169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A03ED-762D-DA34-83DB-1A595692F6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E9CC3B-A7AB-44DE-676C-3F7277EF18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17A418-E57E-3153-FE3C-606B2A82937F}"/>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04B5B610-2706-0A91-BCA9-E197905BAB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D602E-D85C-7CBA-7229-75CB7B9550B3}"/>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1596062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7805D-91CC-B9A9-7452-B280FC7969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4512DA2-CF2B-DF09-D25C-AEFCCABAFD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46F87D-C1D9-D7A8-A620-B792A6938959}"/>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44E8D25C-E69F-0B59-89F8-C7966702A1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98040-0A7D-ACEA-4FFC-205C3D03EFF0}"/>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2450393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E9000-A913-89D3-88DC-B5A586955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DF7EF0-24C9-CCA5-087F-A6C76E6470E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1E31B1-9CDD-F617-AB83-B78ECADA49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563487-89E4-F04E-8F33-5F889218AFE6}"/>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6" name="Footer Placeholder 5">
            <a:extLst>
              <a:ext uri="{FF2B5EF4-FFF2-40B4-BE49-F238E27FC236}">
                <a16:creationId xmlns:a16="http://schemas.microsoft.com/office/drawing/2014/main" id="{8DAE6848-F9C7-F6C7-7E3E-18725626F8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9F685E-9363-D5F4-6B2A-FC5437E0D09D}"/>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4208320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E0B99-F316-D587-73A5-1CF2E1B441D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27782D-6D79-5CE9-8583-75656D97C6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BA4429-8DBF-16F7-4EDE-E80E82722B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83B53BB-6D25-EC34-B64A-58ED0CC485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A4EA020-4358-7787-E429-19DFDDDD0B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44851D-BCC1-5EA3-98D1-B2229BE90271}"/>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8" name="Footer Placeholder 7">
            <a:extLst>
              <a:ext uri="{FF2B5EF4-FFF2-40B4-BE49-F238E27FC236}">
                <a16:creationId xmlns:a16="http://schemas.microsoft.com/office/drawing/2014/main" id="{9E8A5530-2440-67B8-1A56-A1A267B1E7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84D712-87EC-9519-C9AD-6416838E04D6}"/>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3970501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0C84-E775-7AA7-664D-C66E625C5D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CB43B4-6999-58D0-705C-F8EF9E6BB17D}"/>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4" name="Footer Placeholder 3">
            <a:extLst>
              <a:ext uri="{FF2B5EF4-FFF2-40B4-BE49-F238E27FC236}">
                <a16:creationId xmlns:a16="http://schemas.microsoft.com/office/drawing/2014/main" id="{50BA0412-7BD4-5250-6F99-3AD1AE7F8A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E0C4685-2083-4B32-2AA5-6F8FAF6EFC21}"/>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4178422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D32AC8-9C75-9098-D8CD-15478D44829E}"/>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3" name="Footer Placeholder 2">
            <a:extLst>
              <a:ext uri="{FF2B5EF4-FFF2-40B4-BE49-F238E27FC236}">
                <a16:creationId xmlns:a16="http://schemas.microsoft.com/office/drawing/2014/main" id="{58FE8B7A-97D5-1713-34AA-4C76BFF3C6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CB869D-7692-D95F-8222-68FA23688853}"/>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2911170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A9614-9C0F-3489-68E4-6A1AA637EC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D19966-3873-EA6A-6034-87D37F8A89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96A1F4-331C-6C11-D17B-56A319295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B37874-70E9-B705-EFF6-A14C5438F537}"/>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6" name="Footer Placeholder 5">
            <a:extLst>
              <a:ext uri="{FF2B5EF4-FFF2-40B4-BE49-F238E27FC236}">
                <a16:creationId xmlns:a16="http://schemas.microsoft.com/office/drawing/2014/main" id="{D5C70497-8D56-83FF-0830-FF026096B4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11648E-5FDD-BA37-9758-B22EDB8AC689}"/>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187185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2D66A-7000-49CA-BA85-E958945FB0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8629F6-99D4-0341-2B62-9A54A825C4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91E78F-6093-27FF-83AB-5924C53010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8887B5-C685-5BB1-C128-A8B1F5E8E347}"/>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6" name="Footer Placeholder 5">
            <a:extLst>
              <a:ext uri="{FF2B5EF4-FFF2-40B4-BE49-F238E27FC236}">
                <a16:creationId xmlns:a16="http://schemas.microsoft.com/office/drawing/2014/main" id="{C6A166D4-9FE6-AA26-756E-E04BF72BC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BA2774-8577-03C7-889E-42C8A0D653EB}"/>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4244393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9F823-B723-AE9C-CD34-52841233BA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79BAAD-E6BD-65F1-E7E5-D32AF184FE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6D1326-1CB2-D74A-38C4-A88D76944076}"/>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20DC9262-BFB4-1FAF-53A7-D585CD3359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E0ABAE-0CE1-2240-7B38-92CA8BC025AC}"/>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65007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A8BFAF-AAC6-8AC8-5EA3-C74C9EE750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B34F6C-D420-0588-14D3-0F8A6E6C5A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4AD69C-9FF0-7594-EE52-03263E0F8ED3}"/>
              </a:ext>
            </a:extLst>
          </p:cNvPr>
          <p:cNvSpPr>
            <a:spLocks noGrp="1"/>
          </p:cNvSpPr>
          <p:nvPr>
            <p:ph type="dt" sz="half" idx="10"/>
          </p:nvPr>
        </p:nvSpPr>
        <p:spPr/>
        <p:txBody>
          <a:body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B0388D6F-0F68-890D-93DD-BC5CB8FD9D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6B3D00-87A5-6ED1-7CB6-EE03F958B45B}"/>
              </a:ext>
            </a:extLst>
          </p:cNvPr>
          <p:cNvSpPr>
            <a:spLocks noGrp="1"/>
          </p:cNvSpPr>
          <p:nvPr>
            <p:ph type="sldNum" sz="quarter" idx="12"/>
          </p:nvPr>
        </p:nvSpPr>
        <p:spPr/>
        <p:txBody>
          <a:bodyPr/>
          <a:lstStyle/>
          <a:p>
            <a:fld id="{1E1D2875-A96F-4EDE-B66F-4F20697A1F4C}" type="slidenum">
              <a:rPr lang="en-GB" smtClean="0"/>
              <a:t>‹#›</a:t>
            </a:fld>
            <a:endParaRPr lang="en-GB"/>
          </a:p>
        </p:txBody>
      </p:sp>
    </p:spTree>
    <p:extLst>
      <p:ext uri="{BB962C8B-B14F-4D97-AF65-F5344CB8AC3E}">
        <p14:creationId xmlns:p14="http://schemas.microsoft.com/office/powerpoint/2010/main" val="1100516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B97859-2B6D-1249-1BE9-C4058F8C58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102988-1759-F7EC-DAEB-ED09EAC37F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389507-4FE7-58F5-5222-69610AE4C2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69C54B-8073-4807-A8F3-3C3D50A5877E}" type="datetimeFigureOut">
              <a:rPr lang="en-GB" smtClean="0"/>
              <a:t>24/06/2022</a:t>
            </a:fld>
            <a:endParaRPr lang="en-GB"/>
          </a:p>
        </p:txBody>
      </p:sp>
      <p:sp>
        <p:nvSpPr>
          <p:cNvPr id="5" name="Footer Placeholder 4">
            <a:extLst>
              <a:ext uri="{FF2B5EF4-FFF2-40B4-BE49-F238E27FC236}">
                <a16:creationId xmlns:a16="http://schemas.microsoft.com/office/drawing/2014/main" id="{96B68013-46C5-6BCA-51AE-23BEC74E8A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818AF6-7815-4DD2-A331-7E73DB54B8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1D2875-A96F-4EDE-B66F-4F20697A1F4C}" type="slidenum">
              <a:rPr lang="en-GB" smtClean="0"/>
              <a:t>‹#›</a:t>
            </a:fld>
            <a:endParaRPr lang="en-GB"/>
          </a:p>
        </p:txBody>
      </p:sp>
    </p:spTree>
    <p:extLst>
      <p:ext uri="{BB962C8B-B14F-4D97-AF65-F5344CB8AC3E}">
        <p14:creationId xmlns:p14="http://schemas.microsoft.com/office/powerpoint/2010/main" val="3109934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researchleap.com/impact-motivation-ability-role-perception-employee-performance-situational-factor-moderating-variable-public-agency-bandung-indonesia/"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empowermentmomentsblog.com/2015/11/18/9-useful-tips-for-motivational-staying-power/" TargetMode="Externa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hyperlink" Target="https://creativecommons.org/licenses/by-nc-sa/3.0/"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DE754A-BF39-E338-2144-650A629218A6}"/>
              </a:ext>
            </a:extLst>
          </p:cNvPr>
          <p:cNvSpPr txBox="1"/>
          <p:nvPr/>
        </p:nvSpPr>
        <p:spPr>
          <a:xfrm>
            <a:off x="2937329" y="1848758"/>
            <a:ext cx="5047342"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cs typeface="Segoe UI"/>
              </a:rPr>
              <a:t>Student Name : Saeed Ahmad​</a:t>
            </a:r>
            <a:endParaRPr lang="en-US" sz="2800">
              <a:cs typeface="Calibri"/>
            </a:endParaRPr>
          </a:p>
          <a:p>
            <a:pPr algn="ctr"/>
            <a:r>
              <a:rPr lang="en-US" sz="2800" b="1">
                <a:cs typeface="Segoe UI"/>
              </a:rPr>
              <a:t>Student ID : 2027769​</a:t>
            </a:r>
          </a:p>
          <a:p>
            <a:pPr algn="ctr"/>
            <a:r>
              <a:rPr lang="en-US" sz="2800" b="1">
                <a:cs typeface="Segoe UI"/>
              </a:rPr>
              <a:t>Module : Developing Relationships and Workplace Achievement​</a:t>
            </a:r>
          </a:p>
          <a:p>
            <a:pPr algn="ctr"/>
            <a:r>
              <a:rPr lang="en-US" sz="2800" b="1">
                <a:cs typeface="Segoe UI"/>
              </a:rPr>
              <a:t>Module Code : BMSW5102​</a:t>
            </a:r>
          </a:p>
          <a:p>
            <a:pPr algn="ctr"/>
            <a:r>
              <a:rPr lang="en-US" sz="2800" b="1">
                <a:cs typeface="Segoe UI"/>
              </a:rPr>
              <a:t>Lecturer : Sujeewa Herath​</a:t>
            </a:r>
          </a:p>
          <a:p>
            <a:pPr algn="ctr"/>
            <a:r>
              <a:rPr lang="en-US" sz="2800" b="1">
                <a:cs typeface="Segoe UI"/>
              </a:rPr>
              <a:t>​</a:t>
            </a:r>
          </a:p>
        </p:txBody>
      </p:sp>
      <p:sp>
        <p:nvSpPr>
          <p:cNvPr id="6" name="Half Frame 5">
            <a:extLst>
              <a:ext uri="{FF2B5EF4-FFF2-40B4-BE49-F238E27FC236}">
                <a16:creationId xmlns:a16="http://schemas.microsoft.com/office/drawing/2014/main" id="{84801F27-A705-C762-68B5-8CF5EF743183}"/>
              </a:ext>
            </a:extLst>
          </p:cNvPr>
          <p:cNvSpPr/>
          <p:nvPr/>
        </p:nvSpPr>
        <p:spPr>
          <a:xfrm>
            <a:off x="1722210" y="343354"/>
            <a:ext cx="9080499" cy="3438070"/>
          </a:xfrm>
          <a:prstGeom prst="halfFram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56325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iagram&#10;&#10;Description automatically generated">
            <a:extLst>
              <a:ext uri="{FF2B5EF4-FFF2-40B4-BE49-F238E27FC236}">
                <a16:creationId xmlns:a16="http://schemas.microsoft.com/office/drawing/2014/main" id="{0CB3083A-149E-EE9E-313F-CB62F11EE42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4697" b="1"/>
          <a:stretch/>
        </p:blipFill>
        <p:spPr>
          <a:xfrm>
            <a:off x="2522356" y="10"/>
            <a:ext cx="9669642" cy="6857990"/>
          </a:xfrm>
          <a:prstGeom prst="rect">
            <a:avLst/>
          </a:prstGeom>
        </p:spPr>
      </p:pic>
      <p:sp>
        <p:nvSpPr>
          <p:cNvPr id="61" name="Rectangle 5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80161D5-1121-4121-18EE-2602E7B13D9E}"/>
              </a:ext>
            </a:extLst>
          </p:cNvPr>
          <p:cNvSpPr txBox="1"/>
          <p:nvPr/>
        </p:nvSpPr>
        <p:spPr>
          <a:xfrm>
            <a:off x="838200" y="2434201"/>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b="1"/>
              <a:t>What is motivation:</a:t>
            </a:r>
          </a:p>
          <a:p>
            <a:pPr marL="285750" indent="-228600">
              <a:lnSpc>
                <a:spcPct val="90000"/>
              </a:lnSpc>
              <a:spcAft>
                <a:spcPts val="600"/>
              </a:spcAft>
              <a:buFont typeface="Arial" panose="020B0604020202020204" pitchFamily="34" charset="0"/>
              <a:buChar char="•"/>
            </a:pPr>
            <a:r>
              <a:rPr lang="en-US" sz="1900"/>
              <a:t>A set of forces that causes people to behave in a certain way</a:t>
            </a:r>
          </a:p>
          <a:p>
            <a:pPr marL="285750" indent="-228600">
              <a:lnSpc>
                <a:spcPct val="90000"/>
              </a:lnSpc>
              <a:spcAft>
                <a:spcPts val="600"/>
              </a:spcAft>
              <a:buFont typeface="Arial" panose="020B0604020202020204" pitchFamily="34" charset="0"/>
              <a:buChar char="•"/>
            </a:pPr>
            <a:r>
              <a:rPr lang="en-US" sz="1900"/>
              <a:t>Indicates any kinds of factors that can help everyone to do something and that can help everyone to perform accordingly </a:t>
            </a:r>
          </a:p>
          <a:p>
            <a:pPr marL="285750" indent="-228600">
              <a:lnSpc>
                <a:spcPct val="90000"/>
              </a:lnSpc>
              <a:spcAft>
                <a:spcPts val="600"/>
              </a:spcAft>
              <a:buFont typeface="Arial" panose="020B0604020202020204" pitchFamily="34" charset="0"/>
              <a:buChar char="•"/>
            </a:pPr>
            <a:r>
              <a:rPr lang="en-US" sz="1900"/>
              <a:t>It initiates, guides, and maintains goal-oriented behaviors </a:t>
            </a:r>
            <a:r>
              <a:rPr lang="en-US" sz="1900" b="0" i="0">
                <a:effectLst/>
              </a:rPr>
              <a:t>(Peters, 2015).</a:t>
            </a:r>
          </a:p>
          <a:p>
            <a:pPr marL="285750"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endParaRPr lang="en-US" sz="1900"/>
          </a:p>
        </p:txBody>
      </p:sp>
      <p:sp>
        <p:nvSpPr>
          <p:cNvPr id="4" name="TextBox 3">
            <a:extLst>
              <a:ext uri="{FF2B5EF4-FFF2-40B4-BE49-F238E27FC236}">
                <a16:creationId xmlns:a16="http://schemas.microsoft.com/office/drawing/2014/main" id="{A7F8D702-F913-3DDE-68BF-2C9F8627CC15}"/>
              </a:ext>
            </a:extLst>
          </p:cNvPr>
          <p:cNvSpPr txBox="1"/>
          <p:nvPr/>
        </p:nvSpPr>
        <p:spPr>
          <a:xfrm>
            <a:off x="9990754" y="66579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62153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EFF7B1-6CB7-47D1-AD37-B870CA2B2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A2962B-21B6-4689-A95D-A8FF6ADE4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745280D-ED36-41FE-8EB1-CE597C99CF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17348" y="774914"/>
            <a:ext cx="304800" cy="429768"/>
            <a:chOff x="215328" y="-46937"/>
            <a:chExt cx="304800" cy="2773841"/>
          </a:xfrm>
        </p:grpSpPr>
        <p:cxnSp>
          <p:nvCxnSpPr>
            <p:cNvPr id="13" name="Straight Connector 12">
              <a:extLst>
                <a:ext uri="{FF2B5EF4-FFF2-40B4-BE49-F238E27FC236}">
                  <a16:creationId xmlns:a16="http://schemas.microsoft.com/office/drawing/2014/main" id="{3D26CEB3-5AE4-4088-AD63-396DB50F28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A9279A-AD34-474C-834E-6BF658144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3589559-7D9A-4ECD-90BB-A5565E2DAE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01B1A71-DCEA-4EB2-8133-98A2CD6F09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80E95A5C-1E97-41C3-9DEC-245FF6DEBF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9" name="Oval 18">
              <a:extLst>
                <a:ext uri="{FF2B5EF4-FFF2-40B4-BE49-F238E27FC236}">
                  <a16:creationId xmlns:a16="http://schemas.microsoft.com/office/drawing/2014/main" id="{8D3C3374-C720-4FCD-B6CD-AEF1D1A6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7639E2EF-4D23-4EA3-B29E-D6362FF72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730820A4-6CEA-4BF7-8DE4-F5B2D2EB2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F320E002-8AED-4D4F-A104-0585FFFB9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6A0BF3F3-3A09-42CE-9483-114BD01DD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B233BD5C-DFC7-4EB7-B348-7C9B5B8D0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A00D2CE1-35C1-46E6-BD59-CEE668BD9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A58DCE86-9AE1-46D1-96D6-04B8B3EDF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9" name="Straight Connector 28">
              <a:extLst>
                <a:ext uri="{FF2B5EF4-FFF2-40B4-BE49-F238E27FC236}">
                  <a16:creationId xmlns:a16="http://schemas.microsoft.com/office/drawing/2014/main" id="{89B74739-D423-4F25-A976-0A6CD86D1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018E700-FF08-42AA-9237-24E7A74AD3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6B3488A-8A55-403E-B9C9-75AFA0CF53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5089B9D-BA8D-4A64-B95F-33940D9D6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4" name="Rectangle 33">
            <a:extLst>
              <a:ext uri="{FF2B5EF4-FFF2-40B4-BE49-F238E27FC236}">
                <a16:creationId xmlns:a16="http://schemas.microsoft.com/office/drawing/2014/main" id="{E18403B7-F2C7-4C07-8522-21C319109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23B58CC6-A99E-43AF-A467-256F19287F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7" name="Straight Connector 36">
              <a:extLst>
                <a:ext uri="{FF2B5EF4-FFF2-40B4-BE49-F238E27FC236}">
                  <a16:creationId xmlns:a16="http://schemas.microsoft.com/office/drawing/2014/main" id="{8FE97852-3A18-4317-B17E-8C45174F96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9D0BC6E-6D0B-4589-B1BF-372BAA383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30B892E-E062-4B0A-B79E-E55D36EC9A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D1A4DF9-C28A-4C0A-B273-702F0C4880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aphicFrame>
        <p:nvGraphicFramePr>
          <p:cNvPr id="4" name="TextBox 1">
            <a:extLst>
              <a:ext uri="{FF2B5EF4-FFF2-40B4-BE49-F238E27FC236}">
                <a16:creationId xmlns:a16="http://schemas.microsoft.com/office/drawing/2014/main" id="{0621CE5C-6140-E6DA-3712-A2D050256AD4}"/>
              </a:ext>
            </a:extLst>
          </p:cNvPr>
          <p:cNvGraphicFramePr/>
          <p:nvPr>
            <p:extLst>
              <p:ext uri="{D42A27DB-BD31-4B8C-83A1-F6EECF244321}">
                <p14:modId xmlns:p14="http://schemas.microsoft.com/office/powerpoint/2010/main" val="3185032578"/>
              </p:ext>
            </p:extLst>
          </p:nvPr>
        </p:nvGraphicFramePr>
        <p:xfrm>
          <a:off x="2979501" y="837398"/>
          <a:ext cx="8190168" cy="5085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295806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44BF8D-0DC2-7798-DC72-52B34E1A73DE}"/>
              </a:ext>
            </a:extLst>
          </p:cNvPr>
          <p:cNvSpPr txBox="1"/>
          <p:nvPr/>
        </p:nvSpPr>
        <p:spPr>
          <a:xfrm>
            <a:off x="805543" y="2871982"/>
            <a:ext cx="5006336" cy="3181684"/>
          </a:xfrm>
          <a:prstGeom prst="rect">
            <a:avLst/>
          </a:prstGeom>
        </p:spPr>
        <p:txBody>
          <a:bodyPr vert="horz" lIns="91440" tIns="45720" rIns="91440" bIns="45720" rtlCol="0" anchor="t">
            <a:normAutofit/>
          </a:bodyPr>
          <a:lstStyle/>
          <a:p>
            <a:pPr>
              <a:lnSpc>
                <a:spcPct val="90000"/>
              </a:lnSpc>
              <a:spcAft>
                <a:spcPts val="600"/>
              </a:spcAft>
            </a:pPr>
            <a:r>
              <a:rPr lang="en-US" sz="1700" b="1"/>
              <a:t>Effects of extrinsic factors on motivation </a:t>
            </a:r>
          </a:p>
          <a:p>
            <a:pPr marL="285750" indent="-285750">
              <a:lnSpc>
                <a:spcPct val="90000"/>
              </a:lnSpc>
              <a:spcAft>
                <a:spcPts val="600"/>
              </a:spcAft>
              <a:buFont typeface="Arial" panose="020B0604020202020204" pitchFamily="34" charset="0"/>
              <a:buChar char="•"/>
            </a:pPr>
            <a:r>
              <a:rPr lang="en-US" sz="1700"/>
              <a:t>These factors arises from outside the individual Such as praise, money, fame, benefits work as factors for motivation or sometimes punishment that reduces negative attitudes. </a:t>
            </a:r>
          </a:p>
          <a:p>
            <a:pPr marL="285750" indent="-285750">
              <a:lnSpc>
                <a:spcPct val="90000"/>
              </a:lnSpc>
              <a:spcAft>
                <a:spcPts val="600"/>
              </a:spcAft>
              <a:buFont typeface="Arial" panose="020B0604020202020204" pitchFamily="34" charset="0"/>
              <a:buChar char="•"/>
            </a:pPr>
            <a:r>
              <a:rPr lang="en-US" sz="1700"/>
              <a:t>Reinforcement theory that describes positive reinforcement such as bonus for employees outstanding work. These are the rewards that motivate the individuals. On the other hand, Negative reinforcement such as salary cut for absence in work. So, at work, extrinsic motivation works more </a:t>
            </a:r>
            <a:r>
              <a:rPr lang="en-GB" sz="1700"/>
              <a:t>(Yahaya et al., 2010).</a:t>
            </a:r>
          </a:p>
          <a:p>
            <a:pPr marL="285750" indent="-28575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endParaRPr lang="en-US" sz="1700"/>
          </a:p>
        </p:txBody>
      </p:sp>
      <p:sp>
        <p:nvSpPr>
          <p:cNvPr id="15" name="Freeform: Shape 1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One in a crowd">
            <a:extLst>
              <a:ext uri="{FF2B5EF4-FFF2-40B4-BE49-F238E27FC236}">
                <a16:creationId xmlns:a16="http://schemas.microsoft.com/office/drawing/2014/main" id="{E6E15E5E-439F-E84C-8DEA-A839F6F053D6}"/>
              </a:ext>
            </a:extLst>
          </p:cNvPr>
          <p:cNvPicPr>
            <a:picLocks noChangeAspect="1"/>
          </p:cNvPicPr>
          <p:nvPr/>
        </p:nvPicPr>
        <p:blipFill rotWithShape="1">
          <a:blip r:embed="rId2"/>
          <a:srcRect l="17059" r="17060"/>
          <a:stretch/>
        </p:blipFill>
        <p:spPr>
          <a:xfrm>
            <a:off x="6167846" y="10"/>
            <a:ext cx="6024154" cy="6857990"/>
          </a:xfrm>
          <a:custGeom>
            <a:avLst/>
            <a:gdLst/>
            <a:ahLst/>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Tree>
    <p:extLst>
      <p:ext uri="{BB962C8B-B14F-4D97-AF65-F5344CB8AC3E}">
        <p14:creationId xmlns:p14="http://schemas.microsoft.com/office/powerpoint/2010/main" val="399300175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C2813C-F2B9-1D03-4FDA-7973E2F656EE}"/>
              </a:ext>
            </a:extLst>
          </p:cNvPr>
          <p:cNvSpPr txBox="1"/>
          <p:nvPr/>
        </p:nvSpPr>
        <p:spPr>
          <a:xfrm>
            <a:off x="1337806" y="2831039"/>
            <a:ext cx="5006336" cy="3181684"/>
          </a:xfrm>
          <a:prstGeom prst="rect">
            <a:avLst/>
          </a:prstGeom>
        </p:spPr>
        <p:txBody>
          <a:bodyPr vert="horz" lIns="91440" tIns="45720" rIns="91440" bIns="45720" rtlCol="0" anchor="t">
            <a:normAutofit/>
          </a:bodyPr>
          <a:lstStyle/>
          <a:p>
            <a:pPr>
              <a:lnSpc>
                <a:spcPct val="90000"/>
              </a:lnSpc>
              <a:spcAft>
                <a:spcPts val="600"/>
              </a:spcAft>
            </a:pPr>
            <a:r>
              <a:rPr lang="en-US"/>
              <a:t>Difference between intrinsic and extrinsic motivation types</a:t>
            </a:r>
          </a:p>
          <a:p>
            <a:pPr>
              <a:lnSpc>
                <a:spcPct val="90000"/>
              </a:lnSpc>
              <a:spcAft>
                <a:spcPts val="600"/>
              </a:spcAft>
            </a:pPr>
            <a:r>
              <a:rPr lang="en-US"/>
              <a:t>Intrinsic motivation-</a:t>
            </a:r>
          </a:p>
          <a:p>
            <a:pPr marL="285750" indent="-228600">
              <a:lnSpc>
                <a:spcPct val="90000"/>
              </a:lnSpc>
              <a:spcAft>
                <a:spcPts val="600"/>
              </a:spcAft>
              <a:buFont typeface="Arial" panose="020B0604020202020204" pitchFamily="34" charset="0"/>
              <a:buChar char="•"/>
            </a:pPr>
            <a:r>
              <a:rPr lang="en-US"/>
              <a:t>Inner motivation </a:t>
            </a:r>
          </a:p>
          <a:p>
            <a:pPr marL="285750" indent="-228600">
              <a:lnSpc>
                <a:spcPct val="90000"/>
              </a:lnSpc>
              <a:spcAft>
                <a:spcPts val="600"/>
              </a:spcAft>
              <a:buFont typeface="Arial" panose="020B0604020202020204" pitchFamily="34" charset="0"/>
              <a:buChar char="•"/>
            </a:pPr>
            <a:r>
              <a:rPr lang="en-US"/>
              <a:t>Experiencing new things </a:t>
            </a:r>
          </a:p>
          <a:p>
            <a:pPr marL="285750" indent="-228600">
              <a:lnSpc>
                <a:spcPct val="90000"/>
              </a:lnSpc>
              <a:spcAft>
                <a:spcPts val="600"/>
              </a:spcAft>
              <a:buFont typeface="Arial" panose="020B0604020202020204" pitchFamily="34" charset="0"/>
              <a:buChar char="•"/>
            </a:pPr>
            <a:r>
              <a:rPr lang="en-US"/>
              <a:t>Learning new language </a:t>
            </a:r>
          </a:p>
          <a:p>
            <a:pPr marL="285750" indent="-228600">
              <a:lnSpc>
                <a:spcPct val="90000"/>
              </a:lnSpc>
              <a:spcAft>
                <a:spcPts val="600"/>
              </a:spcAft>
              <a:buFont typeface="Arial" panose="020B0604020202020204" pitchFamily="34" charset="0"/>
              <a:buChar char="•"/>
            </a:pPr>
            <a:r>
              <a:rPr lang="en-US"/>
              <a:t>Spending time with a favorite people</a:t>
            </a:r>
          </a:p>
          <a:p>
            <a:pPr marL="285750" indent="-228600">
              <a:lnSpc>
                <a:spcPct val="90000"/>
              </a:lnSpc>
              <a:spcAft>
                <a:spcPts val="600"/>
              </a:spcAft>
              <a:buFont typeface="Arial" panose="020B0604020202020204" pitchFamily="34" charset="0"/>
              <a:buChar char="•"/>
            </a:pPr>
            <a:r>
              <a:rPr lang="en-US"/>
              <a:t>Learning a new technology </a:t>
            </a:r>
            <a:r>
              <a:rPr lang="en-GB"/>
              <a:t>(</a:t>
            </a:r>
            <a:r>
              <a:rPr lang="en-GB" err="1"/>
              <a:t>Kuvaas</a:t>
            </a:r>
            <a:r>
              <a:rPr lang="en-GB"/>
              <a:t> et al., 2017).</a:t>
            </a:r>
          </a:p>
          <a:p>
            <a:pPr marL="285750" indent="-228600">
              <a:lnSpc>
                <a:spcPct val="90000"/>
              </a:lnSpc>
              <a:spcAft>
                <a:spcPts val="600"/>
              </a:spcAft>
              <a:buFont typeface="Arial" panose="020B0604020202020204" pitchFamily="34" charset="0"/>
              <a:buChar char="•"/>
            </a:pPr>
            <a:endParaRPr lang="en-US"/>
          </a:p>
        </p:txBody>
      </p:sp>
      <p:sp>
        <p:nvSpPr>
          <p:cNvPr id="8" name="Freeform: Shape 7">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20E5D80-359E-E6AA-F360-D32403631D24}"/>
              </a:ext>
            </a:extLst>
          </p:cNvPr>
          <p:cNvPicPr>
            <a:picLocks noChangeAspect="1"/>
          </p:cNvPicPr>
          <p:nvPr/>
        </p:nvPicPr>
        <p:blipFill rotWithShape="1">
          <a:blip r:embed="rId2"/>
          <a:srcRect l="23017" r="27572"/>
          <a:stretch/>
        </p:blipFill>
        <p:spPr>
          <a:xfrm>
            <a:off x="6167846" y="10"/>
            <a:ext cx="6024154" cy="6857990"/>
          </a:xfrm>
          <a:custGeom>
            <a:avLst/>
            <a:gdLst/>
            <a:ahLst/>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Tree>
    <p:extLst>
      <p:ext uri="{BB962C8B-B14F-4D97-AF65-F5344CB8AC3E}">
        <p14:creationId xmlns:p14="http://schemas.microsoft.com/office/powerpoint/2010/main" val="77797145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43" name="Rectangle 1037">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3" name="TextBox 2">
            <a:extLst>
              <a:ext uri="{FF2B5EF4-FFF2-40B4-BE49-F238E27FC236}">
                <a16:creationId xmlns:a16="http://schemas.microsoft.com/office/drawing/2014/main" id="{36C1CA73-8620-A501-FF36-8B76AF23FF83}"/>
              </a:ext>
            </a:extLst>
          </p:cNvPr>
          <p:cNvSpPr txBox="1"/>
          <p:nvPr/>
        </p:nvSpPr>
        <p:spPr>
          <a:xfrm>
            <a:off x="841248" y="2898648"/>
            <a:ext cx="4892040" cy="320954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a:t>Extrinsic motivation-</a:t>
            </a:r>
          </a:p>
          <a:p>
            <a:pPr marL="285750" indent="-228600">
              <a:lnSpc>
                <a:spcPct val="90000"/>
              </a:lnSpc>
              <a:spcAft>
                <a:spcPts val="600"/>
              </a:spcAft>
              <a:buFont typeface="Arial" panose="020B0604020202020204" pitchFamily="34" charset="0"/>
              <a:buChar char="•"/>
            </a:pPr>
            <a:r>
              <a:rPr lang="en-US" sz="2000"/>
              <a:t>Outside factors of motivation</a:t>
            </a:r>
          </a:p>
          <a:p>
            <a:pPr marL="285750" indent="-228600">
              <a:lnSpc>
                <a:spcPct val="90000"/>
              </a:lnSpc>
              <a:spcAft>
                <a:spcPts val="600"/>
              </a:spcAft>
              <a:buFont typeface="Arial" panose="020B0604020202020204" pitchFamily="34" charset="0"/>
              <a:buChar char="•"/>
            </a:pPr>
            <a:r>
              <a:rPr lang="en-US" sz="2000"/>
              <a:t>Learning a new technology or Language for the sake of job </a:t>
            </a:r>
          </a:p>
          <a:p>
            <a:pPr marL="285750" indent="-228600">
              <a:lnSpc>
                <a:spcPct val="90000"/>
              </a:lnSpc>
              <a:spcAft>
                <a:spcPts val="600"/>
              </a:spcAft>
              <a:buFont typeface="Arial" panose="020B0604020202020204" pitchFamily="34" charset="0"/>
              <a:buChar char="•"/>
            </a:pPr>
            <a:r>
              <a:rPr lang="en-US" sz="2000"/>
              <a:t>Spending time with someone for social purpose (Legault, 2020).</a:t>
            </a:r>
          </a:p>
          <a:p>
            <a:pPr marL="285750"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marL="285750" indent="-228600">
              <a:lnSpc>
                <a:spcPct val="90000"/>
              </a:lnSpc>
              <a:spcAft>
                <a:spcPts val="600"/>
              </a:spcAft>
              <a:buFont typeface="Arial" panose="020B0604020202020204" pitchFamily="34" charset="0"/>
              <a:buChar char="•"/>
            </a:pPr>
            <a:endParaRPr lang="en-US" sz="2000"/>
          </a:p>
        </p:txBody>
      </p:sp>
      <p:cxnSp>
        <p:nvCxnSpPr>
          <p:cNvPr id="1044" name="Straight Connector 1039">
            <a:extLst>
              <a:ext uri="{FF2B5EF4-FFF2-40B4-BE49-F238E27FC236}">
                <a16:creationId xmlns:a16="http://schemas.microsoft.com/office/drawing/2014/main" id="{749A7284-D010-4ACB-A08A-FC3C3689B5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descr="Extrinsic vs. Intrinsic Motivation: What's the Difference?">
            <a:extLst>
              <a:ext uri="{FF2B5EF4-FFF2-40B4-BE49-F238E27FC236}">
                <a16:creationId xmlns:a16="http://schemas.microsoft.com/office/drawing/2014/main" id="{3E3BAA07-6319-557F-D860-66C61908D8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48272" y="1548529"/>
            <a:ext cx="5025525" cy="3770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0755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11" name="Picture 3" descr="A group of yellow figures and a red figure on the other side">
            <a:extLst>
              <a:ext uri="{FF2B5EF4-FFF2-40B4-BE49-F238E27FC236}">
                <a16:creationId xmlns:a16="http://schemas.microsoft.com/office/drawing/2014/main" id="{C41B268A-07A4-1E05-E7FF-A11470DD11B9}"/>
              </a:ext>
            </a:extLst>
          </p:cNvPr>
          <p:cNvPicPr>
            <a:picLocks noChangeAspect="1"/>
          </p:cNvPicPr>
          <p:nvPr/>
        </p:nvPicPr>
        <p:blipFill rotWithShape="1">
          <a:blip r:embed="rId2"/>
          <a:srcRect l="31772" r="-1"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12" name="Freeform: Shape 7">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 name="Freeform: Shape 9">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633F2FF6-3824-C9B0-2E62-4D2801A9BE75}"/>
              </a:ext>
            </a:extLst>
          </p:cNvPr>
          <p:cNvSpPr txBox="1"/>
          <p:nvPr/>
        </p:nvSpPr>
        <p:spPr>
          <a:xfrm>
            <a:off x="644057" y="2085475"/>
            <a:ext cx="5605159" cy="3181684"/>
          </a:xfrm>
          <a:prstGeom prst="rect">
            <a:avLst/>
          </a:prstGeom>
        </p:spPr>
        <p:txBody>
          <a:bodyPr vert="horz" lIns="91440" tIns="45720" rIns="91440" bIns="45720" rtlCol="0" anchor="t">
            <a:normAutofit/>
          </a:bodyPr>
          <a:lstStyle/>
          <a:p>
            <a:pPr>
              <a:lnSpc>
                <a:spcPct val="90000"/>
              </a:lnSpc>
              <a:spcAft>
                <a:spcPts val="600"/>
              </a:spcAft>
            </a:pPr>
            <a:r>
              <a:rPr lang="en-US" b="1">
                <a:latin typeface="Times New Roman" panose="02020603050405020304" pitchFamily="18" charset="0"/>
                <a:cs typeface="Times New Roman" panose="02020603050405020304" pitchFamily="18" charset="0"/>
              </a:rPr>
              <a:t>According to Hertzberg two factor theory </a:t>
            </a:r>
            <a:r>
              <a:rPr lang="en-US">
                <a:latin typeface="Times New Roman" panose="02020603050405020304" pitchFamily="18" charset="0"/>
                <a:cs typeface="Times New Roman" panose="02020603050405020304" pitchFamily="18" charset="0"/>
              </a:rPr>
              <a:t>Motivators as intrinsic factors-</a:t>
            </a:r>
          </a:p>
          <a:p>
            <a:pPr marL="285750"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Promotional opportunities</a:t>
            </a:r>
          </a:p>
          <a:p>
            <a:pPr marL="285750"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Personal Growth and opportunities</a:t>
            </a:r>
          </a:p>
          <a:p>
            <a:pPr marL="285750"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Recognition </a:t>
            </a:r>
          </a:p>
          <a:p>
            <a:pPr marL="285750"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Responsibility and achievement </a:t>
            </a:r>
            <a:r>
              <a:rPr lang="en-GB">
                <a:latin typeface="Times New Roman" panose="02020603050405020304" pitchFamily="18" charset="0"/>
                <a:cs typeface="Times New Roman" panose="02020603050405020304" pitchFamily="18" charset="0"/>
              </a:rPr>
              <a:t>(Trevino et al., 2014). </a:t>
            </a:r>
          </a:p>
          <a:p>
            <a:pPr marL="285750" indent="-228600">
              <a:lnSpc>
                <a:spcPct val="90000"/>
              </a:lnSpc>
              <a:spcAft>
                <a:spcPts val="600"/>
              </a:spcAft>
              <a:buFont typeface="Arial" panose="020B0604020202020204" pitchFamily="34" charset="0"/>
              <a:buChar char="•"/>
            </a:pPr>
            <a:endParaRPr lang="en-GB"/>
          </a:p>
        </p:txBody>
      </p:sp>
    </p:spTree>
    <p:extLst>
      <p:ext uri="{BB962C8B-B14F-4D97-AF65-F5344CB8AC3E}">
        <p14:creationId xmlns:p14="http://schemas.microsoft.com/office/powerpoint/2010/main" val="283766593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descr="A picture containing text, sky, outdoor, sunset&#10;&#10;Description automatically generated">
            <a:extLst>
              <a:ext uri="{FF2B5EF4-FFF2-40B4-BE49-F238E27FC236}">
                <a16:creationId xmlns:a16="http://schemas.microsoft.com/office/drawing/2014/main" id="{D864378A-0524-D1A3-BC91-D7F60C35FE82}"/>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3837" r="-2" b="-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2" name="TextBox 1">
            <a:extLst>
              <a:ext uri="{FF2B5EF4-FFF2-40B4-BE49-F238E27FC236}">
                <a16:creationId xmlns:a16="http://schemas.microsoft.com/office/drawing/2014/main" id="{D119C795-BF77-9B9A-766F-A6E3D4659DA2}"/>
              </a:ext>
            </a:extLst>
          </p:cNvPr>
          <p:cNvSpPr txBox="1"/>
          <p:nvPr/>
        </p:nvSpPr>
        <p:spPr>
          <a:xfrm>
            <a:off x="6289158" y="2279018"/>
            <a:ext cx="5259714" cy="3375920"/>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b="1"/>
              <a:t>According to Hertzberg two factor theory-</a:t>
            </a:r>
          </a:p>
          <a:p>
            <a:pPr indent="-228600">
              <a:lnSpc>
                <a:spcPct val="90000"/>
              </a:lnSpc>
              <a:spcAft>
                <a:spcPts val="600"/>
              </a:spcAft>
              <a:buFont typeface="Arial" panose="020B0604020202020204" pitchFamily="34" charset="0"/>
              <a:buChar char="•"/>
            </a:pPr>
            <a:r>
              <a:rPr lang="en-US"/>
              <a:t>Hygiene factor as extrinsic factors-</a:t>
            </a:r>
          </a:p>
          <a:p>
            <a:pPr marL="285750" indent="-228600">
              <a:lnSpc>
                <a:spcPct val="90000"/>
              </a:lnSpc>
              <a:spcAft>
                <a:spcPts val="600"/>
              </a:spcAft>
              <a:buFont typeface="Arial" panose="020B0604020202020204" pitchFamily="34" charset="0"/>
              <a:buChar char="•"/>
            </a:pPr>
            <a:r>
              <a:rPr lang="en-US"/>
              <a:t>Company policy and administration</a:t>
            </a:r>
          </a:p>
          <a:p>
            <a:pPr marL="285750" indent="-228600">
              <a:lnSpc>
                <a:spcPct val="90000"/>
              </a:lnSpc>
              <a:spcAft>
                <a:spcPts val="600"/>
              </a:spcAft>
              <a:buFont typeface="Arial" panose="020B0604020202020204" pitchFamily="34" charset="0"/>
              <a:buChar char="•"/>
            </a:pPr>
            <a:r>
              <a:rPr lang="en-US"/>
              <a:t>Supervision and salary</a:t>
            </a:r>
          </a:p>
          <a:p>
            <a:pPr marL="285750" indent="-228600">
              <a:lnSpc>
                <a:spcPct val="90000"/>
              </a:lnSpc>
              <a:spcAft>
                <a:spcPts val="600"/>
              </a:spcAft>
              <a:buFont typeface="Arial" panose="020B0604020202020204" pitchFamily="34" charset="0"/>
              <a:buChar char="•"/>
            </a:pPr>
            <a:r>
              <a:rPr lang="en-US"/>
              <a:t>Work condition</a:t>
            </a:r>
          </a:p>
          <a:p>
            <a:pPr marL="285750" indent="-228600">
              <a:lnSpc>
                <a:spcPct val="90000"/>
              </a:lnSpc>
              <a:spcAft>
                <a:spcPts val="600"/>
              </a:spcAft>
              <a:buFont typeface="Arial" panose="020B0604020202020204" pitchFamily="34" charset="0"/>
              <a:buChar char="•"/>
            </a:pPr>
            <a:r>
              <a:rPr lang="en-US"/>
              <a:t>Relationship with others </a:t>
            </a:r>
          </a:p>
          <a:p>
            <a:pPr marL="285750" indent="-228600">
              <a:lnSpc>
                <a:spcPct val="90000"/>
              </a:lnSpc>
              <a:spcAft>
                <a:spcPts val="600"/>
              </a:spcAft>
              <a:buFont typeface="Arial" panose="020B0604020202020204" pitchFamily="34" charset="0"/>
              <a:buChar char="•"/>
            </a:pPr>
            <a:r>
              <a:rPr lang="en-US"/>
              <a:t>Job security</a:t>
            </a:r>
          </a:p>
          <a:p>
            <a:pPr indent="-228600">
              <a:lnSpc>
                <a:spcPct val="90000"/>
              </a:lnSpc>
              <a:spcAft>
                <a:spcPts val="600"/>
              </a:spcAft>
              <a:buFont typeface="Arial" panose="020B0604020202020204" pitchFamily="34" charset="0"/>
              <a:buChar char="•"/>
            </a:pPr>
            <a:r>
              <a:rPr lang="en-US"/>
              <a:t>When these factors are adequate, people will not be dissatisfied, neither will be satisfied (Alshmemri et al., 2017)</a:t>
            </a:r>
          </a:p>
          <a:p>
            <a:pPr indent="-228600">
              <a:lnSpc>
                <a:spcPct val="90000"/>
              </a:lnSpc>
              <a:spcAft>
                <a:spcPts val="600"/>
              </a:spcAft>
              <a:buFont typeface="Arial" panose="020B0604020202020204" pitchFamily="34" charset="0"/>
              <a:buChar char="•"/>
            </a:pPr>
            <a:endParaRPr lang="en-US"/>
          </a:p>
        </p:txBody>
      </p:sp>
      <p:sp>
        <p:nvSpPr>
          <p:cNvPr id="4" name="TextBox 3">
            <a:extLst>
              <a:ext uri="{FF2B5EF4-FFF2-40B4-BE49-F238E27FC236}">
                <a16:creationId xmlns:a16="http://schemas.microsoft.com/office/drawing/2014/main" id="{707CA57F-0FC5-107E-B800-2400138D703A}"/>
              </a:ext>
            </a:extLst>
          </p:cNvPr>
          <p:cNvSpPr txBox="1"/>
          <p:nvPr/>
        </p:nvSpPr>
        <p:spPr>
          <a:xfrm>
            <a:off x="9737482" y="6657945"/>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249075472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3" descr="A group of multi coloured wooden stick figures">
            <a:extLst>
              <a:ext uri="{FF2B5EF4-FFF2-40B4-BE49-F238E27FC236}">
                <a16:creationId xmlns:a16="http://schemas.microsoft.com/office/drawing/2014/main" id="{823839AE-C90A-19D6-A9F2-5F2F646D0D17}"/>
              </a:ext>
            </a:extLst>
          </p:cNvPr>
          <p:cNvPicPr>
            <a:picLocks noChangeAspect="1"/>
          </p:cNvPicPr>
          <p:nvPr/>
        </p:nvPicPr>
        <p:blipFill rotWithShape="1">
          <a:blip r:embed="rId2"/>
          <a:srcRect l="7542" r="21674"/>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8" name="Freeform: Shape 7">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 name="Freeform: Shape 9">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7AD92B93-17F8-643E-4E12-A7F0474D4DA3}"/>
              </a:ext>
            </a:extLst>
          </p:cNvPr>
          <p:cNvSpPr txBox="1"/>
          <p:nvPr/>
        </p:nvSpPr>
        <p:spPr>
          <a:xfrm>
            <a:off x="804672" y="2871982"/>
            <a:ext cx="4782458" cy="3181684"/>
          </a:xfrm>
          <a:prstGeom prst="rect">
            <a:avLst/>
          </a:prstGeom>
        </p:spPr>
        <p:txBody>
          <a:bodyPr vert="horz" lIns="91440" tIns="45720" rIns="91440" bIns="45720" rtlCol="0" anchor="t">
            <a:normAutofit/>
          </a:bodyPr>
          <a:lstStyle/>
          <a:p>
            <a:pPr>
              <a:lnSpc>
                <a:spcPct val="90000"/>
              </a:lnSpc>
              <a:spcAft>
                <a:spcPts val="600"/>
              </a:spcAft>
            </a:pPr>
            <a:r>
              <a:rPr lang="en-US">
                <a:latin typeface="Times New Roman" panose="02020603050405020304" pitchFamily="18" charset="0"/>
                <a:cs typeface="Times New Roman" panose="02020603050405020304" pitchFamily="18" charset="0"/>
              </a:rPr>
              <a:t>Advantages of intrinsic motivation-</a:t>
            </a:r>
          </a:p>
          <a:p>
            <a:pPr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Inner spirit that drives towards success</a:t>
            </a:r>
          </a:p>
          <a:p>
            <a:pPr>
              <a:lnSpc>
                <a:spcPct val="90000"/>
              </a:lnSpc>
              <a:spcAft>
                <a:spcPts val="600"/>
              </a:spcAft>
            </a:pPr>
            <a:r>
              <a:rPr lang="en-US">
                <a:latin typeface="Times New Roman" panose="02020603050405020304" pitchFamily="18" charset="0"/>
                <a:cs typeface="Times New Roman" panose="02020603050405020304" pitchFamily="18" charset="0"/>
              </a:rPr>
              <a:t> Advantages of extrinsic motivation-</a:t>
            </a:r>
          </a:p>
          <a:p>
            <a:pPr marL="285750" indent="-285750">
              <a:buFont typeface="Arial" panose="020B0604020202020204" pitchFamily="34" charset="0"/>
              <a:buChar char="•"/>
            </a:pPr>
            <a:r>
              <a:rPr lang="en-US">
                <a:latin typeface="Times New Roman" panose="02020603050405020304" pitchFamily="18" charset="0"/>
                <a:cs typeface="Times New Roman" panose="02020603050405020304" pitchFamily="18" charset="0"/>
              </a:rPr>
              <a:t>Outside incentives, rewards or punishment to push the performance </a:t>
            </a:r>
            <a:r>
              <a:rPr lang="en-GB">
                <a:latin typeface="Times New Roman" panose="02020603050405020304" pitchFamily="18" charset="0"/>
                <a:cs typeface="Times New Roman" panose="02020603050405020304" pitchFamily="18" charset="0"/>
              </a:rPr>
              <a:t>(Lei, 2010).</a:t>
            </a:r>
          </a:p>
          <a:p>
            <a:pPr indent="-228600">
              <a:lnSpc>
                <a:spcPct val="90000"/>
              </a:lnSpc>
              <a:spcAft>
                <a:spcPts val="600"/>
              </a:spcAft>
              <a:buFont typeface="Arial" panose="020B0604020202020204" pitchFamily="34" charset="0"/>
              <a:buChar char="•"/>
            </a:pPr>
            <a:endParaRPr lang="en-US">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a:p>
        </p:txBody>
      </p:sp>
    </p:spTree>
    <p:extLst>
      <p:ext uri="{BB962C8B-B14F-4D97-AF65-F5344CB8AC3E}">
        <p14:creationId xmlns:p14="http://schemas.microsoft.com/office/powerpoint/2010/main" val="111886427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066158B-0D37-FE5B-87DD-AF95C23C79BC}"/>
              </a:ext>
            </a:extLst>
          </p:cNvPr>
          <p:cNvSpPr txBox="1"/>
          <p:nvPr/>
        </p:nvSpPr>
        <p:spPr>
          <a:xfrm>
            <a:off x="2165569" y="1956816"/>
            <a:ext cx="7860863" cy="4024884"/>
          </a:xfrm>
          <a:prstGeom prst="rect">
            <a:avLst/>
          </a:prstGeom>
        </p:spPr>
        <p:txBody>
          <a:bodyPr vert="horz" lIns="91440" tIns="45720" rIns="91440" bIns="45720" rtlCol="0" anchor="t">
            <a:normAutofit/>
          </a:bodyPr>
          <a:lstStyle/>
          <a:p>
            <a:pPr>
              <a:lnSpc>
                <a:spcPct val="90000"/>
              </a:lnSpc>
              <a:spcAft>
                <a:spcPts val="600"/>
              </a:spcAft>
            </a:pPr>
            <a:r>
              <a:rPr lang="en-US">
                <a:latin typeface="Times New Roman" panose="02020603050405020304" pitchFamily="18" charset="0"/>
                <a:cs typeface="Times New Roman" panose="02020603050405020304" pitchFamily="18" charset="0"/>
              </a:rPr>
              <a:t>Disadvantages of intrinsic motivation-</a:t>
            </a:r>
          </a:p>
          <a:p>
            <a:pPr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Intangible so not quantifiable</a:t>
            </a:r>
          </a:p>
          <a:p>
            <a:pPr>
              <a:lnSpc>
                <a:spcPct val="90000"/>
              </a:lnSpc>
              <a:spcAft>
                <a:spcPts val="600"/>
              </a:spcAft>
            </a:pPr>
            <a:r>
              <a:rPr lang="en-US">
                <a:latin typeface="Times New Roman" panose="02020603050405020304" pitchFamily="18" charset="0"/>
                <a:cs typeface="Times New Roman" panose="02020603050405020304" pitchFamily="18" charset="0"/>
              </a:rPr>
              <a:t>Disadvantages of extrinsic motivation-</a:t>
            </a:r>
          </a:p>
          <a:p>
            <a:pPr indent="-228600">
              <a:lnSpc>
                <a:spcPct val="90000"/>
              </a:lnSpc>
              <a:spcAft>
                <a:spcPts val="600"/>
              </a:spcAft>
              <a:buFont typeface="Arial" panose="020B0604020202020204" pitchFamily="34" charset="0"/>
              <a:buChar char="•"/>
            </a:pPr>
            <a:r>
              <a:rPr lang="en-US">
                <a:latin typeface="Times New Roman" panose="02020603050405020304" pitchFamily="18" charset="0"/>
                <a:cs typeface="Times New Roman" panose="02020603050405020304" pitchFamily="18" charset="0"/>
              </a:rPr>
              <a:t>Outside incentives, rewards or punishment to push the performance not according to individual’s own free will </a:t>
            </a:r>
            <a:r>
              <a:rPr lang="en-GB">
                <a:latin typeface="Times New Roman" panose="02020603050405020304" pitchFamily="18" charset="0"/>
                <a:cs typeface="Times New Roman" panose="02020603050405020304" pitchFamily="18" charset="0"/>
              </a:rPr>
              <a:t>(Chen and </a:t>
            </a:r>
            <a:r>
              <a:rPr lang="en-GB" err="1">
                <a:latin typeface="Times New Roman" panose="02020603050405020304" pitchFamily="18" charset="0"/>
                <a:cs typeface="Times New Roman" panose="02020603050405020304" pitchFamily="18" charset="0"/>
              </a:rPr>
              <a:t>Shinkai</a:t>
            </a:r>
            <a:r>
              <a:rPr lang="en-GB">
                <a:latin typeface="Times New Roman" panose="02020603050405020304" pitchFamily="18" charset="0"/>
                <a:cs typeface="Times New Roman" panose="02020603050405020304" pitchFamily="18" charset="0"/>
              </a:rPr>
              <a:t>, 2017).</a:t>
            </a:r>
          </a:p>
          <a:p>
            <a:pPr indent="-228600">
              <a:lnSpc>
                <a:spcPct val="90000"/>
              </a:lnSpc>
              <a:spcAft>
                <a:spcPts val="600"/>
              </a:spcAft>
              <a:buFont typeface="Arial" panose="020B0604020202020204" pitchFamily="34" charset="0"/>
              <a:buChar char="•"/>
            </a:pPr>
            <a:endParaRPr lang="en-US">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sz="2400"/>
          </a:p>
        </p:txBody>
      </p:sp>
    </p:spTree>
    <p:extLst>
      <p:ext uri="{BB962C8B-B14F-4D97-AF65-F5344CB8AC3E}">
        <p14:creationId xmlns:p14="http://schemas.microsoft.com/office/powerpoint/2010/main" val="79793223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E65CDE2-194C-4A17-9E3C-017E8A897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F2AE495E-2AAF-4BC1-87A5-331009D82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1AB3EEF-C03D-0D48-6C20-3549A5CC120E}"/>
              </a:ext>
            </a:extLst>
          </p:cNvPr>
          <p:cNvSpPr txBox="1"/>
          <p:nvPr/>
        </p:nvSpPr>
        <p:spPr>
          <a:xfrm>
            <a:off x="943276" y="2050181"/>
            <a:ext cx="10410524" cy="41267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500" b="1">
                <a:solidFill>
                  <a:srgbClr val="FFFFFF"/>
                </a:solidFill>
              </a:rPr>
              <a:t>References:</a:t>
            </a:r>
          </a:p>
          <a:p>
            <a:pPr indent="-228600">
              <a:lnSpc>
                <a:spcPct val="90000"/>
              </a:lnSpc>
              <a:spcAft>
                <a:spcPts val="600"/>
              </a:spcAft>
              <a:buFont typeface="Arial" panose="020B0604020202020204" pitchFamily="34" charset="0"/>
              <a:buChar char="•"/>
            </a:pPr>
            <a:r>
              <a:rPr lang="en-US" sz="1500" b="0" i="0">
                <a:solidFill>
                  <a:srgbClr val="FFFFFF"/>
                </a:solidFill>
                <a:effectLst/>
              </a:rPr>
              <a:t>Peters, R.S., 2015. </a:t>
            </a:r>
            <a:r>
              <a:rPr lang="en-US" sz="1500" b="0" i="1">
                <a:solidFill>
                  <a:srgbClr val="FFFFFF"/>
                </a:solidFill>
                <a:effectLst/>
              </a:rPr>
              <a:t>The concept of motivation</a:t>
            </a:r>
            <a:r>
              <a:rPr lang="en-US" sz="1500" b="0" i="0">
                <a:solidFill>
                  <a:srgbClr val="FFFFFF"/>
                </a:solidFill>
                <a:effectLst/>
              </a:rPr>
              <a:t>. Routledge.</a:t>
            </a:r>
          </a:p>
          <a:p>
            <a:pPr indent="-228600">
              <a:lnSpc>
                <a:spcPct val="90000"/>
              </a:lnSpc>
              <a:spcAft>
                <a:spcPts val="600"/>
              </a:spcAft>
              <a:buFont typeface="Arial" panose="020B0604020202020204" pitchFamily="34" charset="0"/>
              <a:buChar char="•"/>
            </a:pPr>
            <a:r>
              <a:rPr lang="en-US" sz="1500" b="0" i="0" err="1">
                <a:solidFill>
                  <a:srgbClr val="FFFFFF"/>
                </a:solidFill>
                <a:effectLst/>
              </a:rPr>
              <a:t>Alshmemri</a:t>
            </a:r>
            <a:r>
              <a:rPr lang="en-US" sz="1500" b="0" i="0">
                <a:solidFill>
                  <a:srgbClr val="FFFFFF"/>
                </a:solidFill>
                <a:effectLst/>
              </a:rPr>
              <a:t>, M., </a:t>
            </a:r>
            <a:r>
              <a:rPr lang="en-US" sz="1500" b="0" i="0" err="1">
                <a:solidFill>
                  <a:srgbClr val="FFFFFF"/>
                </a:solidFill>
                <a:effectLst/>
              </a:rPr>
              <a:t>Shahwan-Akl</a:t>
            </a:r>
            <a:r>
              <a:rPr lang="en-US" sz="1500" b="0" i="0">
                <a:solidFill>
                  <a:srgbClr val="FFFFFF"/>
                </a:solidFill>
                <a:effectLst/>
              </a:rPr>
              <a:t>, L. and Maude, P., 2017. Herzberg’s two-factor theory. </a:t>
            </a:r>
            <a:r>
              <a:rPr lang="en-US" sz="1500" b="0" i="1">
                <a:solidFill>
                  <a:srgbClr val="FFFFFF"/>
                </a:solidFill>
                <a:effectLst/>
              </a:rPr>
              <a:t>Life Science Journal</a:t>
            </a:r>
            <a:r>
              <a:rPr lang="en-US" sz="1500" b="0" i="0">
                <a:solidFill>
                  <a:srgbClr val="FFFFFF"/>
                </a:solidFill>
                <a:effectLst/>
              </a:rPr>
              <a:t>, </a:t>
            </a:r>
            <a:r>
              <a:rPr lang="en-US" sz="1500" b="0" i="1">
                <a:solidFill>
                  <a:srgbClr val="FFFFFF"/>
                </a:solidFill>
                <a:effectLst/>
              </a:rPr>
              <a:t>14</a:t>
            </a:r>
            <a:r>
              <a:rPr lang="en-US" sz="1500" b="0" i="0">
                <a:solidFill>
                  <a:srgbClr val="FFFFFF"/>
                </a:solidFill>
                <a:effectLst/>
              </a:rPr>
              <a:t>(5), pp.12-16.</a:t>
            </a:r>
          </a:p>
          <a:p>
            <a:pPr indent="-228600">
              <a:lnSpc>
                <a:spcPct val="90000"/>
              </a:lnSpc>
              <a:spcAft>
                <a:spcPts val="600"/>
              </a:spcAft>
              <a:buFont typeface="Arial" panose="020B0604020202020204" pitchFamily="34" charset="0"/>
              <a:buChar char="•"/>
            </a:pPr>
            <a:r>
              <a:rPr lang="en-US" sz="1500" b="0" i="0">
                <a:solidFill>
                  <a:srgbClr val="FFFFFF"/>
                </a:solidFill>
                <a:effectLst/>
              </a:rPr>
              <a:t>Yahaya, N., Yahaya, A., Ramli, J., Hashim, S. and Zakariya, Z., 2010. The effects of extrinsic motivational factors in learning among students in secondary school in Negeri Sembilan. </a:t>
            </a:r>
            <a:r>
              <a:rPr lang="en-US" sz="1500" b="0" i="1">
                <a:solidFill>
                  <a:srgbClr val="FFFFFF"/>
                </a:solidFill>
                <a:effectLst/>
              </a:rPr>
              <a:t>International Journal of Psychological Studies</a:t>
            </a:r>
            <a:r>
              <a:rPr lang="en-US" sz="1500" b="0" i="0">
                <a:solidFill>
                  <a:srgbClr val="FFFFFF"/>
                </a:solidFill>
                <a:effectLst/>
              </a:rPr>
              <a:t>, </a:t>
            </a:r>
            <a:r>
              <a:rPr lang="en-US" sz="1500" b="0" i="1">
                <a:solidFill>
                  <a:srgbClr val="FFFFFF"/>
                </a:solidFill>
                <a:effectLst/>
              </a:rPr>
              <a:t>2</a:t>
            </a:r>
            <a:r>
              <a:rPr lang="en-US" sz="1500" b="0" i="0">
                <a:solidFill>
                  <a:srgbClr val="FFFFFF"/>
                </a:solidFill>
                <a:effectLst/>
              </a:rPr>
              <a:t>(1), p.128.</a:t>
            </a:r>
          </a:p>
          <a:p>
            <a:pPr indent="-228600">
              <a:lnSpc>
                <a:spcPct val="90000"/>
              </a:lnSpc>
              <a:spcAft>
                <a:spcPts val="600"/>
              </a:spcAft>
              <a:buFont typeface="Arial" panose="020B0604020202020204" pitchFamily="34" charset="0"/>
              <a:buChar char="•"/>
            </a:pPr>
            <a:r>
              <a:rPr lang="en-US" sz="1500" b="0" i="0" err="1">
                <a:solidFill>
                  <a:srgbClr val="FFFFFF"/>
                </a:solidFill>
                <a:effectLst/>
              </a:rPr>
              <a:t>Kuvaas</a:t>
            </a:r>
            <a:r>
              <a:rPr lang="en-US" sz="1500" b="0" i="0">
                <a:solidFill>
                  <a:srgbClr val="FFFFFF"/>
                </a:solidFill>
                <a:effectLst/>
              </a:rPr>
              <a:t>, B., Buch, R., Weibel, A., </a:t>
            </a:r>
            <a:r>
              <a:rPr lang="en-US" sz="1500" b="0" i="0" err="1">
                <a:solidFill>
                  <a:srgbClr val="FFFFFF"/>
                </a:solidFill>
                <a:effectLst/>
              </a:rPr>
              <a:t>Dysvik</a:t>
            </a:r>
            <a:r>
              <a:rPr lang="en-US" sz="1500" b="0" i="0">
                <a:solidFill>
                  <a:srgbClr val="FFFFFF"/>
                </a:solidFill>
                <a:effectLst/>
              </a:rPr>
              <a:t>, A. and </a:t>
            </a:r>
            <a:r>
              <a:rPr lang="en-US" sz="1500" b="0" i="0" err="1">
                <a:solidFill>
                  <a:srgbClr val="FFFFFF"/>
                </a:solidFill>
                <a:effectLst/>
              </a:rPr>
              <a:t>Nerstad</a:t>
            </a:r>
            <a:r>
              <a:rPr lang="en-US" sz="1500" b="0" i="0">
                <a:solidFill>
                  <a:srgbClr val="FFFFFF"/>
                </a:solidFill>
                <a:effectLst/>
              </a:rPr>
              <a:t>, C.G., 2017. Do intrinsic and extrinsic motivation relate differently to employee outcomes?. </a:t>
            </a:r>
            <a:r>
              <a:rPr lang="en-US" sz="1500" b="0" i="1">
                <a:solidFill>
                  <a:srgbClr val="FFFFFF"/>
                </a:solidFill>
                <a:effectLst/>
              </a:rPr>
              <a:t>Journal of Economic Psychology</a:t>
            </a:r>
            <a:r>
              <a:rPr lang="en-US" sz="1500" b="0" i="0">
                <a:solidFill>
                  <a:srgbClr val="FFFFFF"/>
                </a:solidFill>
                <a:effectLst/>
              </a:rPr>
              <a:t>, </a:t>
            </a:r>
            <a:r>
              <a:rPr lang="en-US" sz="1500" b="0" i="1">
                <a:solidFill>
                  <a:srgbClr val="FFFFFF"/>
                </a:solidFill>
                <a:effectLst/>
              </a:rPr>
              <a:t>61</a:t>
            </a:r>
            <a:r>
              <a:rPr lang="en-US" sz="1500" b="0" i="0">
                <a:solidFill>
                  <a:srgbClr val="FFFFFF"/>
                </a:solidFill>
                <a:effectLst/>
              </a:rPr>
              <a:t>, pp.244-258.</a:t>
            </a:r>
          </a:p>
          <a:p>
            <a:pPr indent="-228600">
              <a:lnSpc>
                <a:spcPct val="90000"/>
              </a:lnSpc>
              <a:spcAft>
                <a:spcPts val="600"/>
              </a:spcAft>
              <a:buFont typeface="Arial" panose="020B0604020202020204" pitchFamily="34" charset="0"/>
              <a:buChar char="•"/>
            </a:pPr>
            <a:r>
              <a:rPr lang="en-US" sz="1500" b="0" i="0">
                <a:solidFill>
                  <a:srgbClr val="FFFFFF"/>
                </a:solidFill>
                <a:effectLst/>
              </a:rPr>
              <a:t>Hung, S.Y., </a:t>
            </a:r>
            <a:r>
              <a:rPr lang="en-US" sz="1500" b="0" i="0" err="1">
                <a:solidFill>
                  <a:srgbClr val="FFFFFF"/>
                </a:solidFill>
                <a:effectLst/>
              </a:rPr>
              <a:t>Durcikova</a:t>
            </a:r>
            <a:r>
              <a:rPr lang="en-US" sz="1500" b="0" i="0">
                <a:solidFill>
                  <a:srgbClr val="FFFFFF"/>
                </a:solidFill>
                <a:effectLst/>
              </a:rPr>
              <a:t>, A., Lai, H.M. and Lin, W.M., 2011. The influence of intrinsic and extrinsic motivation on individuals' knowledge sharing behavior. </a:t>
            </a:r>
            <a:r>
              <a:rPr lang="en-US" sz="1500" b="0" i="1">
                <a:solidFill>
                  <a:srgbClr val="FFFFFF"/>
                </a:solidFill>
                <a:effectLst/>
              </a:rPr>
              <a:t>International journal of human-computer studies</a:t>
            </a:r>
            <a:r>
              <a:rPr lang="en-US" sz="1500" b="0" i="0">
                <a:solidFill>
                  <a:srgbClr val="FFFFFF"/>
                </a:solidFill>
                <a:effectLst/>
              </a:rPr>
              <a:t>, </a:t>
            </a:r>
            <a:r>
              <a:rPr lang="en-US" sz="1500" b="0" i="1">
                <a:solidFill>
                  <a:srgbClr val="FFFFFF"/>
                </a:solidFill>
                <a:effectLst/>
              </a:rPr>
              <a:t>69</a:t>
            </a:r>
            <a:r>
              <a:rPr lang="en-US" sz="1500" b="0" i="0">
                <a:solidFill>
                  <a:srgbClr val="FFFFFF"/>
                </a:solidFill>
                <a:effectLst/>
              </a:rPr>
              <a:t>(6), pp.415-427.</a:t>
            </a:r>
          </a:p>
          <a:p>
            <a:pPr indent="-228600">
              <a:lnSpc>
                <a:spcPct val="90000"/>
              </a:lnSpc>
              <a:spcAft>
                <a:spcPts val="600"/>
              </a:spcAft>
              <a:buFont typeface="Arial" panose="020B0604020202020204" pitchFamily="34" charset="0"/>
              <a:buChar char="•"/>
            </a:pPr>
            <a:r>
              <a:rPr lang="en-US" sz="1500" b="0" i="0">
                <a:solidFill>
                  <a:srgbClr val="FFFFFF"/>
                </a:solidFill>
                <a:effectLst/>
              </a:rPr>
              <a:t>Legault, L., 2020. Intrinsic and extrinsic motivation. </a:t>
            </a:r>
            <a:r>
              <a:rPr lang="en-US" sz="1500" b="0" i="1">
                <a:solidFill>
                  <a:srgbClr val="FFFFFF"/>
                </a:solidFill>
                <a:effectLst/>
              </a:rPr>
              <a:t>Encyclopedia of personality and individual differences</a:t>
            </a:r>
            <a:r>
              <a:rPr lang="en-US" sz="1500" b="0" i="0">
                <a:solidFill>
                  <a:srgbClr val="FFFFFF"/>
                </a:solidFill>
                <a:effectLst/>
              </a:rPr>
              <a:t>, pp.2416-2419.</a:t>
            </a:r>
          </a:p>
          <a:p>
            <a:pPr indent="-228600">
              <a:lnSpc>
                <a:spcPct val="90000"/>
              </a:lnSpc>
              <a:spcAft>
                <a:spcPts val="600"/>
              </a:spcAft>
              <a:buFont typeface="Arial" panose="020B0604020202020204" pitchFamily="34" charset="0"/>
              <a:buChar char="•"/>
            </a:pPr>
            <a:r>
              <a:rPr lang="en-US" sz="1500" b="0" i="0">
                <a:solidFill>
                  <a:srgbClr val="FFFFFF"/>
                </a:solidFill>
                <a:effectLst/>
              </a:rPr>
              <a:t>Lei, S.A., 2010. Intrinsic and extrinsic motivation: Evaluating benefits and drawbacks from college instructors' perspectives. </a:t>
            </a:r>
            <a:r>
              <a:rPr lang="en-US" sz="1500" b="0" i="1">
                <a:solidFill>
                  <a:srgbClr val="FFFFFF"/>
                </a:solidFill>
                <a:effectLst/>
              </a:rPr>
              <a:t>Journal of Instructional psychology</a:t>
            </a:r>
            <a:r>
              <a:rPr lang="en-US" sz="1500" b="0" i="0">
                <a:solidFill>
                  <a:srgbClr val="FFFFFF"/>
                </a:solidFill>
                <a:effectLst/>
              </a:rPr>
              <a:t>, </a:t>
            </a:r>
            <a:r>
              <a:rPr lang="en-US" sz="1500" b="0" i="1">
                <a:solidFill>
                  <a:srgbClr val="FFFFFF"/>
                </a:solidFill>
                <a:effectLst/>
              </a:rPr>
              <a:t>37</a:t>
            </a:r>
            <a:r>
              <a:rPr lang="en-US" sz="1500" b="0" i="0">
                <a:solidFill>
                  <a:srgbClr val="FFFFFF"/>
                </a:solidFill>
                <a:effectLst/>
              </a:rPr>
              <a:t>(2).</a:t>
            </a:r>
          </a:p>
          <a:p>
            <a:pPr indent="-228600">
              <a:lnSpc>
                <a:spcPct val="90000"/>
              </a:lnSpc>
              <a:spcAft>
                <a:spcPts val="600"/>
              </a:spcAft>
              <a:buFont typeface="Arial" panose="020B0604020202020204" pitchFamily="34" charset="0"/>
              <a:buChar char="•"/>
            </a:pPr>
            <a:r>
              <a:rPr lang="en-US" sz="1500" b="0" i="0">
                <a:solidFill>
                  <a:srgbClr val="FFFFFF"/>
                </a:solidFill>
                <a:effectLst/>
              </a:rPr>
              <a:t>Chen, A. and </a:t>
            </a:r>
            <a:r>
              <a:rPr lang="en-US" sz="1500" b="0" i="0" err="1">
                <a:solidFill>
                  <a:srgbClr val="FFFFFF"/>
                </a:solidFill>
                <a:effectLst/>
              </a:rPr>
              <a:t>Shinkai</a:t>
            </a:r>
            <a:r>
              <a:rPr lang="en-US" sz="1500" b="0" i="0">
                <a:solidFill>
                  <a:srgbClr val="FFFFFF"/>
                </a:solidFill>
                <a:effectLst/>
              </a:rPr>
              <a:t>, K., 2017. Rethinking how we select dermatology applicants—turning the tide. </a:t>
            </a:r>
            <a:r>
              <a:rPr lang="en-US" sz="1500" b="0" i="1">
                <a:solidFill>
                  <a:srgbClr val="FFFFFF"/>
                </a:solidFill>
                <a:effectLst/>
              </a:rPr>
              <a:t>JAMA dermatology</a:t>
            </a:r>
            <a:r>
              <a:rPr lang="en-US" sz="1500" b="0" i="0">
                <a:solidFill>
                  <a:srgbClr val="FFFFFF"/>
                </a:solidFill>
                <a:effectLst/>
              </a:rPr>
              <a:t>, </a:t>
            </a:r>
            <a:r>
              <a:rPr lang="en-US" sz="1500" b="0" i="1">
                <a:solidFill>
                  <a:srgbClr val="FFFFFF"/>
                </a:solidFill>
                <a:effectLst/>
              </a:rPr>
              <a:t>153</a:t>
            </a:r>
            <a:r>
              <a:rPr lang="en-US" sz="1500" b="0" i="0">
                <a:solidFill>
                  <a:srgbClr val="FFFFFF"/>
                </a:solidFill>
                <a:effectLst/>
              </a:rPr>
              <a:t>(3), pp.259-260.</a:t>
            </a:r>
          </a:p>
        </p:txBody>
      </p:sp>
    </p:spTree>
    <p:extLst>
      <p:ext uri="{BB962C8B-B14F-4D97-AF65-F5344CB8AC3E}">
        <p14:creationId xmlns:p14="http://schemas.microsoft.com/office/powerpoint/2010/main" val="384507389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tivation" id="{A862FEA1-AF48-458D-AD5A-CBB09EF15170}" vid="{4FFFABFE-F809-4A80-8974-EF69A83009A0}"/>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Mithila Akter</dc:creator>
  <cp:revision>1</cp:revision>
  <dcterms:created xsi:type="dcterms:W3CDTF">2022-06-16T10:42:26Z</dcterms:created>
  <dcterms:modified xsi:type="dcterms:W3CDTF">2022-06-24T10:41:44Z</dcterms:modified>
</cp:coreProperties>
</file>