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7559675" cy="10691813"/>
  <p:notesSz cx="6858000" cy="9144000"/>
  <p:embeddedFontLst>
    <p:embeddedFont>
      <p:font typeface="Garet Heavy" pitchFamily="2" charset="0"/>
      <p:regular r:id="rId3"/>
    </p:embeddedFont>
    <p:embeddedFont>
      <p:font typeface="Times New Roman Bold" panose="02020803070505020304" pitchFamily="18" charset="0"/>
      <p:regular r:id="rId4"/>
      <p:bold r:id="rId5"/>
    </p:embeddedFont>
  </p:embeddedFontLst>
  <p:defaultTextStyle>
    <a:defPPr>
      <a:defRPr lang="en-US"/>
    </a:defPPr>
    <a:lvl1pPr marL="0" algn="l" defTabSz="575798" rtl="0" eaLnBrk="1" latinLnBrk="0" hangingPunct="1">
      <a:defRPr sz="1133" kern="1200">
        <a:solidFill>
          <a:schemeClr val="tx1"/>
        </a:solidFill>
        <a:latin typeface="+mn-lt"/>
        <a:ea typeface="+mn-ea"/>
        <a:cs typeface="+mn-cs"/>
      </a:defRPr>
    </a:lvl1pPr>
    <a:lvl2pPr marL="287899" algn="l" defTabSz="575798" rtl="0" eaLnBrk="1" latinLnBrk="0" hangingPunct="1">
      <a:defRPr sz="1133" kern="1200">
        <a:solidFill>
          <a:schemeClr val="tx1"/>
        </a:solidFill>
        <a:latin typeface="+mn-lt"/>
        <a:ea typeface="+mn-ea"/>
        <a:cs typeface="+mn-cs"/>
      </a:defRPr>
    </a:lvl2pPr>
    <a:lvl3pPr marL="575798" algn="l" defTabSz="575798" rtl="0" eaLnBrk="1" latinLnBrk="0" hangingPunct="1">
      <a:defRPr sz="1133" kern="1200">
        <a:solidFill>
          <a:schemeClr val="tx1"/>
        </a:solidFill>
        <a:latin typeface="+mn-lt"/>
        <a:ea typeface="+mn-ea"/>
        <a:cs typeface="+mn-cs"/>
      </a:defRPr>
    </a:lvl3pPr>
    <a:lvl4pPr marL="863697" algn="l" defTabSz="575798" rtl="0" eaLnBrk="1" latinLnBrk="0" hangingPunct="1">
      <a:defRPr sz="1133" kern="1200">
        <a:solidFill>
          <a:schemeClr val="tx1"/>
        </a:solidFill>
        <a:latin typeface="+mn-lt"/>
        <a:ea typeface="+mn-ea"/>
        <a:cs typeface="+mn-cs"/>
      </a:defRPr>
    </a:lvl4pPr>
    <a:lvl5pPr marL="1151595" algn="l" defTabSz="575798" rtl="0" eaLnBrk="1" latinLnBrk="0" hangingPunct="1">
      <a:defRPr sz="1133" kern="1200">
        <a:solidFill>
          <a:schemeClr val="tx1"/>
        </a:solidFill>
        <a:latin typeface="+mn-lt"/>
        <a:ea typeface="+mn-ea"/>
        <a:cs typeface="+mn-cs"/>
      </a:defRPr>
    </a:lvl5pPr>
    <a:lvl6pPr marL="1439494" algn="l" defTabSz="575798" rtl="0" eaLnBrk="1" latinLnBrk="0" hangingPunct="1">
      <a:defRPr sz="1133" kern="1200">
        <a:solidFill>
          <a:schemeClr val="tx1"/>
        </a:solidFill>
        <a:latin typeface="+mn-lt"/>
        <a:ea typeface="+mn-ea"/>
        <a:cs typeface="+mn-cs"/>
      </a:defRPr>
    </a:lvl6pPr>
    <a:lvl7pPr marL="1727393" algn="l" defTabSz="575798" rtl="0" eaLnBrk="1" latinLnBrk="0" hangingPunct="1">
      <a:defRPr sz="1133" kern="1200">
        <a:solidFill>
          <a:schemeClr val="tx1"/>
        </a:solidFill>
        <a:latin typeface="+mn-lt"/>
        <a:ea typeface="+mn-ea"/>
        <a:cs typeface="+mn-cs"/>
      </a:defRPr>
    </a:lvl7pPr>
    <a:lvl8pPr marL="2015292" algn="l" defTabSz="575798" rtl="0" eaLnBrk="1" latinLnBrk="0" hangingPunct="1">
      <a:defRPr sz="1133" kern="1200">
        <a:solidFill>
          <a:schemeClr val="tx1"/>
        </a:solidFill>
        <a:latin typeface="+mn-lt"/>
        <a:ea typeface="+mn-ea"/>
        <a:cs typeface="+mn-cs"/>
      </a:defRPr>
    </a:lvl8pPr>
    <a:lvl9pPr marL="2303191" algn="l" defTabSz="575798" rtl="0" eaLnBrk="1" latinLnBrk="0" hangingPunct="1">
      <a:defRPr sz="113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119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8" d="100"/>
          <a:sy n="68" d="100"/>
        </p:scale>
        <p:origin x="3186" y="90"/>
      </p:cViewPr>
      <p:guideLst>
        <p:guide orient="horz" pos="2160"/>
        <p:guide pos="119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font" Target="fonts/font1.fntdata"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font" Target="fonts/font3.fntdata" /><Relationship Id="rId4" Type="http://schemas.openxmlformats.org/officeDocument/2006/relationships/font" Target="fonts/font2.fntdata" /><Relationship Id="rId9"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3488" y="2130109"/>
            <a:ext cx="3212862" cy="1469807"/>
          </a:xfrm>
        </p:spPr>
        <p:txBody>
          <a:bodyPr/>
          <a:lstStyle/>
          <a:p>
            <a:r>
              <a:rPr lang="en-US"/>
              <a:t>Click to edit Master title style</a:t>
            </a:r>
          </a:p>
        </p:txBody>
      </p:sp>
      <p:sp>
        <p:nvSpPr>
          <p:cNvPr id="3" name="Subtitle 2"/>
          <p:cNvSpPr>
            <a:spLocks noGrp="1"/>
          </p:cNvSpPr>
          <p:nvPr>
            <p:ph type="subTitle" idx="1"/>
          </p:nvPr>
        </p:nvSpPr>
        <p:spPr>
          <a:xfrm>
            <a:off x="566976" y="3885623"/>
            <a:ext cx="2645886" cy="175234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8581" y="4406246"/>
            <a:ext cx="3212862" cy="136187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298581" y="2906282"/>
            <a:ext cx="3212862" cy="1499964"/>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88992" y="1599963"/>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921418" y="1599963"/>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992" y="1534885"/>
            <a:ext cx="1670085" cy="63966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88992" y="2174552"/>
            <a:ext cx="1670085"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920105" y="1534885"/>
            <a:ext cx="1670741" cy="63966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920105" y="2174552"/>
            <a:ext cx="1670741"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92" y="273009"/>
            <a:ext cx="1243540" cy="116187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1477812" y="273010"/>
            <a:ext cx="2113034" cy="58522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88992" y="1434887"/>
            <a:ext cx="1243540" cy="469036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74" y="4799887"/>
            <a:ext cx="2267903" cy="5666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740874" y="612684"/>
            <a:ext cx="2267903" cy="411418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740874" y="5366541"/>
            <a:ext cx="2267903" cy="80474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40382" y="274598"/>
            <a:ext cx="850463" cy="5850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88992" y="274598"/>
            <a:ext cx="2488393" cy="5850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992" y="274597"/>
            <a:ext cx="3401854" cy="114283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88992" y="1599963"/>
            <a:ext cx="3401854" cy="45252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88992" y="6355407"/>
            <a:ext cx="881962" cy="365071"/>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4/5/2026</a:t>
            </a:fld>
            <a:endParaRPr lang="en-US"/>
          </a:p>
        </p:txBody>
      </p:sp>
      <p:sp>
        <p:nvSpPr>
          <p:cNvPr id="5" name="Footer Placeholder 4"/>
          <p:cNvSpPr>
            <a:spLocks noGrp="1"/>
          </p:cNvSpPr>
          <p:nvPr>
            <p:ph type="ftr" sz="quarter" idx="3"/>
          </p:nvPr>
        </p:nvSpPr>
        <p:spPr>
          <a:xfrm>
            <a:off x="1291444" y="6355407"/>
            <a:ext cx="1196949" cy="365071"/>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708884" y="6355407"/>
            <a:ext cx="881962" cy="365071"/>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 /><Relationship Id="rId13" Type="http://schemas.openxmlformats.org/officeDocument/2006/relationships/image" Target="../media/image12.svg" /><Relationship Id="rId3" Type="http://schemas.openxmlformats.org/officeDocument/2006/relationships/image" Target="../media/image2.png" /><Relationship Id="rId7" Type="http://schemas.openxmlformats.org/officeDocument/2006/relationships/image" Target="../media/image6.jpeg" /><Relationship Id="rId12" Type="http://schemas.openxmlformats.org/officeDocument/2006/relationships/image" Target="../media/image11.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jpeg" /><Relationship Id="rId11" Type="http://schemas.openxmlformats.org/officeDocument/2006/relationships/image" Target="../media/image10.svg" /><Relationship Id="rId5" Type="http://schemas.openxmlformats.org/officeDocument/2006/relationships/image" Target="../media/image4.jpeg" /><Relationship Id="rId10" Type="http://schemas.openxmlformats.org/officeDocument/2006/relationships/image" Target="../media/image9.png" /><Relationship Id="rId4" Type="http://schemas.openxmlformats.org/officeDocument/2006/relationships/image" Target="../media/image3.jpeg" /><Relationship Id="rId9" Type="http://schemas.openxmlformats.org/officeDocument/2006/relationships/image" Target="../media/image8.jpe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50502" y="-794"/>
            <a:ext cx="9095667" cy="2671200"/>
          </a:xfrm>
          <a:custGeom>
            <a:avLst/>
            <a:gdLst/>
            <a:ahLst/>
            <a:cxnLst/>
            <a:rect l="l" t="t" r="r" b="b"/>
            <a:pathLst>
              <a:path w="9095667" h="2671200">
                <a:moveTo>
                  <a:pt x="0" y="0"/>
                </a:moveTo>
                <a:lnTo>
                  <a:pt x="9095668" y="0"/>
                </a:lnTo>
                <a:lnTo>
                  <a:pt x="9095668" y="2671200"/>
                </a:lnTo>
                <a:lnTo>
                  <a:pt x="0" y="2671200"/>
                </a:lnTo>
                <a:lnTo>
                  <a:pt x="0" y="0"/>
                </a:lnTo>
                <a:close/>
              </a:path>
            </a:pathLst>
          </a:custGeom>
          <a:blipFill>
            <a:blip r:embed="rId2">
              <a:alphaModFix amt="90000"/>
            </a:blip>
            <a:stretch>
              <a:fillRect t="-58857" b="-68006"/>
            </a:stretch>
          </a:blipFill>
        </p:spPr>
      </p:sp>
      <p:sp>
        <p:nvSpPr>
          <p:cNvPr id="3" name="Freeform 3"/>
          <p:cNvSpPr/>
          <p:nvPr/>
        </p:nvSpPr>
        <p:spPr>
          <a:xfrm>
            <a:off x="2306834" y="48954"/>
            <a:ext cx="1821353" cy="1821353"/>
          </a:xfrm>
          <a:custGeom>
            <a:avLst/>
            <a:gdLst/>
            <a:ahLst/>
            <a:cxnLst/>
            <a:rect l="l" t="t" r="r" b="b"/>
            <a:pathLst>
              <a:path w="1821353" h="1821353">
                <a:moveTo>
                  <a:pt x="0" y="0"/>
                </a:moveTo>
                <a:lnTo>
                  <a:pt x="1821352" y="0"/>
                </a:lnTo>
                <a:lnTo>
                  <a:pt x="1821352" y="1821353"/>
                </a:lnTo>
                <a:lnTo>
                  <a:pt x="0" y="1821353"/>
                </a:lnTo>
                <a:lnTo>
                  <a:pt x="0" y="0"/>
                </a:lnTo>
                <a:close/>
              </a:path>
            </a:pathLst>
          </a:custGeom>
          <a:blipFill>
            <a:blip r:embed="rId3"/>
            <a:stretch>
              <a:fillRect/>
            </a:stretch>
          </a:blipFill>
        </p:spPr>
      </p:sp>
      <p:sp>
        <p:nvSpPr>
          <p:cNvPr id="4" name="Freeform 4"/>
          <p:cNvSpPr/>
          <p:nvPr/>
        </p:nvSpPr>
        <p:spPr>
          <a:xfrm>
            <a:off x="-163" y="2673320"/>
            <a:ext cx="3765329" cy="2671886"/>
          </a:xfrm>
          <a:custGeom>
            <a:avLst/>
            <a:gdLst/>
            <a:ahLst/>
            <a:cxnLst/>
            <a:rect l="l" t="t" r="r" b="b"/>
            <a:pathLst>
              <a:path w="3765329" h="2671886">
                <a:moveTo>
                  <a:pt x="0" y="0"/>
                </a:moveTo>
                <a:lnTo>
                  <a:pt x="3765329" y="0"/>
                </a:lnTo>
                <a:lnTo>
                  <a:pt x="3765329" y="2671886"/>
                </a:lnTo>
                <a:lnTo>
                  <a:pt x="0" y="2671886"/>
                </a:lnTo>
                <a:lnTo>
                  <a:pt x="0" y="0"/>
                </a:lnTo>
                <a:close/>
              </a:path>
            </a:pathLst>
          </a:custGeom>
          <a:blipFill>
            <a:blip r:embed="rId4"/>
            <a:stretch>
              <a:fillRect l="-3039" r="-3467"/>
            </a:stretch>
          </a:blipFill>
        </p:spPr>
      </p:sp>
      <p:sp>
        <p:nvSpPr>
          <p:cNvPr id="5" name="Freeform 5"/>
          <p:cNvSpPr/>
          <p:nvPr/>
        </p:nvSpPr>
        <p:spPr>
          <a:xfrm>
            <a:off x="3779838" y="5348120"/>
            <a:ext cx="3765329" cy="2668286"/>
          </a:xfrm>
          <a:custGeom>
            <a:avLst/>
            <a:gdLst/>
            <a:ahLst/>
            <a:cxnLst/>
            <a:rect l="l" t="t" r="r" b="b"/>
            <a:pathLst>
              <a:path w="3765329" h="2668286">
                <a:moveTo>
                  <a:pt x="0" y="0"/>
                </a:moveTo>
                <a:lnTo>
                  <a:pt x="3765329" y="0"/>
                </a:lnTo>
                <a:lnTo>
                  <a:pt x="3765329" y="2668286"/>
                </a:lnTo>
                <a:lnTo>
                  <a:pt x="0" y="2668286"/>
                </a:lnTo>
                <a:lnTo>
                  <a:pt x="0" y="0"/>
                </a:lnTo>
                <a:close/>
              </a:path>
            </a:pathLst>
          </a:custGeom>
          <a:blipFill>
            <a:blip r:embed="rId5"/>
            <a:stretch>
              <a:fillRect l="-121" r="-6078"/>
            </a:stretch>
          </a:blipFill>
        </p:spPr>
      </p:sp>
      <p:sp>
        <p:nvSpPr>
          <p:cNvPr id="6" name="Freeform 6"/>
          <p:cNvSpPr/>
          <p:nvPr/>
        </p:nvSpPr>
        <p:spPr>
          <a:xfrm>
            <a:off x="-163" y="8022920"/>
            <a:ext cx="3765329" cy="2668286"/>
          </a:xfrm>
          <a:custGeom>
            <a:avLst/>
            <a:gdLst/>
            <a:ahLst/>
            <a:cxnLst/>
            <a:rect l="l" t="t" r="r" b="b"/>
            <a:pathLst>
              <a:path w="3765329" h="2668286">
                <a:moveTo>
                  <a:pt x="0" y="0"/>
                </a:moveTo>
                <a:lnTo>
                  <a:pt x="3765329" y="0"/>
                </a:lnTo>
                <a:lnTo>
                  <a:pt x="3765329" y="2668286"/>
                </a:lnTo>
                <a:lnTo>
                  <a:pt x="0" y="2668286"/>
                </a:lnTo>
                <a:lnTo>
                  <a:pt x="0" y="0"/>
                </a:lnTo>
                <a:close/>
              </a:path>
            </a:pathLst>
          </a:custGeom>
          <a:blipFill>
            <a:blip r:embed="rId6"/>
            <a:stretch>
              <a:fillRect r="-6200"/>
            </a:stretch>
          </a:blipFill>
        </p:spPr>
      </p:sp>
      <p:sp>
        <p:nvSpPr>
          <p:cNvPr id="7" name="Freeform 7"/>
          <p:cNvSpPr/>
          <p:nvPr/>
        </p:nvSpPr>
        <p:spPr>
          <a:xfrm>
            <a:off x="3760982" y="2673320"/>
            <a:ext cx="3784184" cy="2674800"/>
          </a:xfrm>
          <a:custGeom>
            <a:avLst/>
            <a:gdLst/>
            <a:ahLst/>
            <a:cxnLst/>
            <a:rect l="l" t="t" r="r" b="b"/>
            <a:pathLst>
              <a:path w="3784184" h="2674800">
                <a:moveTo>
                  <a:pt x="0" y="0"/>
                </a:moveTo>
                <a:lnTo>
                  <a:pt x="3784184" y="0"/>
                </a:lnTo>
                <a:lnTo>
                  <a:pt x="3784184" y="2674800"/>
                </a:lnTo>
                <a:lnTo>
                  <a:pt x="0" y="2674800"/>
                </a:lnTo>
                <a:lnTo>
                  <a:pt x="0" y="0"/>
                </a:lnTo>
                <a:close/>
              </a:path>
            </a:pathLst>
          </a:custGeom>
          <a:blipFill>
            <a:blip r:embed="rId7"/>
            <a:stretch>
              <a:fillRect r="-6091"/>
            </a:stretch>
          </a:blipFill>
        </p:spPr>
      </p:sp>
      <p:sp>
        <p:nvSpPr>
          <p:cNvPr id="8" name="Freeform 8"/>
          <p:cNvSpPr/>
          <p:nvPr/>
        </p:nvSpPr>
        <p:spPr>
          <a:xfrm>
            <a:off x="-163" y="5348120"/>
            <a:ext cx="3780000" cy="2668286"/>
          </a:xfrm>
          <a:custGeom>
            <a:avLst/>
            <a:gdLst/>
            <a:ahLst/>
            <a:cxnLst/>
            <a:rect l="l" t="t" r="r" b="b"/>
            <a:pathLst>
              <a:path w="3780000" h="2668286">
                <a:moveTo>
                  <a:pt x="0" y="0"/>
                </a:moveTo>
                <a:lnTo>
                  <a:pt x="3780000" y="0"/>
                </a:lnTo>
                <a:lnTo>
                  <a:pt x="3780000" y="2668286"/>
                </a:lnTo>
                <a:lnTo>
                  <a:pt x="0" y="2668286"/>
                </a:lnTo>
                <a:lnTo>
                  <a:pt x="0" y="0"/>
                </a:lnTo>
                <a:close/>
              </a:path>
            </a:pathLst>
          </a:custGeom>
          <a:blipFill>
            <a:blip r:embed="rId8"/>
            <a:stretch>
              <a:fillRect l="-5884"/>
            </a:stretch>
          </a:blipFill>
        </p:spPr>
      </p:sp>
      <p:sp>
        <p:nvSpPr>
          <p:cNvPr id="9" name="Freeform 9"/>
          <p:cNvSpPr/>
          <p:nvPr/>
        </p:nvSpPr>
        <p:spPr>
          <a:xfrm>
            <a:off x="3779838" y="8016406"/>
            <a:ext cx="3765329" cy="2671752"/>
          </a:xfrm>
          <a:custGeom>
            <a:avLst/>
            <a:gdLst/>
            <a:ahLst/>
            <a:cxnLst/>
            <a:rect l="l" t="t" r="r" b="b"/>
            <a:pathLst>
              <a:path w="3765329" h="2671752">
                <a:moveTo>
                  <a:pt x="0" y="0"/>
                </a:moveTo>
                <a:lnTo>
                  <a:pt x="3765329" y="0"/>
                </a:lnTo>
                <a:lnTo>
                  <a:pt x="3765329" y="2671752"/>
                </a:lnTo>
                <a:lnTo>
                  <a:pt x="0" y="2671752"/>
                </a:lnTo>
                <a:lnTo>
                  <a:pt x="0" y="0"/>
                </a:lnTo>
                <a:close/>
              </a:path>
            </a:pathLst>
          </a:custGeom>
          <a:blipFill>
            <a:blip r:embed="rId9"/>
            <a:stretch>
              <a:fillRect l="-11288" t="-5816" r="-16850" b="-14685"/>
            </a:stretch>
          </a:blipFill>
        </p:spPr>
      </p:sp>
      <p:grpSp>
        <p:nvGrpSpPr>
          <p:cNvPr id="10" name="Group 10"/>
          <p:cNvGrpSpPr/>
          <p:nvPr/>
        </p:nvGrpSpPr>
        <p:grpSpPr>
          <a:xfrm>
            <a:off x="4055608" y="8358386"/>
            <a:ext cx="3199116" cy="2547172"/>
            <a:chOff x="0" y="-76977"/>
            <a:chExt cx="4265488" cy="3396229"/>
          </a:xfrm>
        </p:grpSpPr>
        <p:grpSp>
          <p:nvGrpSpPr>
            <p:cNvPr id="11" name="Group 11"/>
            <p:cNvGrpSpPr/>
            <p:nvPr/>
          </p:nvGrpSpPr>
          <p:grpSpPr>
            <a:xfrm>
              <a:off x="0" y="0"/>
              <a:ext cx="4265488" cy="2562740"/>
              <a:chOff x="0" y="0"/>
              <a:chExt cx="1146491" cy="688821"/>
            </a:xfrm>
          </p:grpSpPr>
          <p:sp>
            <p:nvSpPr>
              <p:cNvPr id="12" name="Freeform 12"/>
              <p:cNvSpPr/>
              <p:nvPr/>
            </p:nvSpPr>
            <p:spPr>
              <a:xfrm>
                <a:off x="0" y="0"/>
                <a:ext cx="1146491" cy="688821"/>
              </a:xfrm>
              <a:custGeom>
                <a:avLst/>
                <a:gdLst/>
                <a:ahLst/>
                <a:cxnLst/>
                <a:rect l="l" t="t" r="r" b="b"/>
                <a:pathLst>
                  <a:path w="1146491" h="688821">
                    <a:moveTo>
                      <a:pt x="19360" y="0"/>
                    </a:moveTo>
                    <a:lnTo>
                      <a:pt x="1127131" y="0"/>
                    </a:lnTo>
                    <a:cubicBezTo>
                      <a:pt x="1132265" y="0"/>
                      <a:pt x="1137190" y="2040"/>
                      <a:pt x="1140820" y="5670"/>
                    </a:cubicBezTo>
                    <a:cubicBezTo>
                      <a:pt x="1144451" y="9301"/>
                      <a:pt x="1146491" y="14226"/>
                      <a:pt x="1146491" y="19360"/>
                    </a:cubicBezTo>
                    <a:lnTo>
                      <a:pt x="1146491" y="669461"/>
                    </a:lnTo>
                    <a:cubicBezTo>
                      <a:pt x="1146491" y="680153"/>
                      <a:pt x="1137823" y="688821"/>
                      <a:pt x="1127131" y="688821"/>
                    </a:cubicBezTo>
                    <a:lnTo>
                      <a:pt x="19360" y="688821"/>
                    </a:lnTo>
                    <a:cubicBezTo>
                      <a:pt x="8668" y="688821"/>
                      <a:pt x="0" y="680153"/>
                      <a:pt x="0" y="669461"/>
                    </a:cubicBezTo>
                    <a:lnTo>
                      <a:pt x="0" y="19360"/>
                    </a:lnTo>
                    <a:cubicBezTo>
                      <a:pt x="0" y="8668"/>
                      <a:pt x="8668" y="0"/>
                      <a:pt x="19360" y="0"/>
                    </a:cubicBezTo>
                    <a:close/>
                  </a:path>
                </a:pathLst>
              </a:custGeom>
              <a:solidFill>
                <a:srgbClr val="5C5861">
                  <a:alpha val="58824"/>
                </a:srgbClr>
              </a:solidFill>
              <a:ln w="9525" cap="sq">
                <a:solidFill>
                  <a:srgbClr val="000000">
                    <a:alpha val="58824"/>
                  </a:srgbClr>
                </a:solidFill>
                <a:prstDash val="solid"/>
                <a:miter/>
              </a:ln>
            </p:spPr>
          </p:sp>
          <p:sp>
            <p:nvSpPr>
              <p:cNvPr id="13" name="TextBox 13"/>
              <p:cNvSpPr txBox="1"/>
              <p:nvPr/>
            </p:nvSpPr>
            <p:spPr>
              <a:xfrm>
                <a:off x="0" y="-28575"/>
                <a:ext cx="1146491" cy="717396"/>
              </a:xfrm>
              <a:prstGeom prst="rect">
                <a:avLst/>
              </a:prstGeom>
            </p:spPr>
            <p:txBody>
              <a:bodyPr lIns="50800" tIns="50800" rIns="50800" bIns="50800" rtlCol="0" anchor="ctr"/>
              <a:lstStyle/>
              <a:p>
                <a:pPr algn="ctr">
                  <a:lnSpc>
                    <a:spcPts val="2379"/>
                  </a:lnSpc>
                  <a:spcBef>
                    <a:spcPct val="0"/>
                  </a:spcBef>
                </a:pPr>
                <a:endParaRPr/>
              </a:p>
            </p:txBody>
          </p:sp>
        </p:grpSp>
        <p:sp>
          <p:nvSpPr>
            <p:cNvPr id="14" name="TextBox 14"/>
            <p:cNvSpPr txBox="1"/>
            <p:nvPr/>
          </p:nvSpPr>
          <p:spPr>
            <a:xfrm>
              <a:off x="49677" y="-76977"/>
              <a:ext cx="4154252" cy="3396229"/>
            </a:xfrm>
            <a:prstGeom prst="rect">
              <a:avLst/>
            </a:prstGeom>
          </p:spPr>
          <p:txBody>
            <a:bodyPr lIns="0" tIns="0" rIns="0" bIns="0" rtlCol="0" anchor="t">
              <a:spAutoFit/>
            </a:bodyPr>
            <a:lstStyle/>
            <a:p>
              <a:pPr algn="just">
                <a:lnSpc>
                  <a:spcPts val="3132"/>
                </a:lnSpc>
                <a:spcBef>
                  <a:spcPct val="0"/>
                </a:spcBef>
              </a:pPr>
              <a:r>
                <a:rPr lang="en-US" sz="800" b="1" spc="44" dirty="0">
                  <a:solidFill>
                    <a:srgbClr val="FFFFFF"/>
                  </a:solidFill>
                  <a:latin typeface="Times New Roman Bold"/>
                  <a:ea typeface="Times New Roman Bold"/>
                  <a:cs typeface="Times New Roman Bold"/>
                  <a:sym typeface="Times New Roman Bold"/>
                </a:rPr>
                <a:t>REFERENCES</a:t>
              </a:r>
            </a:p>
            <a:p>
              <a:pPr marL="215899" lvl="1" indent="-107950">
                <a:lnSpc>
                  <a:spcPts val="1739"/>
                </a:lnSpc>
                <a:buFont typeface="Arial"/>
                <a:buChar char="•"/>
              </a:pPr>
              <a:r>
                <a:rPr lang="en-US" sz="800" spc="24" dirty="0" err="1">
                  <a:solidFill>
                    <a:srgbClr val="FFFFFF"/>
                  </a:solidFill>
                  <a:latin typeface="Times New Roman"/>
                  <a:ea typeface="Times New Roman"/>
                  <a:cs typeface="Times New Roman"/>
                  <a:sym typeface="Times New Roman"/>
                </a:rPr>
                <a:t>BRail</a:t>
              </a:r>
              <a:r>
                <a:rPr lang="en-US" sz="800" spc="24" dirty="0">
                  <a:solidFill>
                    <a:srgbClr val="FFFFFF"/>
                  </a:solidFill>
                  <a:latin typeface="Times New Roman"/>
                  <a:ea typeface="Times New Roman"/>
                  <a:cs typeface="Times New Roman"/>
                  <a:sym typeface="Times New Roman"/>
                </a:rPr>
                <a:t>, S. (2022). World cities of ride-hailing. Urban Geography, 43(1), pp.12-33.</a:t>
              </a:r>
            </a:p>
            <a:p>
              <a:pPr marL="215899" lvl="1" indent="-107950">
                <a:lnSpc>
                  <a:spcPts val="1739"/>
                </a:lnSpc>
                <a:buFont typeface="Arial"/>
                <a:buChar char="•"/>
              </a:pPr>
              <a:r>
                <a:rPr lang="en-US" sz="800" spc="24" dirty="0" err="1">
                  <a:solidFill>
                    <a:srgbClr val="FFFFFF"/>
                  </a:solidFill>
                  <a:latin typeface="Times New Roman"/>
                  <a:ea typeface="Times New Roman"/>
                  <a:cs typeface="Times New Roman"/>
                  <a:sym typeface="Times New Roman"/>
                </a:rPr>
                <a:t>Ishaq</a:t>
              </a:r>
              <a:r>
                <a:rPr lang="en-US" sz="800" spc="24" dirty="0">
                  <a:solidFill>
                    <a:srgbClr val="FFFFFF"/>
                  </a:solidFill>
                  <a:latin typeface="Times New Roman"/>
                  <a:ea typeface="Times New Roman"/>
                  <a:cs typeface="Times New Roman"/>
                  <a:sym typeface="Times New Roman"/>
                </a:rPr>
                <a:t>, M., </a:t>
              </a:r>
              <a:r>
                <a:rPr lang="en-US" sz="800" spc="24" dirty="0" err="1">
                  <a:solidFill>
                    <a:srgbClr val="FFFFFF"/>
                  </a:solidFill>
                  <a:latin typeface="Times New Roman"/>
                  <a:ea typeface="Times New Roman"/>
                  <a:cs typeface="Times New Roman"/>
                  <a:sym typeface="Times New Roman"/>
                </a:rPr>
                <a:t>Ishaq</a:t>
              </a:r>
              <a:r>
                <a:rPr lang="en-US" sz="800" spc="24" dirty="0">
                  <a:solidFill>
                    <a:srgbClr val="FFFFFF"/>
                  </a:solidFill>
                  <a:latin typeface="Times New Roman"/>
                  <a:ea typeface="Times New Roman"/>
                  <a:cs typeface="Times New Roman"/>
                  <a:sym typeface="Times New Roman"/>
                </a:rPr>
                <a:t>, H. and Nawaz, A. (2022). Life cycle assessment of electric scooters for mobility services: A green mobility solutions. International Journal of Energy Research, 46(14), pp.20339-20356.</a:t>
              </a:r>
            </a:p>
            <a:p>
              <a:pPr marL="215899" lvl="1" indent="-107950">
                <a:lnSpc>
                  <a:spcPts val="1739"/>
                </a:lnSpc>
                <a:buFont typeface="Arial"/>
                <a:buChar char="•"/>
              </a:pPr>
              <a:r>
                <a:rPr lang="" sz="800" spc="24" dirty="0">
                  <a:solidFill>
                    <a:srgbClr val="FFFFFF"/>
                  </a:solidFill>
                  <a:latin typeface="Times New Roman"/>
                  <a:ea typeface="Times New Roman"/>
                  <a:cs typeface="Times New Roman"/>
                  <a:sym typeface="Times New Roman"/>
                </a:rPr>
                <a:t>Göransson, J. </a:t>
              </a:r>
              <a:r>
                <a:rPr lang="en-US" sz="800" spc="24" dirty="0">
                  <a:solidFill>
                    <a:srgbClr val="FFFFFF"/>
                  </a:solidFill>
                  <a:latin typeface="Times New Roman"/>
                  <a:ea typeface="Times New Roman"/>
                  <a:cs typeface="Times New Roman"/>
                  <a:sym typeface="Times New Roman"/>
                </a:rPr>
                <a:t>A</a:t>
              </a:r>
              <a:r>
                <a:rPr lang="" sz="800" spc="24" dirty="0">
                  <a:solidFill>
                    <a:srgbClr val="FFFFFF"/>
                  </a:solidFill>
                  <a:latin typeface="Times New Roman"/>
                  <a:ea typeface="Times New Roman"/>
                  <a:cs typeface="Times New Roman"/>
                  <a:sym typeface="Times New Roman"/>
                </a:rPr>
                <a:t>nd Andersson, H., 2023. Factors that make public transport systems attractive: a review of travel preferences and travel mode choices. European Transport Research Review, 15(1), p.32.</a:t>
              </a:r>
              <a:endParaRPr lang="en-US" sz="800" spc="24" dirty="0">
                <a:solidFill>
                  <a:srgbClr val="FFFFFF"/>
                </a:solidFill>
                <a:latin typeface="Times New Roman"/>
                <a:ea typeface="Times New Roman"/>
                <a:cs typeface="Times New Roman"/>
                <a:sym typeface="Times New Roman"/>
              </a:endParaRPr>
            </a:p>
          </p:txBody>
        </p:sp>
      </p:grpSp>
      <p:grpSp>
        <p:nvGrpSpPr>
          <p:cNvPr id="15" name="Group 15"/>
          <p:cNvGrpSpPr/>
          <p:nvPr/>
        </p:nvGrpSpPr>
        <p:grpSpPr>
          <a:xfrm>
            <a:off x="265931" y="5850283"/>
            <a:ext cx="3233140" cy="1934184"/>
            <a:chOff x="0" y="-29299"/>
            <a:chExt cx="4310853" cy="2578912"/>
          </a:xfrm>
        </p:grpSpPr>
        <p:grpSp>
          <p:nvGrpSpPr>
            <p:cNvPr id="16" name="Group 16"/>
            <p:cNvGrpSpPr/>
            <p:nvPr/>
          </p:nvGrpSpPr>
          <p:grpSpPr>
            <a:xfrm>
              <a:off x="0" y="0"/>
              <a:ext cx="4310853" cy="2226132"/>
              <a:chOff x="0" y="0"/>
              <a:chExt cx="1158684" cy="598347"/>
            </a:xfrm>
          </p:grpSpPr>
          <p:sp>
            <p:nvSpPr>
              <p:cNvPr id="17" name="Freeform 17"/>
              <p:cNvSpPr/>
              <p:nvPr/>
            </p:nvSpPr>
            <p:spPr>
              <a:xfrm>
                <a:off x="0" y="0"/>
                <a:ext cx="1158684" cy="598347"/>
              </a:xfrm>
              <a:custGeom>
                <a:avLst/>
                <a:gdLst/>
                <a:ahLst/>
                <a:cxnLst/>
                <a:rect l="l" t="t" r="r" b="b"/>
                <a:pathLst>
                  <a:path w="1158684" h="598347">
                    <a:moveTo>
                      <a:pt x="19156" y="0"/>
                    </a:moveTo>
                    <a:lnTo>
                      <a:pt x="1139528" y="0"/>
                    </a:lnTo>
                    <a:cubicBezTo>
                      <a:pt x="1150108" y="0"/>
                      <a:pt x="1158684" y="8577"/>
                      <a:pt x="1158684" y="19156"/>
                    </a:cubicBezTo>
                    <a:lnTo>
                      <a:pt x="1158684" y="579190"/>
                    </a:lnTo>
                    <a:cubicBezTo>
                      <a:pt x="1158684" y="584271"/>
                      <a:pt x="1156666" y="589143"/>
                      <a:pt x="1153073" y="592736"/>
                    </a:cubicBezTo>
                    <a:cubicBezTo>
                      <a:pt x="1149481" y="596328"/>
                      <a:pt x="1144608" y="598347"/>
                      <a:pt x="1139528" y="598347"/>
                    </a:cubicBezTo>
                    <a:lnTo>
                      <a:pt x="19156" y="598347"/>
                    </a:lnTo>
                    <a:cubicBezTo>
                      <a:pt x="14076" y="598347"/>
                      <a:pt x="9203" y="596328"/>
                      <a:pt x="5611" y="592736"/>
                    </a:cubicBezTo>
                    <a:cubicBezTo>
                      <a:pt x="2018" y="589143"/>
                      <a:pt x="0" y="584271"/>
                      <a:pt x="0" y="579190"/>
                    </a:cubicBezTo>
                    <a:lnTo>
                      <a:pt x="0" y="19156"/>
                    </a:lnTo>
                    <a:cubicBezTo>
                      <a:pt x="0" y="14076"/>
                      <a:pt x="2018" y="9203"/>
                      <a:pt x="5611" y="5611"/>
                    </a:cubicBezTo>
                    <a:cubicBezTo>
                      <a:pt x="9203" y="2018"/>
                      <a:pt x="14076" y="0"/>
                      <a:pt x="19156" y="0"/>
                    </a:cubicBezTo>
                    <a:close/>
                  </a:path>
                </a:pathLst>
              </a:custGeom>
              <a:solidFill>
                <a:srgbClr val="5C5861">
                  <a:alpha val="58824"/>
                </a:srgbClr>
              </a:solidFill>
              <a:ln w="9525" cap="sq">
                <a:solidFill>
                  <a:srgbClr val="000000">
                    <a:alpha val="58824"/>
                  </a:srgbClr>
                </a:solidFill>
                <a:prstDash val="solid"/>
                <a:miter/>
              </a:ln>
            </p:spPr>
          </p:sp>
          <p:sp>
            <p:nvSpPr>
              <p:cNvPr id="18" name="TextBox 18"/>
              <p:cNvSpPr txBox="1"/>
              <p:nvPr/>
            </p:nvSpPr>
            <p:spPr>
              <a:xfrm>
                <a:off x="0" y="-28575"/>
                <a:ext cx="1158684" cy="626922"/>
              </a:xfrm>
              <a:prstGeom prst="rect">
                <a:avLst/>
              </a:prstGeom>
            </p:spPr>
            <p:txBody>
              <a:bodyPr lIns="50800" tIns="50800" rIns="50800" bIns="50800" rtlCol="0" anchor="ctr"/>
              <a:lstStyle/>
              <a:p>
                <a:pPr algn="ctr">
                  <a:lnSpc>
                    <a:spcPts val="1960"/>
                  </a:lnSpc>
                  <a:spcBef>
                    <a:spcPct val="0"/>
                  </a:spcBef>
                </a:pPr>
                <a:endParaRPr/>
              </a:p>
            </p:txBody>
          </p:sp>
        </p:grpSp>
        <p:sp>
          <p:nvSpPr>
            <p:cNvPr id="19" name="TextBox 19"/>
            <p:cNvSpPr txBox="1"/>
            <p:nvPr/>
          </p:nvSpPr>
          <p:spPr>
            <a:xfrm>
              <a:off x="74451" y="-29299"/>
              <a:ext cx="4161950" cy="2578912"/>
            </a:xfrm>
            <a:prstGeom prst="rect">
              <a:avLst/>
            </a:prstGeom>
          </p:spPr>
          <p:txBody>
            <a:bodyPr lIns="0" tIns="0" rIns="0" bIns="0" rtlCol="0" anchor="t">
              <a:spAutoFit/>
            </a:bodyPr>
            <a:lstStyle/>
            <a:p>
              <a:pPr algn="just">
                <a:lnSpc>
                  <a:spcPts val="2000"/>
                </a:lnSpc>
                <a:spcBef>
                  <a:spcPct val="0"/>
                </a:spcBef>
              </a:pPr>
              <a:r>
                <a:rPr lang="en-US" sz="1149" b="1" spc="28" dirty="0">
                  <a:solidFill>
                    <a:srgbClr val="FFFFFF"/>
                  </a:solidFill>
                  <a:latin typeface="Times New Roman Bold"/>
                  <a:ea typeface="Times New Roman Bold"/>
                  <a:cs typeface="Times New Roman Bold"/>
                  <a:sym typeface="Times New Roman Bold"/>
                </a:rPr>
                <a:t>BRAND EXTENSION &amp; CURRENT TRENDS</a:t>
              </a:r>
            </a:p>
            <a:p>
              <a:pPr algn="just">
                <a:lnSpc>
                  <a:spcPts val="1913"/>
                </a:lnSpc>
                <a:spcBef>
                  <a:spcPct val="0"/>
                </a:spcBef>
              </a:pPr>
              <a:r>
                <a:rPr lang="en-US" sz="1099" spc="27" dirty="0">
                  <a:solidFill>
                    <a:srgbClr val="FFFFFF"/>
                  </a:solidFill>
                  <a:latin typeface="Times New Roman"/>
                  <a:ea typeface="Times New Roman"/>
                  <a:cs typeface="Times New Roman"/>
                  <a:sym typeface="Times New Roman"/>
                </a:rPr>
                <a:t>This concept adheres to such trends as common movement and city comfort. A high number of individuals favor fast and convenient modes of transportation</a:t>
              </a:r>
              <a:r>
                <a:rPr lang="" sz="1099" spc="27" dirty="0">
                  <a:solidFill>
                    <a:srgbClr val="FFFFFF"/>
                  </a:solidFill>
                  <a:latin typeface="Times New Roman"/>
                  <a:ea typeface="Times New Roman"/>
                  <a:cs typeface="Times New Roman"/>
                  <a:sym typeface="Times New Roman"/>
                </a:rPr>
                <a:t> (Göransson and Andersson, 2023)</a:t>
              </a:r>
              <a:r>
                <a:rPr lang="en-US" sz="1099" spc="27" dirty="0">
                  <a:solidFill>
                    <a:srgbClr val="FFFFFF"/>
                  </a:solidFill>
                  <a:latin typeface="Times New Roman"/>
                  <a:ea typeface="Times New Roman"/>
                  <a:cs typeface="Times New Roman"/>
                  <a:sym typeface="Times New Roman"/>
                </a:rPr>
                <a:t>. Electric scooters should be used in short-range traveling, as they help a user to avoid traffic and save time in congested urban settings.</a:t>
              </a:r>
            </a:p>
          </p:txBody>
        </p:sp>
      </p:grpSp>
      <p:grpSp>
        <p:nvGrpSpPr>
          <p:cNvPr id="20" name="Group 20"/>
          <p:cNvGrpSpPr/>
          <p:nvPr/>
        </p:nvGrpSpPr>
        <p:grpSpPr>
          <a:xfrm>
            <a:off x="277146" y="8296407"/>
            <a:ext cx="2322463" cy="2161481"/>
            <a:chOff x="0" y="0"/>
            <a:chExt cx="3096618" cy="2881974"/>
          </a:xfrm>
        </p:grpSpPr>
        <p:grpSp>
          <p:nvGrpSpPr>
            <p:cNvPr id="21" name="Group 21"/>
            <p:cNvGrpSpPr/>
            <p:nvPr/>
          </p:nvGrpSpPr>
          <p:grpSpPr>
            <a:xfrm>
              <a:off x="0" y="0"/>
              <a:ext cx="3096618" cy="2881974"/>
              <a:chOff x="0" y="0"/>
              <a:chExt cx="798145" cy="742821"/>
            </a:xfrm>
          </p:grpSpPr>
          <p:sp>
            <p:nvSpPr>
              <p:cNvPr id="22" name="Freeform 22"/>
              <p:cNvSpPr/>
              <p:nvPr/>
            </p:nvSpPr>
            <p:spPr>
              <a:xfrm>
                <a:off x="0" y="0"/>
                <a:ext cx="798145" cy="742821"/>
              </a:xfrm>
              <a:custGeom>
                <a:avLst/>
                <a:gdLst/>
                <a:ahLst/>
                <a:cxnLst/>
                <a:rect l="l" t="t" r="r" b="b"/>
                <a:pathLst>
                  <a:path w="798145" h="742821">
                    <a:moveTo>
                      <a:pt x="27810" y="0"/>
                    </a:moveTo>
                    <a:lnTo>
                      <a:pt x="770335" y="0"/>
                    </a:lnTo>
                    <a:cubicBezTo>
                      <a:pt x="777711" y="0"/>
                      <a:pt x="784784" y="2930"/>
                      <a:pt x="790000" y="8145"/>
                    </a:cubicBezTo>
                    <a:cubicBezTo>
                      <a:pt x="795215" y="13361"/>
                      <a:pt x="798145" y="20434"/>
                      <a:pt x="798145" y="27810"/>
                    </a:cubicBezTo>
                    <a:lnTo>
                      <a:pt x="798145" y="715011"/>
                    </a:lnTo>
                    <a:cubicBezTo>
                      <a:pt x="798145" y="730370"/>
                      <a:pt x="785694" y="742821"/>
                      <a:pt x="770335" y="742821"/>
                    </a:cubicBezTo>
                    <a:lnTo>
                      <a:pt x="27810" y="742821"/>
                    </a:lnTo>
                    <a:cubicBezTo>
                      <a:pt x="20434" y="742821"/>
                      <a:pt x="13361" y="739891"/>
                      <a:pt x="8145" y="734676"/>
                    </a:cubicBezTo>
                    <a:cubicBezTo>
                      <a:pt x="2930" y="729461"/>
                      <a:pt x="0" y="722387"/>
                      <a:pt x="0" y="715011"/>
                    </a:cubicBezTo>
                    <a:lnTo>
                      <a:pt x="0" y="27810"/>
                    </a:lnTo>
                    <a:cubicBezTo>
                      <a:pt x="0" y="20434"/>
                      <a:pt x="2930" y="13361"/>
                      <a:pt x="8145" y="8145"/>
                    </a:cubicBezTo>
                    <a:cubicBezTo>
                      <a:pt x="13361" y="2930"/>
                      <a:pt x="20434" y="0"/>
                      <a:pt x="27810" y="0"/>
                    </a:cubicBezTo>
                    <a:close/>
                  </a:path>
                </a:pathLst>
              </a:custGeom>
              <a:solidFill>
                <a:srgbClr val="F0F6FF">
                  <a:alpha val="58824"/>
                </a:srgbClr>
              </a:solidFill>
              <a:ln w="9525" cap="sq">
                <a:solidFill>
                  <a:srgbClr val="000000">
                    <a:alpha val="58824"/>
                  </a:srgbClr>
                </a:solidFill>
                <a:prstDash val="solid"/>
                <a:miter/>
              </a:ln>
            </p:spPr>
          </p:sp>
          <p:sp>
            <p:nvSpPr>
              <p:cNvPr id="23" name="TextBox 23"/>
              <p:cNvSpPr txBox="1"/>
              <p:nvPr/>
            </p:nvSpPr>
            <p:spPr>
              <a:xfrm>
                <a:off x="0" y="-28575"/>
                <a:ext cx="798145" cy="771396"/>
              </a:xfrm>
              <a:prstGeom prst="rect">
                <a:avLst/>
              </a:prstGeom>
            </p:spPr>
            <p:txBody>
              <a:bodyPr lIns="50800" tIns="50800" rIns="50800" bIns="50800" rtlCol="0" anchor="ctr"/>
              <a:lstStyle/>
              <a:p>
                <a:pPr algn="ctr">
                  <a:lnSpc>
                    <a:spcPts val="1959"/>
                  </a:lnSpc>
                  <a:spcBef>
                    <a:spcPct val="0"/>
                  </a:spcBef>
                </a:pPr>
                <a:endParaRPr/>
              </a:p>
            </p:txBody>
          </p:sp>
        </p:grpSp>
        <p:sp>
          <p:nvSpPr>
            <p:cNvPr id="24" name="TextBox 24"/>
            <p:cNvSpPr txBox="1"/>
            <p:nvPr/>
          </p:nvSpPr>
          <p:spPr>
            <a:xfrm>
              <a:off x="126889" y="-47761"/>
              <a:ext cx="2850712" cy="2872722"/>
            </a:xfrm>
            <a:prstGeom prst="rect">
              <a:avLst/>
            </a:prstGeom>
          </p:spPr>
          <p:txBody>
            <a:bodyPr lIns="0" tIns="0" rIns="0" bIns="0" rtlCol="0" anchor="t">
              <a:spAutoFit/>
            </a:bodyPr>
            <a:lstStyle/>
            <a:p>
              <a:pPr algn="just">
                <a:lnSpc>
                  <a:spcPts val="2721"/>
                </a:lnSpc>
                <a:spcBef>
                  <a:spcPct val="0"/>
                </a:spcBef>
              </a:pPr>
              <a:r>
                <a:rPr lang="en-US" sz="1564" b="1" spc="39">
                  <a:solidFill>
                    <a:srgbClr val="000000"/>
                  </a:solidFill>
                  <a:latin typeface="Times New Roman Bold"/>
                  <a:ea typeface="Times New Roman Bold"/>
                  <a:cs typeface="Times New Roman Bold"/>
                  <a:sym typeface="Times New Roman Bold"/>
                </a:rPr>
                <a:t>CONCLUSION</a:t>
              </a:r>
            </a:p>
            <a:p>
              <a:pPr algn="just">
                <a:lnSpc>
                  <a:spcPts val="1814"/>
                </a:lnSpc>
                <a:spcBef>
                  <a:spcPct val="0"/>
                </a:spcBef>
              </a:pPr>
              <a:r>
                <a:rPr lang="en-US" sz="1042" spc="26">
                  <a:solidFill>
                    <a:srgbClr val="000000"/>
                  </a:solidFill>
                  <a:latin typeface="Times New Roman"/>
                  <a:ea typeface="Times New Roman"/>
                  <a:cs typeface="Times New Roman"/>
                  <a:sym typeface="Times New Roman"/>
                </a:rPr>
                <a:t>TO SUM IT UP, the Electric Scooter Subscription offered by Uber is smart and sustainable. It is convenient, cheap, and ecologically friendly. Such a brand extension empowers Uber in the transport sector and attracts current, environmentally friendly customers.</a:t>
              </a:r>
            </a:p>
          </p:txBody>
        </p:sp>
      </p:grpSp>
      <p:grpSp>
        <p:nvGrpSpPr>
          <p:cNvPr id="25" name="Group 25"/>
          <p:cNvGrpSpPr/>
          <p:nvPr/>
        </p:nvGrpSpPr>
        <p:grpSpPr>
          <a:xfrm>
            <a:off x="277146" y="2821231"/>
            <a:ext cx="2392707" cy="2367421"/>
            <a:chOff x="0" y="0"/>
            <a:chExt cx="3190276" cy="3156561"/>
          </a:xfrm>
        </p:grpSpPr>
        <p:grpSp>
          <p:nvGrpSpPr>
            <p:cNvPr id="26" name="Group 26"/>
            <p:cNvGrpSpPr/>
            <p:nvPr/>
          </p:nvGrpSpPr>
          <p:grpSpPr>
            <a:xfrm>
              <a:off x="0" y="0"/>
              <a:ext cx="3190276" cy="3156561"/>
              <a:chOff x="0" y="0"/>
              <a:chExt cx="857492" cy="848430"/>
            </a:xfrm>
          </p:grpSpPr>
          <p:sp>
            <p:nvSpPr>
              <p:cNvPr id="27" name="Freeform 27"/>
              <p:cNvSpPr/>
              <p:nvPr/>
            </p:nvSpPr>
            <p:spPr>
              <a:xfrm>
                <a:off x="0" y="0"/>
                <a:ext cx="857492" cy="848430"/>
              </a:xfrm>
              <a:custGeom>
                <a:avLst/>
                <a:gdLst/>
                <a:ahLst/>
                <a:cxnLst/>
                <a:rect l="l" t="t" r="r" b="b"/>
                <a:pathLst>
                  <a:path w="857492" h="848430">
                    <a:moveTo>
                      <a:pt x="25885" y="0"/>
                    </a:moveTo>
                    <a:lnTo>
                      <a:pt x="831607" y="0"/>
                    </a:lnTo>
                    <a:cubicBezTo>
                      <a:pt x="838472" y="0"/>
                      <a:pt x="845056" y="2727"/>
                      <a:pt x="849911" y="7582"/>
                    </a:cubicBezTo>
                    <a:cubicBezTo>
                      <a:pt x="854765" y="12436"/>
                      <a:pt x="857492" y="19020"/>
                      <a:pt x="857492" y="25885"/>
                    </a:cubicBezTo>
                    <a:lnTo>
                      <a:pt x="857492" y="822545"/>
                    </a:lnTo>
                    <a:cubicBezTo>
                      <a:pt x="857492" y="829410"/>
                      <a:pt x="854765" y="835994"/>
                      <a:pt x="849911" y="840849"/>
                    </a:cubicBezTo>
                    <a:cubicBezTo>
                      <a:pt x="845056" y="845703"/>
                      <a:pt x="838472" y="848430"/>
                      <a:pt x="831607" y="848430"/>
                    </a:cubicBezTo>
                    <a:lnTo>
                      <a:pt x="25885" y="848430"/>
                    </a:lnTo>
                    <a:cubicBezTo>
                      <a:pt x="19020" y="848430"/>
                      <a:pt x="12436" y="845703"/>
                      <a:pt x="7582" y="840849"/>
                    </a:cubicBezTo>
                    <a:cubicBezTo>
                      <a:pt x="2727" y="835994"/>
                      <a:pt x="0" y="829410"/>
                      <a:pt x="0" y="822545"/>
                    </a:cubicBezTo>
                    <a:lnTo>
                      <a:pt x="0" y="25885"/>
                    </a:lnTo>
                    <a:cubicBezTo>
                      <a:pt x="0" y="19020"/>
                      <a:pt x="2727" y="12436"/>
                      <a:pt x="7582" y="7582"/>
                    </a:cubicBezTo>
                    <a:cubicBezTo>
                      <a:pt x="12436" y="2727"/>
                      <a:pt x="19020" y="0"/>
                      <a:pt x="25885" y="0"/>
                    </a:cubicBezTo>
                    <a:close/>
                  </a:path>
                </a:pathLst>
              </a:custGeom>
              <a:solidFill>
                <a:srgbClr val="F0F6FF">
                  <a:alpha val="58824"/>
                </a:srgbClr>
              </a:solidFill>
              <a:ln w="9525" cap="sq">
                <a:solidFill>
                  <a:srgbClr val="000000">
                    <a:alpha val="58824"/>
                  </a:srgbClr>
                </a:solidFill>
                <a:prstDash val="solid"/>
                <a:miter/>
              </a:ln>
            </p:spPr>
          </p:sp>
          <p:sp>
            <p:nvSpPr>
              <p:cNvPr id="28" name="TextBox 28"/>
              <p:cNvSpPr txBox="1"/>
              <p:nvPr/>
            </p:nvSpPr>
            <p:spPr>
              <a:xfrm>
                <a:off x="0" y="-28575"/>
                <a:ext cx="857492" cy="877005"/>
              </a:xfrm>
              <a:prstGeom prst="rect">
                <a:avLst/>
              </a:prstGeom>
            </p:spPr>
            <p:txBody>
              <a:bodyPr lIns="50800" tIns="50800" rIns="50800" bIns="50800" rtlCol="0" anchor="ctr"/>
              <a:lstStyle/>
              <a:p>
                <a:pPr algn="ctr">
                  <a:lnSpc>
                    <a:spcPts val="1960"/>
                  </a:lnSpc>
                  <a:spcBef>
                    <a:spcPct val="0"/>
                  </a:spcBef>
                </a:pPr>
                <a:endParaRPr/>
              </a:p>
            </p:txBody>
          </p:sp>
        </p:grpSp>
        <p:sp>
          <p:nvSpPr>
            <p:cNvPr id="29" name="TextBox 29"/>
            <p:cNvSpPr txBox="1"/>
            <p:nvPr/>
          </p:nvSpPr>
          <p:spPr>
            <a:xfrm>
              <a:off x="134248" y="13651"/>
              <a:ext cx="2905096" cy="3041650"/>
            </a:xfrm>
            <a:prstGeom prst="rect">
              <a:avLst/>
            </a:prstGeom>
          </p:spPr>
          <p:txBody>
            <a:bodyPr lIns="0" tIns="0" rIns="0" bIns="0" rtlCol="0" anchor="t">
              <a:spAutoFit/>
            </a:bodyPr>
            <a:lstStyle/>
            <a:p>
              <a:pPr algn="just">
                <a:lnSpc>
                  <a:spcPts val="2610"/>
                </a:lnSpc>
                <a:spcBef>
                  <a:spcPct val="0"/>
                </a:spcBef>
              </a:pPr>
              <a:r>
                <a:rPr lang="en-US" sz="1500" b="1" spc="37">
                  <a:solidFill>
                    <a:srgbClr val="000000"/>
                  </a:solidFill>
                  <a:latin typeface="Times New Roman Bold"/>
                  <a:ea typeface="Times New Roman Bold"/>
                  <a:cs typeface="Times New Roman Bold"/>
                  <a:sym typeface="Times New Roman Bold"/>
                </a:rPr>
                <a:t>INTRODUCTION </a:t>
              </a:r>
            </a:p>
            <a:p>
              <a:pPr algn="just">
                <a:lnSpc>
                  <a:spcPts val="1739"/>
                </a:lnSpc>
                <a:spcBef>
                  <a:spcPct val="0"/>
                </a:spcBef>
              </a:pPr>
              <a:r>
                <a:rPr lang="en-US" sz="999" spc="24">
                  <a:solidFill>
                    <a:srgbClr val="000000"/>
                  </a:solidFill>
                  <a:latin typeface="Times New Roman"/>
                  <a:ea typeface="Times New Roman"/>
                  <a:cs typeface="Times New Roman"/>
                  <a:sym typeface="Times New Roman"/>
                </a:rPr>
                <a:t>The given presentation proposes a new brand extension of Uber which concerns the transport and sustainability in cities. The concept is to see ways through which transportation in the contemporary world can be made more practical, cheaper and eco-friendly to those residing in congested urban centers.</a:t>
              </a:r>
            </a:p>
          </p:txBody>
        </p:sp>
      </p:grpSp>
      <p:grpSp>
        <p:nvGrpSpPr>
          <p:cNvPr id="30" name="Group 30"/>
          <p:cNvGrpSpPr/>
          <p:nvPr/>
        </p:nvGrpSpPr>
        <p:grpSpPr>
          <a:xfrm>
            <a:off x="3935045" y="2821231"/>
            <a:ext cx="2178990" cy="2367421"/>
            <a:chOff x="0" y="0"/>
            <a:chExt cx="2905321" cy="3156561"/>
          </a:xfrm>
        </p:grpSpPr>
        <p:grpSp>
          <p:nvGrpSpPr>
            <p:cNvPr id="31" name="Group 31"/>
            <p:cNvGrpSpPr/>
            <p:nvPr/>
          </p:nvGrpSpPr>
          <p:grpSpPr>
            <a:xfrm>
              <a:off x="0" y="0"/>
              <a:ext cx="2905321" cy="3156561"/>
              <a:chOff x="0" y="0"/>
              <a:chExt cx="780901" cy="848430"/>
            </a:xfrm>
          </p:grpSpPr>
          <p:sp>
            <p:nvSpPr>
              <p:cNvPr id="32" name="Freeform 32"/>
              <p:cNvSpPr/>
              <p:nvPr/>
            </p:nvSpPr>
            <p:spPr>
              <a:xfrm>
                <a:off x="0" y="0"/>
                <a:ext cx="780901" cy="848430"/>
              </a:xfrm>
              <a:custGeom>
                <a:avLst/>
                <a:gdLst/>
                <a:ahLst/>
                <a:cxnLst/>
                <a:rect l="l" t="t" r="r" b="b"/>
                <a:pathLst>
                  <a:path w="780901" h="848430">
                    <a:moveTo>
                      <a:pt x="28424" y="0"/>
                    </a:moveTo>
                    <a:lnTo>
                      <a:pt x="752477" y="0"/>
                    </a:lnTo>
                    <a:cubicBezTo>
                      <a:pt x="768175" y="0"/>
                      <a:pt x="780901" y="12726"/>
                      <a:pt x="780901" y="28424"/>
                    </a:cubicBezTo>
                    <a:lnTo>
                      <a:pt x="780901" y="820006"/>
                    </a:lnTo>
                    <a:cubicBezTo>
                      <a:pt x="780901" y="835705"/>
                      <a:pt x="768175" y="848430"/>
                      <a:pt x="752477" y="848430"/>
                    </a:cubicBezTo>
                    <a:lnTo>
                      <a:pt x="28424" y="848430"/>
                    </a:lnTo>
                    <a:cubicBezTo>
                      <a:pt x="12726" y="848430"/>
                      <a:pt x="0" y="835705"/>
                      <a:pt x="0" y="820006"/>
                    </a:cubicBezTo>
                    <a:lnTo>
                      <a:pt x="0" y="28424"/>
                    </a:lnTo>
                    <a:cubicBezTo>
                      <a:pt x="0" y="12726"/>
                      <a:pt x="12726" y="0"/>
                      <a:pt x="28424" y="0"/>
                    </a:cubicBezTo>
                    <a:close/>
                  </a:path>
                </a:pathLst>
              </a:custGeom>
              <a:solidFill>
                <a:srgbClr val="5C5861">
                  <a:alpha val="58824"/>
                </a:srgbClr>
              </a:solidFill>
              <a:ln w="9525" cap="sq">
                <a:solidFill>
                  <a:srgbClr val="000000">
                    <a:alpha val="58824"/>
                  </a:srgbClr>
                </a:solidFill>
                <a:prstDash val="solid"/>
                <a:miter/>
              </a:ln>
            </p:spPr>
          </p:sp>
          <p:sp>
            <p:nvSpPr>
              <p:cNvPr id="33" name="TextBox 33"/>
              <p:cNvSpPr txBox="1"/>
              <p:nvPr/>
            </p:nvSpPr>
            <p:spPr>
              <a:xfrm>
                <a:off x="0" y="-28575"/>
                <a:ext cx="780901" cy="877005"/>
              </a:xfrm>
              <a:prstGeom prst="rect">
                <a:avLst/>
              </a:prstGeom>
            </p:spPr>
            <p:txBody>
              <a:bodyPr lIns="50800" tIns="50800" rIns="50800" bIns="50800" rtlCol="0" anchor="ctr"/>
              <a:lstStyle/>
              <a:p>
                <a:pPr algn="ctr">
                  <a:lnSpc>
                    <a:spcPts val="1959"/>
                  </a:lnSpc>
                  <a:spcBef>
                    <a:spcPct val="0"/>
                  </a:spcBef>
                </a:pPr>
                <a:endParaRPr/>
              </a:p>
            </p:txBody>
          </p:sp>
        </p:grpSp>
        <p:sp>
          <p:nvSpPr>
            <p:cNvPr id="34" name="TextBox 34"/>
            <p:cNvSpPr txBox="1"/>
            <p:nvPr/>
          </p:nvSpPr>
          <p:spPr>
            <a:xfrm>
              <a:off x="123312" y="13651"/>
              <a:ext cx="2612858" cy="3041650"/>
            </a:xfrm>
            <a:prstGeom prst="rect">
              <a:avLst/>
            </a:prstGeom>
          </p:spPr>
          <p:txBody>
            <a:bodyPr lIns="0" tIns="0" rIns="0" bIns="0" rtlCol="0" anchor="t">
              <a:spAutoFit/>
            </a:bodyPr>
            <a:lstStyle/>
            <a:p>
              <a:pPr algn="just">
                <a:lnSpc>
                  <a:spcPts val="2609"/>
                </a:lnSpc>
                <a:spcBef>
                  <a:spcPct val="0"/>
                </a:spcBef>
              </a:pPr>
              <a:r>
                <a:rPr lang="en-US" sz="1499" b="1" spc="37">
                  <a:solidFill>
                    <a:srgbClr val="F0F6FF"/>
                  </a:solidFill>
                  <a:latin typeface="Times New Roman Bold"/>
                  <a:ea typeface="Times New Roman Bold"/>
                  <a:cs typeface="Times New Roman Bold"/>
                  <a:sym typeface="Times New Roman Bold"/>
                </a:rPr>
                <a:t>BRAND EXTENSION</a:t>
              </a:r>
            </a:p>
            <a:p>
              <a:pPr algn="just">
                <a:lnSpc>
                  <a:spcPts val="1739"/>
                </a:lnSpc>
                <a:spcBef>
                  <a:spcPct val="0"/>
                </a:spcBef>
              </a:pPr>
              <a:r>
                <a:rPr lang="en-US" sz="999" spc="24">
                  <a:solidFill>
                    <a:srgbClr val="F0F6FF"/>
                  </a:solidFill>
                  <a:latin typeface="Times New Roman"/>
                  <a:ea typeface="Times New Roman"/>
                  <a:cs typeface="Times New Roman"/>
                  <a:sym typeface="Times New Roman"/>
                </a:rPr>
                <a:t>UBER is an international organization that focuses on ride-hailing (Brail, 2022). The proposed extension will be an Electric Scooter Subscription, where consumers make monthly payments to get access to electric scooters whenever they need them to travel to cities in the short term.</a:t>
              </a:r>
            </a:p>
          </p:txBody>
        </p:sp>
      </p:grpSp>
      <p:grpSp>
        <p:nvGrpSpPr>
          <p:cNvPr id="35" name="Group 35"/>
          <p:cNvGrpSpPr/>
          <p:nvPr/>
        </p:nvGrpSpPr>
        <p:grpSpPr>
          <a:xfrm>
            <a:off x="3935046" y="5573807"/>
            <a:ext cx="2367381" cy="2291809"/>
            <a:chOff x="0" y="0"/>
            <a:chExt cx="3156508" cy="3055746"/>
          </a:xfrm>
        </p:grpSpPr>
        <p:grpSp>
          <p:nvGrpSpPr>
            <p:cNvPr id="36" name="Group 36"/>
            <p:cNvGrpSpPr/>
            <p:nvPr/>
          </p:nvGrpSpPr>
          <p:grpSpPr>
            <a:xfrm>
              <a:off x="0" y="0"/>
              <a:ext cx="3156508" cy="3055746"/>
              <a:chOff x="0" y="0"/>
              <a:chExt cx="927211" cy="897612"/>
            </a:xfrm>
          </p:grpSpPr>
          <p:sp>
            <p:nvSpPr>
              <p:cNvPr id="37" name="Freeform 37"/>
              <p:cNvSpPr/>
              <p:nvPr/>
            </p:nvSpPr>
            <p:spPr>
              <a:xfrm>
                <a:off x="0" y="0"/>
                <a:ext cx="927211" cy="897612"/>
              </a:xfrm>
              <a:custGeom>
                <a:avLst/>
                <a:gdLst/>
                <a:ahLst/>
                <a:cxnLst/>
                <a:rect l="l" t="t" r="r" b="b"/>
                <a:pathLst>
                  <a:path w="927211" h="897612">
                    <a:moveTo>
                      <a:pt x="23939" y="0"/>
                    </a:moveTo>
                    <a:lnTo>
                      <a:pt x="903272" y="0"/>
                    </a:lnTo>
                    <a:cubicBezTo>
                      <a:pt x="909621" y="0"/>
                      <a:pt x="915710" y="2522"/>
                      <a:pt x="920199" y="7011"/>
                    </a:cubicBezTo>
                    <a:cubicBezTo>
                      <a:pt x="924689" y="11501"/>
                      <a:pt x="927211" y="17590"/>
                      <a:pt x="927211" y="23939"/>
                    </a:cubicBezTo>
                    <a:lnTo>
                      <a:pt x="927211" y="873674"/>
                    </a:lnTo>
                    <a:cubicBezTo>
                      <a:pt x="927211" y="880023"/>
                      <a:pt x="924689" y="886112"/>
                      <a:pt x="920199" y="890601"/>
                    </a:cubicBezTo>
                    <a:cubicBezTo>
                      <a:pt x="915710" y="895090"/>
                      <a:pt x="909621" y="897612"/>
                      <a:pt x="903272" y="897612"/>
                    </a:cubicBezTo>
                    <a:lnTo>
                      <a:pt x="23939" y="897612"/>
                    </a:lnTo>
                    <a:cubicBezTo>
                      <a:pt x="17590" y="897612"/>
                      <a:pt x="11501" y="895090"/>
                      <a:pt x="7011" y="890601"/>
                    </a:cubicBezTo>
                    <a:cubicBezTo>
                      <a:pt x="2522" y="886112"/>
                      <a:pt x="0" y="880023"/>
                      <a:pt x="0" y="873674"/>
                    </a:cubicBezTo>
                    <a:lnTo>
                      <a:pt x="0" y="23939"/>
                    </a:lnTo>
                    <a:cubicBezTo>
                      <a:pt x="0" y="17590"/>
                      <a:pt x="2522" y="11501"/>
                      <a:pt x="7011" y="7011"/>
                    </a:cubicBezTo>
                    <a:cubicBezTo>
                      <a:pt x="11501" y="2522"/>
                      <a:pt x="17590" y="0"/>
                      <a:pt x="23939" y="0"/>
                    </a:cubicBezTo>
                    <a:close/>
                  </a:path>
                </a:pathLst>
              </a:custGeom>
              <a:solidFill>
                <a:srgbClr val="F0F6FF">
                  <a:alpha val="58824"/>
                </a:srgbClr>
              </a:solidFill>
              <a:ln w="9525" cap="sq">
                <a:solidFill>
                  <a:srgbClr val="000000">
                    <a:alpha val="58824"/>
                  </a:srgbClr>
                </a:solidFill>
                <a:prstDash val="solid"/>
                <a:miter/>
              </a:ln>
            </p:spPr>
          </p:sp>
          <p:sp>
            <p:nvSpPr>
              <p:cNvPr id="38" name="TextBox 38"/>
              <p:cNvSpPr txBox="1"/>
              <p:nvPr/>
            </p:nvSpPr>
            <p:spPr>
              <a:xfrm>
                <a:off x="0" y="-28575"/>
                <a:ext cx="927211" cy="926187"/>
              </a:xfrm>
              <a:prstGeom prst="rect">
                <a:avLst/>
              </a:prstGeom>
            </p:spPr>
            <p:txBody>
              <a:bodyPr lIns="50800" tIns="50800" rIns="50800" bIns="50800" rtlCol="0" anchor="ctr"/>
              <a:lstStyle/>
              <a:p>
                <a:pPr algn="ctr">
                  <a:lnSpc>
                    <a:spcPts val="1960"/>
                  </a:lnSpc>
                  <a:spcBef>
                    <a:spcPct val="0"/>
                  </a:spcBef>
                </a:pPr>
                <a:endParaRPr/>
              </a:p>
            </p:txBody>
          </p:sp>
        </p:grpSp>
        <p:sp>
          <p:nvSpPr>
            <p:cNvPr id="39" name="TextBox 39"/>
            <p:cNvSpPr txBox="1"/>
            <p:nvPr/>
          </p:nvSpPr>
          <p:spPr>
            <a:xfrm>
              <a:off x="117970" y="-37146"/>
              <a:ext cx="2918343" cy="2984693"/>
            </a:xfrm>
            <a:prstGeom prst="rect">
              <a:avLst/>
            </a:prstGeom>
          </p:spPr>
          <p:txBody>
            <a:bodyPr lIns="0" tIns="0" rIns="0" bIns="0" rtlCol="0" anchor="t">
              <a:spAutoFit/>
            </a:bodyPr>
            <a:lstStyle/>
            <a:p>
              <a:pPr algn="just">
                <a:lnSpc>
                  <a:spcPts val="2784"/>
                </a:lnSpc>
                <a:spcBef>
                  <a:spcPct val="0"/>
                </a:spcBef>
              </a:pPr>
              <a:r>
                <a:rPr lang="en-US" sz="1600" b="1" spc="40">
                  <a:solidFill>
                    <a:srgbClr val="000000"/>
                  </a:solidFill>
                  <a:latin typeface="Times New Roman Bold"/>
                  <a:ea typeface="Times New Roman Bold"/>
                  <a:cs typeface="Times New Roman Bold"/>
                  <a:sym typeface="Times New Roman Bold"/>
                </a:rPr>
                <a:t>BRAND EXTENSION &amp; SUSTAINABILITY</a:t>
              </a:r>
            </a:p>
            <a:p>
              <a:pPr algn="just">
                <a:lnSpc>
                  <a:spcPts val="1546"/>
                </a:lnSpc>
                <a:spcBef>
                  <a:spcPct val="0"/>
                </a:spcBef>
              </a:pPr>
              <a:r>
                <a:rPr lang="en-US" sz="889" spc="22">
                  <a:solidFill>
                    <a:srgbClr val="000000"/>
                  </a:solidFill>
                  <a:latin typeface="Times New Roman"/>
                  <a:ea typeface="Times New Roman"/>
                  <a:cs typeface="Times New Roman"/>
                  <a:sym typeface="Times New Roman"/>
                </a:rPr>
                <a:t>ELectric scooters do not emit any emissions, hence suited to the environment (Ishaq, Ishaq and Nawaz, 2022). This lessens air pollution and reliance on transport that relies on fuel. Shared usage will also result in less cars on the roads, which will contribute to cleaner and more sustainable urban movement systems.</a:t>
              </a:r>
            </a:p>
          </p:txBody>
        </p:sp>
      </p:grpSp>
      <p:sp>
        <p:nvSpPr>
          <p:cNvPr id="40" name="Freeform 40"/>
          <p:cNvSpPr/>
          <p:nvPr/>
        </p:nvSpPr>
        <p:spPr>
          <a:xfrm rot="662031">
            <a:off x="2560844" y="2790367"/>
            <a:ext cx="1381145" cy="1320720"/>
          </a:xfrm>
          <a:custGeom>
            <a:avLst/>
            <a:gdLst/>
            <a:ahLst/>
            <a:cxnLst/>
            <a:rect l="l" t="t" r="r" b="b"/>
            <a:pathLst>
              <a:path w="1381145" h="1320720">
                <a:moveTo>
                  <a:pt x="0" y="0"/>
                </a:moveTo>
                <a:lnTo>
                  <a:pt x="1381145" y="0"/>
                </a:lnTo>
                <a:lnTo>
                  <a:pt x="1381145" y="1320720"/>
                </a:lnTo>
                <a:lnTo>
                  <a:pt x="0" y="132072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41" name="Freeform 41"/>
          <p:cNvSpPr/>
          <p:nvPr/>
        </p:nvSpPr>
        <p:spPr>
          <a:xfrm>
            <a:off x="6114036" y="2821231"/>
            <a:ext cx="2082344" cy="2367421"/>
          </a:xfrm>
          <a:custGeom>
            <a:avLst/>
            <a:gdLst/>
            <a:ahLst/>
            <a:cxnLst/>
            <a:rect l="l" t="t" r="r" b="b"/>
            <a:pathLst>
              <a:path w="2082344" h="2367421">
                <a:moveTo>
                  <a:pt x="0" y="0"/>
                </a:moveTo>
                <a:lnTo>
                  <a:pt x="2082344" y="0"/>
                </a:lnTo>
                <a:lnTo>
                  <a:pt x="2082344" y="2367421"/>
                </a:lnTo>
                <a:lnTo>
                  <a:pt x="0" y="236742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42" name="TextBox 42"/>
          <p:cNvSpPr txBox="1"/>
          <p:nvPr/>
        </p:nvSpPr>
        <p:spPr>
          <a:xfrm>
            <a:off x="2599608" y="293441"/>
            <a:ext cx="4655116" cy="2026389"/>
          </a:xfrm>
          <a:prstGeom prst="rect">
            <a:avLst/>
          </a:prstGeom>
        </p:spPr>
        <p:txBody>
          <a:bodyPr lIns="0" tIns="0" rIns="0" bIns="0" rtlCol="0" anchor="t">
            <a:spAutoFit/>
          </a:bodyPr>
          <a:lstStyle/>
          <a:p>
            <a:pPr algn="r">
              <a:lnSpc>
                <a:spcPts val="5313"/>
              </a:lnSpc>
            </a:pPr>
            <a:r>
              <a:rPr lang="en-US" sz="4087" b="1" spc="102">
                <a:solidFill>
                  <a:srgbClr val="FFFFFF"/>
                </a:solidFill>
                <a:latin typeface="Garet Heavy"/>
                <a:ea typeface="Garet Heavy"/>
                <a:cs typeface="Garet Heavy"/>
                <a:sym typeface="Garet Heavy"/>
              </a:rPr>
              <a:t>BRAND EXTENSION PRESENTATION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360</Words>
  <Application>Microsoft Office PowerPoint</Application>
  <PresentationFormat>Custom</PresentationFormat>
  <Paragraphs>19</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Crimson Gazelle</cp:lastModifiedBy>
  <cp:revision>3</cp:revision>
  <dcterms:created xsi:type="dcterms:W3CDTF">2026-04-05T06:01:10Z</dcterms:created>
  <dcterms:modified xsi:type="dcterms:W3CDTF">2026-04-05T11:27:02Z</dcterms:modified>
  <dc:identifier/>
</cp:coreProperties>
</file>