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83"/>
    <p:restoredTop sz="94668"/>
  </p:normalViewPr>
  <p:slideViewPr>
    <p:cSldViewPr snapToGrid="0" snapToObjects="1">
      <p:cViewPr>
        <p:scale>
          <a:sx n="48" d="100"/>
          <a:sy n="48" d="100"/>
        </p:scale>
        <p:origin x="144"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12/8/19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helpguide.org/articles/mental-disorders/borderline-personality-disorder.htm" TargetMode="External"/><Relationship Id="rId2" Type="http://schemas.openxmlformats.org/officeDocument/2006/relationships/hyperlink" Target="https://www.yourhealthinmind.org/mental-illnesses-disorders/bpd"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2676679/" TargetMode="External"/><Relationship Id="rId5" Type="http://schemas.openxmlformats.org/officeDocument/2006/relationships/hyperlink" Target="https://www.verywellmind.com/what-is-psychoanalysis-2795246" TargetMode="External"/><Relationship Id="rId4" Type="http://schemas.openxmlformats.org/officeDocument/2006/relationships/hyperlink" Target="https://www.nhs.uk/conditions/borderline-personality-disorder/caus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priorygroup.com/blog/understanding-splitting-in-borderline-personality-disorder" TargetMode="External"/><Relationship Id="rId2" Type="http://schemas.openxmlformats.org/officeDocument/2006/relationships/hyperlink" Target="http://ebonynash.com/bpd-a-z-favourite-person/" TargetMode="External"/><Relationship Id="rId1" Type="http://schemas.openxmlformats.org/officeDocument/2006/relationships/slideLayout" Target="../slideLayouts/slideLayout2.xml"/><Relationship Id="rId5" Type="http://schemas.openxmlformats.org/officeDocument/2006/relationships/hyperlink" Target="https://themighty.com/2017/09/borderline-personality-disorder-favorite-person-best-friend/" TargetMode="External"/><Relationship Id="rId4" Type="http://schemas.openxmlformats.org/officeDocument/2006/relationships/hyperlink" Target="https://medium.com/invisible-illness/its-all-in-your-head-borderline-personality-disorder-and-the-brain-c14b66eb09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15E5-7953-9945-A82B-39E2E6070729}"/>
              </a:ext>
            </a:extLst>
          </p:cNvPr>
          <p:cNvSpPr>
            <a:spLocks noGrp="1"/>
          </p:cNvSpPr>
          <p:nvPr>
            <p:ph type="ctrTitle"/>
          </p:nvPr>
        </p:nvSpPr>
        <p:spPr/>
        <p:txBody>
          <a:bodyPr/>
          <a:lstStyle/>
          <a:p>
            <a:r>
              <a:rPr lang="en-US" dirty="0"/>
              <a:t>Borderline Personality Disorder. </a:t>
            </a:r>
          </a:p>
        </p:txBody>
      </p:sp>
      <p:sp>
        <p:nvSpPr>
          <p:cNvPr id="3" name="Subtitle 2">
            <a:extLst>
              <a:ext uri="{FF2B5EF4-FFF2-40B4-BE49-F238E27FC236}">
                <a16:creationId xmlns:a16="http://schemas.microsoft.com/office/drawing/2014/main" id="{AEA6CD3F-E3B8-3944-B770-D90BF7BFD9BA}"/>
              </a:ext>
            </a:extLst>
          </p:cNvPr>
          <p:cNvSpPr>
            <a:spLocks noGrp="1"/>
          </p:cNvSpPr>
          <p:nvPr>
            <p:ph type="subTitle" idx="1"/>
          </p:nvPr>
        </p:nvSpPr>
        <p:spPr/>
        <p:txBody>
          <a:bodyPr/>
          <a:lstStyle/>
          <a:p>
            <a:r>
              <a:rPr lang="en-US" dirty="0"/>
              <a:t>Academic presentation </a:t>
            </a:r>
          </a:p>
          <a:p>
            <a:r>
              <a:rPr lang="en-US" dirty="0">
                <a:latin typeface="Arial" panose="020B0604020202020204" pitchFamily="34" charset="0"/>
                <a:cs typeface="Arial" panose="020B0604020202020204" pitchFamily="34" charset="0"/>
              </a:rPr>
              <a:t>ECGE4001R</a:t>
            </a:r>
          </a:p>
        </p:txBody>
      </p:sp>
    </p:spTree>
    <p:extLst>
      <p:ext uri="{BB962C8B-B14F-4D97-AF65-F5344CB8AC3E}">
        <p14:creationId xmlns:p14="http://schemas.microsoft.com/office/powerpoint/2010/main" val="2562072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5688-94DF-F446-AD9D-7E85FD9EB574}"/>
              </a:ext>
            </a:extLst>
          </p:cNvPr>
          <p:cNvSpPr>
            <a:spLocks noGrp="1"/>
          </p:cNvSpPr>
          <p:nvPr>
            <p:ph type="title"/>
          </p:nvPr>
        </p:nvSpPr>
        <p:spPr/>
        <p:txBody>
          <a:bodyPr/>
          <a:lstStyle/>
          <a:p>
            <a:r>
              <a:rPr lang="en-US" dirty="0"/>
              <a:t>What is borderline personality disorder? </a:t>
            </a:r>
          </a:p>
        </p:txBody>
      </p:sp>
      <p:sp>
        <p:nvSpPr>
          <p:cNvPr id="3" name="Content Placeholder 2">
            <a:extLst>
              <a:ext uri="{FF2B5EF4-FFF2-40B4-BE49-F238E27FC236}">
                <a16:creationId xmlns:a16="http://schemas.microsoft.com/office/drawing/2014/main" id="{42EADB70-86E5-6840-95F6-BD187E56B74C}"/>
              </a:ext>
            </a:extLst>
          </p:cNvPr>
          <p:cNvSpPr>
            <a:spLocks noGrp="1"/>
          </p:cNvSpPr>
          <p:nvPr>
            <p:ph idx="1"/>
          </p:nvPr>
        </p:nvSpPr>
        <p:spPr>
          <a:xfrm>
            <a:off x="3869268" y="864108"/>
            <a:ext cx="7315200" cy="5993892"/>
          </a:xfrm>
        </p:spPr>
        <p:txBody>
          <a:bodyPr>
            <a:normAutofit/>
          </a:bodyPr>
          <a:lstStyle/>
          <a:p>
            <a:pPr>
              <a:buFont typeface="Arial" panose="020B0604020202020204" pitchFamily="34" charset="0"/>
              <a:buChar char="•"/>
            </a:pPr>
            <a:r>
              <a:rPr lang="en-US" dirty="0"/>
              <a:t>  individuals find it hard to be comfortable with themselves </a:t>
            </a:r>
          </a:p>
          <a:p>
            <a:pPr>
              <a:buFont typeface="Arial" panose="020B0604020202020204" pitchFamily="34" charset="0"/>
              <a:buChar char="•"/>
            </a:pPr>
            <a:r>
              <a:rPr lang="en-US" dirty="0"/>
              <a:t>Causes problems controlling emotions and impulses </a:t>
            </a:r>
          </a:p>
          <a:p>
            <a:pPr>
              <a:buFont typeface="Arial" panose="020B0604020202020204" pitchFamily="34" charset="0"/>
              <a:buChar char="•"/>
            </a:pPr>
            <a:r>
              <a:rPr lang="en-US" dirty="0"/>
              <a:t>Causes problems relating to other people (unstable relationships) </a:t>
            </a:r>
          </a:p>
          <a:p>
            <a:pPr>
              <a:buFont typeface="Arial" panose="020B0604020202020204" pitchFamily="34" charset="0"/>
              <a:buChar char="•"/>
            </a:pPr>
            <a:r>
              <a:rPr lang="en-US" dirty="0"/>
              <a:t>High levels of stress and anger </a:t>
            </a:r>
          </a:p>
          <a:p>
            <a:pPr>
              <a:buFont typeface="Arial" panose="020B0604020202020204" pitchFamily="34" charset="0"/>
              <a:buChar char="•"/>
            </a:pPr>
            <a:r>
              <a:rPr lang="en-US" dirty="0"/>
              <a:t>easily take offence at things people say or do </a:t>
            </a:r>
          </a:p>
          <a:p>
            <a:pPr>
              <a:buFont typeface="Arial" panose="020B0604020202020204" pitchFamily="34" charset="0"/>
              <a:buChar char="•"/>
            </a:pPr>
            <a:r>
              <a:rPr lang="en-US" dirty="0"/>
              <a:t>Struggle with painful thoughts and beliefs about things, either imaginary or real. </a:t>
            </a:r>
          </a:p>
          <a:p>
            <a:pPr>
              <a:buFont typeface="Arial" panose="020B0604020202020204" pitchFamily="34" charset="0"/>
              <a:buChar char="•"/>
            </a:pPr>
            <a:r>
              <a:rPr lang="en-US" dirty="0"/>
              <a:t>Struggles to see the gray area in things, often ”black and white” thinking. </a:t>
            </a:r>
          </a:p>
          <a:p>
            <a:pPr>
              <a:buFont typeface="Arial" panose="020B0604020202020204" pitchFamily="34" charset="0"/>
              <a:buChar char="•"/>
            </a:pPr>
            <a:r>
              <a:rPr lang="en-US" dirty="0"/>
              <a:t> a relatively new disorder </a:t>
            </a:r>
          </a:p>
          <a:p>
            <a:pPr>
              <a:buFont typeface="Arial" panose="020B0604020202020204" pitchFamily="34" charset="0"/>
              <a:buChar char="•"/>
            </a:pPr>
            <a:r>
              <a:rPr lang="en-US" dirty="0"/>
              <a:t>In the past, this mental health illness was categorized as  ‘psychoses’  ‘neurosis’ and schizophrenia </a:t>
            </a:r>
          </a:p>
          <a:p>
            <a:pPr>
              <a:buFont typeface="Arial" panose="020B0604020202020204" pitchFamily="34" charset="0"/>
              <a:buChar char="•"/>
            </a:pPr>
            <a:r>
              <a:rPr lang="en-US" dirty="0"/>
              <a:t>The term ‘borderline’ came from the mental health not being centered to either or, rather being in the middle of all three.</a:t>
            </a:r>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p:txBody>
      </p:sp>
    </p:spTree>
    <p:extLst>
      <p:ext uri="{BB962C8B-B14F-4D97-AF65-F5344CB8AC3E}">
        <p14:creationId xmlns:p14="http://schemas.microsoft.com/office/powerpoint/2010/main" val="1034760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21A21-0815-2040-B736-B1A98F81E5F8}"/>
              </a:ext>
            </a:extLst>
          </p:cNvPr>
          <p:cNvSpPr>
            <a:spLocks noGrp="1"/>
          </p:cNvSpPr>
          <p:nvPr>
            <p:ph type="title"/>
          </p:nvPr>
        </p:nvSpPr>
        <p:spPr/>
        <p:txBody>
          <a:bodyPr/>
          <a:lstStyle/>
          <a:p>
            <a:r>
              <a:rPr lang="en-US" dirty="0"/>
              <a:t>Symptoms of borderline personality disorder </a:t>
            </a:r>
          </a:p>
        </p:txBody>
      </p:sp>
      <p:sp>
        <p:nvSpPr>
          <p:cNvPr id="3" name="Content Placeholder 2">
            <a:extLst>
              <a:ext uri="{FF2B5EF4-FFF2-40B4-BE49-F238E27FC236}">
                <a16:creationId xmlns:a16="http://schemas.microsoft.com/office/drawing/2014/main" id="{71DB7C69-ED94-714B-AB43-E87230C1DA61}"/>
              </a:ext>
            </a:extLst>
          </p:cNvPr>
          <p:cNvSpPr>
            <a:spLocks noGrp="1"/>
          </p:cNvSpPr>
          <p:nvPr>
            <p:ph idx="1"/>
          </p:nvPr>
        </p:nvSpPr>
        <p:spPr/>
        <p:txBody>
          <a:bodyPr/>
          <a:lstStyle/>
          <a:p>
            <a:r>
              <a:rPr lang="en-US" dirty="0"/>
              <a:t>Fear of abandonment- People with BPD are often terrified of being abandoned or left alone. </a:t>
            </a:r>
          </a:p>
          <a:p>
            <a:r>
              <a:rPr lang="en-US" dirty="0"/>
              <a:t>Unsteady relationships – People with BPD tend to have relationships that are quite intense and short-lived. Fall in love quickly, bored and disappointed easy.  There isn’t any middle ground. Extreme love or devaluation. </a:t>
            </a:r>
          </a:p>
          <a:p>
            <a:r>
              <a:rPr lang="en-US" dirty="0"/>
              <a:t>Unclear or shifting self image- when an individual has BPD. Their sense of image is usually unstable. Feeling good about yourself, but other times hating yourself. </a:t>
            </a:r>
          </a:p>
          <a:p>
            <a:r>
              <a:rPr lang="en-US" dirty="0"/>
              <a:t>Impulsive and self destructive behavior – often engages in 3 or more of the following,  engaging in harmful, sensation-seeking behaviors, especially when their upset. Impulsive spending, often they cant afford. Bing eating or not eating at all, reckless driving, shop lifting, engaging in risky sexual activity, substance missus ( drugs or/alcohol) </a:t>
            </a:r>
          </a:p>
          <a:p>
            <a:endParaRPr lang="en-US" dirty="0"/>
          </a:p>
        </p:txBody>
      </p:sp>
    </p:spTree>
    <p:extLst>
      <p:ext uri="{BB962C8B-B14F-4D97-AF65-F5344CB8AC3E}">
        <p14:creationId xmlns:p14="http://schemas.microsoft.com/office/powerpoint/2010/main" val="42767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696E0-A7D1-7C43-935A-47FABFE94A25}"/>
              </a:ext>
            </a:extLst>
          </p:cNvPr>
          <p:cNvSpPr>
            <a:spLocks noGrp="1"/>
          </p:cNvSpPr>
          <p:nvPr>
            <p:ph type="title"/>
          </p:nvPr>
        </p:nvSpPr>
        <p:spPr/>
        <p:txBody>
          <a:bodyPr/>
          <a:lstStyle/>
          <a:p>
            <a:r>
              <a:rPr lang="en-US" dirty="0"/>
              <a:t>Symptoms of borderline personality disorder</a:t>
            </a:r>
          </a:p>
        </p:txBody>
      </p:sp>
      <p:sp>
        <p:nvSpPr>
          <p:cNvPr id="3" name="Content Placeholder 2">
            <a:extLst>
              <a:ext uri="{FF2B5EF4-FFF2-40B4-BE49-F238E27FC236}">
                <a16:creationId xmlns:a16="http://schemas.microsoft.com/office/drawing/2014/main" id="{CF86BEE4-D39F-4741-A4DB-D63B8720241E}"/>
              </a:ext>
            </a:extLst>
          </p:cNvPr>
          <p:cNvSpPr>
            <a:spLocks noGrp="1"/>
          </p:cNvSpPr>
          <p:nvPr>
            <p:ph idx="1"/>
          </p:nvPr>
        </p:nvSpPr>
        <p:spPr/>
        <p:txBody>
          <a:bodyPr>
            <a:normAutofit fontScale="92500" lnSpcReduction="20000"/>
          </a:bodyPr>
          <a:lstStyle/>
          <a:p>
            <a:pPr>
              <a:buFont typeface="Wingdings 2" pitchFamily="2" charset="2"/>
              <a:buChar char=""/>
            </a:pPr>
            <a:r>
              <a:rPr lang="en-US" dirty="0"/>
              <a:t> Self harm- suicidal behavior and self harm is common in people with BPD. Thinking about suicide, making suicidal gestures  or threats, carrying out with suicidal attempts. </a:t>
            </a:r>
          </a:p>
          <a:p>
            <a:pPr>
              <a:buFont typeface="Wingdings 2" pitchFamily="2" charset="2"/>
              <a:buChar char=""/>
            </a:pPr>
            <a:r>
              <a:rPr lang="en-US" dirty="0"/>
              <a:t>Extreme emotional swings-  unstable emotions  and moods are common with BPD. One moment they would feel happy and the next despondent. Little things that others would be able to brush off, would send them into an emotional tailspin. </a:t>
            </a:r>
          </a:p>
          <a:p>
            <a:pPr>
              <a:buFont typeface="Wingdings 2" pitchFamily="2" charset="2"/>
              <a:buChar char=""/>
            </a:pPr>
            <a:r>
              <a:rPr lang="en-US" dirty="0"/>
              <a:t>Chronic feeling of emptiness- individuals with BPD often talk about feeling empty. Like there's a hole or void inside of them.  At the extreme, they may feel like “nothing”  or “nobody”  will try to fill the void with things but nothing will ever satisfy that void.</a:t>
            </a:r>
          </a:p>
          <a:p>
            <a:pPr>
              <a:buFont typeface="Wingdings 2" pitchFamily="2" charset="2"/>
              <a:buChar char=""/>
            </a:pPr>
            <a:r>
              <a:rPr lang="en-US" dirty="0"/>
              <a:t>Explosive anger- individuals with BPD  often struggle with intense anger and a short temper. Often have trouble controlling yourself once the fuse is lit, yelling, throwing things, or be completely consumed by rage. Not always directly outwards, individuals often feel a lot of built up anger towards themselves. </a:t>
            </a:r>
          </a:p>
          <a:p>
            <a:pPr>
              <a:buFont typeface="Wingdings 2" pitchFamily="2" charset="2"/>
              <a:buChar char=""/>
            </a:pPr>
            <a:r>
              <a:rPr lang="en-US" dirty="0"/>
              <a:t>Feeling suspicious or out of touch with reality-  individuals with BPD often struggle with paranoid or suspicious thoughts about others motives. When under stress, they may even lose touch with reality- known as dissociation. Feeling foggy, spaced out or as if they are having an out of body experience. </a:t>
            </a:r>
          </a:p>
        </p:txBody>
      </p:sp>
    </p:spTree>
    <p:extLst>
      <p:ext uri="{BB962C8B-B14F-4D97-AF65-F5344CB8AC3E}">
        <p14:creationId xmlns:p14="http://schemas.microsoft.com/office/powerpoint/2010/main" val="32427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1D9BC-76D6-C948-BEE7-F1B9679CECAC}"/>
              </a:ext>
            </a:extLst>
          </p:cNvPr>
          <p:cNvSpPr>
            <a:spLocks noGrp="1"/>
          </p:cNvSpPr>
          <p:nvPr>
            <p:ph type="title"/>
          </p:nvPr>
        </p:nvSpPr>
        <p:spPr/>
        <p:txBody>
          <a:bodyPr/>
          <a:lstStyle/>
          <a:p>
            <a:r>
              <a:rPr lang="en-US" dirty="0"/>
              <a:t>Statements that identify with BPD</a:t>
            </a:r>
          </a:p>
        </p:txBody>
      </p:sp>
      <p:sp>
        <p:nvSpPr>
          <p:cNvPr id="3" name="Content Placeholder 2">
            <a:extLst>
              <a:ext uri="{FF2B5EF4-FFF2-40B4-BE49-F238E27FC236}">
                <a16:creationId xmlns:a16="http://schemas.microsoft.com/office/drawing/2014/main" id="{BD390972-CA13-5D40-959A-47A23AF220D5}"/>
              </a:ext>
            </a:extLst>
          </p:cNvPr>
          <p:cNvSpPr>
            <a:spLocks noGrp="1"/>
          </p:cNvSpPr>
          <p:nvPr>
            <p:ph idx="1"/>
          </p:nvPr>
        </p:nvSpPr>
        <p:spPr/>
        <p:txBody>
          <a:bodyPr>
            <a:normAutofit lnSpcReduction="10000"/>
          </a:bodyPr>
          <a:lstStyle/>
          <a:p>
            <a:pPr>
              <a:buFont typeface="Arial" panose="020B0604020202020204" pitchFamily="34" charset="0"/>
              <a:buChar char="•"/>
            </a:pPr>
            <a:r>
              <a:rPr lang="en-US" dirty="0"/>
              <a:t>“I often feel ‘empty’ ” </a:t>
            </a:r>
          </a:p>
          <a:p>
            <a:pPr>
              <a:buFont typeface="Arial" panose="020B0604020202020204" pitchFamily="34" charset="0"/>
              <a:buChar char="•"/>
            </a:pPr>
            <a:r>
              <a:rPr lang="en-US" dirty="0"/>
              <a:t>“my emotions shift very quickly and often experience extreme sadness, anger and anxiety” </a:t>
            </a:r>
          </a:p>
          <a:p>
            <a:pPr>
              <a:buFont typeface="Arial" panose="020B0604020202020204" pitchFamily="34" charset="0"/>
              <a:buChar char="•"/>
            </a:pPr>
            <a:r>
              <a:rPr lang="en-US" dirty="0"/>
              <a:t>“I’m constantly afraid that the people I care about will abandon me or leave me” </a:t>
            </a:r>
          </a:p>
          <a:p>
            <a:pPr>
              <a:buFont typeface="Arial" panose="020B0604020202020204" pitchFamily="34" charset="0"/>
              <a:buChar char="•"/>
            </a:pPr>
            <a:r>
              <a:rPr lang="en-US" dirty="0"/>
              <a:t>“I would describe most of my romantic relationships as intense, but unstable” </a:t>
            </a:r>
          </a:p>
          <a:p>
            <a:pPr>
              <a:buFont typeface="Arial" panose="020B0604020202020204" pitchFamily="34" charset="0"/>
              <a:buChar char="•"/>
            </a:pPr>
            <a:r>
              <a:rPr lang="en-US" dirty="0"/>
              <a:t>“the way I feel about the people in my life can change dramatically from one extreme to other really quickly, I don’t know why” </a:t>
            </a:r>
          </a:p>
          <a:p>
            <a:pPr>
              <a:buFont typeface="Arial" panose="020B0604020202020204" pitchFamily="34" charset="0"/>
              <a:buChar char="•"/>
            </a:pPr>
            <a:r>
              <a:rPr lang="en-US" dirty="0"/>
              <a:t>“ I often do things that I know are dangerous or unhealthy, such as driving recklessly, having unsafe sex, binge drinking, using drugs, or going on spending sprees” </a:t>
            </a:r>
          </a:p>
          <a:p>
            <a:pPr>
              <a:buFont typeface="Arial" panose="020B0604020202020204" pitchFamily="34" charset="0"/>
              <a:buChar char="•"/>
            </a:pPr>
            <a:r>
              <a:rPr lang="en-US" dirty="0"/>
              <a:t>“I’ve attempted to hurt myself, engaging in self damaging or harming behaviors such as cutting or threatened suicide” </a:t>
            </a:r>
          </a:p>
          <a:p>
            <a:pPr>
              <a:buFont typeface="Arial" panose="020B0604020202020204" pitchFamily="34" charset="0"/>
              <a:buChar char="•"/>
            </a:pPr>
            <a:r>
              <a:rPr lang="en-US" dirty="0"/>
              <a:t>“when I’m feeling insecure in a relationship, I tend to lash out or make impulsive gestures to keep the other person close” </a:t>
            </a:r>
          </a:p>
        </p:txBody>
      </p:sp>
    </p:spTree>
    <p:extLst>
      <p:ext uri="{BB962C8B-B14F-4D97-AF65-F5344CB8AC3E}">
        <p14:creationId xmlns:p14="http://schemas.microsoft.com/office/powerpoint/2010/main" val="706659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9D91F-4B4C-8B49-B3D2-9D70B64A553E}"/>
              </a:ext>
            </a:extLst>
          </p:cNvPr>
          <p:cNvSpPr>
            <a:spLocks noGrp="1"/>
          </p:cNvSpPr>
          <p:nvPr>
            <p:ph type="title"/>
          </p:nvPr>
        </p:nvSpPr>
        <p:spPr/>
        <p:txBody>
          <a:bodyPr/>
          <a:lstStyle/>
          <a:p>
            <a:r>
              <a:rPr lang="en-US" dirty="0"/>
              <a:t>Splitting </a:t>
            </a:r>
          </a:p>
        </p:txBody>
      </p:sp>
      <p:sp>
        <p:nvSpPr>
          <p:cNvPr id="3" name="Content Placeholder 2">
            <a:extLst>
              <a:ext uri="{FF2B5EF4-FFF2-40B4-BE49-F238E27FC236}">
                <a16:creationId xmlns:a16="http://schemas.microsoft.com/office/drawing/2014/main" id="{DAEBCED8-FA70-2C49-BEFC-B83D08EE5429}"/>
              </a:ext>
            </a:extLst>
          </p:cNvPr>
          <p:cNvSpPr>
            <a:spLocks noGrp="1"/>
          </p:cNvSpPr>
          <p:nvPr>
            <p:ph idx="1"/>
          </p:nvPr>
        </p:nvSpPr>
        <p:spPr/>
        <p:txBody>
          <a:bodyPr/>
          <a:lstStyle/>
          <a:p>
            <a:pPr>
              <a:buFont typeface="Arial" panose="020B0604020202020204" pitchFamily="34" charset="0"/>
              <a:buChar char="•"/>
            </a:pPr>
            <a:r>
              <a:rPr lang="en-US" dirty="0"/>
              <a:t>Individuals with borderline personality disorder use “splitting” as a defense mechanism </a:t>
            </a:r>
          </a:p>
          <a:p>
            <a:pPr>
              <a:buFont typeface="Arial" panose="020B0604020202020204" pitchFamily="34" charset="0"/>
              <a:buChar char="•"/>
            </a:pPr>
            <a:r>
              <a:rPr lang="en-US" dirty="0"/>
              <a:t>Often done subconsciously to protect against intense negative feelings. I.E loneliness, abandonment or isolation. </a:t>
            </a:r>
          </a:p>
          <a:p>
            <a:pPr>
              <a:buFont typeface="Arial" panose="020B0604020202020204" pitchFamily="34" charset="0"/>
              <a:buChar char="•"/>
            </a:pPr>
            <a:r>
              <a:rPr lang="en-US" dirty="0"/>
              <a:t>Can cause an individual to view others in black and white “absolute” terms. </a:t>
            </a:r>
          </a:p>
          <a:p>
            <a:pPr>
              <a:buFont typeface="Arial" panose="020B0604020202020204" pitchFamily="34" charset="0"/>
              <a:buChar char="•"/>
            </a:pPr>
            <a:r>
              <a:rPr lang="en-US" dirty="0"/>
              <a:t>Often seeing and responding to situations, other individuals and seeing the world in these extremes either filtered through extreme positivity or negativity </a:t>
            </a:r>
          </a:p>
          <a:p>
            <a:pPr>
              <a:buFont typeface="Arial" panose="020B0604020202020204" pitchFamily="34" charset="0"/>
              <a:buChar char="•"/>
            </a:pPr>
            <a:r>
              <a:rPr lang="en-US" dirty="0"/>
              <a:t>Can leave the individual with BPD feeling exhausted and emotionally drained</a:t>
            </a:r>
          </a:p>
          <a:p>
            <a:pPr>
              <a:buFont typeface="Arial" panose="020B0604020202020204" pitchFamily="34" charset="0"/>
              <a:buChar char="•"/>
            </a:pPr>
            <a:r>
              <a:rPr lang="en-US" dirty="0"/>
              <a:t>Can also lead to fractures and strains in their relationships as often those close become more and more affected by these intense  behavior and moods. </a:t>
            </a:r>
          </a:p>
        </p:txBody>
      </p:sp>
    </p:spTree>
    <p:extLst>
      <p:ext uri="{BB962C8B-B14F-4D97-AF65-F5344CB8AC3E}">
        <p14:creationId xmlns:p14="http://schemas.microsoft.com/office/powerpoint/2010/main" val="187966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B8AB-8697-6A44-9EFA-8A4BCAC56B53}"/>
              </a:ext>
            </a:extLst>
          </p:cNvPr>
          <p:cNvSpPr>
            <a:spLocks noGrp="1"/>
          </p:cNvSpPr>
          <p:nvPr>
            <p:ph type="title"/>
          </p:nvPr>
        </p:nvSpPr>
        <p:spPr/>
        <p:txBody>
          <a:bodyPr/>
          <a:lstStyle/>
          <a:p>
            <a:r>
              <a:rPr lang="en-US" dirty="0"/>
              <a:t>Why do individuals with BPD experience splitting? </a:t>
            </a:r>
          </a:p>
        </p:txBody>
      </p:sp>
      <p:sp>
        <p:nvSpPr>
          <p:cNvPr id="3" name="Content Placeholder 2">
            <a:extLst>
              <a:ext uri="{FF2B5EF4-FFF2-40B4-BE49-F238E27FC236}">
                <a16:creationId xmlns:a16="http://schemas.microsoft.com/office/drawing/2014/main" id="{B4F3BD63-8E49-9E45-8EB6-1DFA6F8BED89}"/>
              </a:ext>
            </a:extLst>
          </p:cNvPr>
          <p:cNvSpPr>
            <a:spLocks noGrp="1"/>
          </p:cNvSpPr>
          <p:nvPr>
            <p:ph idx="1"/>
          </p:nvPr>
        </p:nvSpPr>
        <p:spPr/>
        <p:txBody>
          <a:bodyPr/>
          <a:lstStyle/>
          <a:p>
            <a:pPr>
              <a:buFont typeface="Arial" panose="020B0604020202020204" pitchFamily="34" charset="0"/>
              <a:buChar char="•"/>
            </a:pPr>
            <a:r>
              <a:rPr lang="en-US" dirty="0"/>
              <a:t>When a baby enters the world, it first sees things as either all good or all bad, or all as all or nothing. As a baby would develop psychologically and grow it understands that the world isn’t just all good or all bad. </a:t>
            </a:r>
          </a:p>
          <a:p>
            <a:pPr>
              <a:buFont typeface="Arial" panose="020B0604020202020204" pitchFamily="34" charset="0"/>
              <a:buChar char="•"/>
            </a:pPr>
            <a:r>
              <a:rPr lang="en-US" dirty="0"/>
              <a:t>People with BPD often experience overwhelming emotions and struggle to integrate the concept that good and bad can in another person co-exist in another individual. </a:t>
            </a:r>
          </a:p>
          <a:p>
            <a:pPr>
              <a:buFont typeface="Arial" panose="020B0604020202020204" pitchFamily="34" charset="0"/>
              <a:buChar char="•"/>
            </a:pPr>
            <a:r>
              <a:rPr lang="en-US" dirty="0"/>
              <a:t>Splitting is a psychological coping mechanism which allows the individual to tolerate overwhelming or difficult emotions by seeing someone as either all good or all bad, idealization or devaluation. </a:t>
            </a:r>
          </a:p>
          <a:p>
            <a:pPr>
              <a:buFont typeface="Arial" panose="020B0604020202020204" pitchFamily="34" charset="0"/>
              <a:buChar char="•"/>
            </a:pPr>
            <a:r>
              <a:rPr lang="en-US" dirty="0"/>
              <a:t>This is then deemed easier to manage emotions they are feeling, which on the surface to others may come across as contradictory. </a:t>
            </a:r>
          </a:p>
        </p:txBody>
      </p:sp>
    </p:spTree>
    <p:extLst>
      <p:ext uri="{BB962C8B-B14F-4D97-AF65-F5344CB8AC3E}">
        <p14:creationId xmlns:p14="http://schemas.microsoft.com/office/powerpoint/2010/main" val="1883583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8D049-D311-CA44-A2F0-6E4DAC103C87}"/>
              </a:ext>
            </a:extLst>
          </p:cNvPr>
          <p:cNvSpPr>
            <a:spLocks noGrp="1"/>
          </p:cNvSpPr>
          <p:nvPr>
            <p:ph type="title"/>
          </p:nvPr>
        </p:nvSpPr>
        <p:spPr/>
        <p:txBody>
          <a:bodyPr/>
          <a:lstStyle/>
          <a:p>
            <a:r>
              <a:rPr lang="en-US" dirty="0"/>
              <a:t>Types of splitting </a:t>
            </a:r>
          </a:p>
        </p:txBody>
      </p:sp>
      <p:sp>
        <p:nvSpPr>
          <p:cNvPr id="3" name="Content Placeholder 2">
            <a:extLst>
              <a:ext uri="{FF2B5EF4-FFF2-40B4-BE49-F238E27FC236}">
                <a16:creationId xmlns:a16="http://schemas.microsoft.com/office/drawing/2014/main" id="{4D77336C-777A-2F4D-84C2-3E80D8D0050C}"/>
              </a:ext>
            </a:extLst>
          </p:cNvPr>
          <p:cNvSpPr>
            <a:spLocks noGrp="1"/>
          </p:cNvSpPr>
          <p:nvPr>
            <p:ph idx="1"/>
          </p:nvPr>
        </p:nvSpPr>
        <p:spPr>
          <a:xfrm>
            <a:off x="3869268" y="1123837"/>
            <a:ext cx="7315200" cy="8315997"/>
          </a:xfrm>
        </p:spPr>
        <p:txBody>
          <a:bodyPr>
            <a:normAutofit/>
          </a:bodyPr>
          <a:lstStyle/>
          <a:p>
            <a:pPr marL="0" indent="0">
              <a:buNone/>
            </a:pPr>
            <a:r>
              <a:rPr lang="en-US" dirty="0"/>
              <a:t>A person with borderline personality disorders can , often and may use splitting in the following ways:</a:t>
            </a:r>
          </a:p>
          <a:p>
            <a:endParaRPr lang="en-US" dirty="0"/>
          </a:p>
          <a:p>
            <a:pPr marL="0" indent="0">
              <a:buNone/>
            </a:pPr>
            <a:r>
              <a:rPr lang="en-US" dirty="0"/>
              <a:t>People will be seen as </a:t>
            </a:r>
            <a:r>
              <a:rPr lang="en-US" b="1" dirty="0"/>
              <a:t>perfect = evil </a:t>
            </a:r>
          </a:p>
          <a:p>
            <a:pPr marL="0" indent="0">
              <a:buNone/>
            </a:pPr>
            <a:r>
              <a:rPr lang="en-US" dirty="0"/>
              <a:t>Things will  </a:t>
            </a:r>
            <a:r>
              <a:rPr lang="en-US" b="1" dirty="0"/>
              <a:t>Always</a:t>
            </a:r>
            <a:r>
              <a:rPr lang="en-US" dirty="0"/>
              <a:t> or </a:t>
            </a:r>
            <a:r>
              <a:rPr lang="en-US" b="1" dirty="0"/>
              <a:t>never </a:t>
            </a:r>
            <a:r>
              <a:rPr lang="en-US" dirty="0"/>
              <a:t>go</a:t>
            </a:r>
            <a:r>
              <a:rPr lang="en-US" b="1" dirty="0"/>
              <a:t> </a:t>
            </a:r>
            <a:r>
              <a:rPr lang="en-US" dirty="0"/>
              <a:t>right </a:t>
            </a:r>
          </a:p>
          <a:p>
            <a:pPr marL="0" indent="0">
              <a:buNone/>
            </a:pPr>
            <a:r>
              <a:rPr lang="en-US" dirty="0"/>
              <a:t>Someone will </a:t>
            </a:r>
            <a:r>
              <a:rPr lang="en-US" b="1" dirty="0"/>
              <a:t>Always</a:t>
            </a:r>
            <a:r>
              <a:rPr lang="en-US" dirty="0"/>
              <a:t> or </a:t>
            </a:r>
            <a:r>
              <a:rPr lang="en-US" b="1" dirty="0"/>
              <a:t>never  </a:t>
            </a:r>
            <a:r>
              <a:rPr lang="en-US" dirty="0"/>
              <a:t>be loving </a:t>
            </a:r>
          </a:p>
          <a:p>
            <a:pPr marL="0" indent="0">
              <a:buNone/>
            </a:pPr>
            <a:r>
              <a:rPr lang="en-US" dirty="0"/>
              <a:t>The individual may hold onto these black and white views permanently. </a:t>
            </a:r>
          </a:p>
          <a:p>
            <a:pPr marL="0" indent="0">
              <a:buNone/>
            </a:pPr>
            <a:r>
              <a:rPr lang="en-US" dirty="0"/>
              <a:t>Others, their opposing views may fluctuate over time, often switching from someone or something as entirely good or entirely bad, vice versa </a:t>
            </a:r>
          </a:p>
          <a:p>
            <a:pPr marL="0" indent="0">
              <a:buNone/>
            </a:pPr>
            <a:endParaRPr lang="en-US" dirty="0"/>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284008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559E-94D2-AA43-92DA-396D0DA1439E}"/>
              </a:ext>
            </a:extLst>
          </p:cNvPr>
          <p:cNvSpPr>
            <a:spLocks noGrp="1"/>
          </p:cNvSpPr>
          <p:nvPr>
            <p:ph type="ctrTitle"/>
          </p:nvPr>
        </p:nvSpPr>
        <p:spPr>
          <a:xfrm>
            <a:off x="1069848" y="995082"/>
            <a:ext cx="7315200" cy="5029199"/>
          </a:xfrm>
        </p:spPr>
        <p:txBody>
          <a:bodyPr>
            <a:normAutofit/>
          </a:bodyPr>
          <a:lstStyle/>
          <a:p>
            <a:r>
              <a:rPr lang="en-US" sz="4400" dirty="0"/>
              <a:t>“people with BPD are like people with third degree burns over 90% of their bodies. </a:t>
            </a:r>
            <a:br>
              <a:rPr lang="en-US" sz="4400" dirty="0"/>
            </a:br>
            <a:r>
              <a:rPr lang="en-US" sz="4400" dirty="0"/>
              <a:t>Lacking emotional skin, they feel agony at the slightest touch or movement.” – Dr. Marsha Linehan </a:t>
            </a:r>
          </a:p>
        </p:txBody>
      </p:sp>
    </p:spTree>
    <p:extLst>
      <p:ext uri="{BB962C8B-B14F-4D97-AF65-F5344CB8AC3E}">
        <p14:creationId xmlns:p14="http://schemas.microsoft.com/office/powerpoint/2010/main" val="1880543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43349-CA05-1F47-A213-0E55B1BA4FFD}"/>
              </a:ext>
            </a:extLst>
          </p:cNvPr>
          <p:cNvSpPr>
            <a:spLocks noGrp="1"/>
          </p:cNvSpPr>
          <p:nvPr>
            <p:ph type="title"/>
          </p:nvPr>
        </p:nvSpPr>
        <p:spPr/>
        <p:txBody>
          <a:bodyPr/>
          <a:lstStyle/>
          <a:p>
            <a:r>
              <a:rPr lang="en-US" dirty="0"/>
              <a:t>Favorite person what it is? </a:t>
            </a:r>
          </a:p>
        </p:txBody>
      </p:sp>
      <p:sp>
        <p:nvSpPr>
          <p:cNvPr id="3" name="Content Placeholder 2">
            <a:extLst>
              <a:ext uri="{FF2B5EF4-FFF2-40B4-BE49-F238E27FC236}">
                <a16:creationId xmlns:a16="http://schemas.microsoft.com/office/drawing/2014/main" id="{93982183-4A01-3B48-8ADC-DE3841A2B133}"/>
              </a:ext>
            </a:extLst>
          </p:cNvPr>
          <p:cNvSpPr>
            <a:spLocks noGrp="1"/>
          </p:cNvSpPr>
          <p:nvPr>
            <p:ph idx="1"/>
          </p:nvPr>
        </p:nvSpPr>
        <p:spPr/>
        <p:txBody>
          <a:bodyPr/>
          <a:lstStyle/>
          <a:p>
            <a:pPr>
              <a:buFont typeface="Arial" panose="020B0604020202020204" pitchFamily="34" charset="0"/>
              <a:buChar char="•"/>
            </a:pPr>
            <a:r>
              <a:rPr lang="en-US" dirty="0"/>
              <a:t>FP for short, though the concept of having a favorite person sounds great and positive it shouldn’t be misunderstood with the role of a ‘best friend’  or  how you would feel about a romantic partner. </a:t>
            </a:r>
          </a:p>
          <a:p>
            <a:pPr>
              <a:buFont typeface="Arial" panose="020B0604020202020204" pitchFamily="34" charset="0"/>
              <a:buChar char="•"/>
            </a:pPr>
            <a:r>
              <a:rPr lang="en-US" dirty="0"/>
              <a:t>To an individual it is so much more than that. </a:t>
            </a:r>
          </a:p>
          <a:p>
            <a:pPr>
              <a:buFont typeface="Arial" panose="020B0604020202020204" pitchFamily="34" charset="0"/>
              <a:buChar char="•"/>
            </a:pPr>
            <a:r>
              <a:rPr lang="en-US" dirty="0"/>
              <a:t>To over simplify, best friends </a:t>
            </a:r>
            <a:r>
              <a:rPr lang="en-US" dirty="0" err="1"/>
              <a:t>etc</a:t>
            </a:r>
            <a:r>
              <a:rPr lang="en-US" dirty="0"/>
              <a:t> are people you love and can count on, but a favorite person is someone the individual with BPD would have an emotional dependence on, that could affect their mood for the rest of their day </a:t>
            </a:r>
          </a:p>
          <a:p>
            <a:pPr>
              <a:buFont typeface="Arial" panose="020B0604020202020204" pitchFamily="34" charset="0"/>
              <a:buChar char="•"/>
            </a:pPr>
            <a:r>
              <a:rPr lang="en-US" dirty="0"/>
              <a:t>“make or break” an individual with BPDs day </a:t>
            </a:r>
          </a:p>
          <a:p>
            <a:pPr>
              <a:buFont typeface="Arial" panose="020B0604020202020204" pitchFamily="34" charset="0"/>
              <a:buChar char="•"/>
            </a:pPr>
            <a:r>
              <a:rPr lang="en-US" dirty="0"/>
              <a:t>BPD individuals don’t pick and choose their favorite person </a:t>
            </a:r>
          </a:p>
          <a:p>
            <a:pPr>
              <a:buFont typeface="Arial" panose="020B0604020202020204" pitchFamily="34" charset="0"/>
              <a:buChar char="•"/>
            </a:pPr>
            <a:r>
              <a:rPr lang="en-US" dirty="0"/>
              <a:t> their fear of abandonment and emotions are higher and more likely to split on their favorite person </a:t>
            </a:r>
          </a:p>
        </p:txBody>
      </p:sp>
    </p:spTree>
    <p:extLst>
      <p:ext uri="{BB962C8B-B14F-4D97-AF65-F5344CB8AC3E}">
        <p14:creationId xmlns:p14="http://schemas.microsoft.com/office/powerpoint/2010/main" val="2435458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8186-B514-0547-8B25-FEFE6ABEB9A7}"/>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E458E802-3C55-ED4E-B923-B8F8DF20FB70}"/>
              </a:ext>
            </a:extLst>
          </p:cNvPr>
          <p:cNvSpPr>
            <a:spLocks noGrp="1"/>
          </p:cNvSpPr>
          <p:nvPr>
            <p:ph idx="1"/>
          </p:nvPr>
        </p:nvSpPr>
        <p:spPr/>
        <p:txBody>
          <a:bodyPr/>
          <a:lstStyle/>
          <a:p>
            <a:pPr>
              <a:buFont typeface="Arial" panose="020B0604020202020204" pitchFamily="34" charset="0"/>
              <a:buChar char="•"/>
            </a:pPr>
            <a:r>
              <a:rPr lang="en-US" dirty="0"/>
              <a:t>When you were younger, in school, was there ever a person you became in the focal point of your entire universe? </a:t>
            </a:r>
          </a:p>
          <a:p>
            <a:pPr>
              <a:buFont typeface="Arial" panose="020B0604020202020204" pitchFamily="34" charset="0"/>
              <a:buChar char="•"/>
            </a:pPr>
            <a:r>
              <a:rPr lang="en-US" dirty="0"/>
              <a:t>Like a school kid crush, it’s a bit like the phenomena of a ‘favorite person’ in BPD. </a:t>
            </a:r>
          </a:p>
          <a:p>
            <a:pPr>
              <a:buFont typeface="Arial" panose="020B0604020202020204" pitchFamily="34" charset="0"/>
              <a:buChar char="•"/>
            </a:pPr>
            <a:r>
              <a:rPr lang="en-US" dirty="0"/>
              <a:t>The favorite person becomes everything; a walking manifestation of their mental lifeblood. </a:t>
            </a:r>
          </a:p>
          <a:p>
            <a:pPr>
              <a:buFont typeface="Arial" panose="020B0604020202020204" pitchFamily="34" charset="0"/>
              <a:buChar char="•"/>
            </a:pPr>
            <a:r>
              <a:rPr lang="en-US" dirty="0"/>
              <a:t>The happiness balance precariously on how they feel and most importantly how they feel  about the person with BPD. </a:t>
            </a:r>
          </a:p>
          <a:p>
            <a:pPr>
              <a:buFont typeface="Arial" panose="020B0604020202020204" pitchFamily="34" charset="0"/>
              <a:buChar char="•"/>
            </a:pPr>
            <a:r>
              <a:rPr lang="en-US" dirty="0"/>
              <a:t>Not always romantic, although come across romantic in nature. </a:t>
            </a:r>
          </a:p>
          <a:p>
            <a:pPr>
              <a:buFont typeface="Arial" panose="020B0604020202020204" pitchFamily="34" charset="0"/>
              <a:buChar char="•"/>
            </a:pPr>
            <a:r>
              <a:rPr lang="en-US" dirty="0"/>
              <a:t>Often happens due to the struggle to create and have healthy attachments after generally a chaotic upbringing</a:t>
            </a:r>
          </a:p>
          <a:p>
            <a:pPr>
              <a:buFont typeface="Arial" panose="020B0604020202020204" pitchFamily="34" charset="0"/>
              <a:buChar char="•"/>
            </a:pPr>
            <a:r>
              <a:rPr lang="en-US" dirty="0"/>
              <a:t>Can arise from any relationship: therapists, friends, teachers, coffee shop baristas.   </a:t>
            </a:r>
          </a:p>
        </p:txBody>
      </p:sp>
    </p:spTree>
    <p:extLst>
      <p:ext uri="{BB962C8B-B14F-4D97-AF65-F5344CB8AC3E}">
        <p14:creationId xmlns:p14="http://schemas.microsoft.com/office/powerpoint/2010/main" val="518973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B8345-1378-AE4E-A204-4AEE64BB6A95}"/>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FFC84288-D1C4-DE4F-9091-B559EFFC3B2A}"/>
              </a:ext>
            </a:extLst>
          </p:cNvPr>
          <p:cNvSpPr>
            <a:spLocks noGrp="1"/>
          </p:cNvSpPr>
          <p:nvPr>
            <p:ph idx="1"/>
          </p:nvPr>
        </p:nvSpPr>
        <p:spPr/>
        <p:txBody>
          <a:bodyPr/>
          <a:lstStyle/>
          <a:p>
            <a:pPr>
              <a:buFont typeface="Arial" panose="020B0604020202020204" pitchFamily="34" charset="0"/>
              <a:buChar char="•"/>
            </a:pPr>
            <a:r>
              <a:rPr lang="en-US" dirty="0"/>
              <a:t>On the surface it seems quite harmless for all parties involved </a:t>
            </a:r>
          </a:p>
          <a:p>
            <a:pPr>
              <a:buFont typeface="Arial" panose="020B0604020202020204" pitchFamily="34" charset="0"/>
              <a:buChar char="•"/>
            </a:pPr>
            <a:r>
              <a:rPr lang="en-US" dirty="0"/>
              <a:t>The harm? The emphasis has to be placed on quite how much of an impact said by the FP can have on the mental ( often consequentially) physical wellbeing of their BPD individual. </a:t>
            </a:r>
          </a:p>
          <a:p>
            <a:pPr>
              <a:buFont typeface="Arial" panose="020B0604020202020204" pitchFamily="34" charset="0"/>
              <a:buChar char="•"/>
            </a:pPr>
            <a:r>
              <a:rPr lang="en-US" dirty="0"/>
              <a:t>BPD may come across as obsessive.  </a:t>
            </a:r>
          </a:p>
          <a:p>
            <a:pPr>
              <a:buFont typeface="Arial" panose="020B0604020202020204" pitchFamily="34" charset="0"/>
              <a:buChar char="•"/>
            </a:pPr>
            <a:r>
              <a:rPr lang="en-US" dirty="0"/>
              <a:t>FP become living breathing ‘drugs’ to individuals with bpd and simply being in their presence is enough to sustain a euphoric feeling, like a high. </a:t>
            </a:r>
          </a:p>
          <a:p>
            <a:pPr>
              <a:buFont typeface="Arial" panose="020B0604020202020204" pitchFamily="34" charset="0"/>
              <a:buChar char="•"/>
            </a:pPr>
            <a:r>
              <a:rPr lang="en-US" dirty="0"/>
              <a:t>Can seem to be fun around at first, BPD individuals get on well with their newly connection and begin spending a lot of time with them. </a:t>
            </a:r>
          </a:p>
          <a:p>
            <a:pPr>
              <a:buFont typeface="Arial" panose="020B0604020202020204" pitchFamily="34" charset="0"/>
              <a:buChar char="•"/>
            </a:pPr>
            <a:r>
              <a:rPr lang="en-US" dirty="0"/>
              <a:t>Usually lasts until the FP does something that knows the BPD individual from the pedestal they didn’t even know they had been given. </a:t>
            </a:r>
          </a:p>
        </p:txBody>
      </p:sp>
    </p:spTree>
    <p:extLst>
      <p:ext uri="{BB962C8B-B14F-4D97-AF65-F5344CB8AC3E}">
        <p14:creationId xmlns:p14="http://schemas.microsoft.com/office/powerpoint/2010/main" val="4130037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D1155-F118-034F-86F9-497D06CE5275}"/>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198FD07D-3BA2-0148-B707-C1D9FBE6EDEA}"/>
              </a:ext>
            </a:extLst>
          </p:cNvPr>
          <p:cNvSpPr>
            <a:spLocks noGrp="1"/>
          </p:cNvSpPr>
          <p:nvPr>
            <p:ph idx="1"/>
          </p:nvPr>
        </p:nvSpPr>
        <p:spPr/>
        <p:txBody>
          <a:bodyPr/>
          <a:lstStyle/>
          <a:p>
            <a:pPr>
              <a:buFont typeface="Arial" panose="020B0604020202020204" pitchFamily="34" charset="0"/>
              <a:buChar char="•"/>
            </a:pPr>
            <a:r>
              <a:rPr lang="en-US" dirty="0"/>
              <a:t>The FP doesn’t have to do anything significant, often doesn't have to have done something intentionally to upset the individual with BPD</a:t>
            </a:r>
          </a:p>
          <a:p>
            <a:pPr>
              <a:buFont typeface="Arial" panose="020B0604020202020204" pitchFamily="34" charset="0"/>
              <a:buChar char="•"/>
            </a:pPr>
            <a:r>
              <a:rPr lang="en-US" dirty="0"/>
              <a:t>Can be as simple as cancelling plans, not replying quick enough, in a bad period. </a:t>
            </a:r>
          </a:p>
          <a:p>
            <a:pPr>
              <a:buFont typeface="Arial" panose="020B0604020202020204" pitchFamily="34" charset="0"/>
              <a:buChar char="•"/>
            </a:pPr>
            <a:r>
              <a:rPr lang="en-US" dirty="0"/>
              <a:t>During this bad period, splitting tends to happen </a:t>
            </a:r>
          </a:p>
          <a:p>
            <a:pPr>
              <a:buFont typeface="Arial" panose="020B0604020202020204" pitchFamily="34" charset="0"/>
              <a:buChar char="•"/>
            </a:pPr>
            <a:r>
              <a:rPr lang="en-US" dirty="0"/>
              <a:t>These slight changes in behavior can sound like the abandonment bells ringing for the BPD sufferer </a:t>
            </a:r>
          </a:p>
          <a:p>
            <a:pPr>
              <a:buFont typeface="Arial" panose="020B0604020202020204" pitchFamily="34" charset="0"/>
              <a:buChar char="•"/>
            </a:pPr>
            <a:r>
              <a:rPr lang="en-US" dirty="0"/>
              <a:t>Once this highly sensitive alarm system ticks off, its often a downwards slope to a friendship and relationship to turmoil. </a:t>
            </a:r>
          </a:p>
          <a:p>
            <a:pPr>
              <a:buFont typeface="Arial" panose="020B0604020202020204" pitchFamily="34" charset="0"/>
              <a:buChar char="•"/>
            </a:pPr>
            <a:r>
              <a:rPr lang="en-US" dirty="0"/>
              <a:t>The fear of abandonment can still  preside in what to a ’normal’ individual  would perceive as  a healthy, most loving pairing. </a:t>
            </a:r>
          </a:p>
          <a:p>
            <a:pPr>
              <a:buFont typeface="Arial" panose="020B0604020202020204" pitchFamily="34" charset="0"/>
              <a:buChar char="•"/>
            </a:pPr>
            <a:r>
              <a:rPr lang="en-US" dirty="0"/>
              <a:t>BPD individuals brains are hard wired to expect the worst, often (but not always) imagined and created themselves. </a:t>
            </a:r>
          </a:p>
          <a:p>
            <a:pPr>
              <a:buFont typeface="Arial" panose="020B0604020202020204" pitchFamily="34" charset="0"/>
              <a:buChar char="•"/>
            </a:pPr>
            <a:endParaRPr lang="en-US" dirty="0"/>
          </a:p>
          <a:p>
            <a:pPr>
              <a:buFont typeface="Arial" panose="020B0604020202020204" pitchFamily="34" charset="0"/>
              <a:buChar char="•"/>
            </a:pPr>
            <a:endParaRPr lang="en-US" dirty="0"/>
          </a:p>
        </p:txBody>
      </p:sp>
    </p:spTree>
    <p:extLst>
      <p:ext uri="{BB962C8B-B14F-4D97-AF65-F5344CB8AC3E}">
        <p14:creationId xmlns:p14="http://schemas.microsoft.com/office/powerpoint/2010/main" val="3211238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36D5D-2B9A-FA4C-84E7-22E340E21D38}"/>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877CC403-C8AB-B048-A98C-620253D16250}"/>
              </a:ext>
            </a:extLst>
          </p:cNvPr>
          <p:cNvSpPr>
            <a:spLocks noGrp="1"/>
          </p:cNvSpPr>
          <p:nvPr>
            <p:ph idx="1"/>
          </p:nvPr>
        </p:nvSpPr>
        <p:spPr/>
        <p:txBody>
          <a:bodyPr>
            <a:normAutofit lnSpcReduction="10000"/>
          </a:bodyPr>
          <a:lstStyle/>
          <a:p>
            <a:pPr>
              <a:buFont typeface="Arial" panose="020B0604020202020204" pitchFamily="34" charset="0"/>
              <a:buChar char="•"/>
            </a:pPr>
            <a:r>
              <a:rPr lang="en-US" dirty="0"/>
              <a:t>One of three things happen at this point: </a:t>
            </a:r>
          </a:p>
          <a:p>
            <a:pPr>
              <a:buFont typeface="Arial" panose="020B0604020202020204" pitchFamily="34" charset="0"/>
              <a:buChar char="•"/>
            </a:pPr>
            <a:r>
              <a:rPr lang="en-US" dirty="0"/>
              <a:t>The BPD individual will bestow a heavily bid to stay as close to the  person as possible </a:t>
            </a:r>
          </a:p>
          <a:p>
            <a:pPr>
              <a:buFont typeface="Arial" panose="020B0604020202020204" pitchFamily="34" charset="0"/>
              <a:buChar char="•"/>
            </a:pPr>
            <a:r>
              <a:rPr lang="en-US" dirty="0"/>
              <a:t>Inevitable, the person receiving the barrage of attention and neediness can begin to feel like they are being smothered and wish to decline their engagement with the BPD induvial. </a:t>
            </a:r>
          </a:p>
          <a:p>
            <a:pPr>
              <a:buFont typeface="Arial" panose="020B0604020202020204" pitchFamily="34" charset="0"/>
              <a:buChar char="•"/>
            </a:pPr>
            <a:r>
              <a:rPr lang="en-US" dirty="0"/>
              <a:t>This perpetuates the BPD fear of abandonment </a:t>
            </a:r>
          </a:p>
          <a:p>
            <a:pPr>
              <a:buFont typeface="Arial" panose="020B0604020202020204" pitchFamily="34" charset="0"/>
              <a:buChar char="•"/>
            </a:pPr>
            <a:r>
              <a:rPr lang="en-US" dirty="0"/>
              <a:t>Alternatively, the BPD  individual may attempt to distance themselves as a defense mechanism</a:t>
            </a:r>
          </a:p>
          <a:p>
            <a:pPr>
              <a:buFont typeface="Arial" panose="020B0604020202020204" pitchFamily="34" charset="0"/>
              <a:buChar char="•"/>
            </a:pPr>
            <a:r>
              <a:rPr lang="en-US" dirty="0"/>
              <a:t>Presenting as cold and distant </a:t>
            </a:r>
          </a:p>
          <a:p>
            <a:pPr>
              <a:buFont typeface="Arial" panose="020B0604020202020204" pitchFamily="34" charset="0"/>
              <a:buChar char="•"/>
            </a:pPr>
            <a:r>
              <a:rPr lang="en-US" dirty="0"/>
              <a:t>FP may feel confused and hurt- The person with BPD is struggling intensely and may begin exhibiting self-destructive behaviors. </a:t>
            </a:r>
          </a:p>
          <a:p>
            <a:pPr>
              <a:buFont typeface="Arial" panose="020B0604020202020204" pitchFamily="34" charset="0"/>
              <a:buChar char="•"/>
            </a:pPr>
            <a:r>
              <a:rPr lang="en-US" dirty="0"/>
              <a:t>Often done subconsciously, to misguide and attempt at conveying their fear and dysregulation to their FP backing off; hoping it will pull them back in. </a:t>
            </a:r>
          </a:p>
        </p:txBody>
      </p:sp>
    </p:spTree>
    <p:extLst>
      <p:ext uri="{BB962C8B-B14F-4D97-AF65-F5344CB8AC3E}">
        <p14:creationId xmlns:p14="http://schemas.microsoft.com/office/powerpoint/2010/main" val="1443399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21DF-7130-6F43-9B17-5B601273B122}"/>
              </a:ext>
            </a:extLst>
          </p:cNvPr>
          <p:cNvSpPr>
            <a:spLocks noGrp="1"/>
          </p:cNvSpPr>
          <p:nvPr>
            <p:ph type="title"/>
          </p:nvPr>
        </p:nvSpPr>
        <p:spPr/>
        <p:txBody>
          <a:bodyPr/>
          <a:lstStyle/>
          <a:p>
            <a:r>
              <a:rPr lang="en-US" dirty="0"/>
              <a:t>From those with BPD  </a:t>
            </a:r>
          </a:p>
        </p:txBody>
      </p:sp>
      <p:sp>
        <p:nvSpPr>
          <p:cNvPr id="3" name="Content Placeholder 2">
            <a:extLst>
              <a:ext uri="{FF2B5EF4-FFF2-40B4-BE49-F238E27FC236}">
                <a16:creationId xmlns:a16="http://schemas.microsoft.com/office/drawing/2014/main" id="{CE1FF966-2E00-354F-B6D4-65395C3623B8}"/>
              </a:ext>
            </a:extLst>
          </p:cNvPr>
          <p:cNvSpPr>
            <a:spLocks noGrp="1"/>
          </p:cNvSpPr>
          <p:nvPr>
            <p:ph idx="1"/>
          </p:nvPr>
        </p:nvSpPr>
        <p:spPr/>
        <p:txBody>
          <a:bodyPr>
            <a:normAutofit lnSpcReduction="10000"/>
          </a:bodyPr>
          <a:lstStyle/>
          <a:p>
            <a:pPr marL="0" indent="0">
              <a:buNone/>
            </a:pPr>
            <a:r>
              <a:rPr lang="en-US" dirty="0"/>
              <a:t>“having a favorite person for me is the constant shifting between idealization and devaluation. When anything changes ( tone of their voice, body language </a:t>
            </a:r>
            <a:r>
              <a:rPr lang="en-US" dirty="0" err="1"/>
              <a:t>etc</a:t>
            </a:r>
            <a:r>
              <a:rPr lang="en-US" dirty="0"/>
              <a:t>) the shifting only goes between the two extremes. Its like I’m the happiest when they tell me they love me and they are there but I have self-harming and suicidal thoughts when anything changes’” -Salma H. </a:t>
            </a:r>
          </a:p>
          <a:p>
            <a:pPr marL="0" indent="0">
              <a:buNone/>
            </a:pPr>
            <a:r>
              <a:rPr lang="en-US" dirty="0"/>
              <a:t>“its like being in love without the romantic wishes . Platonic Love. You might not even know the person very well, but you still idolize them so much. You create your own image of who they are, so for you, they become exactly what you need” </a:t>
            </a:r>
            <a:r>
              <a:rPr lang="en-US" dirty="0" err="1"/>
              <a:t>Lena.M</a:t>
            </a:r>
            <a:r>
              <a:rPr lang="en-US" dirty="0"/>
              <a:t> </a:t>
            </a:r>
          </a:p>
          <a:p>
            <a:pPr marL="0" indent="0">
              <a:buNone/>
            </a:pPr>
            <a:r>
              <a:rPr lang="en-US" dirty="0"/>
              <a:t>“its dangerous. Its needing someone so bad its physically painful when they leave. Its apologizing for every tiny thing because you don’t want to give them a reason to leave you. Its picking fights just to make sure they’ll stay” –Jordie w. </a:t>
            </a:r>
          </a:p>
          <a:p>
            <a:pPr marL="0" indent="0">
              <a:buNone/>
            </a:pPr>
            <a:r>
              <a:rPr lang="en-US" dirty="0"/>
              <a:t>“like my drug. Whenever I get their attention, I’m happy for a while. But when I don’t, its like the world is falling apart and I don’t know what to do”  -Jordie W. </a:t>
            </a:r>
          </a:p>
        </p:txBody>
      </p:sp>
    </p:spTree>
    <p:extLst>
      <p:ext uri="{BB962C8B-B14F-4D97-AF65-F5344CB8AC3E}">
        <p14:creationId xmlns:p14="http://schemas.microsoft.com/office/powerpoint/2010/main" val="2304004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3C06-6F09-6C4F-A584-046357C0EBD0}"/>
              </a:ext>
            </a:extLst>
          </p:cNvPr>
          <p:cNvSpPr>
            <a:spLocks noGrp="1"/>
          </p:cNvSpPr>
          <p:nvPr>
            <p:ph type="title"/>
          </p:nvPr>
        </p:nvSpPr>
        <p:spPr/>
        <p:txBody>
          <a:bodyPr/>
          <a:lstStyle/>
          <a:p>
            <a:r>
              <a:rPr lang="en-US" dirty="0"/>
              <a:t>The struggles of BPD</a:t>
            </a:r>
          </a:p>
        </p:txBody>
      </p:sp>
      <p:sp>
        <p:nvSpPr>
          <p:cNvPr id="3" name="Content Placeholder 2">
            <a:extLst>
              <a:ext uri="{FF2B5EF4-FFF2-40B4-BE49-F238E27FC236}">
                <a16:creationId xmlns:a16="http://schemas.microsoft.com/office/drawing/2014/main" id="{A2D04179-6954-4445-A35A-4F4C086BEBB4}"/>
              </a:ext>
            </a:extLst>
          </p:cNvPr>
          <p:cNvSpPr>
            <a:spLocks noGrp="1"/>
          </p:cNvSpPr>
          <p:nvPr>
            <p:ph idx="1"/>
          </p:nvPr>
        </p:nvSpPr>
        <p:spPr/>
        <p:txBody>
          <a:bodyPr/>
          <a:lstStyle/>
          <a:p>
            <a:pPr>
              <a:buFont typeface="Arial" panose="020B0604020202020204" pitchFamily="34" charset="0"/>
              <a:buChar char="•"/>
            </a:pPr>
            <a:r>
              <a:rPr lang="en-US" dirty="0"/>
              <a:t>The stigma; often get labeled as manipulative, un-treatable (resistance to treatment)  selfish, difficult, attention seeking and dangerous and ‘two faced’. </a:t>
            </a:r>
          </a:p>
          <a:p>
            <a:pPr>
              <a:buFont typeface="Arial" panose="020B0604020202020204" pitchFamily="34" charset="0"/>
              <a:buChar char="•"/>
            </a:pPr>
            <a:r>
              <a:rPr lang="en-US" dirty="0"/>
              <a:t>Miss diagnosis, often with; psychosis, neurosis, bipolar, depression or PTSD  and  schizophrenia. </a:t>
            </a:r>
          </a:p>
          <a:p>
            <a:pPr>
              <a:buFont typeface="Arial" panose="020B0604020202020204" pitchFamily="34" charset="0"/>
              <a:buChar char="•"/>
            </a:pPr>
            <a:r>
              <a:rPr lang="en-US" dirty="0"/>
              <a:t>Recovery often takes a long time </a:t>
            </a:r>
          </a:p>
          <a:p>
            <a:pPr>
              <a:buFont typeface="Arial" panose="020B0604020202020204" pitchFamily="34" charset="0"/>
              <a:buChar char="•"/>
            </a:pPr>
            <a:r>
              <a:rPr lang="en-US" dirty="0"/>
              <a:t>often given the wrong medication for treatment. </a:t>
            </a:r>
          </a:p>
          <a:p>
            <a:pPr>
              <a:buFont typeface="Arial" panose="020B0604020202020204" pitchFamily="34" charset="0"/>
              <a:buChar char="•"/>
            </a:pPr>
            <a:r>
              <a:rPr lang="en-US" dirty="0"/>
              <a:t>Individuals struggle with trust. </a:t>
            </a:r>
          </a:p>
          <a:p>
            <a:pPr>
              <a:buFont typeface="Arial" panose="020B0604020202020204" pitchFamily="34" charset="0"/>
              <a:buChar char="•"/>
            </a:pPr>
            <a:r>
              <a:rPr lang="en-US" dirty="0"/>
              <a:t>Often has other mental health issues on top of BPD; Anxiety, PTSD, depression, eating disorders. </a:t>
            </a:r>
          </a:p>
          <a:p>
            <a:pPr>
              <a:buFont typeface="Arial" panose="020B0604020202020204" pitchFamily="34" charset="0"/>
              <a:buChar char="•"/>
            </a:pPr>
            <a:r>
              <a:rPr lang="en-US" dirty="0"/>
              <a:t>Impax on a daily, day to day basis. </a:t>
            </a:r>
          </a:p>
        </p:txBody>
      </p:sp>
    </p:spTree>
    <p:extLst>
      <p:ext uri="{BB962C8B-B14F-4D97-AF65-F5344CB8AC3E}">
        <p14:creationId xmlns:p14="http://schemas.microsoft.com/office/powerpoint/2010/main" val="2178642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AC8B1-D071-E64C-B1BC-B7D056355408}"/>
              </a:ext>
            </a:extLst>
          </p:cNvPr>
          <p:cNvSpPr>
            <a:spLocks noGrp="1"/>
          </p:cNvSpPr>
          <p:nvPr>
            <p:ph type="title"/>
          </p:nvPr>
        </p:nvSpPr>
        <p:spPr/>
        <p:txBody>
          <a:bodyPr/>
          <a:lstStyle/>
          <a:p>
            <a:r>
              <a:rPr lang="en-US" dirty="0"/>
              <a:t>Facts </a:t>
            </a:r>
          </a:p>
        </p:txBody>
      </p:sp>
      <p:sp>
        <p:nvSpPr>
          <p:cNvPr id="3" name="Content Placeholder 2">
            <a:extLst>
              <a:ext uri="{FF2B5EF4-FFF2-40B4-BE49-F238E27FC236}">
                <a16:creationId xmlns:a16="http://schemas.microsoft.com/office/drawing/2014/main" id="{F272033E-D372-5546-B326-305B7544CEF7}"/>
              </a:ext>
            </a:extLst>
          </p:cNvPr>
          <p:cNvSpPr>
            <a:spLocks noGrp="1"/>
          </p:cNvSpPr>
          <p:nvPr>
            <p:ph idx="1"/>
          </p:nvPr>
        </p:nvSpPr>
        <p:spPr>
          <a:xfrm>
            <a:off x="3815480" y="1123837"/>
            <a:ext cx="7315200" cy="5120640"/>
          </a:xfrm>
        </p:spPr>
        <p:txBody>
          <a:bodyPr>
            <a:normAutofit fontScale="92500" lnSpcReduction="10000"/>
          </a:bodyPr>
          <a:lstStyle/>
          <a:p>
            <a:r>
              <a:rPr lang="en-US" dirty="0"/>
              <a:t>7 out of 10 people with BPD attempt suicide </a:t>
            </a:r>
          </a:p>
          <a:p>
            <a:r>
              <a:rPr lang="en-US" dirty="0"/>
              <a:t>1 out of 10 people with BPD complete suicide</a:t>
            </a:r>
          </a:p>
          <a:p>
            <a:r>
              <a:rPr lang="en-US" dirty="0"/>
              <a:t>Most suicide attempts happen before the age of 40</a:t>
            </a:r>
          </a:p>
          <a:p>
            <a:r>
              <a:rPr lang="en-US" dirty="0"/>
              <a:t>Between 0.5% and 1.7% of the worlds population has BPD. </a:t>
            </a:r>
          </a:p>
          <a:p>
            <a:r>
              <a:rPr lang="en-US" dirty="0"/>
              <a:t>Its still unclear what exactly can cause BPD. Genetics, environmental factors. </a:t>
            </a:r>
          </a:p>
          <a:p>
            <a:r>
              <a:rPr lang="en-US" dirty="0"/>
              <a:t>Amy Winehouse had BPD and ultimately played a part in her death. </a:t>
            </a:r>
          </a:p>
          <a:p>
            <a:r>
              <a:rPr lang="en-US" dirty="0"/>
              <a:t>A high umber of BPD sufferers continue to suffer with BPD even after 6 years, after 6 years there's a 75% chance they would have developed a mood disorder.  60% chance anxiety disorder. 19% chance of substance misuse disorder. </a:t>
            </a:r>
          </a:p>
          <a:p>
            <a:r>
              <a:rPr lang="en-US" dirty="0"/>
              <a:t>50%-80% of individuals take part in risky behavior such as drug abuse and self mutilation. </a:t>
            </a:r>
          </a:p>
          <a:p>
            <a:r>
              <a:rPr lang="en-US" dirty="0"/>
              <a:t>There usually isn’t a single cause for borderline personality disorder and usually caused by a number of factors.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775443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335E7-13F0-534D-BC1D-BC88A1997532}"/>
              </a:ext>
            </a:extLst>
          </p:cNvPr>
          <p:cNvSpPr>
            <a:spLocks noGrp="1"/>
          </p:cNvSpPr>
          <p:nvPr>
            <p:ph type="title"/>
          </p:nvPr>
        </p:nvSpPr>
        <p:spPr/>
        <p:txBody>
          <a:bodyPr/>
          <a:lstStyle/>
          <a:p>
            <a:r>
              <a:rPr lang="en-US" dirty="0"/>
              <a:t>The brain </a:t>
            </a:r>
          </a:p>
        </p:txBody>
      </p:sp>
      <p:pic>
        <p:nvPicPr>
          <p:cNvPr id="5" name="Picture Placeholder 4">
            <a:extLst>
              <a:ext uri="{FF2B5EF4-FFF2-40B4-BE49-F238E27FC236}">
                <a16:creationId xmlns:a16="http://schemas.microsoft.com/office/drawing/2014/main" id="{AAC191E3-69A4-8648-8C20-4269499BD4A3}"/>
              </a:ext>
            </a:extLst>
          </p:cNvPr>
          <p:cNvPicPr>
            <a:picLocks noGrp="1" noChangeAspect="1"/>
          </p:cNvPicPr>
          <p:nvPr>
            <p:ph type="pic" idx="1"/>
          </p:nvPr>
        </p:nvPicPr>
        <p:blipFill>
          <a:blip r:embed="rId2"/>
          <a:srcRect t="734" b="734"/>
          <a:stretch>
            <a:fillRect/>
          </a:stretch>
        </p:blipFill>
        <p:spPr/>
      </p:pic>
    </p:spTree>
    <p:extLst>
      <p:ext uri="{BB962C8B-B14F-4D97-AF65-F5344CB8AC3E}">
        <p14:creationId xmlns:p14="http://schemas.microsoft.com/office/powerpoint/2010/main" val="2771487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877E-4E28-DD46-8DF5-D55407F8D8E3}"/>
              </a:ext>
            </a:extLst>
          </p:cNvPr>
          <p:cNvSpPr>
            <a:spLocks noGrp="1"/>
          </p:cNvSpPr>
          <p:nvPr>
            <p:ph type="title"/>
          </p:nvPr>
        </p:nvSpPr>
        <p:spPr/>
        <p:txBody>
          <a:bodyPr/>
          <a:lstStyle/>
          <a:p>
            <a:r>
              <a:rPr lang="en-US" dirty="0"/>
              <a:t>What parts of the brain? </a:t>
            </a:r>
          </a:p>
        </p:txBody>
      </p:sp>
      <p:sp>
        <p:nvSpPr>
          <p:cNvPr id="3" name="Content Placeholder 2">
            <a:extLst>
              <a:ext uri="{FF2B5EF4-FFF2-40B4-BE49-F238E27FC236}">
                <a16:creationId xmlns:a16="http://schemas.microsoft.com/office/drawing/2014/main" id="{6F5FA32B-0EB2-6140-B74B-ABA73D33CC6B}"/>
              </a:ext>
            </a:extLst>
          </p:cNvPr>
          <p:cNvSpPr>
            <a:spLocks noGrp="1"/>
          </p:cNvSpPr>
          <p:nvPr>
            <p:ph idx="1"/>
          </p:nvPr>
        </p:nvSpPr>
        <p:spPr/>
        <p:txBody>
          <a:bodyPr>
            <a:normAutofit lnSpcReduction="10000"/>
          </a:bodyPr>
          <a:lstStyle/>
          <a:p>
            <a:pPr>
              <a:buFont typeface="Arial" panose="020B0604020202020204" pitchFamily="34" charset="0"/>
              <a:buChar char="•"/>
            </a:pPr>
            <a:r>
              <a:rPr lang="en-US" dirty="0"/>
              <a:t>Researchers have used MRI’s to study and examine the brains of those with BPD. </a:t>
            </a:r>
          </a:p>
          <a:p>
            <a:pPr>
              <a:buFont typeface="Arial" panose="020B0604020202020204" pitchFamily="34" charset="0"/>
              <a:buChar char="•"/>
            </a:pPr>
            <a:r>
              <a:rPr lang="en-US" dirty="0"/>
              <a:t>These recent studies revealed that in many people with BPD, 3 parts of the brain were either smaller than expected or had unusual levels of activity. </a:t>
            </a:r>
          </a:p>
          <a:p>
            <a:pPr>
              <a:buFont typeface="Arial" panose="020B0604020202020204" pitchFamily="34" charset="0"/>
              <a:buChar char="•"/>
            </a:pPr>
            <a:r>
              <a:rPr lang="en-US" dirty="0"/>
              <a:t>The amygdala- which has a vital role in regulating emotions, especially the more negative emotions, such as fear, aggression and anxiety (smaller) </a:t>
            </a:r>
          </a:p>
          <a:p>
            <a:pPr>
              <a:buFont typeface="Arial" panose="020B0604020202020204" pitchFamily="34" charset="0"/>
              <a:buChar char="•"/>
            </a:pPr>
            <a:r>
              <a:rPr lang="en-US" dirty="0"/>
              <a:t>The hippocampus- which helps regulate self control and behavior, long and short term memory data processor ( state of continues hyperarousal, uncoordinated and dysfunctional it consistently misinterprets threats and relays faulty messages back to the amygdala)  </a:t>
            </a:r>
          </a:p>
          <a:p>
            <a:pPr>
              <a:buFont typeface="Arial" panose="020B0604020202020204" pitchFamily="34" charset="0"/>
              <a:buChar char="•"/>
            </a:pPr>
            <a:r>
              <a:rPr lang="en-US" dirty="0"/>
              <a:t>The orbitofrontal cortex- which is involved in planning and decision making. (inactive and efficient, hallmarks impulsivity)  </a:t>
            </a:r>
          </a:p>
          <a:p>
            <a:pPr>
              <a:buFont typeface="Arial" panose="020B0604020202020204" pitchFamily="34" charset="0"/>
              <a:buChar char="•"/>
            </a:pPr>
            <a:r>
              <a:rPr lang="en-US" dirty="0"/>
              <a:t>Meaning when individuals experience high and frantic emotions, the ‘cooling down period’ takes much longer. </a:t>
            </a:r>
          </a:p>
        </p:txBody>
      </p:sp>
    </p:spTree>
    <p:extLst>
      <p:ext uri="{BB962C8B-B14F-4D97-AF65-F5344CB8AC3E}">
        <p14:creationId xmlns:p14="http://schemas.microsoft.com/office/powerpoint/2010/main" val="2542923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9F35-00A7-CA4E-A279-26196C954C51}"/>
              </a:ext>
            </a:extLst>
          </p:cNvPr>
          <p:cNvSpPr>
            <a:spLocks noGrp="1"/>
          </p:cNvSpPr>
          <p:nvPr>
            <p:ph type="title"/>
          </p:nvPr>
        </p:nvSpPr>
        <p:spPr/>
        <p:txBody>
          <a:bodyPr/>
          <a:lstStyle/>
          <a:p>
            <a:r>
              <a:rPr lang="en-US" dirty="0"/>
              <a:t>How has this developed me personally? </a:t>
            </a:r>
          </a:p>
        </p:txBody>
      </p:sp>
      <p:sp>
        <p:nvSpPr>
          <p:cNvPr id="3" name="Content Placeholder 2">
            <a:extLst>
              <a:ext uri="{FF2B5EF4-FFF2-40B4-BE49-F238E27FC236}">
                <a16:creationId xmlns:a16="http://schemas.microsoft.com/office/drawing/2014/main" id="{461A231A-F769-E34C-B772-C92DB17DF446}"/>
              </a:ext>
            </a:extLst>
          </p:cNvPr>
          <p:cNvSpPr>
            <a:spLocks noGrp="1"/>
          </p:cNvSpPr>
          <p:nvPr>
            <p:ph idx="1"/>
          </p:nvPr>
        </p:nvSpPr>
        <p:spPr/>
        <p:txBody>
          <a:bodyPr/>
          <a:lstStyle/>
          <a:p>
            <a:r>
              <a:rPr lang="en-US" dirty="0"/>
              <a:t>Through personal experience with the mental health illness </a:t>
            </a:r>
          </a:p>
          <a:p>
            <a:r>
              <a:rPr lang="en-US" dirty="0"/>
              <a:t>To not be scared of what others think ( you are not your mental health)  and acceptance of myself. </a:t>
            </a:r>
          </a:p>
          <a:p>
            <a:r>
              <a:rPr lang="en-US" dirty="0"/>
              <a:t>To research, and understand the different mental illnesses out there other than the most common ones. </a:t>
            </a:r>
          </a:p>
          <a:p>
            <a:r>
              <a:rPr lang="en-US" dirty="0"/>
              <a:t>To not allow stigma define the mental health </a:t>
            </a:r>
          </a:p>
          <a:p>
            <a:r>
              <a:rPr lang="en-US" dirty="0"/>
              <a:t>To have an open mind when it comes to others. </a:t>
            </a:r>
          </a:p>
          <a:p>
            <a:r>
              <a:rPr lang="en-US" dirty="0"/>
              <a:t>To accept help, and to guide and help others in treatment.  </a:t>
            </a:r>
          </a:p>
          <a:p>
            <a:r>
              <a:rPr lang="en-US" dirty="0"/>
              <a:t>Its okay to not to be okay. </a:t>
            </a:r>
          </a:p>
          <a:p>
            <a:endParaRPr lang="en-US" dirty="0"/>
          </a:p>
        </p:txBody>
      </p:sp>
    </p:spTree>
    <p:extLst>
      <p:ext uri="{BB962C8B-B14F-4D97-AF65-F5344CB8AC3E}">
        <p14:creationId xmlns:p14="http://schemas.microsoft.com/office/powerpoint/2010/main" val="28850261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A24A7-C6DC-2C48-8967-C4684CA62213}"/>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6E335F76-8E47-BF4F-AA1D-BCBE7893389A}"/>
              </a:ext>
            </a:extLst>
          </p:cNvPr>
          <p:cNvSpPr>
            <a:spLocks noGrp="1"/>
          </p:cNvSpPr>
          <p:nvPr>
            <p:ph idx="1"/>
          </p:nvPr>
        </p:nvSpPr>
        <p:spPr/>
        <p:txBody>
          <a:bodyPr/>
          <a:lstStyle/>
          <a:p>
            <a:r>
              <a:rPr lang="en-GB" dirty="0"/>
              <a:t>Borderline personality disorder. (2019). Retrieved 9 December 2019, from </a:t>
            </a:r>
            <a:r>
              <a:rPr lang="en-GB" dirty="0">
                <a:hlinkClick r:id="rId2"/>
              </a:rPr>
              <a:t>https://www.yourhealthinmind.org/mental-illnesses-disorders/bpd</a:t>
            </a:r>
            <a:r>
              <a:rPr lang="en-GB" dirty="0"/>
              <a:t> </a:t>
            </a:r>
          </a:p>
          <a:p>
            <a:r>
              <a:rPr lang="en-GB" dirty="0"/>
              <a:t>Borderline Personality Disorder (BPD). (2019). Retrieved 9 December 2019, from </a:t>
            </a:r>
            <a:r>
              <a:rPr lang="en-GB" dirty="0">
                <a:hlinkClick r:id="rId3"/>
              </a:rPr>
              <a:t>https://www.helpguide.org/articles/mental-disorders/borderline-personality-disorder.htm</a:t>
            </a:r>
            <a:r>
              <a:rPr lang="en-GB" dirty="0"/>
              <a:t> </a:t>
            </a:r>
          </a:p>
          <a:p>
            <a:r>
              <a:rPr lang="en-GB" dirty="0"/>
              <a:t>Borderline personality disorder - Causes. (2019). Retrieved 9 December 2019, from </a:t>
            </a:r>
            <a:r>
              <a:rPr lang="en-GB" dirty="0">
                <a:hlinkClick r:id="rId4"/>
              </a:rPr>
              <a:t>https://www.nhs.uk/conditions/borderline-personality-disorder/causes/</a:t>
            </a:r>
            <a:r>
              <a:rPr lang="en-GB" dirty="0"/>
              <a:t> </a:t>
            </a:r>
          </a:p>
          <a:p>
            <a:r>
              <a:rPr lang="en-GB" dirty="0"/>
              <a:t>Cherry, k. (2019). The Influence of Psychoanalysis on the Field of Psychology. </a:t>
            </a:r>
            <a:r>
              <a:rPr lang="en-GB" i="1" dirty="0" err="1"/>
              <a:t>Verywell</a:t>
            </a:r>
            <a:r>
              <a:rPr lang="en-GB" i="1" dirty="0"/>
              <a:t> Mind</a:t>
            </a:r>
            <a:r>
              <a:rPr lang="en-GB" dirty="0"/>
              <a:t>. Retrieved from </a:t>
            </a:r>
            <a:r>
              <a:rPr lang="en-GB" dirty="0">
                <a:hlinkClick r:id="rId5"/>
              </a:rPr>
              <a:t>https://www.verywellmind.com/what-is-psychoanalysis-2795246</a:t>
            </a:r>
            <a:endParaRPr lang="en-GB" dirty="0"/>
          </a:p>
          <a:p>
            <a:r>
              <a:rPr lang="en-GB" u="sng" dirty="0">
                <a:hlinkClick r:id="rId6"/>
              </a:rPr>
              <a:t>Grant, B. F., et al., 2009</a:t>
            </a:r>
            <a:r>
              <a:rPr lang="en-GB" dirty="0"/>
              <a:t>. Prevalence, correlates, disability, and comorbidity of DSM-IV borderline personality disorder: results from the wave 2 national epidemiologic survey on alcohol and related conditions. </a:t>
            </a:r>
            <a:r>
              <a:rPr lang="en-GB" i="1" dirty="0"/>
              <a:t>J </a:t>
            </a:r>
            <a:r>
              <a:rPr lang="en-GB" i="1" dirty="0" err="1"/>
              <a:t>Clin</a:t>
            </a:r>
            <a:r>
              <a:rPr lang="en-GB" i="1" dirty="0"/>
              <a:t> Psychiatry, 69</a:t>
            </a:r>
            <a:r>
              <a:rPr lang="en-GB" dirty="0"/>
              <a:t>, 533-545.</a:t>
            </a:r>
          </a:p>
          <a:p>
            <a:endParaRPr lang="en-GB" dirty="0"/>
          </a:p>
        </p:txBody>
      </p:sp>
    </p:spTree>
    <p:extLst>
      <p:ext uri="{BB962C8B-B14F-4D97-AF65-F5344CB8AC3E}">
        <p14:creationId xmlns:p14="http://schemas.microsoft.com/office/powerpoint/2010/main" val="3376151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C2888-E84F-2D4B-9563-099AC5858BEF}"/>
              </a:ext>
            </a:extLst>
          </p:cNvPr>
          <p:cNvSpPr>
            <a:spLocks noGrp="1"/>
          </p:cNvSpPr>
          <p:nvPr>
            <p:ph type="title"/>
          </p:nvPr>
        </p:nvSpPr>
        <p:spPr/>
        <p:txBody>
          <a:bodyPr/>
          <a:lstStyle/>
          <a:p>
            <a:r>
              <a:rPr lang="en-US" dirty="0" err="1"/>
              <a:t>Biblography</a:t>
            </a:r>
            <a:r>
              <a:rPr lang="en-US" dirty="0"/>
              <a:t> </a:t>
            </a:r>
          </a:p>
        </p:txBody>
      </p:sp>
      <p:sp>
        <p:nvSpPr>
          <p:cNvPr id="3" name="Content Placeholder 2">
            <a:extLst>
              <a:ext uri="{FF2B5EF4-FFF2-40B4-BE49-F238E27FC236}">
                <a16:creationId xmlns:a16="http://schemas.microsoft.com/office/drawing/2014/main" id="{913D26C9-25BD-604F-AE02-21C01A1C2E53}"/>
              </a:ext>
            </a:extLst>
          </p:cNvPr>
          <p:cNvSpPr>
            <a:spLocks noGrp="1"/>
          </p:cNvSpPr>
          <p:nvPr>
            <p:ph idx="1"/>
          </p:nvPr>
        </p:nvSpPr>
        <p:spPr/>
        <p:txBody>
          <a:bodyPr/>
          <a:lstStyle/>
          <a:p>
            <a:r>
              <a:rPr lang="en-GB" dirty="0"/>
              <a:t>Nash, E. (2019). BPD A-Z: FAVOURITE PERSON. Retrieved 9 December 2019, from </a:t>
            </a:r>
            <a:r>
              <a:rPr lang="en-GB" dirty="0">
                <a:hlinkClick r:id="rId2"/>
              </a:rPr>
              <a:t>http://ebonynash.com/bpd-a-z-favourite-person/</a:t>
            </a:r>
            <a:r>
              <a:rPr lang="en-GB" dirty="0"/>
              <a:t> </a:t>
            </a:r>
          </a:p>
          <a:p>
            <a:r>
              <a:rPr lang="en-GB" dirty="0"/>
              <a:t>Parsonage, d. (2019). Understanding splitting in borderline personality disorder | Priory Group. Retrieved 9 December 2019, from </a:t>
            </a:r>
            <a:r>
              <a:rPr lang="en-GB" dirty="0">
                <a:hlinkClick r:id="rId3"/>
              </a:rPr>
              <a:t>https://www.priorygroup.com/blog/understanding-splitting-in-borderline-personality-disorder</a:t>
            </a:r>
            <a:r>
              <a:rPr lang="en-GB" dirty="0"/>
              <a:t>  </a:t>
            </a:r>
          </a:p>
          <a:p>
            <a:r>
              <a:rPr lang="en-GB" dirty="0"/>
              <a:t>Redmayne, K. (2015). Its All In Your Head: Borderline Personality Disorder and the Brain. Retrieved 9 December 2019, from </a:t>
            </a:r>
            <a:r>
              <a:rPr lang="en-GB" dirty="0">
                <a:hlinkClick r:id="rId4"/>
              </a:rPr>
              <a:t>https://medium.com/invisible-illness/its-all-in-your-head-borderline-personality-disorder-and-the-brain-c14b66eb0966</a:t>
            </a:r>
            <a:endParaRPr lang="en-GB" dirty="0"/>
          </a:p>
          <a:p>
            <a:r>
              <a:rPr lang="en-GB" dirty="0" err="1"/>
              <a:t>Virizi</a:t>
            </a:r>
            <a:r>
              <a:rPr lang="en-GB" dirty="0"/>
              <a:t>, J. (2017). What Someone With Borderline Personality Disorder Means When They Say They Have a '</a:t>
            </a:r>
            <a:r>
              <a:rPr lang="en-GB" dirty="0" err="1"/>
              <a:t>Favorite</a:t>
            </a:r>
            <a:r>
              <a:rPr lang="en-GB" dirty="0"/>
              <a:t> Person'. Retrieved 9 December 2019, from </a:t>
            </a:r>
            <a:r>
              <a:rPr lang="en-GB" dirty="0">
                <a:hlinkClick r:id="rId5"/>
              </a:rPr>
              <a:t>https://themighty.com/2017/09/borderline-personality-disorder-favorite-person-best-friend/</a:t>
            </a:r>
            <a:r>
              <a:rPr lang="en-GB" dirty="0"/>
              <a:t> </a:t>
            </a:r>
            <a:endParaRPr lang="en-US" dirty="0"/>
          </a:p>
        </p:txBody>
      </p:sp>
    </p:spTree>
    <p:extLst>
      <p:ext uri="{BB962C8B-B14F-4D97-AF65-F5344CB8AC3E}">
        <p14:creationId xmlns:p14="http://schemas.microsoft.com/office/powerpoint/2010/main" val="18919476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1162</TotalTime>
  <Words>2665</Words>
  <Application>Microsoft Macintosh PowerPoint</Application>
  <PresentationFormat>Widescreen</PresentationFormat>
  <Paragraphs>155</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Corbel</vt:lpstr>
      <vt:lpstr>Wingdings 2</vt:lpstr>
      <vt:lpstr>Frame</vt:lpstr>
      <vt:lpstr>Borderline Personality Disorder. </vt:lpstr>
      <vt:lpstr>What is borderline personality disorder? </vt:lpstr>
      <vt:lpstr>Symptoms of borderline personality disorder </vt:lpstr>
      <vt:lpstr>Symptoms of borderline personality disorder</vt:lpstr>
      <vt:lpstr>Statements that identify with BPD</vt:lpstr>
      <vt:lpstr>Splitting </vt:lpstr>
      <vt:lpstr>Why do individuals with BPD experience splitting? </vt:lpstr>
      <vt:lpstr>Types of splitting </vt:lpstr>
      <vt:lpstr>“people with BPD are like people with third degree burns over 90% of their bodies.  Lacking emotional skin, they feel agony at the slightest touch or movement.” – Dr. Marsha Linehan </vt:lpstr>
      <vt:lpstr>Favorite person what it is? </vt:lpstr>
      <vt:lpstr>Favorite person </vt:lpstr>
      <vt:lpstr>Favorite Person </vt:lpstr>
      <vt:lpstr>Favorite person </vt:lpstr>
      <vt:lpstr>Favorite person </vt:lpstr>
      <vt:lpstr>From those with BPD  </vt:lpstr>
      <vt:lpstr>The struggles of BPD</vt:lpstr>
      <vt:lpstr>Facts </vt:lpstr>
      <vt:lpstr>The brain </vt:lpstr>
      <vt:lpstr>What parts of the brain? </vt:lpstr>
      <vt:lpstr>How has this developed me personally? </vt:lpstr>
      <vt:lpstr>Bibliography </vt:lpstr>
      <vt:lpstr>Biblography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Borderline Personality Disorder. </dc:title>
  <dc:creator>Niamh Roberts</dc:creator>
  <cp:lastModifiedBy>Niamh Roberts</cp:lastModifiedBy>
  <cp:revision>41</cp:revision>
  <dcterms:created xsi:type="dcterms:W3CDTF">2019-12-08T14:54:15Z</dcterms:created>
  <dcterms:modified xsi:type="dcterms:W3CDTF">2019-12-09T10:16:28Z</dcterms:modified>
</cp:coreProperties>
</file>