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2"/>
  </p:notesMasterIdLst>
  <p:sldIdLst>
    <p:sldId id="257" r:id="rId2"/>
    <p:sldId id="277" r:id="rId3"/>
    <p:sldId id="279" r:id="rId4"/>
    <p:sldId id="278" r:id="rId5"/>
    <p:sldId id="280" r:id="rId6"/>
    <p:sldId id="270" r:id="rId7"/>
    <p:sldId id="268" r:id="rId8"/>
    <p:sldId id="271" r:id="rId9"/>
    <p:sldId id="272" r:id="rId10"/>
    <p:sldId id="273" r:id="rId11"/>
    <p:sldId id="275" r:id="rId12"/>
    <p:sldId id="267" r:id="rId13"/>
    <p:sldId id="281" r:id="rId14"/>
    <p:sldId id="282" r:id="rId15"/>
    <p:sldId id="283" r:id="rId16"/>
    <p:sldId id="284" r:id="rId17"/>
    <p:sldId id="285" r:id="rId18"/>
    <p:sldId id="286" r:id="rId19"/>
    <p:sldId id="287" r:id="rId20"/>
    <p:sldId id="288"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E3FDE45-AF77-4B5C-9715-49D594BDF05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83" d="100"/>
          <a:sy n="83" d="100"/>
        </p:scale>
        <p:origin x="45"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F8AE66-3524-4E8B-9E47-FF68E5D3151E}" type="datetimeFigureOut">
              <a:rPr lang="en-GB" smtClean="0"/>
              <a:t>29/02/2020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DEA4D6-B027-42B4-A724-437B4F85FDAB}" type="slidenum">
              <a:rPr lang="en-GB" smtClean="0"/>
              <a:t>‹#›</a:t>
            </a:fld>
            <a:endParaRPr lang="en-GB"/>
          </a:p>
        </p:txBody>
      </p:sp>
    </p:spTree>
    <p:extLst>
      <p:ext uri="{BB962C8B-B14F-4D97-AF65-F5344CB8AC3E}">
        <p14:creationId xmlns:p14="http://schemas.microsoft.com/office/powerpoint/2010/main" val="3846702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4665E195-C89C-4871-8AE9-903FDB8B6D9D}" type="datetimeFigureOut">
              <a:rPr lang="en-US" smtClean="0"/>
              <a:t>2/29/2020</a:t>
            </a:fld>
            <a:endParaRPr lang="en-US"/>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r>
              <a:rPr lang="en-US" smtClean="0"/>
              <a:t>Add a footer</a:t>
            </a:r>
            <a:endParaRPr lang="en-US" dirty="0"/>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062D6987-FB6D-4DB8-81B8-AD0F35E3BB5F}" type="slidenum">
              <a:rPr lang="en-US" smtClean="0"/>
              <a:t>‹#›</a:t>
            </a:fld>
            <a:endParaRPr lang="en-US"/>
          </a:p>
        </p:txBody>
      </p:sp>
    </p:spTree>
    <p:extLst>
      <p:ext uri="{BB962C8B-B14F-4D97-AF65-F5344CB8AC3E}">
        <p14:creationId xmlns:p14="http://schemas.microsoft.com/office/powerpoint/2010/main" val="3037830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65E195-C89C-4871-8AE9-903FDB8B6D9D}" type="datetimeFigureOut">
              <a:rPr lang="en-US" smtClean="0"/>
              <a:t>2/29/2020</a:t>
            </a:fld>
            <a:endParaRPr lang="en-US"/>
          </a:p>
        </p:txBody>
      </p:sp>
      <p:sp>
        <p:nvSpPr>
          <p:cNvPr id="5" name="Footer Placeholder 4"/>
          <p:cNvSpPr>
            <a:spLocks noGrp="1"/>
          </p:cNvSpPr>
          <p:nvPr>
            <p:ph type="ftr" sz="quarter" idx="11"/>
          </p:nvPr>
        </p:nvSpPr>
        <p:spPr/>
        <p:txBody>
          <a:bodyPr/>
          <a:lstStyle>
            <a:lvl1pPr>
              <a:defRPr sz="1000" b="1"/>
            </a:lvl1p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3841399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t>2/29/2020</a:t>
            </a:fld>
            <a:endParaRPr lang="en-US"/>
          </a:p>
        </p:txBody>
      </p:sp>
      <p:sp>
        <p:nvSpPr>
          <p:cNvPr id="5" name="Footer Placeholder 4"/>
          <p:cNvSpPr>
            <a:spLocks noGrp="1"/>
          </p:cNvSpPr>
          <p:nvPr>
            <p:ph type="ftr" sz="quarter" idx="11"/>
          </p:nvPr>
        </p:nvSpPr>
        <p:spPr/>
        <p:txBody>
          <a:bodyPr/>
          <a:lstStyle>
            <a:lvl1pPr>
              <a:defRPr sz="1000" b="1"/>
            </a:lvl1pPr>
          </a:lstStyle>
          <a:p>
            <a:r>
              <a:rPr lang="en-US" smtClean="0"/>
              <a:t>Add a footer</a:t>
            </a:r>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063539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665E195-C89C-4871-8AE9-903FDB8B6D9D}" type="datetimeFigureOut">
              <a:rPr lang="en-US" smtClean="0"/>
              <a:t>2/29/2020</a:t>
            </a:fld>
            <a:endParaRPr lang="en-US"/>
          </a:p>
        </p:txBody>
      </p:sp>
      <p:sp>
        <p:nvSpPr>
          <p:cNvPr id="6" name="Footer Placeholder 5"/>
          <p:cNvSpPr>
            <a:spLocks noGrp="1"/>
          </p:cNvSpPr>
          <p:nvPr>
            <p:ph type="ftr" sz="quarter" idx="11"/>
          </p:nvPr>
        </p:nvSpPr>
        <p:spPr/>
        <p:txBody>
          <a:bodyPr/>
          <a:lstStyle/>
          <a:p>
            <a:r>
              <a:rPr lang="en-US" smtClean="0"/>
              <a:t>Add a footer</a:t>
            </a:r>
            <a:endParaRPr lang="en-US" dirty="0"/>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3983926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665E195-C89C-4871-8AE9-903FDB8B6D9D}" type="datetimeFigureOut">
              <a:rPr lang="en-US" smtClean="0"/>
              <a:t>2/29/2020</a:t>
            </a:fld>
            <a:endParaRPr lang="en-US"/>
          </a:p>
        </p:txBody>
      </p:sp>
      <p:sp>
        <p:nvSpPr>
          <p:cNvPr id="8" name="Footer Placeholder 7"/>
          <p:cNvSpPr>
            <a:spLocks noGrp="1"/>
          </p:cNvSpPr>
          <p:nvPr>
            <p:ph type="ftr" sz="quarter" idx="11"/>
          </p:nvPr>
        </p:nvSpPr>
        <p:spPr/>
        <p:txBody>
          <a:bodyPr/>
          <a:lstStyle/>
          <a:p>
            <a:r>
              <a:rPr lang="en-US" smtClean="0"/>
              <a:t>Add a footer</a:t>
            </a:r>
            <a:endParaRPr lang="en-US" dirty="0"/>
          </a:p>
        </p:txBody>
      </p:sp>
      <p:sp>
        <p:nvSpPr>
          <p:cNvPr id="9" name="Slide Number Placeholder 8"/>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000693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665E195-C89C-4871-8AE9-903FDB8B6D9D}" type="datetimeFigureOut">
              <a:rPr lang="en-US" smtClean="0"/>
              <a:t>2/29/2020</a:t>
            </a:fld>
            <a:endParaRPr lang="en-US"/>
          </a:p>
        </p:txBody>
      </p:sp>
      <p:sp>
        <p:nvSpPr>
          <p:cNvPr id="4" name="Footer Placeholder 3"/>
          <p:cNvSpPr>
            <a:spLocks noGrp="1"/>
          </p:cNvSpPr>
          <p:nvPr>
            <p:ph type="ftr" sz="quarter" idx="11"/>
          </p:nvPr>
        </p:nvSpPr>
        <p:spPr/>
        <p:txBody>
          <a:bodyPr/>
          <a:lstStyle/>
          <a:p>
            <a:r>
              <a:rPr lang="en-US" smtClean="0"/>
              <a:t>Add a footer</a:t>
            </a:r>
            <a:endParaRPr lang="en-US" dirty="0"/>
          </a:p>
        </p:txBody>
      </p:sp>
      <p:sp>
        <p:nvSpPr>
          <p:cNvPr id="5" name="Slide Number Placeholder 4"/>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3720896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5E195-C89C-4871-8AE9-903FDB8B6D9D}" type="datetimeFigureOut">
              <a:rPr lang="en-US" smtClean="0"/>
              <a:t>2/29/2020</a:t>
            </a:fld>
            <a:endParaRPr lang="en-US"/>
          </a:p>
        </p:txBody>
      </p:sp>
      <p:sp>
        <p:nvSpPr>
          <p:cNvPr id="3" name="Footer Placeholder 2"/>
          <p:cNvSpPr>
            <a:spLocks noGrp="1"/>
          </p:cNvSpPr>
          <p:nvPr>
            <p:ph type="ftr" sz="quarter" idx="11"/>
          </p:nvPr>
        </p:nvSpPr>
        <p:spPr/>
        <p:txBody>
          <a:bodyPr/>
          <a:lstStyle/>
          <a:p>
            <a:r>
              <a:rPr lang="en-US" smtClean="0"/>
              <a:t>Add a footer</a:t>
            </a:r>
            <a:endParaRPr lang="en-US" dirty="0"/>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6808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2/29/2020</a:t>
            </a:fld>
            <a:endParaRPr lang="en-US"/>
          </a:p>
        </p:txBody>
      </p:sp>
      <p:sp>
        <p:nvSpPr>
          <p:cNvPr id="6" name="Footer Placeholder 5"/>
          <p:cNvSpPr>
            <a:spLocks noGrp="1"/>
          </p:cNvSpPr>
          <p:nvPr>
            <p:ph type="ftr" sz="quarter" idx="11"/>
          </p:nvPr>
        </p:nvSpPr>
        <p:spPr/>
        <p:txBody>
          <a:bodyPr/>
          <a:lstStyle/>
          <a:p>
            <a:r>
              <a:rPr lang="en-US" smtClean="0"/>
              <a:t>Add a footer</a:t>
            </a:r>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3117743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2/29/2020</a:t>
            </a:fld>
            <a:endParaRPr lang="en-US"/>
          </a:p>
        </p:txBody>
      </p:sp>
      <p:sp>
        <p:nvSpPr>
          <p:cNvPr id="6" name="Footer Placeholder 5"/>
          <p:cNvSpPr>
            <a:spLocks noGrp="1"/>
          </p:cNvSpPr>
          <p:nvPr>
            <p:ph type="ftr" sz="quarter" idx="11"/>
          </p:nvPr>
        </p:nvSpPr>
        <p:spPr/>
        <p:txBody>
          <a:bodyPr/>
          <a:lstStyle/>
          <a:p>
            <a:r>
              <a:rPr lang="en-US" smtClean="0"/>
              <a:t>Add a footer</a:t>
            </a:r>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071688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pPr/>
              <a:t>2/29/2020</a:t>
            </a:fld>
            <a:endParaRPr lang="en-US"/>
          </a:p>
        </p:txBody>
      </p:sp>
      <p:sp>
        <p:nvSpPr>
          <p:cNvPr id="6" name="Footer Placeholder 5"/>
          <p:cNvSpPr>
            <a:spLocks noGrp="1"/>
          </p:cNvSpPr>
          <p:nvPr>
            <p:ph type="ftr" sz="quarter" idx="11"/>
          </p:nvPr>
        </p:nvSpPr>
        <p:spPr/>
        <p:txBody>
          <a:bodyPr/>
          <a:lstStyle/>
          <a:p>
            <a:r>
              <a:rPr lang="en-US" smtClean="0"/>
              <a:t>Add a footer</a:t>
            </a:r>
            <a:endParaRPr lang="en-US" dirty="0"/>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62D6987-FB6D-4DB8-81B8-AD0F35E3BB5F}" type="slidenum">
              <a:rPr lang="en-US" smtClean="0"/>
              <a:pPr/>
              <a:t>‹#›</a:t>
            </a:fld>
            <a:endParaRPr lang="en-US"/>
          </a:p>
        </p:txBody>
      </p:sp>
    </p:spTree>
    <p:extLst>
      <p:ext uri="{BB962C8B-B14F-4D97-AF65-F5344CB8AC3E}">
        <p14:creationId xmlns:p14="http://schemas.microsoft.com/office/powerpoint/2010/main" val="1874666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pPr/>
              <a:t>2/29/2020</a:t>
            </a:fld>
            <a:endParaRPr lang="en-US"/>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2D6987-FB6D-4DB8-81B8-AD0F35E3BB5F}" type="slidenum">
              <a:rPr lang="en-US" smtClean="0"/>
              <a:pPr/>
              <a:t>‹#›</a:t>
            </a:fld>
            <a:endParaRPr lang="en-US"/>
          </a:p>
        </p:txBody>
      </p:sp>
    </p:spTree>
    <p:extLst>
      <p:ext uri="{BB962C8B-B14F-4D97-AF65-F5344CB8AC3E}">
        <p14:creationId xmlns:p14="http://schemas.microsoft.com/office/powerpoint/2010/main" val="2257592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smtClean="0"/>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pPr/>
              <a:t>2/29/2020</a:t>
            </a:fld>
            <a:endParaRPr lang="en-US"/>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2D6987-FB6D-4DB8-81B8-AD0F35E3BB5F}" type="slidenum">
              <a:rPr lang="en-US" smtClean="0"/>
              <a:pPr/>
              <a:t>‹#›</a:t>
            </a:fld>
            <a:endParaRPr lang="en-US"/>
          </a:p>
        </p:txBody>
      </p:sp>
    </p:spTree>
    <p:extLst>
      <p:ext uri="{BB962C8B-B14F-4D97-AF65-F5344CB8AC3E}">
        <p14:creationId xmlns:p14="http://schemas.microsoft.com/office/powerpoint/2010/main" val="1140395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pPr/>
              <a:t>2/29/2020</a:t>
            </a:fld>
            <a:endParaRPr lang="en-US"/>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2D6987-FB6D-4DB8-81B8-AD0F35E3BB5F}" type="slidenum">
              <a:rPr lang="en-US" smtClean="0"/>
              <a:pPr/>
              <a:t>‹#›</a:t>
            </a:fld>
            <a:endParaRPr lang="en-US"/>
          </a:p>
        </p:txBody>
      </p:sp>
    </p:spTree>
    <p:extLst>
      <p:ext uri="{BB962C8B-B14F-4D97-AF65-F5344CB8AC3E}">
        <p14:creationId xmlns:p14="http://schemas.microsoft.com/office/powerpoint/2010/main" val="4004046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665E195-C89C-4871-8AE9-903FDB8B6D9D}" type="datetimeFigureOut">
              <a:rPr lang="en-US" smtClean="0"/>
              <a:pPr/>
              <a:t>2/29/2020</a:t>
            </a:fld>
            <a:endParaRPr lang="en-US"/>
          </a:p>
        </p:txBody>
      </p:sp>
      <p:sp>
        <p:nvSpPr>
          <p:cNvPr id="8" name="Footer Placeholder 7"/>
          <p:cNvSpPr>
            <a:spLocks noGrp="1"/>
          </p:cNvSpPr>
          <p:nvPr>
            <p:ph type="ftr" sz="quarter" idx="11"/>
          </p:nvPr>
        </p:nvSpPr>
        <p:spPr/>
        <p:txBody>
          <a:bodyPr/>
          <a:lstStyle/>
          <a:p>
            <a:r>
              <a:rPr lang="en-US" smtClean="0"/>
              <a:t>Add a footer</a:t>
            </a:r>
            <a:endParaRPr lang="en-US" dirty="0"/>
          </a:p>
        </p:txBody>
      </p:sp>
      <p:sp>
        <p:nvSpPr>
          <p:cNvPr id="9" name="Slide Number Placeholder 8"/>
          <p:cNvSpPr>
            <a:spLocks noGrp="1"/>
          </p:cNvSpPr>
          <p:nvPr>
            <p:ph type="sldNum" sz="quarter" idx="12"/>
          </p:nvPr>
        </p:nvSpPr>
        <p:spPr/>
        <p:txBody>
          <a:bodyPr/>
          <a:lstStyle/>
          <a:p>
            <a:fld id="{062D6987-FB6D-4DB8-81B8-AD0F35E3BB5F}" type="slidenum">
              <a:rPr lang="en-US" smtClean="0"/>
              <a:pPr/>
              <a:t>‹#›</a:t>
            </a:fld>
            <a:endParaRPr lang="en-US"/>
          </a:p>
        </p:txBody>
      </p:sp>
    </p:spTree>
    <p:extLst>
      <p:ext uri="{BB962C8B-B14F-4D97-AF65-F5344CB8AC3E}">
        <p14:creationId xmlns:p14="http://schemas.microsoft.com/office/powerpoint/2010/main" val="4075243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665E195-C89C-4871-8AE9-903FDB8B6D9D}" type="datetimeFigureOut">
              <a:rPr lang="en-US" smtClean="0"/>
              <a:pPr/>
              <a:t>2/29/2020</a:t>
            </a:fld>
            <a:endParaRPr lang="en-US"/>
          </a:p>
        </p:txBody>
      </p:sp>
      <p:sp>
        <p:nvSpPr>
          <p:cNvPr id="8" name="Footer Placeholder 7"/>
          <p:cNvSpPr>
            <a:spLocks noGrp="1"/>
          </p:cNvSpPr>
          <p:nvPr>
            <p:ph type="ftr" sz="quarter" idx="11"/>
          </p:nvPr>
        </p:nvSpPr>
        <p:spPr/>
        <p:txBody>
          <a:bodyPr/>
          <a:lstStyle/>
          <a:p>
            <a:r>
              <a:rPr lang="en-US" smtClean="0"/>
              <a:t>Add a footer</a:t>
            </a:r>
            <a:endParaRPr lang="en-US" dirty="0"/>
          </a:p>
        </p:txBody>
      </p:sp>
      <p:sp>
        <p:nvSpPr>
          <p:cNvPr id="9" name="Slide Number Placeholder 8"/>
          <p:cNvSpPr>
            <a:spLocks noGrp="1"/>
          </p:cNvSpPr>
          <p:nvPr>
            <p:ph type="sldNum" sz="quarter" idx="12"/>
          </p:nvPr>
        </p:nvSpPr>
        <p:spPr/>
        <p:txBody>
          <a:bodyPr/>
          <a:lstStyle/>
          <a:p>
            <a:fld id="{062D6987-FB6D-4DB8-81B8-AD0F35E3BB5F}" type="slidenum">
              <a:rPr lang="en-US" smtClean="0"/>
              <a:pPr/>
              <a:t>‹#›</a:t>
            </a:fld>
            <a:endParaRPr lang="en-US"/>
          </a:p>
        </p:txBody>
      </p:sp>
    </p:spTree>
    <p:extLst>
      <p:ext uri="{BB962C8B-B14F-4D97-AF65-F5344CB8AC3E}">
        <p14:creationId xmlns:p14="http://schemas.microsoft.com/office/powerpoint/2010/main" val="2689558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65E195-C89C-4871-8AE9-903FDB8B6D9D}" type="datetimeFigureOut">
              <a:rPr lang="en-US" smtClean="0"/>
              <a:t>2/29/2020</a:t>
            </a:fld>
            <a:endParaRPr lang="en-US"/>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996728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65E195-C89C-4871-8AE9-903FDB8B6D9D}" type="datetimeFigureOut">
              <a:rPr lang="en-US" smtClean="0"/>
              <a:t>2/29/2020</a:t>
            </a:fld>
            <a:endParaRPr lang="en-US"/>
          </a:p>
        </p:txBody>
      </p:sp>
      <p:sp>
        <p:nvSpPr>
          <p:cNvPr id="5" name="Footer Placeholder 4"/>
          <p:cNvSpPr>
            <a:spLocks noGrp="1"/>
          </p:cNvSpPr>
          <p:nvPr>
            <p:ph type="ftr" sz="quarter" idx="11"/>
          </p:nvPr>
        </p:nvSpPr>
        <p:spPr/>
        <p:txBody>
          <a:bodyPr/>
          <a:lstStyle/>
          <a:p>
            <a:r>
              <a:rPr lang="en-US" smtClean="0"/>
              <a:t>Add a footer</a:t>
            </a:r>
            <a:endParaRPr lang="en-US" dirty="0"/>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3734768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4665E195-C89C-4871-8AE9-903FDB8B6D9D}" type="datetimeFigureOut">
              <a:rPr lang="en-US" smtClean="0"/>
              <a:pPr/>
              <a:t>2/29/2020</a:t>
            </a:fld>
            <a:endParaRPr lang="en-US"/>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r>
              <a:rPr lang="en-US" smtClean="0"/>
              <a:t>Add a footer</a:t>
            </a:r>
            <a:endParaRPr lang="en-US" dirty="0"/>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062D6987-FB6D-4DB8-81B8-AD0F35E3BB5F}" type="slidenum">
              <a:rPr lang="en-US" smtClean="0"/>
              <a:pPr/>
              <a:t>‹#›</a:t>
            </a:fld>
            <a:endParaRPr lang="en-US"/>
          </a:p>
        </p:txBody>
      </p:sp>
    </p:spTree>
    <p:extLst>
      <p:ext uri="{BB962C8B-B14F-4D97-AF65-F5344CB8AC3E}">
        <p14:creationId xmlns:p14="http://schemas.microsoft.com/office/powerpoint/2010/main" val="3889676311"/>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hyperlink" Target="https://www.zurinstitute.com/boundaries-dual-relationship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bacp.co.uk/events-and-resources/ethics-and-standards/ethical-framework-for-the-counselling-professions/building-an-appropriate-relationship/"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bacp.co.uk/bacp-journals/therapy-today/2014/october-2014/articles/dilemma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Professional Relationships</a:t>
            </a:r>
            <a:br>
              <a:rPr lang="en-US" dirty="0" smtClean="0"/>
            </a:br>
            <a:endParaRPr lang="en-US" dirty="0" smtClean="0"/>
          </a:p>
        </p:txBody>
      </p:sp>
      <p:sp>
        <p:nvSpPr>
          <p:cNvPr id="3" name="Subtitle 2"/>
          <p:cNvSpPr>
            <a:spLocks noGrp="1"/>
          </p:cNvSpPr>
          <p:nvPr>
            <p:ph type="subTitle" idx="1"/>
          </p:nvPr>
        </p:nvSpPr>
        <p:spPr>
          <a:xfrm>
            <a:off x="1154955" y="4152181"/>
            <a:ext cx="9484290" cy="1486619"/>
          </a:xfrm>
        </p:spPr>
        <p:txBody>
          <a:bodyPr>
            <a:normAutofit/>
          </a:bodyPr>
          <a:lstStyle/>
          <a:p>
            <a:r>
              <a:rPr lang="en-US" sz="2800" b="1" dirty="0" smtClean="0"/>
              <a:t>Week 15  - Discussions on: </a:t>
            </a:r>
          </a:p>
          <a:p>
            <a:r>
              <a:rPr lang="en-US" sz="2800" dirty="0" smtClean="0"/>
              <a:t>Supervision &amp; Boundaries - Dual Relationships </a:t>
            </a:r>
            <a:endParaRPr lang="en-US" dirty="0"/>
          </a:p>
        </p:txBody>
      </p:sp>
    </p:spTree>
    <p:extLst>
      <p:ext uri="{BB962C8B-B14F-4D97-AF65-F5344CB8AC3E}">
        <p14:creationId xmlns:p14="http://schemas.microsoft.com/office/powerpoint/2010/main" val="1756136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Todays Schedule</a:t>
            </a:r>
            <a:endParaRPr lang="en-GB" dirty="0"/>
          </a:p>
        </p:txBody>
      </p:sp>
      <p:sp>
        <p:nvSpPr>
          <p:cNvPr id="3" name="Content Placeholder 2"/>
          <p:cNvSpPr>
            <a:spLocks noGrp="1"/>
          </p:cNvSpPr>
          <p:nvPr>
            <p:ph idx="1"/>
          </p:nvPr>
        </p:nvSpPr>
        <p:spPr>
          <a:xfrm>
            <a:off x="879894" y="2603500"/>
            <a:ext cx="10374702" cy="3416300"/>
          </a:xfrm>
          <a:solidFill>
            <a:schemeClr val="accent3">
              <a:lumMod val="20000"/>
              <a:lumOff val="80000"/>
            </a:schemeClr>
          </a:solidFill>
        </p:spPr>
        <p:txBody>
          <a:bodyPr>
            <a:normAutofit lnSpcReduction="10000"/>
          </a:bodyPr>
          <a:lstStyle/>
          <a:p>
            <a:r>
              <a:rPr lang="en-GB" sz="2400" dirty="0" smtClean="0"/>
              <a:t>Check in – Module REVIEW - UKES</a:t>
            </a:r>
          </a:p>
          <a:p>
            <a:r>
              <a:rPr lang="en-GB" sz="2400" dirty="0" smtClean="0"/>
              <a:t>Review on Policy Procedures (EXAMPLE  CISS OR YOUR OWN)</a:t>
            </a:r>
          </a:p>
          <a:p>
            <a:r>
              <a:rPr lang="en-GB" sz="2400" b="1" dirty="0" smtClean="0"/>
              <a:t>Discussions Topics: </a:t>
            </a:r>
            <a:r>
              <a:rPr lang="en-GB" sz="2400" dirty="0" smtClean="0"/>
              <a:t>REVIEW Supervision &amp; Boundaries, Dual Relationships and Multiple Relationships </a:t>
            </a:r>
          </a:p>
          <a:p>
            <a:r>
              <a:rPr lang="en-GB" sz="2400" dirty="0" smtClean="0"/>
              <a:t>Next week preparation -  Review learning from previous week.  </a:t>
            </a:r>
            <a:r>
              <a:rPr lang="en-GB" sz="2400" b="1" dirty="0" smtClean="0"/>
              <a:t>Discussion Topics:  </a:t>
            </a:r>
            <a:r>
              <a:rPr lang="en-GB" sz="2400" dirty="0" smtClean="0"/>
              <a:t>New trends and initiatives in counselling  &amp;   Culture and Diversity – Critiquing the counselling profession</a:t>
            </a:r>
          </a:p>
          <a:p>
            <a:r>
              <a:rPr lang="en-GB" sz="2400" dirty="0" smtClean="0"/>
              <a:t>Break 10:30 </a:t>
            </a:r>
            <a:endParaRPr lang="en-GB" sz="2400" dirty="0"/>
          </a:p>
        </p:txBody>
      </p:sp>
    </p:spTree>
    <p:extLst>
      <p:ext uri="{BB962C8B-B14F-4D97-AF65-F5344CB8AC3E}">
        <p14:creationId xmlns:p14="http://schemas.microsoft.com/office/powerpoint/2010/main" val="3400738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154956" y="1874808"/>
            <a:ext cx="4877784" cy="3090384"/>
          </a:xfrm>
        </p:spPr>
        <p:txBody>
          <a:bodyPr/>
          <a:lstStyle/>
          <a:p>
            <a:r>
              <a:rPr lang="en-GB" dirty="0" smtClean="0"/>
              <a:t>Review</a:t>
            </a:r>
            <a:endParaRPr lang="en-GB" dirty="0"/>
          </a:p>
        </p:txBody>
      </p:sp>
      <p:sp>
        <p:nvSpPr>
          <p:cNvPr id="8" name="Text Placeholder 7"/>
          <p:cNvSpPr>
            <a:spLocks noGrp="1"/>
          </p:cNvSpPr>
          <p:nvPr>
            <p:ph type="body" idx="1"/>
          </p:nvPr>
        </p:nvSpPr>
        <p:spPr/>
        <p:txBody>
          <a:bodyPr/>
          <a:lstStyle/>
          <a:p>
            <a:endParaRPr lang="en-GB"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57358" y="2745536"/>
            <a:ext cx="4523745" cy="2219656"/>
          </a:xfrm>
          <a:prstGeom prst="rect">
            <a:avLst/>
          </a:prstGeom>
        </p:spPr>
      </p:pic>
    </p:spTree>
    <p:extLst>
      <p:ext uri="{BB962C8B-B14F-4D97-AF65-F5344CB8AC3E}">
        <p14:creationId xmlns:p14="http://schemas.microsoft.com/office/powerpoint/2010/main" val="512141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54956" y="1201947"/>
            <a:ext cx="4343400" cy="4727276"/>
          </a:xfrm>
        </p:spPr>
        <p:txBody>
          <a:bodyPr/>
          <a:lstStyle/>
          <a:p>
            <a:r>
              <a:rPr lang="en-GB" dirty="0" smtClean="0"/>
              <a:t>Discussion Topic</a:t>
            </a:r>
            <a:r>
              <a:rPr lang="en-GB" dirty="0"/>
              <a:t/>
            </a:r>
            <a:br>
              <a:rPr lang="en-GB" dirty="0"/>
            </a:br>
            <a:r>
              <a:rPr lang="en-GB" dirty="0" smtClean="0"/>
              <a:t/>
            </a:r>
            <a:br>
              <a:rPr lang="en-GB" dirty="0" smtClean="0"/>
            </a:br>
            <a:r>
              <a:rPr lang="en-GB" dirty="0" smtClean="0"/>
              <a:t>Supervision-Review </a:t>
            </a:r>
            <a:endParaRPr lang="en-GB" dirty="0"/>
          </a:p>
        </p:txBody>
      </p:sp>
      <p:sp>
        <p:nvSpPr>
          <p:cNvPr id="5" name="Text Placeholder 4"/>
          <p:cNvSpPr>
            <a:spLocks noGrp="1"/>
          </p:cNvSpPr>
          <p:nvPr>
            <p:ph type="body" idx="1"/>
          </p:nvPr>
        </p:nvSpPr>
        <p:spPr>
          <a:xfrm>
            <a:off x="13904976" y="6642671"/>
            <a:ext cx="3758184" cy="2286000"/>
          </a:xfrm>
        </p:spPr>
        <p:txBody>
          <a:bodyPr/>
          <a:lstStyle/>
          <a:p>
            <a:r>
              <a:rPr lang="en-GB" dirty="0" smtClean="0"/>
              <a:t> </a:t>
            </a:r>
            <a:endParaRPr lang="en-GB" dirty="0"/>
          </a:p>
        </p:txBody>
      </p:sp>
      <p:pic>
        <p:nvPicPr>
          <p:cNvPr id="1026" name="Picture 2" descr="Image result for images of counsellig supervisio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3523" y="804024"/>
            <a:ext cx="3838575" cy="19240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images of counsellig supervis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3598" y="3031467"/>
            <a:ext cx="2743200" cy="27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738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REVIEW BEV’s PPT Slides on Supervision </a:t>
            </a:r>
            <a:endParaRPr lang="en-GB" dirty="0"/>
          </a:p>
        </p:txBody>
      </p:sp>
      <p:sp>
        <p:nvSpPr>
          <p:cNvPr id="5" name="Content Placeholder 4"/>
          <p:cNvSpPr>
            <a:spLocks noGrp="1"/>
          </p:cNvSpPr>
          <p:nvPr>
            <p:ph idx="1"/>
          </p:nvPr>
        </p:nvSpPr>
        <p:spPr>
          <a:xfrm>
            <a:off x="1154954" y="2603500"/>
            <a:ext cx="9840850" cy="3416300"/>
          </a:xfrm>
          <a:solidFill>
            <a:schemeClr val="accent3">
              <a:lumMod val="20000"/>
              <a:lumOff val="80000"/>
            </a:schemeClr>
          </a:solidFill>
        </p:spPr>
        <p:txBody>
          <a:bodyPr>
            <a:normAutofit/>
          </a:bodyPr>
          <a:lstStyle/>
          <a:p>
            <a:pPr>
              <a:defRPr/>
            </a:pPr>
            <a:r>
              <a:rPr lang="en-US" altLang="en-US" sz="3200" dirty="0">
                <a:cs typeface="Arial" panose="020B0604020202020204" pitchFamily="34" charset="0"/>
              </a:rPr>
              <a:t>Working</a:t>
            </a:r>
            <a:r>
              <a:rPr lang="en-GB" altLang="en-US" sz="3200" dirty="0">
                <a:cs typeface="Arial" panose="020B0604020202020204" pitchFamily="34" charset="0"/>
              </a:rPr>
              <a:t> with human-beings makes it necessary to question, consider and reflect upon what one is doing</a:t>
            </a:r>
            <a:r>
              <a:rPr lang="en-GB" altLang="en-US" sz="3200" dirty="0">
                <a:cs typeface="Arial" panose="020B0604020202020204" pitchFamily="34" charset="0"/>
              </a:rPr>
              <a:t>” (</a:t>
            </a:r>
            <a:r>
              <a:rPr lang="en-GB" altLang="en-US" sz="3200" dirty="0" err="1">
                <a:cs typeface="Arial" panose="020B0604020202020204" pitchFamily="34" charset="0"/>
              </a:rPr>
              <a:t>Portnor</a:t>
            </a:r>
            <a:r>
              <a:rPr lang="en-GB" altLang="en-US" sz="3200" dirty="0">
                <a:cs typeface="Arial" panose="020B0604020202020204" pitchFamily="34" charset="0"/>
              </a:rPr>
              <a:t>, 2007 p.72)</a:t>
            </a:r>
          </a:p>
        </p:txBody>
      </p:sp>
    </p:spTree>
    <p:extLst>
      <p:ext uri="{BB962C8B-B14F-4D97-AF65-F5344CB8AC3E}">
        <p14:creationId xmlns:p14="http://schemas.microsoft.com/office/powerpoint/2010/main" val="2401965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Supervision - REVIEW</a:t>
            </a:r>
            <a:endParaRPr lang="en-GB" dirty="0"/>
          </a:p>
        </p:txBody>
      </p:sp>
      <p:sp>
        <p:nvSpPr>
          <p:cNvPr id="3" name="Content Placeholder 2"/>
          <p:cNvSpPr>
            <a:spLocks noGrp="1"/>
          </p:cNvSpPr>
          <p:nvPr>
            <p:ph idx="1"/>
          </p:nvPr>
        </p:nvSpPr>
        <p:spPr>
          <a:xfrm>
            <a:off x="1154954" y="2609251"/>
            <a:ext cx="9668321" cy="3193451"/>
          </a:xfrm>
          <a:solidFill>
            <a:schemeClr val="accent3">
              <a:lumMod val="20000"/>
              <a:lumOff val="80000"/>
            </a:schemeClr>
          </a:solidFill>
        </p:spPr>
        <p:txBody>
          <a:bodyPr/>
          <a:lstStyle/>
          <a:p>
            <a:r>
              <a:rPr lang="en-GB" sz="2000" dirty="0" smtClean="0"/>
              <a:t>A Formal Arrangement for therapists to discuss their work regularly with a supervisor experienced in both therapy and supervision.</a:t>
            </a:r>
          </a:p>
          <a:p>
            <a:r>
              <a:rPr lang="en-GB" sz="2000" dirty="0" smtClean="0"/>
              <a:t>Task is to work together to ensure and develop the efficacy of the therapist/ client relationship</a:t>
            </a:r>
          </a:p>
          <a:p>
            <a:r>
              <a:rPr lang="en-GB" sz="2000" dirty="0" smtClean="0"/>
              <a:t>Professional supervision is a partnership, it is a contractual, collaborative and confidential process, based upon confidentiality and informed consent (NZAC, 2012)</a:t>
            </a:r>
          </a:p>
          <a:p>
            <a:endParaRPr lang="en-GB" b="1" dirty="0"/>
          </a:p>
        </p:txBody>
      </p:sp>
    </p:spTree>
    <p:extLst>
      <p:ext uri="{BB962C8B-B14F-4D97-AF65-F5344CB8AC3E}">
        <p14:creationId xmlns:p14="http://schemas.microsoft.com/office/powerpoint/2010/main" val="157702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Supervision</a:t>
            </a:r>
            <a:endParaRPr lang="en-GB" dirty="0"/>
          </a:p>
        </p:txBody>
      </p:sp>
      <p:sp>
        <p:nvSpPr>
          <p:cNvPr id="3" name="Content Placeholder 2"/>
          <p:cNvSpPr>
            <a:spLocks noGrp="1"/>
          </p:cNvSpPr>
          <p:nvPr>
            <p:ph idx="1"/>
          </p:nvPr>
        </p:nvSpPr>
        <p:spPr>
          <a:xfrm>
            <a:off x="1154954" y="2603500"/>
            <a:ext cx="10036382" cy="3416300"/>
          </a:xfrm>
          <a:solidFill>
            <a:schemeClr val="accent3">
              <a:lumMod val="20000"/>
              <a:lumOff val="80000"/>
            </a:schemeClr>
          </a:solidFill>
        </p:spPr>
        <p:txBody>
          <a:bodyPr>
            <a:normAutofit/>
          </a:bodyPr>
          <a:lstStyle/>
          <a:p>
            <a:r>
              <a:rPr lang="en-GB" sz="2000" dirty="0" smtClean="0"/>
              <a:t>Has its roots in psychoanalysis and the early Freudians and Jungians to support therapist with the dynamic aspects of their work, particularly the unconscious elements at work between client and therapist.</a:t>
            </a:r>
          </a:p>
          <a:p>
            <a:r>
              <a:rPr lang="en-GB" sz="2000" dirty="0" smtClean="0"/>
              <a:t>Most Professional bodies for counselling require that practitioners receive regular and ongoing supervision (BACP; BPS; UKCP)</a:t>
            </a:r>
          </a:p>
          <a:p>
            <a:r>
              <a:rPr lang="en-GB" sz="2000" dirty="0" smtClean="0"/>
              <a:t>Ongoing supervision widely accepted as </a:t>
            </a:r>
            <a:r>
              <a:rPr lang="en-GB" sz="2000" dirty="0" err="1" smtClean="0"/>
              <a:t>as</a:t>
            </a:r>
            <a:r>
              <a:rPr lang="en-GB" sz="2000" dirty="0" smtClean="0"/>
              <a:t> essential protection of professional and ethical standards</a:t>
            </a:r>
            <a:endParaRPr lang="en-GB" sz="2000" dirty="0"/>
          </a:p>
        </p:txBody>
      </p:sp>
    </p:spTree>
    <p:extLst>
      <p:ext uri="{BB962C8B-B14F-4D97-AF65-F5344CB8AC3E}">
        <p14:creationId xmlns:p14="http://schemas.microsoft.com/office/powerpoint/2010/main" val="78713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Approaches to Supervision</a:t>
            </a:r>
            <a:endParaRPr lang="en-GB" dirty="0"/>
          </a:p>
        </p:txBody>
      </p:sp>
      <p:sp>
        <p:nvSpPr>
          <p:cNvPr id="3" name="Content Placeholder 2"/>
          <p:cNvSpPr>
            <a:spLocks noGrp="1"/>
          </p:cNvSpPr>
          <p:nvPr>
            <p:ph idx="1"/>
          </p:nvPr>
        </p:nvSpPr>
        <p:spPr>
          <a:xfrm>
            <a:off x="1154954" y="2603500"/>
            <a:ext cx="9944367" cy="3416300"/>
          </a:xfrm>
          <a:solidFill>
            <a:schemeClr val="accent3">
              <a:lumMod val="20000"/>
              <a:lumOff val="80000"/>
            </a:schemeClr>
          </a:solidFill>
        </p:spPr>
        <p:txBody>
          <a:bodyPr>
            <a:normAutofit/>
          </a:bodyPr>
          <a:lstStyle/>
          <a:p>
            <a:r>
              <a:rPr lang="en-GB" sz="2400" dirty="0" smtClean="0"/>
              <a:t>In </a:t>
            </a:r>
            <a:r>
              <a:rPr lang="en-GB" sz="2400" dirty="0" err="1" smtClean="0"/>
              <a:t>th</a:t>
            </a:r>
            <a:r>
              <a:rPr lang="en-GB" sz="2400" dirty="0" smtClean="0"/>
              <a:t> USA supervision is directed at developing trainee counsellors, primarily educational, developmental approach</a:t>
            </a:r>
          </a:p>
          <a:p>
            <a:r>
              <a:rPr lang="en-GB" sz="2400" dirty="0" smtClean="0"/>
              <a:t>UK, supervision continues throughout working life, both for the professional accountability in interests of client and the professional and personal development of the counsellor (Hawkins and </a:t>
            </a:r>
            <a:r>
              <a:rPr lang="en-GB" sz="2400" dirty="0" err="1" smtClean="0"/>
              <a:t>Shohet</a:t>
            </a:r>
            <a:r>
              <a:rPr lang="en-GB" sz="2400" dirty="0" smtClean="0"/>
              <a:t>, 2012)</a:t>
            </a:r>
            <a:endParaRPr lang="en-GB" sz="2400" dirty="0"/>
          </a:p>
        </p:txBody>
      </p:sp>
    </p:spTree>
    <p:extLst>
      <p:ext uri="{BB962C8B-B14F-4D97-AF65-F5344CB8AC3E}">
        <p14:creationId xmlns:p14="http://schemas.microsoft.com/office/powerpoint/2010/main" val="561377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Hawkins and </a:t>
            </a:r>
            <a:r>
              <a:rPr lang="en-GB" dirty="0" err="1"/>
              <a:t>Shohet</a:t>
            </a:r>
            <a:r>
              <a:rPr lang="en-GB" dirty="0"/>
              <a:t>, 2012</a:t>
            </a:r>
          </a:p>
        </p:txBody>
      </p:sp>
      <p:sp>
        <p:nvSpPr>
          <p:cNvPr id="3" name="Content Placeholder 2"/>
          <p:cNvSpPr>
            <a:spLocks noGrp="1"/>
          </p:cNvSpPr>
          <p:nvPr>
            <p:ph idx="1"/>
          </p:nvPr>
        </p:nvSpPr>
        <p:spPr>
          <a:xfrm>
            <a:off x="1154954" y="2603500"/>
            <a:ext cx="10243416" cy="3416300"/>
          </a:xfrm>
          <a:solidFill>
            <a:schemeClr val="accent3">
              <a:lumMod val="20000"/>
              <a:lumOff val="80000"/>
            </a:schemeClr>
          </a:solidFill>
        </p:spPr>
        <p:txBody>
          <a:bodyPr/>
          <a:lstStyle/>
          <a:p>
            <a:r>
              <a:rPr lang="en-GB" dirty="0" smtClean="0"/>
              <a:t>Seven modes of supervision:</a:t>
            </a:r>
          </a:p>
          <a:p>
            <a:r>
              <a:rPr lang="en-GB" dirty="0" smtClean="0"/>
              <a:t>Focus on client and how they present</a:t>
            </a:r>
          </a:p>
          <a:p>
            <a:r>
              <a:rPr lang="en-GB" dirty="0" smtClean="0"/>
              <a:t>Explore strategies and interventions used by supervisee</a:t>
            </a:r>
          </a:p>
          <a:p>
            <a:r>
              <a:rPr lang="en-GB" dirty="0" smtClean="0"/>
              <a:t>Focus on relationship between client and supervisee</a:t>
            </a:r>
          </a:p>
          <a:p>
            <a:r>
              <a:rPr lang="en-GB" dirty="0" smtClean="0"/>
              <a:t>Focus on supervisee</a:t>
            </a:r>
          </a:p>
          <a:p>
            <a:r>
              <a:rPr lang="en-GB" dirty="0" smtClean="0"/>
              <a:t>Supervisory relationship</a:t>
            </a:r>
          </a:p>
          <a:p>
            <a:r>
              <a:rPr lang="en-GB" dirty="0" smtClean="0"/>
              <a:t>Supervisors own process</a:t>
            </a:r>
          </a:p>
          <a:p>
            <a:r>
              <a:rPr lang="en-GB" dirty="0" smtClean="0"/>
              <a:t>Wider context in which work takes place</a:t>
            </a:r>
            <a:endParaRPr lang="en-GB" dirty="0"/>
          </a:p>
        </p:txBody>
      </p:sp>
    </p:spTree>
    <p:extLst>
      <p:ext uri="{BB962C8B-B14F-4D97-AF65-F5344CB8AC3E}">
        <p14:creationId xmlns:p14="http://schemas.microsoft.com/office/powerpoint/2010/main" val="2265391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Cyclical Model (Page and </a:t>
            </a:r>
            <a:r>
              <a:rPr lang="en-GB" dirty="0" err="1" smtClean="0"/>
              <a:t>Wosket</a:t>
            </a:r>
            <a:r>
              <a:rPr lang="en-GB" dirty="0" smtClean="0"/>
              <a:t>, 2001)</a:t>
            </a:r>
            <a:endParaRPr lang="en-GB" dirty="0"/>
          </a:p>
        </p:txBody>
      </p:sp>
      <p:sp>
        <p:nvSpPr>
          <p:cNvPr id="3" name="Content Placeholder 2"/>
          <p:cNvSpPr>
            <a:spLocks noGrp="1"/>
          </p:cNvSpPr>
          <p:nvPr>
            <p:ph idx="1"/>
          </p:nvPr>
        </p:nvSpPr>
        <p:spPr>
          <a:xfrm>
            <a:off x="1154954" y="2793281"/>
            <a:ext cx="9886857" cy="3416300"/>
          </a:xfrm>
          <a:solidFill>
            <a:schemeClr val="accent3">
              <a:lumMod val="20000"/>
              <a:lumOff val="80000"/>
            </a:schemeClr>
          </a:solidFill>
        </p:spPr>
        <p:txBody>
          <a:bodyPr/>
          <a:lstStyle/>
          <a:p>
            <a:r>
              <a:rPr lang="en-GB" dirty="0" smtClean="0"/>
              <a:t>Contracting, ground rules and expectations</a:t>
            </a:r>
          </a:p>
          <a:p>
            <a:r>
              <a:rPr lang="en-GB" dirty="0" smtClean="0"/>
              <a:t>Focus</a:t>
            </a:r>
          </a:p>
          <a:p>
            <a:r>
              <a:rPr lang="en-GB" dirty="0" smtClean="0"/>
              <a:t>Reflection</a:t>
            </a:r>
          </a:p>
          <a:p>
            <a:r>
              <a:rPr lang="en-GB" dirty="0" smtClean="0"/>
              <a:t>Building link between supervision and work with client</a:t>
            </a:r>
          </a:p>
          <a:p>
            <a:r>
              <a:rPr lang="en-GB" dirty="0" smtClean="0"/>
              <a:t>Review and evaluation</a:t>
            </a:r>
            <a:endParaRPr lang="en-GB" dirty="0"/>
          </a:p>
        </p:txBody>
      </p:sp>
      <p:pic>
        <p:nvPicPr>
          <p:cNvPr id="307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1834" y="2881223"/>
            <a:ext cx="2731697" cy="3013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7839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Counselling Supervision Core Tasks</a:t>
            </a:r>
            <a:endParaRPr lang="en-GB" dirty="0"/>
          </a:p>
        </p:txBody>
      </p:sp>
      <p:sp>
        <p:nvSpPr>
          <p:cNvPr id="3" name="Content Placeholder 2"/>
          <p:cNvSpPr>
            <a:spLocks noGrp="1"/>
          </p:cNvSpPr>
          <p:nvPr>
            <p:ph idx="1"/>
          </p:nvPr>
        </p:nvSpPr>
        <p:spPr>
          <a:xfrm>
            <a:off x="1154954" y="2603500"/>
            <a:ext cx="9829348" cy="3416300"/>
          </a:xfrm>
          <a:solidFill>
            <a:schemeClr val="accent3">
              <a:lumMod val="20000"/>
              <a:lumOff val="80000"/>
            </a:schemeClr>
          </a:solidFill>
        </p:spPr>
        <p:txBody>
          <a:bodyPr>
            <a:normAutofit fontScale="92500" lnSpcReduction="10000"/>
          </a:bodyPr>
          <a:lstStyle/>
          <a:p>
            <a:r>
              <a:rPr lang="en-GB" dirty="0" smtClean="0"/>
              <a:t>Intended to make major contribution to the ethical integrity of work with clients.</a:t>
            </a:r>
          </a:p>
          <a:p>
            <a:r>
              <a:rPr lang="en-GB" dirty="0" smtClean="0"/>
              <a:t>Normative</a:t>
            </a:r>
          </a:p>
          <a:p>
            <a:r>
              <a:rPr lang="en-GB" dirty="0" smtClean="0"/>
              <a:t>Formative</a:t>
            </a:r>
          </a:p>
          <a:p>
            <a:r>
              <a:rPr lang="en-GB" dirty="0" smtClean="0"/>
              <a:t>Restorative</a:t>
            </a:r>
          </a:p>
          <a:p>
            <a:r>
              <a:rPr lang="en-GB" dirty="0" smtClean="0"/>
              <a:t>The preventative function is to reduce the counsellors risk of burnout or secondary traumatisation</a:t>
            </a:r>
          </a:p>
          <a:p>
            <a:r>
              <a:rPr lang="en-GB" dirty="0" smtClean="0"/>
              <a:t>Providing support to prevent counsellor from becoming ‘self-protective’ against emotional pain</a:t>
            </a:r>
          </a:p>
          <a:p>
            <a:r>
              <a:rPr lang="en-GB" dirty="0" smtClean="0"/>
              <a:t>Modelling</a:t>
            </a:r>
          </a:p>
          <a:p>
            <a:pPr marL="0" indent="0">
              <a:buNone/>
            </a:pPr>
            <a:r>
              <a:rPr lang="en-GB" dirty="0" smtClean="0"/>
              <a:t>        (</a:t>
            </a:r>
            <a:r>
              <a:rPr lang="en-GB" dirty="0" err="1" smtClean="0"/>
              <a:t>Inskipp</a:t>
            </a:r>
            <a:r>
              <a:rPr lang="en-GB" dirty="0" smtClean="0"/>
              <a:t>, 1986; Proctor, 1988; </a:t>
            </a:r>
            <a:r>
              <a:rPr lang="en-GB" dirty="0" err="1" smtClean="0"/>
              <a:t>Inskipp</a:t>
            </a:r>
            <a:r>
              <a:rPr lang="en-GB" dirty="0" smtClean="0"/>
              <a:t> and Proctor, 1994; 1995)</a:t>
            </a:r>
            <a:endParaRPr lang="en-GB" dirty="0"/>
          </a:p>
        </p:txBody>
      </p:sp>
    </p:spTree>
    <p:extLst>
      <p:ext uri="{BB962C8B-B14F-4D97-AF65-F5344CB8AC3E}">
        <p14:creationId xmlns:p14="http://schemas.microsoft.com/office/powerpoint/2010/main" val="2362165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a:xfrm>
            <a:off x="862642" y="2603500"/>
            <a:ext cx="10328694" cy="3416300"/>
          </a:xfrm>
          <a:solidFill>
            <a:schemeClr val="accent3">
              <a:lumMod val="20000"/>
              <a:lumOff val="80000"/>
            </a:schemeClr>
          </a:solidFill>
        </p:spPr>
        <p:txBody>
          <a:bodyPr>
            <a:normAutofit fontScale="92500" lnSpcReduction="20000"/>
          </a:bodyPr>
          <a:lstStyle/>
          <a:p>
            <a:r>
              <a:rPr lang="en-GB" dirty="0"/>
              <a:t>Bond, T. (2015) Standards and Ethics </a:t>
            </a:r>
            <a:r>
              <a:rPr lang="en-GB" dirty="0" err="1" smtClean="0"/>
              <a:t>foondon</a:t>
            </a:r>
            <a:r>
              <a:rPr lang="en-GB" dirty="0"/>
              <a:t>: Sage Publications Ltd.</a:t>
            </a:r>
          </a:p>
          <a:p>
            <a:r>
              <a:rPr lang="en-GB" dirty="0"/>
              <a:t>Hawkins, P. and </a:t>
            </a:r>
            <a:r>
              <a:rPr lang="en-GB" dirty="0" err="1"/>
              <a:t>Shohet</a:t>
            </a:r>
            <a:r>
              <a:rPr lang="en-GB" dirty="0"/>
              <a:t>, R., 2012.  </a:t>
            </a:r>
            <a:r>
              <a:rPr lang="en-GB" i="1" dirty="0"/>
              <a:t>Supervision in the Helping Professions</a:t>
            </a:r>
            <a:r>
              <a:rPr lang="en-GB" dirty="0"/>
              <a:t>.  Open University Press</a:t>
            </a:r>
          </a:p>
          <a:p>
            <a:r>
              <a:rPr lang="en-GB" dirty="0"/>
              <a:t>Feltham, c., Hanley, T and Winter, L.A. (2017) The Sage Handbook of Counselling and Psychotherapy 4th </a:t>
            </a:r>
            <a:r>
              <a:rPr lang="en-GB" dirty="0" err="1"/>
              <a:t>edn</a:t>
            </a:r>
            <a:r>
              <a:rPr lang="en-GB" dirty="0"/>
              <a:t>. London: Sage Chapter 4.9</a:t>
            </a:r>
          </a:p>
          <a:p>
            <a:r>
              <a:rPr lang="en-GB" dirty="0"/>
              <a:t>Jenkins, P (in press) Professional Practice in Counselling and Psychotherapy, Ethics and Law.  London: Sage</a:t>
            </a:r>
          </a:p>
          <a:p>
            <a:r>
              <a:rPr lang="en-GB" dirty="0"/>
              <a:t>McLeod, J &amp; McLeod, J. (2011) Counselling Skills: A Practical Guide for Counsellors and Helping Professionals. Open University Press Chapter 20</a:t>
            </a:r>
          </a:p>
          <a:p>
            <a:r>
              <a:rPr lang="en-GB" dirty="0"/>
              <a:t>Reeves, A.  (2013) An Introduction to Counselling and Psychotherapy.  London: Sage.  Chapter 9</a:t>
            </a:r>
          </a:p>
          <a:p>
            <a:r>
              <a:rPr lang="en-GB" dirty="0"/>
              <a:t>Pilgrim, D (2017) Key Concepts in Mental Health 4thedn.  London: Sage</a:t>
            </a:r>
          </a:p>
          <a:p>
            <a:endParaRPr lang="en-GB" dirty="0"/>
          </a:p>
        </p:txBody>
      </p:sp>
    </p:spTree>
    <p:extLst>
      <p:ext uri="{BB962C8B-B14F-4D97-AF65-F5344CB8AC3E}">
        <p14:creationId xmlns:p14="http://schemas.microsoft.com/office/powerpoint/2010/main" val="3761267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6854" y="2679192"/>
            <a:ext cx="5290868" cy="2286000"/>
          </a:xfrm>
        </p:spPr>
        <p:txBody>
          <a:bodyPr/>
          <a:lstStyle/>
          <a:p>
            <a:r>
              <a:rPr lang="en-GB" b="1" dirty="0" smtClean="0"/>
              <a:t>Discussion Topic</a:t>
            </a:r>
            <a:r>
              <a:rPr lang="en-GB" dirty="0" smtClean="0"/>
              <a:t/>
            </a:r>
            <a:br>
              <a:rPr lang="en-GB" dirty="0" smtClean="0"/>
            </a:br>
            <a:r>
              <a:rPr lang="en-GB" sz="2800" dirty="0" smtClean="0"/>
              <a:t>Boundaries</a:t>
            </a:r>
            <a:r>
              <a:rPr lang="en-GB" sz="2800" dirty="0"/>
              <a:t/>
            </a:r>
            <a:br>
              <a:rPr lang="en-GB" sz="2800" dirty="0"/>
            </a:br>
            <a:r>
              <a:rPr lang="en-GB" sz="2800" dirty="0" smtClean="0"/>
              <a:t>Dual Relationships</a:t>
            </a:r>
            <a:br>
              <a:rPr lang="en-GB" sz="2800" dirty="0" smtClean="0"/>
            </a:br>
            <a:r>
              <a:rPr lang="en-GB" sz="2800" dirty="0" smtClean="0"/>
              <a:t>Multiple Relationship </a:t>
            </a:r>
            <a:endParaRPr lang="en-GB" sz="2800" dirty="0"/>
          </a:p>
        </p:txBody>
      </p:sp>
      <p:sp>
        <p:nvSpPr>
          <p:cNvPr id="5" name="Text Placeholder 4"/>
          <p:cNvSpPr>
            <a:spLocks noGrp="1"/>
          </p:cNvSpPr>
          <p:nvPr>
            <p:ph type="body" idx="1"/>
          </p:nvPr>
        </p:nvSpPr>
        <p:spPr/>
        <p:txBody>
          <a:bodyPr/>
          <a:lstStyle/>
          <a:p>
            <a:endParaRPr lang="en-GB"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3790" y="1983177"/>
            <a:ext cx="4514850" cy="2914650"/>
          </a:xfrm>
          <a:prstGeom prst="rect">
            <a:avLst/>
          </a:prstGeom>
        </p:spPr>
      </p:pic>
    </p:spTree>
    <p:extLst>
      <p:ext uri="{BB962C8B-B14F-4D97-AF65-F5344CB8AC3E}">
        <p14:creationId xmlns:p14="http://schemas.microsoft.com/office/powerpoint/2010/main" val="1768949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Boundaries in therapy </a:t>
            </a:r>
            <a:endParaRPr lang="en-GB" dirty="0"/>
          </a:p>
        </p:txBody>
      </p:sp>
      <p:sp>
        <p:nvSpPr>
          <p:cNvPr id="5" name="Content Placeholder 4"/>
          <p:cNvSpPr>
            <a:spLocks noGrp="1"/>
          </p:cNvSpPr>
          <p:nvPr>
            <p:ph idx="1"/>
          </p:nvPr>
        </p:nvSpPr>
        <p:spPr>
          <a:xfrm>
            <a:off x="713117" y="2603500"/>
            <a:ext cx="10662249" cy="3416300"/>
          </a:xfrm>
          <a:solidFill>
            <a:schemeClr val="accent3">
              <a:lumMod val="20000"/>
              <a:lumOff val="80000"/>
            </a:schemeClr>
          </a:solidFill>
        </p:spPr>
        <p:txBody>
          <a:bodyPr>
            <a:normAutofit fontScale="70000" lnSpcReduction="20000"/>
          </a:bodyPr>
          <a:lstStyle/>
          <a:p>
            <a:endParaRPr lang="en-GB" dirty="0" smtClean="0">
              <a:hlinkClick r:id="rId2"/>
            </a:endParaRPr>
          </a:p>
          <a:p>
            <a:r>
              <a:rPr lang="en-GB" sz="2900" dirty="0" smtClean="0"/>
              <a:t>“define </a:t>
            </a:r>
            <a:r>
              <a:rPr lang="en-GB" sz="2900" dirty="0"/>
              <a:t>the therapeutic-fiduciary relationships or what has been referred to as the "therapeutic frame." They distinguish psychotherapy from social, familial, sexual, business and many other types of relationships. </a:t>
            </a:r>
            <a:endParaRPr lang="en-GB" sz="2900" dirty="0" smtClean="0"/>
          </a:p>
          <a:p>
            <a:r>
              <a:rPr lang="en-GB" sz="2900" dirty="0" smtClean="0"/>
              <a:t>Some </a:t>
            </a:r>
            <a:r>
              <a:rPr lang="en-GB" sz="2900" dirty="0"/>
              <a:t>boundaries are drawn around the therapeutic relationships and include concerns with time and place of sessions, fees and confidentiality or privacy. </a:t>
            </a:r>
            <a:endParaRPr lang="en-GB" sz="2900" dirty="0" smtClean="0"/>
          </a:p>
          <a:p>
            <a:r>
              <a:rPr lang="en-GB" sz="2900" dirty="0" smtClean="0"/>
              <a:t>Boundaries </a:t>
            </a:r>
            <a:r>
              <a:rPr lang="en-GB" sz="2900" dirty="0"/>
              <a:t>of another sort are drawn between therapists and clients rather than around them and include therapists self-disclosure, physical contact (i.e., touch), giving and receiving gifts, contact outside of the normal therapy session, use of language, clothing and proximity of therapist and client during </a:t>
            </a:r>
            <a:r>
              <a:rPr lang="en-GB" sz="2900" dirty="0" smtClean="0"/>
              <a:t>sessions</a:t>
            </a:r>
            <a:r>
              <a:rPr lang="en-GB" sz="2900" dirty="0" smtClean="0">
                <a:hlinkClick r:id="rId2"/>
              </a:rPr>
              <a:t>”</a:t>
            </a:r>
          </a:p>
          <a:p>
            <a:r>
              <a:rPr lang="en-GB" dirty="0" smtClean="0">
                <a:hlinkClick r:id="rId2"/>
              </a:rPr>
              <a:t>https</a:t>
            </a:r>
            <a:r>
              <a:rPr lang="en-GB" dirty="0">
                <a:hlinkClick r:id="rId2"/>
              </a:rPr>
              <a:t>://www.zurinstitute.com/boundaries-dual-relationships/</a:t>
            </a:r>
            <a:endParaRPr lang="en-GB" dirty="0"/>
          </a:p>
        </p:txBody>
      </p:sp>
    </p:spTree>
    <p:extLst>
      <p:ext uri="{BB962C8B-B14F-4D97-AF65-F5344CB8AC3E}">
        <p14:creationId xmlns:p14="http://schemas.microsoft.com/office/powerpoint/2010/main" val="340836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Boundary crossings and boundary violations</a:t>
            </a:r>
            <a:r>
              <a:rPr lang="en-GB" dirty="0"/>
              <a:t> </a:t>
            </a:r>
            <a:endParaRPr lang="en-GB" dirty="0"/>
          </a:p>
        </p:txBody>
      </p:sp>
      <p:sp>
        <p:nvSpPr>
          <p:cNvPr id="3" name="Content Placeholder 2"/>
          <p:cNvSpPr>
            <a:spLocks noGrp="1"/>
          </p:cNvSpPr>
          <p:nvPr>
            <p:ph idx="1"/>
          </p:nvPr>
        </p:nvSpPr>
        <p:spPr>
          <a:xfrm>
            <a:off x="977660" y="2603500"/>
            <a:ext cx="10104408" cy="3388983"/>
          </a:xfrm>
          <a:solidFill>
            <a:schemeClr val="accent3">
              <a:lumMod val="20000"/>
              <a:lumOff val="80000"/>
            </a:schemeClr>
          </a:solidFill>
        </p:spPr>
        <p:txBody>
          <a:bodyPr>
            <a:noAutofit/>
          </a:bodyPr>
          <a:lstStyle/>
          <a:p>
            <a:r>
              <a:rPr lang="en-GB" sz="2400" dirty="0" smtClean="0"/>
              <a:t>“refer </a:t>
            </a:r>
            <a:r>
              <a:rPr lang="en-GB" sz="2400" dirty="0"/>
              <a:t>to any deviation from traditional, strict, 'only in the office,' emotionally distant forms of therapy or any deviation from rigid risk-management protocols. </a:t>
            </a:r>
            <a:endParaRPr lang="en-GB" sz="2400" dirty="0" smtClean="0"/>
          </a:p>
          <a:p>
            <a:r>
              <a:rPr lang="en-GB" sz="2400" b="1" dirty="0" smtClean="0"/>
              <a:t>Boundary </a:t>
            </a:r>
            <a:r>
              <a:rPr lang="en-GB" sz="2400" b="1" dirty="0"/>
              <a:t>violations</a:t>
            </a:r>
            <a:r>
              <a:rPr lang="en-GB" sz="2400" dirty="0"/>
              <a:t> occur when therapists cross the line of decency and violate or exploit their clients. </a:t>
            </a:r>
            <a:endParaRPr lang="en-GB" sz="2400" dirty="0" smtClean="0"/>
          </a:p>
          <a:p>
            <a:r>
              <a:rPr lang="en-GB" sz="2400" b="1" dirty="0" smtClean="0"/>
              <a:t>Boundary </a:t>
            </a:r>
            <a:r>
              <a:rPr lang="en-GB" sz="2400" b="1" dirty="0"/>
              <a:t>crossing</a:t>
            </a:r>
            <a:r>
              <a:rPr lang="en-GB" sz="2400" dirty="0"/>
              <a:t> often involved clinically effective interventions, such as self-disclosure, home visit, non-sexual touch, gifts or </a:t>
            </a:r>
            <a:r>
              <a:rPr lang="en-GB" sz="2400" dirty="0" smtClean="0"/>
              <a:t>bartering.”</a:t>
            </a:r>
            <a:endParaRPr lang="en-GB" sz="2400" dirty="0"/>
          </a:p>
        </p:txBody>
      </p:sp>
    </p:spTree>
    <p:extLst>
      <p:ext uri="{BB962C8B-B14F-4D97-AF65-F5344CB8AC3E}">
        <p14:creationId xmlns:p14="http://schemas.microsoft.com/office/powerpoint/2010/main" val="1878265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Dual relationships or Multiple Relationships</a:t>
            </a:r>
            <a:endParaRPr lang="en-GB" dirty="0"/>
          </a:p>
        </p:txBody>
      </p:sp>
      <p:sp>
        <p:nvSpPr>
          <p:cNvPr id="3" name="Content Placeholder 2"/>
          <p:cNvSpPr>
            <a:spLocks noGrp="1"/>
          </p:cNvSpPr>
          <p:nvPr>
            <p:ph idx="1"/>
          </p:nvPr>
        </p:nvSpPr>
        <p:spPr>
          <a:xfrm>
            <a:off x="1154954" y="2603500"/>
            <a:ext cx="10093891" cy="3416300"/>
          </a:xfrm>
          <a:solidFill>
            <a:schemeClr val="accent3">
              <a:lumMod val="20000"/>
              <a:lumOff val="80000"/>
            </a:schemeClr>
          </a:solidFill>
        </p:spPr>
        <p:txBody>
          <a:bodyPr/>
          <a:lstStyle/>
          <a:p>
            <a:r>
              <a:rPr lang="en-GB" sz="2400" dirty="0" smtClean="0"/>
              <a:t>“in </a:t>
            </a:r>
            <a:r>
              <a:rPr lang="en-GB" sz="2400" dirty="0"/>
              <a:t>psychotherapy refers to any situation where multiple roles exist between a therapist and a client. </a:t>
            </a:r>
            <a:endParaRPr lang="en-GB" sz="2400" dirty="0" smtClean="0"/>
          </a:p>
          <a:p>
            <a:r>
              <a:rPr lang="en-GB" sz="2400" dirty="0" smtClean="0"/>
              <a:t>Examples </a:t>
            </a:r>
            <a:r>
              <a:rPr lang="en-GB" sz="2400" dirty="0"/>
              <a:t>of dual relationships are when the client is also a student, friend, family member, employee or business associate of the </a:t>
            </a:r>
            <a:r>
              <a:rPr lang="en-GB" sz="2400" dirty="0" smtClean="0"/>
              <a:t>therapist”.</a:t>
            </a:r>
          </a:p>
          <a:p>
            <a:r>
              <a:rPr lang="en-GB" sz="2800" dirty="0" smtClean="0"/>
              <a:t>Review Hand outs - . </a:t>
            </a:r>
            <a:endParaRPr lang="en-GB" sz="2800" dirty="0"/>
          </a:p>
        </p:txBody>
      </p:sp>
    </p:spTree>
    <p:extLst>
      <p:ext uri="{BB962C8B-B14F-4D97-AF65-F5344CB8AC3E}">
        <p14:creationId xmlns:p14="http://schemas.microsoft.com/office/powerpoint/2010/main" val="1608652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563592"/>
            <a:ext cx="8825659" cy="1593011"/>
          </a:xfrm>
        </p:spPr>
        <p:txBody>
          <a:bodyPr/>
          <a:lstStyle/>
          <a:p>
            <a:r>
              <a:rPr lang="en-GB" sz="2800" b="1" dirty="0" smtClean="0"/>
              <a:t>Building Appropriate Relationship – Ethical Framework (2018) </a:t>
            </a:r>
            <a:r>
              <a:rPr lang="en-GB" sz="1200" dirty="0">
                <a:hlinkClick r:id="rId2"/>
              </a:rPr>
              <a:t>https://www.bacp.co.uk/events-and-resources/ethics-and-standards/ethical-framework-for-the-counselling-professions/building-an-appropriate-relationship</a:t>
            </a:r>
            <a:r>
              <a:rPr lang="en-GB" sz="1200" dirty="0" smtClean="0">
                <a:hlinkClick r:id="rId2"/>
              </a:rPr>
              <a:t>/</a:t>
            </a:r>
            <a:r>
              <a:rPr lang="en-GB" sz="1200" dirty="0" smtClean="0"/>
              <a:t/>
            </a:r>
            <a:br>
              <a:rPr lang="en-GB" sz="1200" dirty="0" smtClean="0"/>
            </a:br>
            <a:endParaRPr lang="en-GB" sz="1200" b="1" dirty="0"/>
          </a:p>
        </p:txBody>
      </p:sp>
      <p:sp>
        <p:nvSpPr>
          <p:cNvPr id="3" name="Content Placeholder 2"/>
          <p:cNvSpPr>
            <a:spLocks noGrp="1"/>
          </p:cNvSpPr>
          <p:nvPr>
            <p:ph idx="1"/>
          </p:nvPr>
        </p:nvSpPr>
        <p:spPr>
          <a:xfrm>
            <a:off x="833888" y="2334883"/>
            <a:ext cx="10414958" cy="3684917"/>
          </a:xfrm>
          <a:solidFill>
            <a:schemeClr val="accent3">
              <a:lumMod val="20000"/>
              <a:lumOff val="80000"/>
            </a:schemeClr>
          </a:solidFill>
        </p:spPr>
        <p:txBody>
          <a:bodyPr>
            <a:normAutofit/>
          </a:bodyPr>
          <a:lstStyle/>
          <a:p>
            <a:pPr marL="0" indent="0">
              <a:buNone/>
            </a:pPr>
            <a:r>
              <a:rPr lang="en-GB" b="1" dirty="0" smtClean="0"/>
              <a:t>33</a:t>
            </a:r>
            <a:r>
              <a:rPr lang="en-GB" dirty="0"/>
              <a:t>.</a:t>
            </a:r>
            <a:r>
              <a:rPr lang="en-GB" sz="2000" b="1" dirty="0"/>
              <a:t> </a:t>
            </a:r>
            <a:r>
              <a:rPr lang="en-GB" sz="2000" b="1" i="1" dirty="0"/>
              <a:t>We will establish and maintain appropriate professional and personal boundaries in our relationships with clients by ensuring that</a:t>
            </a:r>
            <a:r>
              <a:rPr lang="en-GB" sz="2000" b="1" dirty="0" smtClean="0"/>
              <a:t>:</a:t>
            </a:r>
          </a:p>
          <a:p>
            <a:pPr marL="0" indent="0">
              <a:buNone/>
            </a:pPr>
            <a:r>
              <a:rPr lang="en-GB" sz="2400" b="1" dirty="0" smtClean="0"/>
              <a:t>a</a:t>
            </a:r>
            <a:r>
              <a:rPr lang="en-GB" sz="2400" dirty="0" smtClean="0"/>
              <a:t>. these </a:t>
            </a:r>
            <a:r>
              <a:rPr lang="en-GB" sz="2400" dirty="0"/>
              <a:t>boundaries are consistent with the aims of working together and beneficial to the client</a:t>
            </a:r>
            <a:r>
              <a:rPr lang="en-GB" sz="2400" dirty="0"/>
              <a:t/>
            </a:r>
            <a:br>
              <a:rPr lang="en-GB" sz="2400" dirty="0"/>
            </a:br>
            <a:r>
              <a:rPr lang="en-GB" sz="2400" b="1" dirty="0"/>
              <a:t>b</a:t>
            </a:r>
            <a:r>
              <a:rPr lang="en-GB" sz="2400" dirty="0"/>
              <a:t>. </a:t>
            </a:r>
            <a:r>
              <a:rPr lang="en-GB" sz="2400" b="1" dirty="0"/>
              <a:t>any dual or multiple relationships </a:t>
            </a:r>
            <a:r>
              <a:rPr lang="en-GB" sz="2400" dirty="0"/>
              <a:t>will be avoided where the risks of harm to the client outweigh any benefits to the client</a:t>
            </a:r>
            <a:r>
              <a:rPr lang="en-GB" sz="2400" dirty="0"/>
              <a:t/>
            </a:r>
            <a:br>
              <a:rPr lang="en-GB" sz="2400" dirty="0"/>
            </a:br>
            <a:r>
              <a:rPr lang="en-GB" sz="2400" b="1" dirty="0"/>
              <a:t>c</a:t>
            </a:r>
            <a:r>
              <a:rPr lang="en-GB" sz="2400" dirty="0"/>
              <a:t>. reasonable care is taken to separate and maintain a distinction between our personal and professional presence on social media where this could result in harmful dual relationships with </a:t>
            </a:r>
            <a:r>
              <a:rPr lang="en-GB" sz="2400" dirty="0" smtClean="0"/>
              <a:t>clients.</a:t>
            </a:r>
          </a:p>
          <a:p>
            <a:pPr marL="0" indent="0">
              <a:buNone/>
            </a:pPr>
            <a:endParaRPr lang="en-GB" sz="2400" dirty="0"/>
          </a:p>
        </p:txBody>
      </p:sp>
    </p:spTree>
    <p:extLst>
      <p:ext uri="{BB962C8B-B14F-4D97-AF65-F5344CB8AC3E}">
        <p14:creationId xmlns:p14="http://schemas.microsoft.com/office/powerpoint/2010/main" val="447960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154954" y="2603500"/>
            <a:ext cx="9789091" cy="3416300"/>
          </a:xfrm>
          <a:solidFill>
            <a:schemeClr val="accent3">
              <a:lumMod val="20000"/>
              <a:lumOff val="80000"/>
            </a:schemeClr>
          </a:solidFill>
        </p:spPr>
        <p:txBody>
          <a:bodyPr>
            <a:normAutofit/>
          </a:bodyPr>
          <a:lstStyle/>
          <a:p>
            <a:r>
              <a:rPr lang="en-GB" sz="2400" b="1" dirty="0"/>
              <a:t>d</a:t>
            </a:r>
            <a:r>
              <a:rPr lang="en-GB" sz="2400" dirty="0"/>
              <a:t>. the impact of any dual or multiple relationships will be periodically reviewed in supervision and discussed with clients when appropriate. They may also be discussed with any colleagues or managers in order to enhance the integrity of the work being undertaken</a:t>
            </a:r>
            <a:r>
              <a:rPr lang="en-GB" sz="2400" dirty="0" smtClean="0"/>
              <a:t>.</a:t>
            </a:r>
          </a:p>
          <a:p>
            <a:r>
              <a:rPr lang="en-GB" sz="2400" dirty="0" smtClean="0"/>
              <a:t>BACP (2019) Dual Roles in the Counselling Profession – Moodle Page </a:t>
            </a:r>
          </a:p>
          <a:p>
            <a:endParaRPr lang="en-GB" sz="2400" dirty="0"/>
          </a:p>
          <a:p>
            <a:endParaRPr lang="en-GB" sz="2400" dirty="0"/>
          </a:p>
        </p:txBody>
      </p:sp>
    </p:spTree>
    <p:extLst>
      <p:ext uri="{BB962C8B-B14F-4D97-AF65-F5344CB8AC3E}">
        <p14:creationId xmlns:p14="http://schemas.microsoft.com/office/powerpoint/2010/main" val="3385064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Dual Relationship – Dilemma </a:t>
            </a:r>
            <a:endParaRPr lang="en-GB" dirty="0"/>
          </a:p>
        </p:txBody>
      </p:sp>
      <p:sp>
        <p:nvSpPr>
          <p:cNvPr id="3" name="Content Placeholder 2"/>
          <p:cNvSpPr>
            <a:spLocks noGrp="1"/>
          </p:cNvSpPr>
          <p:nvPr>
            <p:ph idx="1"/>
          </p:nvPr>
        </p:nvSpPr>
        <p:spPr>
          <a:xfrm>
            <a:off x="1154954" y="2603500"/>
            <a:ext cx="9950118" cy="3416300"/>
          </a:xfrm>
          <a:solidFill>
            <a:schemeClr val="accent3">
              <a:lumMod val="20000"/>
              <a:lumOff val="80000"/>
            </a:schemeClr>
          </a:solidFill>
        </p:spPr>
        <p:txBody>
          <a:bodyPr>
            <a:noAutofit/>
          </a:bodyPr>
          <a:lstStyle/>
          <a:p>
            <a:r>
              <a:rPr lang="en-GB" sz="3200" b="1" dirty="0" smtClean="0"/>
              <a:t>Dilemmas</a:t>
            </a:r>
            <a:r>
              <a:rPr lang="en-GB" sz="3200" b="1" dirty="0"/>
              <a:t>: </a:t>
            </a:r>
            <a:r>
              <a:rPr lang="en-GB" sz="3200" b="1" i="1" dirty="0"/>
              <a:t>The dangers of dual relationships</a:t>
            </a:r>
            <a:r>
              <a:rPr lang="en-GB" sz="3200" b="1" dirty="0"/>
              <a:t/>
            </a:r>
            <a:br>
              <a:rPr lang="en-GB" sz="3200" b="1" dirty="0"/>
            </a:br>
            <a:r>
              <a:rPr lang="en-GB" sz="3200" dirty="0"/>
              <a:t>Therapy Today, October 2014 Volume 25 Issue </a:t>
            </a:r>
            <a:r>
              <a:rPr lang="en-GB" sz="3200" dirty="0" smtClean="0"/>
              <a:t>8</a:t>
            </a:r>
            <a:endParaRPr lang="en-GB" sz="3200" b="1" dirty="0" smtClean="0"/>
          </a:p>
          <a:p>
            <a:pPr marL="0" indent="0">
              <a:buNone/>
            </a:pPr>
            <a:r>
              <a:rPr lang="en-GB" sz="3200" dirty="0">
                <a:hlinkClick r:id="rId2"/>
              </a:rPr>
              <a:t>https://www.bacp.co.uk/bacp-journals/therapy-today/2014/october-2014/articles/dilemmas/</a:t>
            </a:r>
            <a:endParaRPr lang="en-GB" sz="3200" dirty="0"/>
          </a:p>
        </p:txBody>
      </p:sp>
    </p:spTree>
    <p:extLst>
      <p:ext uri="{BB962C8B-B14F-4D97-AF65-F5344CB8AC3E}">
        <p14:creationId xmlns:p14="http://schemas.microsoft.com/office/powerpoint/2010/main" val="1883815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Next Week </a:t>
            </a:r>
            <a:endParaRPr lang="en-GB" b="1" dirty="0"/>
          </a:p>
        </p:txBody>
      </p:sp>
      <p:sp>
        <p:nvSpPr>
          <p:cNvPr id="3" name="Content Placeholder 2"/>
          <p:cNvSpPr>
            <a:spLocks noGrp="1"/>
          </p:cNvSpPr>
          <p:nvPr>
            <p:ph idx="1"/>
          </p:nvPr>
        </p:nvSpPr>
        <p:spPr>
          <a:xfrm>
            <a:off x="1154954" y="2603500"/>
            <a:ext cx="10197408" cy="3416300"/>
          </a:xfrm>
          <a:solidFill>
            <a:schemeClr val="accent3">
              <a:lumMod val="20000"/>
              <a:lumOff val="80000"/>
            </a:schemeClr>
          </a:solidFill>
        </p:spPr>
        <p:txBody>
          <a:bodyPr/>
          <a:lstStyle/>
          <a:p>
            <a:endParaRPr lang="en-GB" dirty="0" smtClean="0"/>
          </a:p>
          <a:p>
            <a:r>
              <a:rPr lang="en-GB" sz="3200" dirty="0" smtClean="0"/>
              <a:t>Review learning from previous week.  Questions/insights </a:t>
            </a:r>
            <a:endParaRPr lang="en-GB" sz="3200" dirty="0"/>
          </a:p>
          <a:p>
            <a:r>
              <a:rPr lang="en-GB" sz="3200" dirty="0" smtClean="0"/>
              <a:t>New Trends and Initiatives in Counselling? </a:t>
            </a:r>
          </a:p>
          <a:p>
            <a:r>
              <a:rPr lang="en-GB" sz="3200" dirty="0" smtClean="0"/>
              <a:t>Cultural and Diversity Implications? </a:t>
            </a:r>
            <a:endParaRPr lang="en-GB" sz="3200" dirty="0"/>
          </a:p>
        </p:txBody>
      </p:sp>
    </p:spTree>
    <p:extLst>
      <p:ext uri="{BB962C8B-B14F-4D97-AF65-F5344CB8AC3E}">
        <p14:creationId xmlns:p14="http://schemas.microsoft.com/office/powerpoint/2010/main" val="24951398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513</TotalTime>
  <Words>1092</Words>
  <Application>Microsoft Office PowerPoint</Application>
  <PresentationFormat>Widescreen</PresentationFormat>
  <Paragraphs>85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Century Gothic</vt:lpstr>
      <vt:lpstr>Wingdings 3</vt:lpstr>
      <vt:lpstr>Ion Boardroom</vt:lpstr>
      <vt:lpstr>Professional Relationships </vt:lpstr>
      <vt:lpstr>Todays Schedule</vt:lpstr>
      <vt:lpstr>Review</vt:lpstr>
      <vt:lpstr>Discussion Topic  Supervision-Review </vt:lpstr>
      <vt:lpstr>REVIEW BEV’s PPT Slides on Supervision </vt:lpstr>
      <vt:lpstr>Supervision - REVIEW</vt:lpstr>
      <vt:lpstr>Supervision</vt:lpstr>
      <vt:lpstr>Approaches to Supervision</vt:lpstr>
      <vt:lpstr>Hawkins and Shohet, 2012</vt:lpstr>
      <vt:lpstr>Cyclical Model (Page and Wosket, 2001)</vt:lpstr>
      <vt:lpstr>Counselling Supervision Core Tasks</vt:lpstr>
      <vt:lpstr>Resources</vt:lpstr>
      <vt:lpstr>Discussion Topic Boundaries Dual Relationships Multiple Relationship </vt:lpstr>
      <vt:lpstr>Boundaries in therapy </vt:lpstr>
      <vt:lpstr>Boundary crossings and boundary violations </vt:lpstr>
      <vt:lpstr>Dual relationships or Multiple Relationships</vt:lpstr>
      <vt:lpstr>Building Appropriate Relationship – Ethical Framework (2018) https://www.bacp.co.uk/events-and-resources/ethics-and-standards/ethical-framework-for-the-counselling-professions/building-an-appropriate-relationship/ </vt:lpstr>
      <vt:lpstr>PowerPoint Presentation</vt:lpstr>
      <vt:lpstr>Dual Relationship – Dilemma </vt:lpstr>
      <vt:lpstr>Next Week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Professional Relationships</dc:title>
  <dc:creator>Andrea Williams</dc:creator>
  <cp:lastModifiedBy>Ruth Groff</cp:lastModifiedBy>
  <cp:revision>38</cp:revision>
  <dcterms:created xsi:type="dcterms:W3CDTF">2018-10-15T20:48:49Z</dcterms:created>
  <dcterms:modified xsi:type="dcterms:W3CDTF">2020-02-29T14:36:39Z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74064600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