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8"/>
  </p:notesMasterIdLst>
  <p:sldIdLst>
    <p:sldId id="257" r:id="rId5"/>
    <p:sldId id="261" r:id="rId6"/>
    <p:sldId id="262" r:id="rId7"/>
    <p:sldId id="263" r:id="rId8"/>
    <p:sldId id="267" r:id="rId9"/>
    <p:sldId id="268" r:id="rId10"/>
    <p:sldId id="264" r:id="rId11"/>
    <p:sldId id="265" r:id="rId12"/>
    <p:sldId id="270" r:id="rId13"/>
    <p:sldId id="272" r:id="rId14"/>
    <p:sldId id="274" r:id="rId15"/>
    <p:sldId id="273"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75" autoAdjust="0"/>
    <p:restoredTop sz="94249" autoAdjust="0"/>
  </p:normalViewPr>
  <p:slideViewPr>
    <p:cSldViewPr snapToGrid="0">
      <p:cViewPr varScale="1">
        <p:scale>
          <a:sx n="68" d="100"/>
          <a:sy n="68" d="100"/>
        </p:scale>
        <p:origin x="8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9225C73-1633-42F1-AB3B-7CB183E5F8B8}">
      <dgm:prSet/>
      <dgm:spPr/>
      <dgm:t>
        <a:bodyPr/>
        <a:lstStyle/>
        <a:p>
          <a:pPr>
            <a:lnSpc>
              <a:spcPct val="100000"/>
            </a:lnSpc>
            <a:defRPr cap="all"/>
          </a:pPr>
          <a:endParaRPr lang="en-US" dirty="0"/>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endParaRPr lang="en-US" dirty="0"/>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0FC4FFE-8987-4A26-B7F4-8A516F18ADAE}">
      <dgm:prSet/>
      <dgm:spPr/>
      <dgm:t>
        <a:bodyPr/>
        <a:lstStyle/>
        <a:p>
          <a:pPr>
            <a:lnSpc>
              <a:spcPct val="100000"/>
            </a:lnSpc>
            <a:defRPr cap="all"/>
          </a:pPr>
          <a:endParaRPr lang="en-US" dirty="0"/>
        </a:p>
      </dgm:t>
    </dgm:pt>
    <dgm:pt modelId="{5B62599A-5C9B-48E7-896E-EA782AC60C8B}" type="sibTrans" cxnId="{C7AD8469-3C68-4AF9-AB82-79B0043AA120}">
      <dgm:prSet/>
      <dgm:spPr/>
      <dgm:t>
        <a:bodyPr/>
        <a:lstStyle/>
        <a:p>
          <a:endParaRPr lang="en-US"/>
        </a:p>
      </dgm:t>
    </dgm:pt>
    <dgm:pt modelId="{CAD7EF86-FB23-41F6-BF42-040B36DEFDB1}" type="parTrans" cxnId="{C7AD8469-3C68-4AF9-AB82-79B0043AA120}">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custLinFactNeighborY="8799"/>
      <dgm:spPr/>
    </dgm:pt>
    <dgm:pt modelId="{7C175B98-93F4-4D7C-BB95-1514AB879CD5}" type="pres">
      <dgm:prSet presAssocID="{40FC4FFE-8987-4A26-B7F4-8A516F18ADAE}" presName="iconRect" presStyleLbl="node1" presStyleIdx="0" presStyleCnt="3" custLinFactNeighborX="-1511" custLinFactNeighborY="1417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custScaleY="20441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custLinFactNeighborX="0" custLinFactNeighborY="1992"/>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topwatch"/>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custScaleY="176044">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custScaleY="176587">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282377"/>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988746" y="657790"/>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131475"/>
          <a:ext cx="2981250" cy="1471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35606" y="2131475"/>
        <a:ext cx="2981250" cy="1471773"/>
      </dsp:txXfrm>
    </dsp:sp>
    <dsp:sp modelId="{BCD8CDD9-0C56-4401-ADB1-8B48DAB2C96F}">
      <dsp:nvSpPr>
        <dsp:cNvPr id="0" name=""/>
        <dsp:cNvSpPr/>
      </dsp:nvSpPr>
      <dsp:spPr>
        <a:xfrm>
          <a:off x="4119918" y="209652"/>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560989"/>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284668"/>
          <a:ext cx="2981250" cy="1267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3538574" y="2284668"/>
        <a:ext cx="2981250" cy="1267516"/>
      </dsp:txXfrm>
    </dsp:sp>
    <dsp:sp modelId="{FF93E135-77D6-48A0-8871-9BC93D705D06}">
      <dsp:nvSpPr>
        <dsp:cNvPr id="0" name=""/>
        <dsp:cNvSpPr/>
      </dsp:nvSpPr>
      <dsp:spPr>
        <a:xfrm>
          <a:off x="7622887" y="17244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10450" y="560011"/>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281736"/>
          <a:ext cx="2981250" cy="1271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endParaRPr lang="en-US" sz="4000" kern="1200" dirty="0"/>
        </a:p>
      </dsp:txBody>
      <dsp:txXfrm>
        <a:off x="7041543" y="2281736"/>
        <a:ext cx="2981250" cy="127142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83471-E31D-495C-96F3-7E650D3DACAC}" type="datetimeFigureOut">
              <a:rPr lang="en-GB" smtClean="0"/>
              <a:t>20/05/2020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170B22-7155-47FB-8905-3DEC5B837A2D}" type="slidenum">
              <a:rPr lang="en-GB" smtClean="0"/>
              <a:t>‹#›</a:t>
            </a:fld>
            <a:endParaRPr lang="en-GB"/>
          </a:p>
        </p:txBody>
      </p:sp>
    </p:spTree>
    <p:extLst>
      <p:ext uri="{BB962C8B-B14F-4D97-AF65-F5344CB8AC3E}">
        <p14:creationId xmlns:p14="http://schemas.microsoft.com/office/powerpoint/2010/main" val="271053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1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Beginning of the presentation.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Introduce yourself and each of the presenters and the topic of discussion which for this presentation will be Complex problem solving. Inform the class the duration of the presentation and also let the know that they are free to ask questions throughout this class and too express any ideas or opinions that they develop. Ask the group your presenting to too also introduce themselves and say a little bit about why they are in this class e.g. what do they want to learn or understand better?</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a:t>
            </a:fld>
            <a:endParaRPr lang="en-GB" dirty="0"/>
          </a:p>
        </p:txBody>
      </p:sp>
    </p:spTree>
    <p:extLst>
      <p:ext uri="{BB962C8B-B14F-4D97-AF65-F5344CB8AC3E}">
        <p14:creationId xmlns:p14="http://schemas.microsoft.com/office/powerpoint/2010/main" val="587459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2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slide will explain to the group how the lesson will be structured. By breaking the lesson down into parts help the audience to understand how the lesson will flow and highlight what will be covered within the session as well as what the outcomes of this lesson are.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Tell the class the learning objective, which is; </a:t>
            </a:r>
            <a:r>
              <a:rPr lang="en-US" sz="1200" dirty="0">
                <a:effectLst/>
                <a:latin typeface="Calibri" panose="020F0502020204030204" pitchFamily="34" charset="0"/>
                <a:ea typeface="Calibri" panose="020F0502020204030204" pitchFamily="34" charset="0"/>
                <a:cs typeface="Times New Roman" panose="02020603050405020304" pitchFamily="18" charset="0"/>
              </a:rPr>
              <a:t>The aim of this lesson is to introduce learns to define and ideate stages of design thinking so</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you will develop the skills necessary to solve complex problems.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slide needs to be explained in three parts: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Part 1. Explain how the lesson will begin by developing an understanding of complex problem solving through listening to the presenter talking about the background of this topic and introduce the topics which will be discussed when considering how a person can overcome complex problem solving, which can be achieved through a change of mindset as well as a method called design thinking.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Part 2. Explain to the class that this lesson will involve an activity which will enhance their understanding of complex problem solving by putting them in a situation where they are faced with a complex problem, putting the topics previously mentioned which help overcome these tricky situations to the test. This will be a group activity which will take 15 minutes.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Part 3. Following the activity, the class will share their thoughts and feelings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abouut</a:t>
            </a:r>
            <a:r>
              <a:rPr lang="en-GB" sz="1200" dirty="0">
                <a:effectLst/>
                <a:latin typeface="Calibri" panose="020F0502020204030204" pitchFamily="34" charset="0"/>
                <a:ea typeface="Calibri" panose="020F0502020204030204" pitchFamily="34" charset="0"/>
                <a:cs typeface="Times New Roman" panose="02020603050405020304" pitchFamily="18" charset="0"/>
              </a:rPr>
              <a:t> how they felt the activity went. Students and the presenters will have a discussion thinking of why the activity went the way it did, if the activity went well for some groups what did they do well, if the activity didn’t go so well what do they need to improve on?</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NOTE: Each part of this slide has an animation which is done to keep the students focus on one point at a time. Once you have finished talking about a point press the clicker (space bar) for the next part to transition onto the screen.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2</a:t>
            </a:fld>
            <a:endParaRPr lang="en-GB" dirty="0"/>
          </a:p>
        </p:txBody>
      </p:sp>
    </p:spTree>
    <p:extLst>
      <p:ext uri="{BB962C8B-B14F-4D97-AF65-F5344CB8AC3E}">
        <p14:creationId xmlns:p14="http://schemas.microsoft.com/office/powerpoint/2010/main" val="1481400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3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What Is complex problem solving?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Get the students involved and ask before moving onto explaining what complex problem solving is if anyone can explain it themselves or has dealt with a complex problem.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slide is a heading slide which will lead on to discuss what exactly complex problem solving is in slide 4.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3</a:t>
            </a:fld>
            <a:endParaRPr lang="en-GB"/>
          </a:p>
        </p:txBody>
      </p:sp>
    </p:spTree>
    <p:extLst>
      <p:ext uri="{BB962C8B-B14F-4D97-AF65-F5344CB8AC3E}">
        <p14:creationId xmlns:p14="http://schemas.microsoft.com/office/powerpoint/2010/main" val="1491437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4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Explanation and reference refer to; Simon 1957,</a:t>
            </a:r>
            <a:r>
              <a:rPr lang="en-US" sz="1200" dirty="0"/>
              <a:t> “</a:t>
            </a:r>
            <a:r>
              <a:rPr lang="en-US" sz="1200" i="1" dirty="0"/>
              <a:t>The capacity of the human mind for formulating and solving complex problems is very small compared with the size of the problem whose solution is required for objectively rational behavior in the real world or even for a reasonable approximation to such objective rationality</a:t>
            </a:r>
            <a:r>
              <a:rPr lang="en-US" sz="1200" dirty="0"/>
              <a:t>”, (Funke, 2010; Dorner and Funke, 2017).</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There are several features of complex situations.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complexity of the problem is dependent on the number of variables which is involved. The variables involved can be the connectivity and mutual dependencies between the tangled variables, the dynamic of the problem, the transparency of the involved variables and goal conflict on different levels of analysis. This mixture of features is similar to VUCA (volatility, uncertainty, complexity, ambiguity).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order to solve this complex problem solving you first must identify the issue. This involves</a:t>
            </a:r>
            <a:r>
              <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identifying the current state of the problem which entails questioning what variables are involved, (analysing the problem).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Then you must Generate possible solutions. But how can we do that?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 can do that by changing the approach we take to the problem by changing our mindset. </a:t>
            </a:r>
          </a:p>
          <a:p>
            <a:pPr>
              <a:lnSpc>
                <a:spcPct val="107000"/>
              </a:lnSpc>
              <a:spcAft>
                <a:spcPts val="800"/>
              </a:spcAft>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4</a:t>
            </a:fld>
            <a:endParaRPr lang="en-GB"/>
          </a:p>
        </p:txBody>
      </p:sp>
    </p:spTree>
    <p:extLst>
      <p:ext uri="{BB962C8B-B14F-4D97-AF65-F5344CB8AC3E}">
        <p14:creationId xmlns:p14="http://schemas.microsoft.com/office/powerpoint/2010/main" val="3508934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Slide 5 notes</a:t>
            </a:r>
          </a:p>
          <a:p>
            <a:pPr>
              <a:lnSpc>
                <a:spcPct val="107000"/>
              </a:lnSpc>
              <a:spcAft>
                <a:spcPts val="800"/>
              </a:spcAft>
            </a:pPr>
            <a:endPar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Fixed mindset and Growth mindsets.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Ask the students whether anyone has heard of these terms before or can give examples of a fixed and growth mindset.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5</a:t>
            </a:fld>
            <a:endParaRPr lang="en-GB"/>
          </a:p>
        </p:txBody>
      </p:sp>
    </p:spTree>
    <p:extLst>
      <p:ext uri="{BB962C8B-B14F-4D97-AF65-F5344CB8AC3E}">
        <p14:creationId xmlns:p14="http://schemas.microsoft.com/office/powerpoint/2010/main" val="4208709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6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There are two types of mindset. These are fixed and growth.</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fixed mindset when faced with a problem will be fearful and try to avoid tackling the problem in front of them whereas a growth mindset will see a problem as an opportunity to learn and embrace the challenge.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possible to switch from a fixed mindset to a growth by understanding new abilities are developed with practise, through consistent learning and by welcoming feedback, not taking the view that people are born with more abilities than others.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Having a growth mindset enables us not to develop just one solution to a problem but to think of a number of solutions. Design thinking can assist in developing multiple innovative solutions.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Reference, </a:t>
            </a:r>
            <a:r>
              <a:rPr lang="en-US" sz="1200" dirty="0"/>
              <a:t>Dweck and Leggett (1988); suggested that fixed and growth mindsets generate frameworks for interpreting and responding to events that individuals experience, (</a:t>
            </a:r>
            <a:r>
              <a:rPr lang="en-US" sz="1200" dirty="0" err="1"/>
              <a:t>Vandewalle</a:t>
            </a:r>
            <a:r>
              <a:rPr lang="en-US" sz="1200" dirty="0"/>
              <a:t>, 2012).</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6</a:t>
            </a:fld>
            <a:endParaRPr lang="en-GB"/>
          </a:p>
        </p:txBody>
      </p:sp>
    </p:spTree>
    <p:extLst>
      <p:ext uri="{BB962C8B-B14F-4D97-AF65-F5344CB8AC3E}">
        <p14:creationId xmlns:p14="http://schemas.microsoft.com/office/powerpoint/2010/main" val="1487334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7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Ask has anyone ever used design thinking in a previous situation? If yes, what was their experience?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Design thinking is an activity that everyone can become familiar with. Organisations including Apple, Google and General Electric have implemented this approach.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Reference; “</a:t>
            </a:r>
            <a:r>
              <a:rPr lang="en-GB" sz="1200" i="1" dirty="0"/>
              <a:t>process in which we understand the user, challenges we might have and redefine problems to identify alternative strategies and solutions that might not be instantly apparent with our initial level of understanding” </a:t>
            </a:r>
            <a:r>
              <a:rPr lang="en-GB" sz="1200" dirty="0"/>
              <a:t>(</a:t>
            </a:r>
            <a:r>
              <a:rPr lang="en-GB" sz="1200" dirty="0" err="1"/>
              <a:t>Karwowski</a:t>
            </a:r>
            <a:r>
              <a:rPr lang="en-GB" sz="1200" dirty="0"/>
              <a:t>, 2014; </a:t>
            </a:r>
            <a:r>
              <a:rPr lang="en-GB" sz="1200" dirty="0" err="1"/>
              <a:t>Hasso</a:t>
            </a:r>
            <a:r>
              <a:rPr lang="en-GB" sz="1200" dirty="0"/>
              <a:t> Plattner Institute of Design Stanford, 2017). </a:t>
            </a:r>
            <a:endParaRPr lang="en-US" sz="1200" dirty="0"/>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7</a:t>
            </a:fld>
            <a:endParaRPr lang="en-GB"/>
          </a:p>
        </p:txBody>
      </p:sp>
    </p:spTree>
    <p:extLst>
      <p:ext uri="{BB962C8B-B14F-4D97-AF65-F5344CB8AC3E}">
        <p14:creationId xmlns:p14="http://schemas.microsoft.com/office/powerpoint/2010/main" val="3175804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8 notes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 recap and give you all a better understanding of why this is important process to include when overcoming complex problems I will explain briefly the design thinking five steps.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1 is to empathise, empathising with the situation finding out what people really care about. Look where the situation became difficult.</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2 is to define the problem. Understand the needs the people are trying to solve with the activities.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3 is to ideate. Think of solutions which could help to solve the complex problem. This is not the final solution but a time to come up with a number of solutions for the one problem. Pick the best ideas which then will be taken to the people who’s problem you are trying to solve with the aim of gaining feedback.</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4 is when the prototype is created. What was learnt within the conversations from the feedback? Asking questions such as how would this solution fit into peoples lives? Then building the solution which has been adjusted depending on the feedback.</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Step 5 build the prototype and test it. What went well? what did not go so well? With the test you can adapt the prototype to make it the best possible solution for the complex problem aiming to be solved.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8</a:t>
            </a:fld>
            <a:endParaRPr lang="en-GB"/>
          </a:p>
        </p:txBody>
      </p:sp>
    </p:spTree>
    <p:extLst>
      <p:ext uri="{BB962C8B-B14F-4D97-AF65-F5344CB8AC3E}">
        <p14:creationId xmlns:p14="http://schemas.microsoft.com/office/powerpoint/2010/main" val="3707109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Slide 9 notes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Wool web activity. Inform the students that this activity will be carried out in groups of five and will take 15 minutes.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next slide explains what the activity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intails</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9</a:t>
            </a:fld>
            <a:endParaRPr lang="en-GB"/>
          </a:p>
        </p:txBody>
      </p:sp>
    </p:spTree>
    <p:extLst>
      <p:ext uri="{BB962C8B-B14F-4D97-AF65-F5344CB8AC3E}">
        <p14:creationId xmlns:p14="http://schemas.microsoft.com/office/powerpoint/2010/main" val="2355874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Slide 10 notes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As there is limited time, as the presenter you will place the learners into groups of five.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Read what the activity is which is explained on the power point elaborating on the points which need to be explained further.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Whilst the learners are undertaking the activity walk around making sure everyone understands what they are supposed to be doing and making sure that everyone is participating.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Set a timer for four minutes on your phone so you know when to press the one minuet timer on the next slide. Swap the wool webs with different groups once the one-minute warning for the last minute has finished.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(By using the one minuet timer on the power point once there is one minuet left, the learners can observe how much time they have left of the task).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Once the timer is up the presenter collects the wool webs and will swap them with different groups. No group should have their own web.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As the leader pick one person from each group to be blind folded as you pass the wool webs to a different group.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Start another 4-minute timer for the blind folded person and group to untangle the web and again once the 4-miuet timer is up start the one minuet timer on the board.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10</a:t>
            </a:fld>
            <a:endParaRPr lang="en-GB"/>
          </a:p>
        </p:txBody>
      </p:sp>
    </p:spTree>
    <p:extLst>
      <p:ext uri="{BB962C8B-B14F-4D97-AF65-F5344CB8AC3E}">
        <p14:creationId xmlns:p14="http://schemas.microsoft.com/office/powerpoint/2010/main" val="1472204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 notes</a:t>
            </a:r>
          </a:p>
          <a:p>
            <a:endParaRPr lang="en-GB" dirty="0"/>
          </a:p>
          <a:p>
            <a:r>
              <a:rPr lang="en-GB" dirty="0"/>
              <a:t>Start this timer once the four minuet timer which has been set on your phone has gone off for both forming the web and untangling the web, (this will start once you click the mouse or space bar to move on to this slide, to restart this press the left arrow key on the key board).</a:t>
            </a:r>
          </a:p>
        </p:txBody>
      </p:sp>
      <p:sp>
        <p:nvSpPr>
          <p:cNvPr id="4" name="Slide Number Placeholder 3"/>
          <p:cNvSpPr>
            <a:spLocks noGrp="1"/>
          </p:cNvSpPr>
          <p:nvPr>
            <p:ph type="sldNum" sz="quarter" idx="5"/>
          </p:nvPr>
        </p:nvSpPr>
        <p:spPr/>
        <p:txBody>
          <a:bodyPr/>
          <a:lstStyle/>
          <a:p>
            <a:fld id="{39170B22-7155-47FB-8905-3DEC5B837A2D}" type="slidenum">
              <a:rPr lang="en-GB" smtClean="0"/>
              <a:t>11</a:t>
            </a:fld>
            <a:endParaRPr lang="en-GB"/>
          </a:p>
        </p:txBody>
      </p:sp>
    </p:spTree>
    <p:extLst>
      <p:ext uri="{BB962C8B-B14F-4D97-AF65-F5344CB8AC3E}">
        <p14:creationId xmlns:p14="http://schemas.microsoft.com/office/powerpoint/2010/main" val="2876504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Slide 11 notes</a:t>
            </a:r>
          </a:p>
          <a:p>
            <a:pPr>
              <a:lnSpc>
                <a:spcPct val="107000"/>
              </a:lnSpc>
              <a:spcAft>
                <a:spcPts val="800"/>
              </a:spcAft>
            </a:pPr>
            <a:r>
              <a:rPr lang="en-US"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Ask the students how they all felt, e.g. what went well? Question what did not go so well? and why?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Question whether in this instance they felt like they achieved a better outcome because they took on a growth mindset and tried to incorporate design thinking?</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Ask what would have may have been the outcome if they did not take these on board.</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is the end of the presentation. Thank the participant's for coming to this lecture and taking part in the activity.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Hand out the presentation evaluation survey and once they have been filled in collect back.</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12</a:t>
            </a:fld>
            <a:endParaRPr lang="en-GB"/>
          </a:p>
        </p:txBody>
      </p:sp>
    </p:spTree>
    <p:extLst>
      <p:ext uri="{BB962C8B-B14F-4D97-AF65-F5344CB8AC3E}">
        <p14:creationId xmlns:p14="http://schemas.microsoft.com/office/powerpoint/2010/main" val="3310164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170B22-7155-47FB-8905-3DEC5B837A2D}" type="slidenum">
              <a:rPr lang="en-GB" smtClean="0"/>
              <a:t>13</a:t>
            </a:fld>
            <a:endParaRPr lang="en-GB"/>
          </a:p>
        </p:txBody>
      </p:sp>
    </p:spTree>
    <p:extLst>
      <p:ext uri="{BB962C8B-B14F-4D97-AF65-F5344CB8AC3E}">
        <p14:creationId xmlns:p14="http://schemas.microsoft.com/office/powerpoint/2010/main" val="2564359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5/20/2020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5/20/2020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5/20/2020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5/20/2020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5/20/2020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nteraction-design.org/literature/topics/navigation-1"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275761"/>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Complex problem solving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590835"/>
            <a:ext cx="10058400" cy="1371600"/>
          </a:xfrm>
        </p:spPr>
        <p:txBody>
          <a:bodyPr>
            <a:normAutofit/>
          </a:bodyPr>
          <a:lstStyle/>
          <a:p>
            <a:pPr algn="ctr"/>
            <a:r>
              <a:rPr lang="en-US" dirty="0"/>
              <a:t>Todays Session Outline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2927753007"/>
              </p:ext>
            </p:extLst>
          </p:nvPr>
        </p:nvGraphicFramePr>
        <p:xfrm>
          <a:off x="1066800" y="1962435"/>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712EE2C-19DC-4F50-8D03-4166661360D8}"/>
              </a:ext>
            </a:extLst>
          </p:cNvPr>
          <p:cNvSpPr txBox="1"/>
          <p:nvPr/>
        </p:nvSpPr>
        <p:spPr>
          <a:xfrm>
            <a:off x="1066801" y="4572400"/>
            <a:ext cx="10058400" cy="1200329"/>
          </a:xfrm>
          <a:prstGeom prst="rect">
            <a:avLst/>
          </a:prstGeom>
          <a:noFill/>
        </p:spPr>
        <p:txBody>
          <a:bodyPr wrap="square" rtlCol="0">
            <a:spAutoFit/>
          </a:bodyPr>
          <a:lstStyle/>
          <a:p>
            <a:pPr algn="ctr"/>
            <a:r>
              <a:rPr lang="en-US" sz="2400" dirty="0"/>
              <a:t>The aim of this lesson is to introduce learns to define and ideate stages of design thinking so you will develop the skills necessary to solve complex problems.</a:t>
            </a:r>
            <a:endParaRPr lang="en-GB" sz="2400" dirty="0"/>
          </a:p>
        </p:txBody>
      </p:sp>
    </p:spTree>
    <p:extLst>
      <p:ext uri="{BB962C8B-B14F-4D97-AF65-F5344CB8AC3E}">
        <p14:creationId xmlns:p14="http://schemas.microsoft.com/office/powerpoint/2010/main" val="1832431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graphicEl>
                                              <a:dgm id="{7C175B98-93F4-4D7C-BB95-1514AB879CD5}"/>
                                            </p:graphicEl>
                                          </p:spTgt>
                                        </p:tgtEl>
                                        <p:attrNameLst>
                                          <p:attrName>style.visibility</p:attrName>
                                        </p:attrNameLst>
                                      </p:cBhvr>
                                      <p:to>
                                        <p:strVal val="visible"/>
                                      </p:to>
                                    </p:set>
                                    <p:animEffect transition="in" filter="wipe(left)">
                                      <p:cBhvr>
                                        <p:cTn id="7" dur="1000"/>
                                        <p:tgtEl>
                                          <p:spTgt spid="5">
                                            <p:graphicEl>
                                              <a:dgm id="{7C175B98-93F4-4D7C-BB95-1514AB879CD5}"/>
                                            </p:graphic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graphicEl>
                                              <a:dgm id="{B59FCF02-CAD2-4D6F-9542-AD86711168CA}"/>
                                            </p:graphicEl>
                                          </p:spTgt>
                                        </p:tgtEl>
                                        <p:attrNameLst>
                                          <p:attrName>style.visibility</p:attrName>
                                        </p:attrNameLst>
                                      </p:cBhvr>
                                      <p:to>
                                        <p:strVal val="visible"/>
                                      </p:to>
                                    </p:set>
                                    <p:animEffect transition="in" filter="wipe(left)">
                                      <p:cBhvr>
                                        <p:cTn id="10" dur="1000"/>
                                        <p:tgtEl>
                                          <p:spTgt spid="5">
                                            <p:graphicEl>
                                              <a:dgm id="{B59FCF02-CAD2-4D6F-9542-AD86711168CA}"/>
                                            </p:graphic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5">
                                            <p:graphicEl>
                                              <a:dgm id="{127117FB-F8A7-4A20-A8A7-EC686DDC76D0}"/>
                                            </p:graphicEl>
                                          </p:spTgt>
                                        </p:tgtEl>
                                        <p:attrNameLst>
                                          <p:attrName>style.visibility</p:attrName>
                                        </p:attrNameLst>
                                      </p:cBhvr>
                                      <p:to>
                                        <p:strVal val="visible"/>
                                      </p:to>
                                    </p:set>
                                    <p:animEffect transition="in" filter="wipe(left)">
                                      <p:cBhvr>
                                        <p:cTn id="13" dur="1000"/>
                                        <p:tgtEl>
                                          <p:spTgt spid="5">
                                            <p:graphicEl>
                                              <a:dgm id="{127117FB-F8A7-4A20-A8A7-EC686DDC76D0}"/>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5">
                                            <p:graphicEl>
                                              <a:dgm id="{DB4CA7C4-FCA1-4127-B20A-2A5C031A3CF4}"/>
                                            </p:graphicEl>
                                          </p:spTgt>
                                        </p:tgtEl>
                                        <p:attrNameLst>
                                          <p:attrName>style.visibility</p:attrName>
                                        </p:attrNameLst>
                                      </p:cBhvr>
                                      <p:to>
                                        <p:strVal val="visible"/>
                                      </p:to>
                                    </p:set>
                                    <p:animEffect transition="in" filter="wipe(left)">
                                      <p:cBhvr>
                                        <p:cTn id="18" dur="1000"/>
                                        <p:tgtEl>
                                          <p:spTgt spid="5">
                                            <p:graphicEl>
                                              <a:dgm id="{DB4CA7C4-FCA1-4127-B20A-2A5C031A3CF4}"/>
                                            </p:graphic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5">
                                            <p:graphicEl>
                                              <a:dgm id="{BCD8CDD9-0C56-4401-ADB1-8B48DAB2C96F}"/>
                                            </p:graphicEl>
                                          </p:spTgt>
                                        </p:tgtEl>
                                        <p:attrNameLst>
                                          <p:attrName>style.visibility</p:attrName>
                                        </p:attrNameLst>
                                      </p:cBhvr>
                                      <p:to>
                                        <p:strVal val="visible"/>
                                      </p:to>
                                    </p:set>
                                    <p:animEffect transition="in" filter="wipe(left)">
                                      <p:cBhvr>
                                        <p:cTn id="21" dur="1000"/>
                                        <p:tgtEl>
                                          <p:spTgt spid="5">
                                            <p:graphicEl>
                                              <a:dgm id="{BCD8CDD9-0C56-4401-ADB1-8B48DAB2C96F}"/>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5">
                                            <p:graphicEl>
                                              <a:dgm id="{7E6FE37A-5DB0-4899-9FCB-0CE39BC185F8}"/>
                                            </p:graphicEl>
                                          </p:spTgt>
                                        </p:tgtEl>
                                        <p:attrNameLst>
                                          <p:attrName>style.visibility</p:attrName>
                                        </p:attrNameLst>
                                      </p:cBhvr>
                                      <p:to>
                                        <p:strVal val="visible"/>
                                      </p:to>
                                    </p:set>
                                    <p:animEffect transition="in" filter="wipe(left)">
                                      <p:cBhvr>
                                        <p:cTn id="24" dur="1000"/>
                                        <p:tgtEl>
                                          <p:spTgt spid="5">
                                            <p:graphicEl>
                                              <a:dgm id="{7E6FE37A-5DB0-4899-9FCB-0CE39BC185F8}"/>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5">
                                            <p:graphicEl>
                                              <a:dgm id="{39509775-983E-4110-B989-EE2CD6514BE0}"/>
                                            </p:graphicEl>
                                          </p:spTgt>
                                        </p:tgtEl>
                                        <p:attrNameLst>
                                          <p:attrName>style.visibility</p:attrName>
                                        </p:attrNameLst>
                                      </p:cBhvr>
                                      <p:to>
                                        <p:strVal val="visible"/>
                                      </p:to>
                                    </p:set>
                                    <p:animEffect transition="in" filter="wipe(left)">
                                      <p:cBhvr>
                                        <p:cTn id="29" dur="1000"/>
                                        <p:tgtEl>
                                          <p:spTgt spid="5">
                                            <p:graphicEl>
                                              <a:dgm id="{39509775-983E-4110-B989-EE2CD6514BE0}"/>
                                            </p:graphic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5">
                                            <p:graphicEl>
                                              <a:dgm id="{FF93E135-77D6-48A0-8871-9BC93D705D06}"/>
                                            </p:graphicEl>
                                          </p:spTgt>
                                        </p:tgtEl>
                                        <p:attrNameLst>
                                          <p:attrName>style.visibility</p:attrName>
                                        </p:attrNameLst>
                                      </p:cBhvr>
                                      <p:to>
                                        <p:strVal val="visible"/>
                                      </p:to>
                                    </p:set>
                                    <p:animEffect transition="in" filter="wipe(left)">
                                      <p:cBhvr>
                                        <p:cTn id="32" dur="1000"/>
                                        <p:tgtEl>
                                          <p:spTgt spid="5">
                                            <p:graphicEl>
                                              <a:dgm id="{FF93E135-77D6-48A0-8871-9BC93D705D06}"/>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5">
                                            <p:graphicEl>
                                              <a:dgm id="{1AEDC777-00B3-41D7-9AE1-23D741E941C3}"/>
                                            </p:graphicEl>
                                          </p:spTgt>
                                        </p:tgtEl>
                                        <p:attrNameLst>
                                          <p:attrName>style.visibility</p:attrName>
                                        </p:attrNameLst>
                                      </p:cBhvr>
                                      <p:to>
                                        <p:strVal val="visible"/>
                                      </p:to>
                                    </p:set>
                                    <p:animEffect transition="in" filter="wipe(left)">
                                      <p:cBhvr>
                                        <p:cTn id="35" dur="1000"/>
                                        <p:tgtEl>
                                          <p:spTgt spid="5">
                                            <p:graphicEl>
                                              <a:dgm id="{1AEDC777-00B3-41D7-9AE1-23D741E941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285F0-6072-4043-AA83-D12CF3A77E48}"/>
              </a:ext>
            </a:extLst>
          </p:cNvPr>
          <p:cNvSpPr>
            <a:spLocks noGrp="1"/>
          </p:cNvSpPr>
          <p:nvPr>
            <p:ph type="ctrTitle"/>
          </p:nvPr>
        </p:nvSpPr>
        <p:spPr>
          <a:xfrm>
            <a:off x="1629103" y="2244830"/>
            <a:ext cx="8933796" cy="2437232"/>
          </a:xfrm>
        </p:spPr>
        <p:txBody>
          <a:bodyPr anchor="ctr">
            <a:normAutofit/>
          </a:bodyPr>
          <a:lstStyle/>
          <a:p>
            <a:r>
              <a:rPr lang="en-GB" dirty="0"/>
              <a:t>What is complex problem solving?</a:t>
            </a:r>
          </a:p>
        </p:txBody>
      </p:sp>
      <p:sp>
        <p:nvSpPr>
          <p:cNvPr id="8" name="Subtitle 2">
            <a:extLst>
              <a:ext uri="{FF2B5EF4-FFF2-40B4-BE49-F238E27FC236}">
                <a16:creationId xmlns:a16="http://schemas.microsoft.com/office/drawing/2014/main" id="{FFCC6124-2011-4E48-B026-004AB1B622C8}"/>
              </a:ext>
            </a:extLst>
          </p:cNvPr>
          <p:cNvSpPr>
            <a:spLocks noGrp="1"/>
          </p:cNvSpPr>
          <p:nvPr>
            <p:ph type="subTitle" idx="1"/>
          </p:nvPr>
        </p:nvSpPr>
        <p:spPr>
          <a:xfrm>
            <a:off x="1629101" y="4682062"/>
            <a:ext cx="8936846" cy="457201"/>
          </a:xfrm>
        </p:spPr>
        <p:txBody>
          <a:bodyPr/>
          <a:lstStyle/>
          <a:p>
            <a:endParaRPr lang="en-US" dirty="0"/>
          </a:p>
        </p:txBody>
      </p:sp>
    </p:spTree>
    <p:extLst>
      <p:ext uri="{BB962C8B-B14F-4D97-AF65-F5344CB8AC3E}">
        <p14:creationId xmlns:p14="http://schemas.microsoft.com/office/powerpoint/2010/main" val="38135225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m Wujec's 8-Step Exercise to Complex Problem-Solving">
            <a:extLst>
              <a:ext uri="{FF2B5EF4-FFF2-40B4-BE49-F238E27FC236}">
                <a16:creationId xmlns:a16="http://schemas.microsoft.com/office/drawing/2014/main" id="{235F2D4B-18D7-4D1C-AD99-020EC1ED04A1}"/>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9897" r="9897"/>
          <a:stretch>
            <a:fillRect/>
          </a:stretch>
        </p:blipFill>
        <p:spPr bwMode="auto">
          <a:xfrm>
            <a:off x="228599" y="169545"/>
            <a:ext cx="11704321" cy="6399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470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F92151C-C23D-46B7-9B55-61B9533E4BD3}"/>
              </a:ext>
            </a:extLst>
          </p:cNvPr>
          <p:cNvSpPr>
            <a:spLocks noGrp="1"/>
          </p:cNvSpPr>
          <p:nvPr>
            <p:ph type="title"/>
          </p:nvPr>
        </p:nvSpPr>
        <p:spPr>
          <a:xfrm>
            <a:off x="1629156" y="2275165"/>
            <a:ext cx="8933688" cy="2406895"/>
          </a:xfrm>
        </p:spPr>
        <p:txBody>
          <a:bodyPr/>
          <a:lstStyle/>
          <a:p>
            <a:r>
              <a:rPr lang="en-US" dirty="0"/>
              <a:t>FIXED AND GROWTH MINDSETS</a:t>
            </a:r>
          </a:p>
        </p:txBody>
      </p:sp>
    </p:spTree>
    <p:extLst>
      <p:ext uri="{BB962C8B-B14F-4D97-AF65-F5344CB8AC3E}">
        <p14:creationId xmlns:p14="http://schemas.microsoft.com/office/powerpoint/2010/main" val="7197388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3">
            <a:extLst>
              <a:ext uri="{FF2B5EF4-FFF2-40B4-BE49-F238E27FC236}">
                <a16:creationId xmlns:a16="http://schemas.microsoft.com/office/drawing/2014/main" id="{63DA03B0-93C1-4EEB-A8DB-77F2F8F99645}"/>
              </a:ext>
            </a:extLst>
          </p:cNvPr>
          <p:cNvSpPr>
            <a:spLocks noGrp="1"/>
          </p:cNvSpPr>
          <p:nvPr>
            <p:ph type="body" sz="half" idx="2"/>
          </p:nvPr>
        </p:nvSpPr>
        <p:spPr>
          <a:xfrm>
            <a:off x="8477250" y="655608"/>
            <a:ext cx="3144774" cy="5242272"/>
          </a:xfrm>
        </p:spPr>
        <p:txBody>
          <a:bodyPr>
            <a:normAutofit/>
          </a:bodyPr>
          <a:lstStyle/>
          <a:p>
            <a:r>
              <a:rPr lang="en-US" sz="2800" dirty="0"/>
              <a:t>Fixed and growth mindsets generate frameworks for interpreting and responding to events that individuals experience.</a:t>
            </a:r>
          </a:p>
        </p:txBody>
      </p:sp>
      <p:pic>
        <p:nvPicPr>
          <p:cNvPr id="4" name="Picture Placeholder 3" descr="A close up of a sign&#10;&#10;Description automatically generated">
            <a:extLst>
              <a:ext uri="{FF2B5EF4-FFF2-40B4-BE49-F238E27FC236}">
                <a16:creationId xmlns:a16="http://schemas.microsoft.com/office/drawing/2014/main" id="{DED2BAE7-9010-4835-8C84-F046982074DF}"/>
              </a:ext>
            </a:extLst>
          </p:cNvPr>
          <p:cNvPicPr>
            <a:picLocks noGrp="1" noChangeAspect="1"/>
          </p:cNvPicPr>
          <p:nvPr>
            <p:ph type="pic" idx="1"/>
          </p:nvPr>
        </p:nvPicPr>
        <p:blipFill>
          <a:blip r:embed="rId3"/>
          <a:srcRect l="4434" r="4434"/>
          <a:stretch>
            <a:fillRect/>
          </a:stretch>
        </p:blipFill>
        <p:spPr>
          <a:xfrm>
            <a:off x="361962" y="237744"/>
            <a:ext cx="7562838" cy="6271913"/>
          </a:xfrm>
        </p:spPr>
      </p:pic>
    </p:spTree>
    <p:extLst>
      <p:ext uri="{BB962C8B-B14F-4D97-AF65-F5344CB8AC3E}">
        <p14:creationId xmlns:p14="http://schemas.microsoft.com/office/powerpoint/2010/main" val="806527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5113A60-BD6B-43E8-A69E-574193E5E760}"/>
              </a:ext>
            </a:extLst>
          </p:cNvPr>
          <p:cNvPicPr>
            <a:picLocks noChangeAspect="1"/>
          </p:cNvPicPr>
          <p:nvPr/>
        </p:nvPicPr>
        <p:blipFill rotWithShape="1">
          <a:blip r:embed="rId3"/>
          <a:srcRect l="25842" r="-1" b="-1"/>
          <a:stretch/>
        </p:blipFill>
        <p:spPr>
          <a:xfrm>
            <a:off x="295275" y="237744"/>
            <a:ext cx="11601450" cy="6382512"/>
          </a:xfrm>
          <a:prstGeom prst="rect">
            <a:avLst/>
          </a:prstGeom>
          <a:noFill/>
          <a:ln>
            <a:noFill/>
          </a:ln>
        </p:spPr>
      </p:pic>
      <p:sp>
        <p:nvSpPr>
          <p:cNvPr id="5" name="Title 4">
            <a:extLst>
              <a:ext uri="{FF2B5EF4-FFF2-40B4-BE49-F238E27FC236}">
                <a16:creationId xmlns:a16="http://schemas.microsoft.com/office/drawing/2014/main" id="{58C9C653-8389-45C8-8C3E-A7DF94630CFC}"/>
              </a:ext>
            </a:extLst>
          </p:cNvPr>
          <p:cNvSpPr>
            <a:spLocks noGrp="1"/>
          </p:cNvSpPr>
          <p:nvPr>
            <p:ph type="title"/>
          </p:nvPr>
        </p:nvSpPr>
        <p:spPr>
          <a:xfrm>
            <a:off x="228600" y="3972910"/>
            <a:ext cx="5604642" cy="2647346"/>
          </a:xfrm>
        </p:spPr>
        <p:txBody>
          <a:bodyPr anchor="b">
            <a:noAutofit/>
          </a:bodyPr>
          <a:lstStyle/>
          <a:p>
            <a:r>
              <a:rPr lang="en-GB" sz="7200"/>
              <a:t>DESIGN</a:t>
            </a:r>
            <a:r>
              <a:rPr lang="en-GB" sz="6600" b="1"/>
              <a:t> </a:t>
            </a:r>
            <a:br>
              <a:rPr lang="en-GB" sz="6600" b="1"/>
            </a:br>
            <a:r>
              <a:rPr lang="en-GB" sz="8000"/>
              <a:t>THINKING</a:t>
            </a:r>
            <a:endParaRPr lang="en-GB" sz="6600" dirty="0"/>
          </a:p>
        </p:txBody>
      </p:sp>
    </p:spTree>
    <p:extLst>
      <p:ext uri="{BB962C8B-B14F-4D97-AF65-F5344CB8AC3E}">
        <p14:creationId xmlns:p14="http://schemas.microsoft.com/office/powerpoint/2010/main" val="28646954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Placeholder 3">
            <a:extLst>
              <a:ext uri="{FF2B5EF4-FFF2-40B4-BE49-F238E27FC236}">
                <a16:creationId xmlns:a16="http://schemas.microsoft.com/office/drawing/2014/main" id="{BAF41369-2939-4607-9A6C-24DFF2221FE1}"/>
              </a:ext>
            </a:extLst>
          </p:cNvPr>
          <p:cNvSpPr>
            <a:spLocks noGrp="1"/>
          </p:cNvSpPr>
          <p:nvPr>
            <p:ph type="body" sz="half" idx="2"/>
          </p:nvPr>
        </p:nvSpPr>
        <p:spPr>
          <a:xfrm>
            <a:off x="8333117" y="552091"/>
            <a:ext cx="3381555" cy="5851524"/>
          </a:xfrm>
        </p:spPr>
        <p:txBody>
          <a:bodyPr>
            <a:noAutofit/>
          </a:bodyPr>
          <a:lstStyle/>
          <a:p>
            <a:pPr algn="ctr"/>
            <a:r>
              <a:rPr lang="en-GB" sz="2500" dirty="0"/>
              <a:t>"Design leadership" describes a strategic level related to the vision for how design can be used within an organisation to generate innovative ideas to achieve company goals, (</a:t>
            </a:r>
            <a:r>
              <a:rPr lang="en-GB" sz="2500" dirty="0" err="1"/>
              <a:t>Horth</a:t>
            </a:r>
            <a:r>
              <a:rPr lang="en-GB" sz="2500" dirty="0"/>
              <a:t> and Bucher, 2014). </a:t>
            </a:r>
            <a:endParaRPr lang="en-US" sz="2500" dirty="0"/>
          </a:p>
        </p:txBody>
      </p:sp>
      <p:pic>
        <p:nvPicPr>
          <p:cNvPr id="15" name="Picture Placeholder 14">
            <a:extLst>
              <a:ext uri="{FF2B5EF4-FFF2-40B4-BE49-F238E27FC236}">
                <a16:creationId xmlns:a16="http://schemas.microsoft.com/office/drawing/2014/main" id="{8FC8E600-D250-4AE2-A518-6337F6BEF6E0}"/>
              </a:ext>
            </a:extLst>
          </p:cNvPr>
          <p:cNvPicPr>
            <a:picLocks noGrp="1"/>
          </p:cNvPicPr>
          <p:nvPr>
            <p:ph type="pic" idx="1"/>
          </p:nvPr>
        </p:nvPicPr>
        <p:blipFill rotWithShape="1">
          <a:blip r:embed="rId3"/>
          <a:srcRect l="25011" t="37418" r="39880" b="20887"/>
          <a:stretch/>
        </p:blipFill>
        <p:spPr bwMode="auto">
          <a:xfrm>
            <a:off x="163286" y="132790"/>
            <a:ext cx="7952014" cy="6270825"/>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19D239DD-CFE5-4B6E-8038-6CB8FD996329}"/>
              </a:ext>
            </a:extLst>
          </p:cNvPr>
          <p:cNvSpPr txBox="1"/>
          <p:nvPr/>
        </p:nvSpPr>
        <p:spPr>
          <a:xfrm>
            <a:off x="163286" y="6403615"/>
            <a:ext cx="4997669" cy="369332"/>
          </a:xfrm>
          <a:prstGeom prst="rect">
            <a:avLst/>
          </a:prstGeom>
          <a:noFill/>
        </p:spPr>
        <p:txBody>
          <a:bodyPr wrap="square" rtlCol="0">
            <a:spAutoFit/>
          </a:bodyPr>
          <a:lstStyle/>
          <a:p>
            <a:r>
              <a:rPr lang="en-GB" dirty="0"/>
              <a:t>(</a:t>
            </a:r>
            <a:r>
              <a:rPr lang="en-GB" dirty="0" err="1"/>
              <a:t>Besharat</a:t>
            </a:r>
            <a:r>
              <a:rPr lang="en-GB" dirty="0"/>
              <a:t> et al, 2016)</a:t>
            </a:r>
          </a:p>
        </p:txBody>
      </p:sp>
    </p:spTree>
    <p:extLst>
      <p:ext uri="{BB962C8B-B14F-4D97-AF65-F5344CB8AC3E}">
        <p14:creationId xmlns:p14="http://schemas.microsoft.com/office/powerpoint/2010/main" val="28322401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2E6C-C4D1-452B-ABCE-302A93BA1A1E}"/>
              </a:ext>
            </a:extLst>
          </p:cNvPr>
          <p:cNvSpPr>
            <a:spLocks noGrp="1"/>
          </p:cNvSpPr>
          <p:nvPr>
            <p:ph type="title"/>
          </p:nvPr>
        </p:nvSpPr>
        <p:spPr>
          <a:xfrm>
            <a:off x="1066800" y="642594"/>
            <a:ext cx="10058400" cy="1371600"/>
          </a:xfrm>
        </p:spPr>
        <p:txBody>
          <a:bodyPr anchor="ctr">
            <a:normAutofit/>
          </a:bodyPr>
          <a:lstStyle/>
          <a:p>
            <a:pPr algn="ctr"/>
            <a:r>
              <a:rPr lang="en-GB" sz="5400" dirty="0"/>
              <a:t>ACTIVITY: WOOL WEB  </a:t>
            </a:r>
            <a:endParaRPr lang="en-GB" dirty="0"/>
          </a:p>
        </p:txBody>
      </p:sp>
      <p:pic>
        <p:nvPicPr>
          <p:cNvPr id="1026" name="Picture 2" descr="games | International Emerging Leaders Program">
            <a:extLst>
              <a:ext uri="{FF2B5EF4-FFF2-40B4-BE49-F238E27FC236}">
                <a16:creationId xmlns:a16="http://schemas.microsoft.com/office/drawing/2014/main" id="{53DA453B-F563-4A89-889E-85092DA1675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7124" b="15752"/>
          <a:stretch/>
        </p:blipFill>
        <p:spPr bwMode="auto">
          <a:xfrm>
            <a:off x="1066800" y="2103120"/>
            <a:ext cx="10058400" cy="3849624"/>
          </a:xfrm>
          <a:prstGeom prst="rect">
            <a:avLst/>
          </a:prstGeom>
          <a:solidFill>
            <a:srgbClr val="FFFFFF"/>
          </a:solidFill>
        </p:spPr>
      </p:pic>
    </p:spTree>
    <p:extLst>
      <p:ext uri="{BB962C8B-B14F-4D97-AF65-F5344CB8AC3E}">
        <p14:creationId xmlns:p14="http://schemas.microsoft.com/office/powerpoint/2010/main" val="2931363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9A22-63AB-47A0-8FA5-7E3350A80D18}"/>
              </a:ext>
            </a:extLst>
          </p:cNvPr>
          <p:cNvSpPr>
            <a:spLocks noGrp="1"/>
          </p:cNvSpPr>
          <p:nvPr>
            <p:ph type="title"/>
          </p:nvPr>
        </p:nvSpPr>
        <p:spPr/>
        <p:txBody>
          <a:bodyPr/>
          <a:lstStyle/>
          <a:p>
            <a:pPr algn="ctr"/>
            <a:r>
              <a:rPr lang="en-GB" dirty="0"/>
              <a:t>What you need to do</a:t>
            </a:r>
          </a:p>
        </p:txBody>
      </p:sp>
      <p:sp>
        <p:nvSpPr>
          <p:cNvPr id="3" name="Content Placeholder 2">
            <a:extLst>
              <a:ext uri="{FF2B5EF4-FFF2-40B4-BE49-F238E27FC236}">
                <a16:creationId xmlns:a16="http://schemas.microsoft.com/office/drawing/2014/main" id="{62C5B11A-751A-4CCB-B6FA-37E6BCF54AB9}"/>
              </a:ext>
            </a:extLst>
          </p:cNvPr>
          <p:cNvSpPr>
            <a:spLocks noGrp="1"/>
          </p:cNvSpPr>
          <p:nvPr>
            <p:ph idx="1"/>
          </p:nvPr>
        </p:nvSpPr>
        <p:spPr/>
        <p:txBody>
          <a:bodyPr>
            <a:normAutofit fontScale="92500" lnSpcReduction="10000"/>
          </a:bodyPr>
          <a:lstStyle/>
          <a:p>
            <a:pPr marL="342900" indent="-342900">
              <a:buAutoNum type="arabicParenR"/>
            </a:pPr>
            <a:r>
              <a:rPr lang="en-GB" sz="2400" dirty="0"/>
              <a:t>Get into groups of 5.</a:t>
            </a:r>
          </a:p>
          <a:p>
            <a:pPr marL="342900" indent="-342900">
              <a:buAutoNum type="arabicParenR"/>
            </a:pPr>
            <a:r>
              <a:rPr lang="en-GB" sz="2400" dirty="0"/>
              <a:t>Each team will be given a ball of string which will have 5 minuets to create a web with the string by tangling it.</a:t>
            </a:r>
          </a:p>
          <a:p>
            <a:pPr marL="342900" indent="-342900">
              <a:buAutoNum type="arabicParenR"/>
            </a:pPr>
            <a:r>
              <a:rPr lang="en-GB" sz="2400" dirty="0"/>
              <a:t>The webs need to be given to a different </a:t>
            </a:r>
            <a:r>
              <a:rPr lang="en-GB" sz="2400"/>
              <a:t>group so </a:t>
            </a:r>
            <a:r>
              <a:rPr lang="en-GB" sz="2400" dirty="0"/>
              <a:t>no team are left with their own web.</a:t>
            </a:r>
          </a:p>
          <a:p>
            <a:pPr marL="342900" indent="-342900">
              <a:buAutoNum type="arabicParenR"/>
            </a:pPr>
            <a:r>
              <a:rPr lang="en-GB" sz="2400" dirty="0"/>
              <a:t>One person in the team will be chosen to be blind folded.</a:t>
            </a:r>
          </a:p>
          <a:p>
            <a:pPr marL="342900" indent="-342900">
              <a:buAutoNum type="arabicParenR"/>
            </a:pPr>
            <a:r>
              <a:rPr lang="en-GB" sz="2400" dirty="0"/>
              <a:t>The goal of this activity is for the blind folded team member to unwind the web with the help of verbal instructions of his/her teammates.</a:t>
            </a:r>
          </a:p>
          <a:p>
            <a:pPr marL="0" indent="0">
              <a:buNone/>
            </a:pPr>
            <a:r>
              <a:rPr lang="en-GB" sz="2400" dirty="0"/>
              <a:t> </a:t>
            </a:r>
          </a:p>
        </p:txBody>
      </p:sp>
    </p:spTree>
    <p:extLst>
      <p:ext uri="{BB962C8B-B14F-4D97-AF65-F5344CB8AC3E}">
        <p14:creationId xmlns:p14="http://schemas.microsoft.com/office/powerpoint/2010/main" val="42226452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7F62BDB-02A1-41EC-BDA7-8D75AFAF09CB}"/>
              </a:ext>
            </a:extLst>
          </p:cNvPr>
          <p:cNvSpPr/>
          <p:nvPr/>
        </p:nvSpPr>
        <p:spPr>
          <a:xfrm>
            <a:off x="3352800" y="676275"/>
            <a:ext cx="5486400" cy="5505450"/>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5" name="Oval 4">
            <a:extLst>
              <a:ext uri="{FF2B5EF4-FFF2-40B4-BE49-F238E27FC236}">
                <a16:creationId xmlns:a16="http://schemas.microsoft.com/office/drawing/2014/main" id="{DFFC7D2E-F075-4260-9535-5CB9E392148B}"/>
              </a:ext>
            </a:extLst>
          </p:cNvPr>
          <p:cNvSpPr/>
          <p:nvPr/>
        </p:nvSpPr>
        <p:spPr>
          <a:xfrm>
            <a:off x="4467225" y="1828800"/>
            <a:ext cx="3257550" cy="320040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893BDE6-6873-4B66-B97C-B9CA09614CCB}"/>
              </a:ext>
            </a:extLst>
          </p:cNvPr>
          <p:cNvSpPr txBox="1"/>
          <p:nvPr/>
        </p:nvSpPr>
        <p:spPr>
          <a:xfrm>
            <a:off x="4964430" y="2459504"/>
            <a:ext cx="2263140" cy="1938992"/>
          </a:xfrm>
          <a:prstGeom prst="rect">
            <a:avLst/>
          </a:prstGeom>
          <a:noFill/>
        </p:spPr>
        <p:txBody>
          <a:bodyPr wrap="square" rtlCol="0">
            <a:spAutoFit/>
          </a:bodyPr>
          <a:lstStyle/>
          <a:p>
            <a:pPr algn="ctr"/>
            <a:r>
              <a:rPr lang="en-GB" sz="4000" dirty="0"/>
              <a:t>1 Minuet left </a:t>
            </a:r>
          </a:p>
        </p:txBody>
      </p:sp>
    </p:spTree>
    <p:extLst>
      <p:ext uri="{BB962C8B-B14F-4D97-AF65-F5344CB8AC3E}">
        <p14:creationId xmlns:p14="http://schemas.microsoft.com/office/powerpoint/2010/main" val="18933063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xit" presetSubtype="1" fill="hold" grpId="0" nodeType="withEffect">
                                  <p:stCondLst>
                                    <p:cond delay="20"/>
                                  </p:stCondLst>
                                  <p:childTnLst>
                                    <p:animEffect transition="out" filter="wheel(1)">
                                      <p:cBhvr>
                                        <p:cTn id="6" dur="59000"/>
                                        <p:tgtEl>
                                          <p:spTgt spid="4"/>
                                        </p:tgtEl>
                                      </p:cBhvr>
                                    </p:animEffect>
                                    <p:set>
                                      <p:cBhvr>
                                        <p:cTn id="7" dur="1" fill="hold">
                                          <p:stCondLst>
                                            <p:cond delay="58999"/>
                                          </p:stCondLst>
                                        </p:cTn>
                                        <p:tgtEl>
                                          <p:spTgt spid="4"/>
                                        </p:tgtEl>
                                        <p:attrNameLst>
                                          <p:attrName>style.visibility</p:attrName>
                                        </p:attrNameLst>
                                      </p:cBhvr>
                                      <p:to>
                                        <p:strVal val="hidden"/>
                                      </p:to>
                                    </p:set>
                                  </p:childTnLst>
                                </p:cTn>
                              </p:par>
                              <p:par>
                                <p:cTn id="8" presetID="1" presetClass="exit" presetSubtype="0" fill="hold" grpId="0" nodeType="withEffect">
                                  <p:stCondLst>
                                    <p:cond delay="59000"/>
                                  </p:stCondLst>
                                  <p:childTnLst>
                                    <p:set>
                                      <p:cBhvr>
                                        <p:cTn id="9" dur="1" fill="hold">
                                          <p:stCondLst>
                                            <p:cond delay="1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4F8129-BE20-4151-8EA2-016A749AFD11}"/>
              </a:ext>
            </a:extLst>
          </p:cNvPr>
          <p:cNvSpPr>
            <a:spLocks noGrp="1"/>
          </p:cNvSpPr>
          <p:nvPr>
            <p:ph type="title"/>
          </p:nvPr>
        </p:nvSpPr>
        <p:spPr>
          <a:xfrm>
            <a:off x="1066800" y="642594"/>
            <a:ext cx="10058400" cy="1371600"/>
          </a:xfrm>
        </p:spPr>
        <p:txBody>
          <a:bodyPr anchor="ctr">
            <a:normAutofit/>
          </a:bodyPr>
          <a:lstStyle/>
          <a:p>
            <a:pPr algn="ctr"/>
            <a:r>
              <a:rPr lang="en-GB" dirty="0"/>
              <a:t>What did we learn?</a:t>
            </a:r>
          </a:p>
        </p:txBody>
      </p:sp>
      <p:pic>
        <p:nvPicPr>
          <p:cNvPr id="3074" name="Picture 2" descr="4 ways to navigate different communication styles at work">
            <a:extLst>
              <a:ext uri="{FF2B5EF4-FFF2-40B4-BE49-F238E27FC236}">
                <a16:creationId xmlns:a16="http://schemas.microsoft.com/office/drawing/2014/main" id="{BC76510C-D285-4057-ACEA-29691D0E8F9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0752" r="-1" b="10751"/>
          <a:stretch/>
        </p:blipFill>
        <p:spPr bwMode="auto">
          <a:xfrm>
            <a:off x="1066800" y="2103120"/>
            <a:ext cx="10058400" cy="3849624"/>
          </a:xfrm>
          <a:prstGeom prst="rect">
            <a:avLst/>
          </a:prstGeom>
          <a:solidFill>
            <a:srgbClr val="FFFFFF"/>
          </a:solidFill>
        </p:spPr>
      </p:pic>
    </p:spTree>
    <p:extLst>
      <p:ext uri="{BB962C8B-B14F-4D97-AF65-F5344CB8AC3E}">
        <p14:creationId xmlns:p14="http://schemas.microsoft.com/office/powerpoint/2010/main" val="3372288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0582D-FB9B-4E7F-BC5E-5A93107FAA0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0EDEADE-A7D1-4403-B608-4A7BE51FA241}"/>
              </a:ext>
            </a:extLst>
          </p:cNvPr>
          <p:cNvSpPr>
            <a:spLocks noGrp="1"/>
          </p:cNvSpPr>
          <p:nvPr>
            <p:ph idx="1"/>
          </p:nvPr>
        </p:nvSpPr>
        <p:spPr>
          <a:xfrm>
            <a:off x="1066800" y="1780674"/>
            <a:ext cx="10058400" cy="4434732"/>
          </a:xfrm>
        </p:spPr>
        <p:txBody>
          <a:bodyPr>
            <a:normAutofit lnSpcReduction="10000"/>
          </a:bodyPr>
          <a:lstStyle/>
          <a:p>
            <a:r>
              <a:rPr lang="en-US" dirty="0" err="1"/>
              <a:t>Dörner</a:t>
            </a:r>
            <a:r>
              <a:rPr lang="en-US" dirty="0"/>
              <a:t>, D. and Funke, J., (2017). Complex problem solving, what it is and what it is not. </a:t>
            </a:r>
            <a:r>
              <a:rPr lang="en-US" i="1" dirty="0"/>
              <a:t>Frontiers in psychology</a:t>
            </a:r>
            <a:r>
              <a:rPr lang="en-US" dirty="0"/>
              <a:t>, </a:t>
            </a:r>
            <a:r>
              <a:rPr lang="en-US" i="1" dirty="0"/>
              <a:t>8</a:t>
            </a:r>
            <a:r>
              <a:rPr lang="en-US" dirty="0"/>
              <a:t>, p.1153.</a:t>
            </a:r>
          </a:p>
          <a:p>
            <a:r>
              <a:rPr lang="en-US" dirty="0"/>
              <a:t>Funke, J., (2010). Complex problem solving: A case for complex cognition?. </a:t>
            </a:r>
            <a:r>
              <a:rPr lang="en-US" i="1" dirty="0"/>
              <a:t>Cognitive processing</a:t>
            </a:r>
            <a:r>
              <a:rPr lang="en-US" dirty="0"/>
              <a:t>, </a:t>
            </a:r>
            <a:r>
              <a:rPr lang="en-US" i="1" dirty="0"/>
              <a:t>11</a:t>
            </a:r>
            <a:r>
              <a:rPr lang="en-US" dirty="0"/>
              <a:t>(2), pp.133-142.</a:t>
            </a:r>
          </a:p>
          <a:p>
            <a:r>
              <a:rPr lang="en-US" dirty="0"/>
              <a:t>Dweck, C.S. and Leggett, E.L., (1988). A social-cognitive approach to motivation and personality. </a:t>
            </a:r>
            <a:r>
              <a:rPr lang="en-US" i="1" dirty="0"/>
              <a:t>Psychological review</a:t>
            </a:r>
            <a:r>
              <a:rPr lang="en-US" dirty="0"/>
              <a:t>, </a:t>
            </a:r>
            <a:r>
              <a:rPr lang="en-US" i="1" dirty="0"/>
              <a:t>95</a:t>
            </a:r>
            <a:r>
              <a:rPr lang="en-US" dirty="0"/>
              <a:t>(2), p.256.</a:t>
            </a:r>
          </a:p>
          <a:p>
            <a:r>
              <a:rPr lang="en-US" dirty="0" err="1"/>
              <a:t>Vandewalle</a:t>
            </a:r>
            <a:r>
              <a:rPr lang="en-US" dirty="0"/>
              <a:t>, D., (2012). A growth and fixed mindset exposition of the value of conceptual clarity. </a:t>
            </a:r>
            <a:r>
              <a:rPr lang="en-US" i="1" dirty="0"/>
              <a:t>Industrial and Organizational psychology</a:t>
            </a:r>
            <a:r>
              <a:rPr lang="en-US" dirty="0"/>
              <a:t>, </a:t>
            </a:r>
            <a:r>
              <a:rPr lang="en-US" i="1" dirty="0"/>
              <a:t>5</a:t>
            </a:r>
            <a:r>
              <a:rPr lang="en-US" dirty="0"/>
              <a:t>(3), pp.301-305.</a:t>
            </a:r>
          </a:p>
          <a:p>
            <a:r>
              <a:rPr lang="en-US" dirty="0" err="1"/>
              <a:t>Karwowski</a:t>
            </a:r>
            <a:r>
              <a:rPr lang="en-US" dirty="0"/>
              <a:t>, M., (2014). Creative mindsets: Measurement, correlates, consequences. </a:t>
            </a:r>
            <a:r>
              <a:rPr lang="en-US" i="1" dirty="0"/>
              <a:t>Psychology of Aesthetics, Creativity, and the Arts</a:t>
            </a:r>
            <a:r>
              <a:rPr lang="en-US" dirty="0"/>
              <a:t>, </a:t>
            </a:r>
            <a:r>
              <a:rPr lang="en-US" i="1" dirty="0"/>
              <a:t>8</a:t>
            </a:r>
            <a:r>
              <a:rPr lang="en-US" dirty="0"/>
              <a:t>(1), p.62.</a:t>
            </a:r>
          </a:p>
          <a:p>
            <a:r>
              <a:rPr lang="en-GB" dirty="0" err="1"/>
              <a:t>Horth</a:t>
            </a:r>
            <a:r>
              <a:rPr lang="en-GB" dirty="0"/>
              <a:t>, D. and Buchner, D., (2014). Innovation leadership: How to use innovation to lead effectively, work collaboratively, and drive results. </a:t>
            </a:r>
            <a:r>
              <a:rPr lang="en-GB" i="1" dirty="0" err="1"/>
              <a:t>Center</a:t>
            </a:r>
            <a:r>
              <a:rPr lang="en-GB" i="1" dirty="0"/>
              <a:t> for Creative Leadership</a:t>
            </a:r>
            <a:r>
              <a:rPr lang="en-GB" dirty="0"/>
              <a:t>, </a:t>
            </a:r>
            <a:r>
              <a:rPr lang="en-GB" i="1" dirty="0"/>
              <a:t>18</a:t>
            </a:r>
            <a:r>
              <a:rPr lang="en-GB" dirty="0"/>
              <a:t>.</a:t>
            </a:r>
          </a:p>
          <a:p>
            <a:r>
              <a:rPr lang="en-GB" dirty="0" err="1"/>
              <a:t>Besharat</a:t>
            </a:r>
            <a:r>
              <a:rPr lang="en-GB" dirty="0"/>
              <a:t>, J., </a:t>
            </a:r>
            <a:r>
              <a:rPr lang="en-GB" dirty="0" err="1"/>
              <a:t>Komninos</a:t>
            </a:r>
            <a:r>
              <a:rPr lang="en-GB" dirty="0"/>
              <a:t>, A., Papadimitriou, G., </a:t>
            </a:r>
            <a:r>
              <a:rPr lang="en-GB" dirty="0" err="1"/>
              <a:t>Lagiou</a:t>
            </a:r>
            <a:r>
              <a:rPr lang="en-GB" dirty="0"/>
              <a:t>, E., &amp; </a:t>
            </a:r>
            <a:r>
              <a:rPr lang="en-GB" dirty="0" err="1"/>
              <a:t>Garofalakis</a:t>
            </a:r>
            <a:r>
              <a:rPr lang="en-GB" dirty="0"/>
              <a:t>, J. (2016). Augmented paper maps: Design of POI markers and effects on group </a:t>
            </a:r>
            <a:r>
              <a:rPr lang="en-GB" dirty="0">
                <a:hlinkClick r:id="rId3" tooltip="What is Navigation?">
                  <a:extLst>
                    <a:ext uri="{A12FA001-AC4F-418D-AE19-62706E023703}">
                      <ahyp:hlinkClr xmlns:ahyp="http://schemas.microsoft.com/office/drawing/2018/hyperlinkcolor" val="tx"/>
                    </a:ext>
                  </a:extLst>
                </a:hlinkClick>
              </a:rPr>
              <a:t>n</a:t>
            </a:r>
            <a:r>
              <a:rPr lang="en-GB" u="sng" dirty="0">
                <a:hlinkClick r:id="rId3" tooltip="What is Navigation?">
                  <a:extLst>
                    <a:ext uri="{A12FA001-AC4F-418D-AE19-62706E023703}">
                      <ahyp:hlinkClr xmlns:ahyp="http://schemas.microsoft.com/office/drawing/2018/hyperlinkcolor" val="tx"/>
                    </a:ext>
                  </a:extLst>
                </a:hlinkClick>
              </a:rPr>
              <a:t>avigation</a:t>
            </a:r>
            <a:r>
              <a:rPr lang="en-GB" dirty="0"/>
              <a:t>. Journal of Ambient Intelligence and Smart Environments, 8(5), 515-530.</a:t>
            </a:r>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5566279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2180</Words>
  <Application>Microsoft Office PowerPoint</Application>
  <PresentationFormat>Widescreen</PresentationFormat>
  <Paragraphs>128</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Garamond</vt:lpstr>
      <vt:lpstr>SavonVTI</vt:lpstr>
      <vt:lpstr>Complex problem solving</vt:lpstr>
      <vt:lpstr>Todays Session Outline </vt:lpstr>
      <vt:lpstr>What is complex problem solving?</vt:lpstr>
      <vt:lpstr>PowerPoint Presentation</vt:lpstr>
      <vt:lpstr>FIXED AND GROWTH MINDSETS</vt:lpstr>
      <vt:lpstr>PowerPoint Presentation</vt:lpstr>
      <vt:lpstr>DESIGN  THINKING</vt:lpstr>
      <vt:lpstr>PowerPoint Presentation</vt:lpstr>
      <vt:lpstr>ACTIVITY: WOOL WEB  </vt:lpstr>
      <vt:lpstr>What you need to do</vt:lpstr>
      <vt:lpstr>PowerPoint Presentation</vt:lpstr>
      <vt:lpstr>What did we learn?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2020-04-27T09:34:22Z</dcterms:created>
  <dcterms:modified xsi:type="dcterms:W3CDTF">2020-05-20T17:00:00Z</dcterms:modified>
</cp:coreProperties>
</file>