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handoutMasterIdLst>
    <p:handoutMasterId r:id="rId22"/>
  </p:handoutMasterIdLst>
  <p:sldIdLst>
    <p:sldId id="256" r:id="rId2"/>
    <p:sldId id="403" r:id="rId3"/>
    <p:sldId id="272" r:id="rId4"/>
    <p:sldId id="261" r:id="rId5"/>
    <p:sldId id="406" r:id="rId6"/>
    <p:sldId id="409" r:id="rId7"/>
    <p:sldId id="392" r:id="rId8"/>
    <p:sldId id="402" r:id="rId9"/>
    <p:sldId id="407" r:id="rId10"/>
    <p:sldId id="307" r:id="rId11"/>
    <p:sldId id="292" r:id="rId12"/>
    <p:sldId id="410" r:id="rId13"/>
    <p:sldId id="399" r:id="rId14"/>
    <p:sldId id="400" r:id="rId15"/>
    <p:sldId id="396" r:id="rId16"/>
    <p:sldId id="408" r:id="rId17"/>
    <p:sldId id="401" r:id="rId18"/>
    <p:sldId id="404" r:id="rId19"/>
    <p:sldId id="411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34272"/>
    <a:srgbClr val="7F7F7F"/>
    <a:srgbClr val="BFBFBF"/>
    <a:srgbClr val="CC0001"/>
    <a:srgbClr val="F1F3F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065" autoAdjust="0"/>
    <p:restoredTop sz="94660"/>
  </p:normalViewPr>
  <p:slideViewPr>
    <p:cSldViewPr snapToGrid="0" showGuides="1">
      <p:cViewPr varScale="1">
        <p:scale>
          <a:sx n="87" d="100"/>
          <a:sy n="87" d="100"/>
        </p:scale>
        <p:origin x="232" y="92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howGuides="1">
      <p:cViewPr varScale="1">
        <p:scale>
          <a:sx n="87" d="100"/>
          <a:sy n="87" d="100"/>
        </p:scale>
        <p:origin x="3840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8A184BA-11A9-46FC-A691-9F7B26CD6AA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D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09C9786-0891-4D71-A6ED-E3548D70BCF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C3495FA-4FDF-4ADC-B274-404D8AAE1450}" type="datetimeFigureOut">
              <a:rPr lang="en-ID" smtClean="0"/>
              <a:t>17/06/24</a:t>
            </a:fld>
            <a:endParaRPr lang="en-ID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573B460-37CF-42E7-B844-AE8BE4553719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D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9F660F-AE11-4EB5-A736-B59B13681E7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BA9597-85A6-4B73-AB21-8D8C4B175FE0}" type="slidenum">
              <a:rPr lang="en-ID" smtClean="0"/>
              <a:t>‹#›</a:t>
            </a:fld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423571591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C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E9F8548-01B5-8844-86BB-7DC873B20241}" type="datetimeFigureOut">
              <a:rPr lang="en-CN" smtClean="0"/>
              <a:t>2024/6/17</a:t>
            </a:fld>
            <a:endParaRPr lang="en-C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C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C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C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ADC606E-AAB1-EC4F-B6E6-B1D15F112D24}" type="slidenum">
              <a:rPr lang="en-CN" smtClean="0"/>
              <a:t>‹#›</a:t>
            </a:fld>
            <a:endParaRPr lang="en-CN"/>
          </a:p>
        </p:txBody>
      </p:sp>
    </p:spTree>
    <p:extLst>
      <p:ext uri="{BB962C8B-B14F-4D97-AF65-F5344CB8AC3E}">
        <p14:creationId xmlns:p14="http://schemas.microsoft.com/office/powerpoint/2010/main" val="10722023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989841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0"/>
          </p:nvPr>
        </p:nvSpPr>
        <p:spPr>
          <a:xfrm>
            <a:off x="1351206" y="831020"/>
            <a:ext cx="3858969" cy="4703005"/>
          </a:xfrm>
          <a:custGeom>
            <a:avLst/>
            <a:gdLst>
              <a:gd name="connsiteX0" fmla="*/ 0 w 5372100"/>
              <a:gd name="connsiteY0" fmla="*/ 0 h 3276600"/>
              <a:gd name="connsiteX1" fmla="*/ 5372100 w 5372100"/>
              <a:gd name="connsiteY1" fmla="*/ 0 h 3276600"/>
              <a:gd name="connsiteX2" fmla="*/ 5372100 w 5372100"/>
              <a:gd name="connsiteY2" fmla="*/ 3276600 h 3276600"/>
              <a:gd name="connsiteX3" fmla="*/ 0 w 5372100"/>
              <a:gd name="connsiteY3" fmla="*/ 3276600 h 3276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372100" h="3276600">
                <a:moveTo>
                  <a:pt x="0" y="0"/>
                </a:moveTo>
                <a:lnTo>
                  <a:pt x="5372100" y="0"/>
                </a:lnTo>
                <a:lnTo>
                  <a:pt x="5372100" y="3276600"/>
                </a:lnTo>
                <a:lnTo>
                  <a:pt x="0" y="3276600"/>
                </a:lnTo>
                <a:close/>
              </a:path>
            </a:pathLst>
          </a:custGeom>
          <a:noFill/>
        </p:spPr>
        <p:txBody>
          <a:bodyPr wrap="square" anchor="ctr">
            <a:noAutofit/>
          </a:bodyPr>
          <a:lstStyle>
            <a:lvl1pPr marL="0" indent="0" algn="ctr">
              <a:buNone/>
              <a:defRPr sz="1200"/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358055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B766B915-B27D-45DE-8F56-28C646DC6DE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096125" y="533399"/>
            <a:ext cx="5095875" cy="5124451"/>
          </a:xfrm>
        </p:spPr>
        <p:txBody>
          <a:bodyPr/>
          <a:lstStyle/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21569692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icture Placeholder 16"/>
          <p:cNvSpPr>
            <a:spLocks noGrp="1"/>
          </p:cNvSpPr>
          <p:nvPr>
            <p:ph type="pic" sz="quarter" idx="10"/>
          </p:nvPr>
        </p:nvSpPr>
        <p:spPr>
          <a:xfrm>
            <a:off x="0" y="2609850"/>
            <a:ext cx="6096000" cy="4248150"/>
          </a:xfrm>
          <a:custGeom>
            <a:avLst/>
            <a:gdLst>
              <a:gd name="connsiteX0" fmla="*/ 0 w 2714201"/>
              <a:gd name="connsiteY0" fmla="*/ 0 h 4549994"/>
              <a:gd name="connsiteX1" fmla="*/ 2714201 w 2714201"/>
              <a:gd name="connsiteY1" fmla="*/ 0 h 4549994"/>
              <a:gd name="connsiteX2" fmla="*/ 2714201 w 2714201"/>
              <a:gd name="connsiteY2" fmla="*/ 4549994 h 4549994"/>
              <a:gd name="connsiteX3" fmla="*/ 0 w 2714201"/>
              <a:gd name="connsiteY3" fmla="*/ 4549994 h 45499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714201" h="4549994">
                <a:moveTo>
                  <a:pt x="0" y="0"/>
                </a:moveTo>
                <a:lnTo>
                  <a:pt x="2714201" y="0"/>
                </a:lnTo>
                <a:lnTo>
                  <a:pt x="2714201" y="4549994"/>
                </a:lnTo>
                <a:lnTo>
                  <a:pt x="0" y="4549994"/>
                </a:lnTo>
                <a:close/>
              </a:path>
            </a:pathLst>
          </a:custGeom>
          <a:noFill/>
        </p:spPr>
        <p:txBody>
          <a:bodyPr wrap="square" anchor="ctr">
            <a:noAutofit/>
          </a:bodyPr>
          <a:lstStyle>
            <a:lvl1pPr marL="0" indent="0" algn="ctr">
              <a:buNone/>
              <a:defRPr sz="1200"/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782927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7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C238AEDB-8FB8-473A-BC0A-DC6B3E01245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104900" y="774700"/>
            <a:ext cx="4152900" cy="6083300"/>
          </a:xfrm>
        </p:spPr>
        <p:txBody>
          <a:bodyPr/>
          <a:lstStyle/>
          <a:p>
            <a:endParaRPr lang="en-ID"/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35CA7890-5282-41CA-8D30-E7A33246E51E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10588062" y="774700"/>
            <a:ext cx="1603938" cy="2349500"/>
          </a:xfrm>
        </p:spPr>
        <p:txBody>
          <a:bodyPr/>
          <a:lstStyle/>
          <a:p>
            <a:endParaRPr lang="en-ID" dirty="0"/>
          </a:p>
        </p:txBody>
      </p:sp>
    </p:spTree>
    <p:extLst>
      <p:ext uri="{BB962C8B-B14F-4D97-AF65-F5344CB8AC3E}">
        <p14:creationId xmlns:p14="http://schemas.microsoft.com/office/powerpoint/2010/main" val="14617169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8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A8E79C4D-8286-4169-8F98-A500A4C99DF1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867275" y="1476376"/>
            <a:ext cx="7324725" cy="3905248"/>
          </a:xfrm>
        </p:spPr>
        <p:txBody>
          <a:bodyPr/>
          <a:lstStyle/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31781701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7">
            <a:extLst>
              <a:ext uri="{FF2B5EF4-FFF2-40B4-BE49-F238E27FC236}">
                <a16:creationId xmlns:a16="http://schemas.microsoft.com/office/drawing/2014/main" id="{22451551-F779-4737-8C72-DFB0DE31C81C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004265" y="929266"/>
            <a:ext cx="5096993" cy="3358955"/>
          </a:xfrm>
          <a:custGeom>
            <a:avLst/>
            <a:gdLst>
              <a:gd name="connsiteX0" fmla="*/ 0 w 5096993"/>
              <a:gd name="connsiteY0" fmla="*/ 0 h 3358955"/>
              <a:gd name="connsiteX1" fmla="*/ 5096993 w 5096993"/>
              <a:gd name="connsiteY1" fmla="*/ 0 h 3358955"/>
              <a:gd name="connsiteX2" fmla="*/ 5096993 w 5096993"/>
              <a:gd name="connsiteY2" fmla="*/ 3358955 h 3358955"/>
              <a:gd name="connsiteX3" fmla="*/ 0 w 5096993"/>
              <a:gd name="connsiteY3" fmla="*/ 3358955 h 33589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96993" h="3358955">
                <a:moveTo>
                  <a:pt x="0" y="0"/>
                </a:moveTo>
                <a:lnTo>
                  <a:pt x="5096993" y="0"/>
                </a:lnTo>
                <a:lnTo>
                  <a:pt x="5096993" y="3358955"/>
                </a:lnTo>
                <a:lnTo>
                  <a:pt x="0" y="3358955"/>
                </a:lnTo>
                <a:close/>
              </a:path>
            </a:pathLst>
          </a:custGeom>
          <a:noFill/>
        </p:spPr>
        <p:txBody>
          <a:bodyPr wrap="square" anchor="ctr">
            <a:noAutofit/>
          </a:bodyPr>
          <a:lstStyle>
            <a:lvl1pPr marL="0" indent="0" algn="ctr">
              <a:buNone/>
              <a:defRPr sz="1200"/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23544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7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8">
            <a:extLst>
              <a:ext uri="{FF2B5EF4-FFF2-40B4-BE49-F238E27FC236}">
                <a16:creationId xmlns:a16="http://schemas.microsoft.com/office/drawing/2014/main" id="{AEA8EE15-9C4B-4B3C-8004-632BE47B98B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765548" y="571500"/>
            <a:ext cx="3217863" cy="5715000"/>
          </a:xfrm>
          <a:custGeom>
            <a:avLst/>
            <a:gdLst>
              <a:gd name="connsiteX0" fmla="*/ 0 w 3022560"/>
              <a:gd name="connsiteY0" fmla="*/ 0 h 6858000"/>
              <a:gd name="connsiteX1" fmla="*/ 3022560 w 3022560"/>
              <a:gd name="connsiteY1" fmla="*/ 0 h 6858000"/>
              <a:gd name="connsiteX2" fmla="*/ 3022560 w 3022560"/>
              <a:gd name="connsiteY2" fmla="*/ 6858000 h 6858000"/>
              <a:gd name="connsiteX3" fmla="*/ 0 w 302256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022560" h="6858000">
                <a:moveTo>
                  <a:pt x="0" y="0"/>
                </a:moveTo>
                <a:lnTo>
                  <a:pt x="3022560" y="0"/>
                </a:lnTo>
                <a:lnTo>
                  <a:pt x="302256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 wrap="square" anchor="ctr">
            <a:noAutofit/>
          </a:bodyPr>
          <a:lstStyle>
            <a:lvl1pPr marL="0" indent="0" algn="ctr">
              <a:buNone/>
              <a:defRPr sz="1200"/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380541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9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/>
          <p:cNvSpPr>
            <a:spLocks noGrp="1"/>
          </p:cNvSpPr>
          <p:nvPr>
            <p:ph type="pic" sz="quarter" idx="10"/>
          </p:nvPr>
        </p:nvSpPr>
        <p:spPr>
          <a:xfrm>
            <a:off x="6096000" y="1171575"/>
            <a:ext cx="4833257" cy="4514850"/>
          </a:xfrm>
          <a:custGeom>
            <a:avLst/>
            <a:gdLst>
              <a:gd name="connsiteX0" fmla="*/ 0 w 5096993"/>
              <a:gd name="connsiteY0" fmla="*/ 0 h 3358955"/>
              <a:gd name="connsiteX1" fmla="*/ 5096993 w 5096993"/>
              <a:gd name="connsiteY1" fmla="*/ 0 h 3358955"/>
              <a:gd name="connsiteX2" fmla="*/ 5096993 w 5096993"/>
              <a:gd name="connsiteY2" fmla="*/ 3358955 h 3358955"/>
              <a:gd name="connsiteX3" fmla="*/ 0 w 5096993"/>
              <a:gd name="connsiteY3" fmla="*/ 3358955 h 33589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96993" h="3358955">
                <a:moveTo>
                  <a:pt x="0" y="0"/>
                </a:moveTo>
                <a:lnTo>
                  <a:pt x="5096993" y="0"/>
                </a:lnTo>
                <a:lnTo>
                  <a:pt x="5096993" y="3358955"/>
                </a:lnTo>
                <a:lnTo>
                  <a:pt x="0" y="3358955"/>
                </a:lnTo>
                <a:close/>
              </a:path>
            </a:pathLst>
          </a:custGeom>
          <a:noFill/>
        </p:spPr>
        <p:txBody>
          <a:bodyPr wrap="square" anchor="ctr">
            <a:noAutofit/>
          </a:bodyPr>
          <a:lstStyle>
            <a:lvl1pPr marL="0" indent="0" algn="ctr">
              <a:buNone/>
              <a:defRPr sz="1200"/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917134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9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1AC11DCE-3BE0-453C-8136-6E721F0DB731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724455"/>
            <a:ext cx="6357257" cy="4907087"/>
          </a:xfrm>
        </p:spPr>
        <p:txBody>
          <a:bodyPr/>
          <a:lstStyle/>
          <a:p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299539713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1F3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8DD5058-98FB-469F-8517-7756C0C665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ID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02C5AB-0D54-48DB-BE54-5A70216F31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D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BC65F4-B6F3-42EE-9DF2-ACF71AC8E67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FA0331-F1DB-48A2-8463-E3B466FBE0C6}" type="datetimeFigureOut">
              <a:rPr lang="en-ID" smtClean="0"/>
              <a:t>17/06/24</a:t>
            </a:fld>
            <a:endParaRPr lang="en-ID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CFB059-ACA5-419E-9758-7913B151025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D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F76EC7-BC6E-4768-A6FC-8389F65ECEC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0775BD-F713-4B39-84B4-4500636CFD05}" type="slidenum">
              <a:rPr lang="en-ID" smtClean="0"/>
              <a:t>‹#›</a:t>
            </a:fld>
            <a:endParaRPr lang="en-ID"/>
          </a:p>
        </p:txBody>
      </p:sp>
    </p:spTree>
    <p:extLst>
      <p:ext uri="{BB962C8B-B14F-4D97-AF65-F5344CB8AC3E}">
        <p14:creationId xmlns:p14="http://schemas.microsoft.com/office/powerpoint/2010/main" val="22362144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4" r:id="rId5"/>
    <p:sldLayoutId id="2147483655" r:id="rId6"/>
    <p:sldLayoutId id="2147483656" r:id="rId7"/>
    <p:sldLayoutId id="2147483657" r:id="rId8"/>
    <p:sldLayoutId id="2147483667" r:id="rId9"/>
    <p:sldLayoutId id="2147483668" r:id="rId10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409B93A-DF31-4C83-86B2-0DE312384D38}"/>
              </a:ext>
            </a:extLst>
          </p:cNvPr>
          <p:cNvSpPr txBox="1"/>
          <p:nvPr/>
        </p:nvSpPr>
        <p:spPr>
          <a:xfrm>
            <a:off x="907523" y="896683"/>
            <a:ext cx="1018540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dirty="0"/>
              <a:t>Navigating Writing Anxiety: </a:t>
            </a:r>
          </a:p>
          <a:p>
            <a:pPr algn="ctr"/>
            <a:r>
              <a:rPr lang="en-GB" sz="5400" dirty="0"/>
              <a:t>Perspectives and Coping Strategies</a:t>
            </a:r>
            <a:r>
              <a:rPr lang="zh-CN" altLang="en-US" sz="5400" dirty="0"/>
              <a:t> </a:t>
            </a:r>
            <a:r>
              <a:rPr lang="en-US" altLang="zh-CN" sz="5400" dirty="0"/>
              <a:t>of Chinese Doctoral Students </a:t>
            </a:r>
            <a:br>
              <a:rPr lang="en-US" altLang="zh-CN" sz="5400" dirty="0"/>
            </a:br>
            <a:r>
              <a:rPr lang="en-US" altLang="zh-CN" sz="5400" dirty="0"/>
              <a:t>Studying in Wales</a:t>
            </a:r>
            <a:endParaRPr lang="en-US" sz="5400" b="1" dirty="0">
              <a:solidFill>
                <a:schemeClr val="tx1">
                  <a:lumMod val="95000"/>
                  <a:lumOff val="5000"/>
                </a:schemeClr>
              </a:solidFill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3A54A7F-6FED-4745-AF8A-4A5A30BCD875}"/>
              </a:ext>
            </a:extLst>
          </p:cNvPr>
          <p:cNvSpPr txBox="1"/>
          <p:nvPr/>
        </p:nvSpPr>
        <p:spPr>
          <a:xfrm>
            <a:off x="10574291" y="276390"/>
            <a:ext cx="103726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d-ID" sz="1000" spc="300" dirty="0">
                <a:solidFill>
                  <a:schemeClr val="tx1">
                    <a:lumMod val="95000"/>
                    <a:lumOff val="5000"/>
                  </a:schemeClr>
                </a:solidFill>
                <a:latin typeface="Poppins Light" panose="00000400000000000000" pitchFamily="50" charset="0"/>
                <a:cs typeface="Poppins Light" panose="00000400000000000000" pitchFamily="50" charset="0"/>
              </a:rPr>
              <a:t>7013</a:t>
            </a:r>
            <a:endParaRPr lang="en-US" sz="1000" spc="300" dirty="0">
              <a:solidFill>
                <a:schemeClr val="tx1">
                  <a:lumMod val="95000"/>
                  <a:lumOff val="5000"/>
                </a:schemeClr>
              </a:solidFill>
              <a:latin typeface="Poppins Light" panose="00000400000000000000" pitchFamily="50" charset="0"/>
              <a:cs typeface="Poppins Light" panose="00000400000000000000" pitchFamily="50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E0F2269-06BC-44B2-B17B-C09F2AADF4F5}"/>
              </a:ext>
            </a:extLst>
          </p:cNvPr>
          <p:cNvSpPr txBox="1"/>
          <p:nvPr/>
        </p:nvSpPr>
        <p:spPr>
          <a:xfrm>
            <a:off x="708142" y="375064"/>
            <a:ext cx="103726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solidFill>
                  <a:schemeClr val="tx1">
                    <a:lumMod val="95000"/>
                    <a:lumOff val="5000"/>
                  </a:schemeClr>
                </a:solidFill>
                <a:latin typeface="Poppins Light" panose="00000400000000000000" pitchFamily="50" charset="0"/>
                <a:cs typeface="Poppins Light" panose="00000400000000000000" pitchFamily="50" charset="0"/>
              </a:rPr>
              <a:t>2306448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C01AB38-11DF-4B74-82D7-9C2CBD982B39}"/>
              </a:ext>
            </a:extLst>
          </p:cNvPr>
          <p:cNvSpPr/>
          <p:nvPr/>
        </p:nvSpPr>
        <p:spPr>
          <a:xfrm>
            <a:off x="947664" y="4396676"/>
            <a:ext cx="10296671" cy="142613"/>
          </a:xfrm>
          <a:prstGeom prst="rect">
            <a:avLst/>
          </a:prstGeom>
          <a:solidFill>
            <a:srgbClr val="23427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BE1D76C-F92F-4825-B707-33D86564F910}"/>
              </a:ext>
            </a:extLst>
          </p:cNvPr>
          <p:cNvSpPr/>
          <p:nvPr/>
        </p:nvSpPr>
        <p:spPr>
          <a:xfrm>
            <a:off x="8392100" y="4937797"/>
            <a:ext cx="3219455" cy="78239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160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Date: 18/06/2024</a:t>
            </a:r>
          </a:p>
          <a:p>
            <a:pPr algn="just">
              <a:lnSpc>
                <a:spcPct val="150000"/>
              </a:lnSpc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Presented by: </a:t>
            </a:r>
            <a:r>
              <a:rPr 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Yuxin</a:t>
            </a: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 </a:t>
            </a:r>
            <a:r>
              <a:rPr lang="en-US" sz="16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Xiu</a:t>
            </a:r>
            <a:endParaRPr lang="id-ID" sz="1600" dirty="0">
              <a:solidFill>
                <a:schemeClr val="tx1">
                  <a:lumMod val="75000"/>
                  <a:lumOff val="25000"/>
                </a:schemeClr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658450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BA44BA8-0717-4C4A-9CAE-35715514C644}"/>
              </a:ext>
            </a:extLst>
          </p:cNvPr>
          <p:cNvSpPr/>
          <p:nvPr/>
        </p:nvSpPr>
        <p:spPr>
          <a:xfrm>
            <a:off x="7165735" y="3293952"/>
            <a:ext cx="933887" cy="933888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  <a:p>
            <a:pPr algn="ctr"/>
            <a:r>
              <a:rPr lang="en-US" dirty="0"/>
              <a:t>05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BA06955-0827-4433-8A7C-1A94891B5022}"/>
              </a:ext>
            </a:extLst>
          </p:cNvPr>
          <p:cNvSpPr/>
          <p:nvPr/>
        </p:nvSpPr>
        <p:spPr>
          <a:xfrm>
            <a:off x="7165735" y="5080944"/>
            <a:ext cx="933887" cy="933889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  <a:p>
            <a:pPr algn="ctr"/>
            <a:r>
              <a:rPr lang="en-US" dirty="0"/>
              <a:t>06</a:t>
            </a:r>
          </a:p>
        </p:txBody>
      </p:sp>
      <p:sp>
        <p:nvSpPr>
          <p:cNvPr id="9" name="Freeform 48">
            <a:extLst>
              <a:ext uri="{FF2B5EF4-FFF2-40B4-BE49-F238E27FC236}">
                <a16:creationId xmlns:a16="http://schemas.microsoft.com/office/drawing/2014/main" id="{A9E41BDC-6C96-436C-A795-017F03CAEF27}"/>
              </a:ext>
            </a:extLst>
          </p:cNvPr>
          <p:cNvSpPr>
            <a:spLocks noEditPoints="1"/>
          </p:cNvSpPr>
          <p:nvPr/>
        </p:nvSpPr>
        <p:spPr bwMode="auto">
          <a:xfrm>
            <a:off x="7513842" y="5290552"/>
            <a:ext cx="237672" cy="237673"/>
          </a:xfrm>
          <a:custGeom>
            <a:avLst/>
            <a:gdLst>
              <a:gd name="T0" fmla="*/ 112 w 176"/>
              <a:gd name="T1" fmla="*/ 120 h 176"/>
              <a:gd name="T2" fmla="*/ 120 w 176"/>
              <a:gd name="T3" fmla="*/ 104 h 176"/>
              <a:gd name="T4" fmla="*/ 64 w 176"/>
              <a:gd name="T5" fmla="*/ 96 h 176"/>
              <a:gd name="T6" fmla="*/ 56 w 176"/>
              <a:gd name="T7" fmla="*/ 112 h 176"/>
              <a:gd name="T8" fmla="*/ 64 w 176"/>
              <a:gd name="T9" fmla="*/ 104 h 176"/>
              <a:gd name="T10" fmla="*/ 112 w 176"/>
              <a:gd name="T11" fmla="*/ 112 h 176"/>
              <a:gd name="T12" fmla="*/ 64 w 176"/>
              <a:gd name="T13" fmla="*/ 104 h 176"/>
              <a:gd name="T14" fmla="*/ 152 w 176"/>
              <a:gd name="T15" fmla="*/ 48 h 176"/>
              <a:gd name="T16" fmla="*/ 144 w 176"/>
              <a:gd name="T17" fmla="*/ 8 h 176"/>
              <a:gd name="T18" fmla="*/ 104 w 176"/>
              <a:gd name="T19" fmla="*/ 0 h 176"/>
              <a:gd name="T20" fmla="*/ 24 w 176"/>
              <a:gd name="T21" fmla="*/ 8 h 176"/>
              <a:gd name="T22" fmla="*/ 8 w 176"/>
              <a:gd name="T23" fmla="*/ 48 h 176"/>
              <a:gd name="T24" fmla="*/ 0 w 176"/>
              <a:gd name="T25" fmla="*/ 72 h 176"/>
              <a:gd name="T26" fmla="*/ 16 w 176"/>
              <a:gd name="T27" fmla="*/ 80 h 176"/>
              <a:gd name="T28" fmla="*/ 24 w 176"/>
              <a:gd name="T29" fmla="*/ 176 h 176"/>
              <a:gd name="T30" fmla="*/ 160 w 176"/>
              <a:gd name="T31" fmla="*/ 168 h 176"/>
              <a:gd name="T32" fmla="*/ 168 w 176"/>
              <a:gd name="T33" fmla="*/ 80 h 176"/>
              <a:gd name="T34" fmla="*/ 176 w 176"/>
              <a:gd name="T35" fmla="*/ 56 h 176"/>
              <a:gd name="T36" fmla="*/ 144 w 176"/>
              <a:gd name="T37" fmla="*/ 16 h 176"/>
              <a:gd name="T38" fmla="*/ 128 w 176"/>
              <a:gd name="T39" fmla="*/ 48 h 176"/>
              <a:gd name="T40" fmla="*/ 120 w 176"/>
              <a:gd name="T41" fmla="*/ 16 h 176"/>
              <a:gd name="T42" fmla="*/ 104 w 176"/>
              <a:gd name="T43" fmla="*/ 12 h 176"/>
              <a:gd name="T44" fmla="*/ 104 w 176"/>
              <a:gd name="T45" fmla="*/ 24 h 176"/>
              <a:gd name="T46" fmla="*/ 32 w 176"/>
              <a:gd name="T47" fmla="*/ 8 h 176"/>
              <a:gd name="T48" fmla="*/ 96 w 176"/>
              <a:gd name="T49" fmla="*/ 28 h 176"/>
              <a:gd name="T50" fmla="*/ 120 w 176"/>
              <a:gd name="T51" fmla="*/ 32 h 176"/>
              <a:gd name="T52" fmla="*/ 32 w 176"/>
              <a:gd name="T53" fmla="*/ 48 h 176"/>
              <a:gd name="T54" fmla="*/ 152 w 176"/>
              <a:gd name="T55" fmla="*/ 168 h 176"/>
              <a:gd name="T56" fmla="*/ 24 w 176"/>
              <a:gd name="T57" fmla="*/ 80 h 176"/>
              <a:gd name="T58" fmla="*/ 152 w 176"/>
              <a:gd name="T59" fmla="*/ 168 h 176"/>
              <a:gd name="T60" fmla="*/ 8 w 176"/>
              <a:gd name="T61" fmla="*/ 72 h 176"/>
              <a:gd name="T62" fmla="*/ 168 w 176"/>
              <a:gd name="T63" fmla="*/ 56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176" h="176">
                <a:moveTo>
                  <a:pt x="64" y="120"/>
                </a:moveTo>
                <a:cubicBezTo>
                  <a:pt x="112" y="120"/>
                  <a:pt x="112" y="120"/>
                  <a:pt x="112" y="120"/>
                </a:cubicBezTo>
                <a:cubicBezTo>
                  <a:pt x="116" y="120"/>
                  <a:pt x="120" y="116"/>
                  <a:pt x="120" y="112"/>
                </a:cubicBezTo>
                <a:cubicBezTo>
                  <a:pt x="120" y="104"/>
                  <a:pt x="120" y="104"/>
                  <a:pt x="120" y="104"/>
                </a:cubicBezTo>
                <a:cubicBezTo>
                  <a:pt x="120" y="100"/>
                  <a:pt x="116" y="96"/>
                  <a:pt x="112" y="96"/>
                </a:cubicBezTo>
                <a:cubicBezTo>
                  <a:pt x="64" y="96"/>
                  <a:pt x="64" y="96"/>
                  <a:pt x="64" y="96"/>
                </a:cubicBezTo>
                <a:cubicBezTo>
                  <a:pt x="60" y="96"/>
                  <a:pt x="56" y="100"/>
                  <a:pt x="56" y="104"/>
                </a:cubicBezTo>
                <a:cubicBezTo>
                  <a:pt x="56" y="112"/>
                  <a:pt x="56" y="112"/>
                  <a:pt x="56" y="112"/>
                </a:cubicBezTo>
                <a:cubicBezTo>
                  <a:pt x="56" y="116"/>
                  <a:pt x="60" y="120"/>
                  <a:pt x="64" y="120"/>
                </a:cubicBezTo>
                <a:moveTo>
                  <a:pt x="64" y="104"/>
                </a:moveTo>
                <a:cubicBezTo>
                  <a:pt x="112" y="104"/>
                  <a:pt x="112" y="104"/>
                  <a:pt x="112" y="104"/>
                </a:cubicBezTo>
                <a:cubicBezTo>
                  <a:pt x="112" y="112"/>
                  <a:pt x="112" y="112"/>
                  <a:pt x="112" y="112"/>
                </a:cubicBezTo>
                <a:cubicBezTo>
                  <a:pt x="64" y="112"/>
                  <a:pt x="64" y="112"/>
                  <a:pt x="64" y="112"/>
                </a:cubicBezTo>
                <a:lnTo>
                  <a:pt x="64" y="104"/>
                </a:lnTo>
                <a:close/>
                <a:moveTo>
                  <a:pt x="168" y="48"/>
                </a:moveTo>
                <a:cubicBezTo>
                  <a:pt x="152" y="48"/>
                  <a:pt x="152" y="48"/>
                  <a:pt x="152" y="48"/>
                </a:cubicBezTo>
                <a:cubicBezTo>
                  <a:pt x="152" y="16"/>
                  <a:pt x="152" y="16"/>
                  <a:pt x="152" y="16"/>
                </a:cubicBezTo>
                <a:cubicBezTo>
                  <a:pt x="152" y="12"/>
                  <a:pt x="148" y="8"/>
                  <a:pt x="144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04" y="0"/>
                  <a:pt x="104" y="0"/>
                  <a:pt x="104" y="0"/>
                </a:cubicBezTo>
                <a:cubicBezTo>
                  <a:pt x="32" y="0"/>
                  <a:pt x="32" y="0"/>
                  <a:pt x="32" y="0"/>
                </a:cubicBezTo>
                <a:cubicBezTo>
                  <a:pt x="28" y="0"/>
                  <a:pt x="24" y="4"/>
                  <a:pt x="24" y="8"/>
                </a:cubicBezTo>
                <a:cubicBezTo>
                  <a:pt x="24" y="48"/>
                  <a:pt x="24" y="48"/>
                  <a:pt x="24" y="48"/>
                </a:cubicBezTo>
                <a:cubicBezTo>
                  <a:pt x="8" y="48"/>
                  <a:pt x="8" y="48"/>
                  <a:pt x="8" y="48"/>
                </a:cubicBezTo>
                <a:cubicBezTo>
                  <a:pt x="4" y="48"/>
                  <a:pt x="0" y="52"/>
                  <a:pt x="0" y="56"/>
                </a:cubicBezTo>
                <a:cubicBezTo>
                  <a:pt x="0" y="72"/>
                  <a:pt x="0" y="72"/>
                  <a:pt x="0" y="72"/>
                </a:cubicBezTo>
                <a:cubicBezTo>
                  <a:pt x="0" y="76"/>
                  <a:pt x="4" y="80"/>
                  <a:pt x="8" y="80"/>
                </a:cubicBezTo>
                <a:cubicBezTo>
                  <a:pt x="16" y="80"/>
                  <a:pt x="16" y="80"/>
                  <a:pt x="16" y="80"/>
                </a:cubicBezTo>
                <a:cubicBezTo>
                  <a:pt x="16" y="168"/>
                  <a:pt x="16" y="168"/>
                  <a:pt x="16" y="168"/>
                </a:cubicBezTo>
                <a:cubicBezTo>
                  <a:pt x="16" y="172"/>
                  <a:pt x="20" y="176"/>
                  <a:pt x="24" y="176"/>
                </a:cubicBezTo>
                <a:cubicBezTo>
                  <a:pt x="152" y="176"/>
                  <a:pt x="152" y="176"/>
                  <a:pt x="152" y="176"/>
                </a:cubicBezTo>
                <a:cubicBezTo>
                  <a:pt x="156" y="176"/>
                  <a:pt x="160" y="172"/>
                  <a:pt x="160" y="168"/>
                </a:cubicBezTo>
                <a:cubicBezTo>
                  <a:pt x="160" y="80"/>
                  <a:pt x="160" y="80"/>
                  <a:pt x="160" y="80"/>
                </a:cubicBezTo>
                <a:cubicBezTo>
                  <a:pt x="168" y="80"/>
                  <a:pt x="168" y="80"/>
                  <a:pt x="168" y="80"/>
                </a:cubicBezTo>
                <a:cubicBezTo>
                  <a:pt x="172" y="80"/>
                  <a:pt x="176" y="76"/>
                  <a:pt x="176" y="72"/>
                </a:cubicBezTo>
                <a:cubicBezTo>
                  <a:pt x="176" y="56"/>
                  <a:pt x="176" y="56"/>
                  <a:pt x="176" y="56"/>
                </a:cubicBezTo>
                <a:cubicBezTo>
                  <a:pt x="176" y="52"/>
                  <a:pt x="172" y="48"/>
                  <a:pt x="168" y="48"/>
                </a:cubicBezTo>
                <a:moveTo>
                  <a:pt x="144" y="16"/>
                </a:moveTo>
                <a:cubicBezTo>
                  <a:pt x="144" y="48"/>
                  <a:pt x="144" y="48"/>
                  <a:pt x="144" y="48"/>
                </a:cubicBezTo>
                <a:cubicBezTo>
                  <a:pt x="128" y="48"/>
                  <a:pt x="128" y="48"/>
                  <a:pt x="128" y="48"/>
                </a:cubicBezTo>
                <a:cubicBezTo>
                  <a:pt x="128" y="24"/>
                  <a:pt x="128" y="24"/>
                  <a:pt x="128" y="24"/>
                </a:cubicBezTo>
                <a:cubicBezTo>
                  <a:pt x="120" y="16"/>
                  <a:pt x="120" y="16"/>
                  <a:pt x="120" y="16"/>
                </a:cubicBezTo>
                <a:lnTo>
                  <a:pt x="144" y="16"/>
                </a:lnTo>
                <a:close/>
                <a:moveTo>
                  <a:pt x="104" y="12"/>
                </a:moveTo>
                <a:cubicBezTo>
                  <a:pt x="116" y="24"/>
                  <a:pt x="116" y="24"/>
                  <a:pt x="116" y="24"/>
                </a:cubicBezTo>
                <a:cubicBezTo>
                  <a:pt x="104" y="24"/>
                  <a:pt x="104" y="24"/>
                  <a:pt x="104" y="24"/>
                </a:cubicBezTo>
                <a:lnTo>
                  <a:pt x="104" y="12"/>
                </a:lnTo>
                <a:close/>
                <a:moveTo>
                  <a:pt x="32" y="8"/>
                </a:moveTo>
                <a:cubicBezTo>
                  <a:pt x="96" y="8"/>
                  <a:pt x="96" y="8"/>
                  <a:pt x="96" y="8"/>
                </a:cubicBezTo>
                <a:cubicBezTo>
                  <a:pt x="96" y="28"/>
                  <a:pt x="96" y="28"/>
                  <a:pt x="96" y="28"/>
                </a:cubicBezTo>
                <a:cubicBezTo>
                  <a:pt x="96" y="30"/>
                  <a:pt x="98" y="32"/>
                  <a:pt x="100" y="32"/>
                </a:cubicBezTo>
                <a:cubicBezTo>
                  <a:pt x="120" y="32"/>
                  <a:pt x="120" y="32"/>
                  <a:pt x="120" y="32"/>
                </a:cubicBezTo>
                <a:cubicBezTo>
                  <a:pt x="120" y="48"/>
                  <a:pt x="120" y="48"/>
                  <a:pt x="120" y="48"/>
                </a:cubicBezTo>
                <a:cubicBezTo>
                  <a:pt x="32" y="48"/>
                  <a:pt x="32" y="48"/>
                  <a:pt x="32" y="48"/>
                </a:cubicBezTo>
                <a:lnTo>
                  <a:pt x="32" y="8"/>
                </a:lnTo>
                <a:close/>
                <a:moveTo>
                  <a:pt x="152" y="168"/>
                </a:moveTo>
                <a:cubicBezTo>
                  <a:pt x="24" y="168"/>
                  <a:pt x="24" y="168"/>
                  <a:pt x="24" y="168"/>
                </a:cubicBezTo>
                <a:cubicBezTo>
                  <a:pt x="24" y="80"/>
                  <a:pt x="24" y="80"/>
                  <a:pt x="24" y="80"/>
                </a:cubicBezTo>
                <a:cubicBezTo>
                  <a:pt x="152" y="80"/>
                  <a:pt x="152" y="80"/>
                  <a:pt x="152" y="80"/>
                </a:cubicBezTo>
                <a:lnTo>
                  <a:pt x="152" y="168"/>
                </a:lnTo>
                <a:close/>
                <a:moveTo>
                  <a:pt x="168" y="72"/>
                </a:moveTo>
                <a:cubicBezTo>
                  <a:pt x="8" y="72"/>
                  <a:pt x="8" y="72"/>
                  <a:pt x="8" y="72"/>
                </a:cubicBezTo>
                <a:cubicBezTo>
                  <a:pt x="8" y="56"/>
                  <a:pt x="8" y="56"/>
                  <a:pt x="8" y="56"/>
                </a:cubicBezTo>
                <a:cubicBezTo>
                  <a:pt x="168" y="56"/>
                  <a:pt x="168" y="56"/>
                  <a:pt x="168" y="56"/>
                </a:cubicBezTo>
                <a:lnTo>
                  <a:pt x="168" y="7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12">
            <a:extLst>
              <a:ext uri="{FF2B5EF4-FFF2-40B4-BE49-F238E27FC236}">
                <a16:creationId xmlns:a16="http://schemas.microsoft.com/office/drawing/2014/main" id="{6750948C-7D12-4F84-973C-DBE07358D89F}"/>
              </a:ext>
            </a:extLst>
          </p:cNvPr>
          <p:cNvSpPr>
            <a:spLocks noEditPoints="1"/>
          </p:cNvSpPr>
          <p:nvPr/>
        </p:nvSpPr>
        <p:spPr bwMode="auto">
          <a:xfrm>
            <a:off x="7513842" y="3504739"/>
            <a:ext cx="237672" cy="236497"/>
          </a:xfrm>
          <a:custGeom>
            <a:avLst/>
            <a:gdLst>
              <a:gd name="T0" fmla="*/ 176 w 176"/>
              <a:gd name="T1" fmla="*/ 52 h 176"/>
              <a:gd name="T2" fmla="*/ 175 w 176"/>
              <a:gd name="T3" fmla="*/ 50 h 176"/>
              <a:gd name="T4" fmla="*/ 175 w 176"/>
              <a:gd name="T5" fmla="*/ 50 h 176"/>
              <a:gd name="T6" fmla="*/ 175 w 176"/>
              <a:gd name="T7" fmla="*/ 49 h 176"/>
              <a:gd name="T8" fmla="*/ 175 w 176"/>
              <a:gd name="T9" fmla="*/ 49 h 176"/>
              <a:gd name="T10" fmla="*/ 127 w 176"/>
              <a:gd name="T11" fmla="*/ 2 h 176"/>
              <a:gd name="T12" fmla="*/ 127 w 176"/>
              <a:gd name="T13" fmla="*/ 2 h 176"/>
              <a:gd name="T14" fmla="*/ 124 w 176"/>
              <a:gd name="T15" fmla="*/ 0 h 176"/>
              <a:gd name="T16" fmla="*/ 52 w 176"/>
              <a:gd name="T17" fmla="*/ 0 h 176"/>
              <a:gd name="T18" fmla="*/ 49 w 176"/>
              <a:gd name="T19" fmla="*/ 2 h 176"/>
              <a:gd name="T20" fmla="*/ 49 w 176"/>
              <a:gd name="T21" fmla="*/ 2 h 176"/>
              <a:gd name="T22" fmla="*/ 1 w 176"/>
              <a:gd name="T23" fmla="*/ 49 h 176"/>
              <a:gd name="T24" fmla="*/ 1 w 176"/>
              <a:gd name="T25" fmla="*/ 49 h 176"/>
              <a:gd name="T26" fmla="*/ 1 w 176"/>
              <a:gd name="T27" fmla="*/ 50 h 176"/>
              <a:gd name="T28" fmla="*/ 1 w 176"/>
              <a:gd name="T29" fmla="*/ 50 h 176"/>
              <a:gd name="T30" fmla="*/ 0 w 176"/>
              <a:gd name="T31" fmla="*/ 52 h 176"/>
              <a:gd name="T32" fmla="*/ 1 w 176"/>
              <a:gd name="T33" fmla="*/ 54 h 176"/>
              <a:gd name="T34" fmla="*/ 1 w 176"/>
              <a:gd name="T35" fmla="*/ 55 h 176"/>
              <a:gd name="T36" fmla="*/ 85 w 176"/>
              <a:gd name="T37" fmla="*/ 175 h 176"/>
              <a:gd name="T38" fmla="*/ 85 w 176"/>
              <a:gd name="T39" fmla="*/ 174 h 176"/>
              <a:gd name="T40" fmla="*/ 88 w 176"/>
              <a:gd name="T41" fmla="*/ 176 h 176"/>
              <a:gd name="T42" fmla="*/ 91 w 176"/>
              <a:gd name="T43" fmla="*/ 174 h 176"/>
              <a:gd name="T44" fmla="*/ 91 w 176"/>
              <a:gd name="T45" fmla="*/ 175 h 176"/>
              <a:gd name="T46" fmla="*/ 175 w 176"/>
              <a:gd name="T47" fmla="*/ 55 h 176"/>
              <a:gd name="T48" fmla="*/ 175 w 176"/>
              <a:gd name="T49" fmla="*/ 54 h 176"/>
              <a:gd name="T50" fmla="*/ 176 w 176"/>
              <a:gd name="T51" fmla="*/ 52 h 176"/>
              <a:gd name="T52" fmla="*/ 122 w 176"/>
              <a:gd name="T53" fmla="*/ 8 h 176"/>
              <a:gd name="T54" fmla="*/ 162 w 176"/>
              <a:gd name="T55" fmla="*/ 48 h 176"/>
              <a:gd name="T56" fmla="*/ 126 w 176"/>
              <a:gd name="T57" fmla="*/ 48 h 176"/>
              <a:gd name="T58" fmla="*/ 106 w 176"/>
              <a:gd name="T59" fmla="*/ 8 h 176"/>
              <a:gd name="T60" fmla="*/ 122 w 176"/>
              <a:gd name="T61" fmla="*/ 8 h 176"/>
              <a:gd name="T62" fmla="*/ 98 w 176"/>
              <a:gd name="T63" fmla="*/ 8 h 176"/>
              <a:gd name="T64" fmla="*/ 118 w 176"/>
              <a:gd name="T65" fmla="*/ 48 h 176"/>
              <a:gd name="T66" fmla="*/ 58 w 176"/>
              <a:gd name="T67" fmla="*/ 48 h 176"/>
              <a:gd name="T68" fmla="*/ 78 w 176"/>
              <a:gd name="T69" fmla="*/ 8 h 176"/>
              <a:gd name="T70" fmla="*/ 98 w 176"/>
              <a:gd name="T71" fmla="*/ 8 h 176"/>
              <a:gd name="T72" fmla="*/ 54 w 176"/>
              <a:gd name="T73" fmla="*/ 8 h 176"/>
              <a:gd name="T74" fmla="*/ 70 w 176"/>
              <a:gd name="T75" fmla="*/ 8 h 176"/>
              <a:gd name="T76" fmla="*/ 50 w 176"/>
              <a:gd name="T77" fmla="*/ 48 h 176"/>
              <a:gd name="T78" fmla="*/ 14 w 176"/>
              <a:gd name="T79" fmla="*/ 48 h 176"/>
              <a:gd name="T80" fmla="*/ 54 w 176"/>
              <a:gd name="T81" fmla="*/ 8 h 176"/>
              <a:gd name="T82" fmla="*/ 12 w 176"/>
              <a:gd name="T83" fmla="*/ 56 h 176"/>
              <a:gd name="T84" fmla="*/ 49 w 176"/>
              <a:gd name="T85" fmla="*/ 56 h 176"/>
              <a:gd name="T86" fmla="*/ 77 w 176"/>
              <a:gd name="T87" fmla="*/ 149 h 176"/>
              <a:gd name="T88" fmla="*/ 12 w 176"/>
              <a:gd name="T89" fmla="*/ 56 h 176"/>
              <a:gd name="T90" fmla="*/ 88 w 176"/>
              <a:gd name="T91" fmla="*/ 158 h 176"/>
              <a:gd name="T92" fmla="*/ 57 w 176"/>
              <a:gd name="T93" fmla="*/ 56 h 176"/>
              <a:gd name="T94" fmla="*/ 119 w 176"/>
              <a:gd name="T95" fmla="*/ 56 h 176"/>
              <a:gd name="T96" fmla="*/ 88 w 176"/>
              <a:gd name="T97" fmla="*/ 158 h 176"/>
              <a:gd name="T98" fmla="*/ 99 w 176"/>
              <a:gd name="T99" fmla="*/ 149 h 176"/>
              <a:gd name="T100" fmla="*/ 127 w 176"/>
              <a:gd name="T101" fmla="*/ 56 h 176"/>
              <a:gd name="T102" fmla="*/ 164 w 176"/>
              <a:gd name="T103" fmla="*/ 56 h 176"/>
              <a:gd name="T104" fmla="*/ 99 w 176"/>
              <a:gd name="T105" fmla="*/ 149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</a:cxnLst>
            <a:rect l="0" t="0" r="r" b="b"/>
            <a:pathLst>
              <a:path w="176" h="176">
                <a:moveTo>
                  <a:pt x="176" y="52"/>
                </a:moveTo>
                <a:cubicBezTo>
                  <a:pt x="176" y="51"/>
                  <a:pt x="176" y="50"/>
                  <a:pt x="175" y="50"/>
                </a:cubicBezTo>
                <a:cubicBezTo>
                  <a:pt x="175" y="50"/>
                  <a:pt x="175" y="50"/>
                  <a:pt x="175" y="50"/>
                </a:cubicBezTo>
                <a:cubicBezTo>
                  <a:pt x="175" y="49"/>
                  <a:pt x="175" y="49"/>
                  <a:pt x="175" y="49"/>
                </a:cubicBezTo>
                <a:cubicBezTo>
                  <a:pt x="175" y="49"/>
                  <a:pt x="175" y="49"/>
                  <a:pt x="175" y="49"/>
                </a:cubicBezTo>
                <a:cubicBezTo>
                  <a:pt x="127" y="2"/>
                  <a:pt x="127" y="2"/>
                  <a:pt x="127" y="2"/>
                </a:cubicBezTo>
                <a:cubicBezTo>
                  <a:pt x="127" y="2"/>
                  <a:pt x="127" y="2"/>
                  <a:pt x="127" y="2"/>
                </a:cubicBezTo>
                <a:cubicBezTo>
                  <a:pt x="126" y="1"/>
                  <a:pt x="125" y="0"/>
                  <a:pt x="124" y="0"/>
                </a:cubicBezTo>
                <a:cubicBezTo>
                  <a:pt x="52" y="0"/>
                  <a:pt x="52" y="0"/>
                  <a:pt x="52" y="0"/>
                </a:cubicBezTo>
                <a:cubicBezTo>
                  <a:pt x="51" y="0"/>
                  <a:pt x="50" y="1"/>
                  <a:pt x="49" y="2"/>
                </a:cubicBezTo>
                <a:cubicBezTo>
                  <a:pt x="49" y="2"/>
                  <a:pt x="49" y="2"/>
                  <a:pt x="49" y="2"/>
                </a:cubicBezTo>
                <a:cubicBezTo>
                  <a:pt x="1" y="49"/>
                  <a:pt x="1" y="49"/>
                  <a:pt x="1" y="49"/>
                </a:cubicBezTo>
                <a:cubicBezTo>
                  <a:pt x="1" y="49"/>
                  <a:pt x="1" y="49"/>
                  <a:pt x="1" y="49"/>
                </a:cubicBezTo>
                <a:cubicBezTo>
                  <a:pt x="1" y="50"/>
                  <a:pt x="1" y="50"/>
                  <a:pt x="1" y="50"/>
                </a:cubicBezTo>
                <a:cubicBezTo>
                  <a:pt x="1" y="50"/>
                  <a:pt x="1" y="50"/>
                  <a:pt x="1" y="50"/>
                </a:cubicBezTo>
                <a:cubicBezTo>
                  <a:pt x="0" y="50"/>
                  <a:pt x="0" y="51"/>
                  <a:pt x="0" y="52"/>
                </a:cubicBezTo>
                <a:cubicBezTo>
                  <a:pt x="0" y="53"/>
                  <a:pt x="0" y="54"/>
                  <a:pt x="1" y="54"/>
                </a:cubicBezTo>
                <a:cubicBezTo>
                  <a:pt x="1" y="55"/>
                  <a:pt x="1" y="55"/>
                  <a:pt x="1" y="55"/>
                </a:cubicBezTo>
                <a:cubicBezTo>
                  <a:pt x="85" y="175"/>
                  <a:pt x="85" y="175"/>
                  <a:pt x="85" y="175"/>
                </a:cubicBezTo>
                <a:cubicBezTo>
                  <a:pt x="85" y="174"/>
                  <a:pt x="85" y="174"/>
                  <a:pt x="85" y="174"/>
                </a:cubicBezTo>
                <a:cubicBezTo>
                  <a:pt x="86" y="175"/>
                  <a:pt x="87" y="176"/>
                  <a:pt x="88" y="176"/>
                </a:cubicBezTo>
                <a:cubicBezTo>
                  <a:pt x="89" y="176"/>
                  <a:pt x="90" y="175"/>
                  <a:pt x="91" y="174"/>
                </a:cubicBezTo>
                <a:cubicBezTo>
                  <a:pt x="91" y="175"/>
                  <a:pt x="91" y="175"/>
                  <a:pt x="91" y="175"/>
                </a:cubicBezTo>
                <a:cubicBezTo>
                  <a:pt x="175" y="55"/>
                  <a:pt x="175" y="55"/>
                  <a:pt x="175" y="55"/>
                </a:cubicBezTo>
                <a:cubicBezTo>
                  <a:pt x="175" y="54"/>
                  <a:pt x="175" y="54"/>
                  <a:pt x="175" y="54"/>
                </a:cubicBezTo>
                <a:cubicBezTo>
                  <a:pt x="176" y="54"/>
                  <a:pt x="176" y="53"/>
                  <a:pt x="176" y="52"/>
                </a:cubicBezTo>
                <a:moveTo>
                  <a:pt x="122" y="8"/>
                </a:moveTo>
                <a:cubicBezTo>
                  <a:pt x="162" y="48"/>
                  <a:pt x="162" y="48"/>
                  <a:pt x="162" y="48"/>
                </a:cubicBezTo>
                <a:cubicBezTo>
                  <a:pt x="126" y="48"/>
                  <a:pt x="126" y="48"/>
                  <a:pt x="126" y="48"/>
                </a:cubicBezTo>
                <a:cubicBezTo>
                  <a:pt x="106" y="8"/>
                  <a:pt x="106" y="8"/>
                  <a:pt x="106" y="8"/>
                </a:cubicBezTo>
                <a:lnTo>
                  <a:pt x="122" y="8"/>
                </a:lnTo>
                <a:close/>
                <a:moveTo>
                  <a:pt x="98" y="8"/>
                </a:moveTo>
                <a:cubicBezTo>
                  <a:pt x="118" y="48"/>
                  <a:pt x="118" y="48"/>
                  <a:pt x="118" y="48"/>
                </a:cubicBezTo>
                <a:cubicBezTo>
                  <a:pt x="58" y="48"/>
                  <a:pt x="58" y="48"/>
                  <a:pt x="58" y="48"/>
                </a:cubicBezTo>
                <a:cubicBezTo>
                  <a:pt x="78" y="8"/>
                  <a:pt x="78" y="8"/>
                  <a:pt x="78" y="8"/>
                </a:cubicBezTo>
                <a:lnTo>
                  <a:pt x="98" y="8"/>
                </a:lnTo>
                <a:close/>
                <a:moveTo>
                  <a:pt x="54" y="8"/>
                </a:moveTo>
                <a:cubicBezTo>
                  <a:pt x="70" y="8"/>
                  <a:pt x="70" y="8"/>
                  <a:pt x="70" y="8"/>
                </a:cubicBezTo>
                <a:cubicBezTo>
                  <a:pt x="50" y="48"/>
                  <a:pt x="50" y="48"/>
                  <a:pt x="50" y="48"/>
                </a:cubicBezTo>
                <a:cubicBezTo>
                  <a:pt x="14" y="48"/>
                  <a:pt x="14" y="48"/>
                  <a:pt x="14" y="48"/>
                </a:cubicBezTo>
                <a:lnTo>
                  <a:pt x="54" y="8"/>
                </a:lnTo>
                <a:close/>
                <a:moveTo>
                  <a:pt x="12" y="56"/>
                </a:moveTo>
                <a:cubicBezTo>
                  <a:pt x="49" y="56"/>
                  <a:pt x="49" y="56"/>
                  <a:pt x="49" y="56"/>
                </a:cubicBezTo>
                <a:cubicBezTo>
                  <a:pt x="77" y="149"/>
                  <a:pt x="77" y="149"/>
                  <a:pt x="77" y="149"/>
                </a:cubicBezTo>
                <a:lnTo>
                  <a:pt x="12" y="56"/>
                </a:lnTo>
                <a:close/>
                <a:moveTo>
                  <a:pt x="88" y="158"/>
                </a:moveTo>
                <a:cubicBezTo>
                  <a:pt x="57" y="56"/>
                  <a:pt x="57" y="56"/>
                  <a:pt x="57" y="56"/>
                </a:cubicBezTo>
                <a:cubicBezTo>
                  <a:pt x="119" y="56"/>
                  <a:pt x="119" y="56"/>
                  <a:pt x="119" y="56"/>
                </a:cubicBezTo>
                <a:lnTo>
                  <a:pt x="88" y="158"/>
                </a:lnTo>
                <a:close/>
                <a:moveTo>
                  <a:pt x="99" y="149"/>
                </a:moveTo>
                <a:cubicBezTo>
                  <a:pt x="127" y="56"/>
                  <a:pt x="127" y="56"/>
                  <a:pt x="127" y="56"/>
                </a:cubicBezTo>
                <a:cubicBezTo>
                  <a:pt x="164" y="56"/>
                  <a:pt x="164" y="56"/>
                  <a:pt x="164" y="56"/>
                </a:cubicBezTo>
                <a:lnTo>
                  <a:pt x="99" y="149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A8DE8A4-7F11-4953-96A2-C863D4E9320D}"/>
              </a:ext>
            </a:extLst>
          </p:cNvPr>
          <p:cNvSpPr/>
          <p:nvPr/>
        </p:nvSpPr>
        <p:spPr>
          <a:xfrm>
            <a:off x="7165735" y="1506112"/>
            <a:ext cx="933887" cy="933888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  <a:p>
            <a:pPr algn="ctr"/>
            <a:r>
              <a:rPr lang="en-US" dirty="0"/>
              <a:t>04</a:t>
            </a:r>
          </a:p>
        </p:txBody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id="{508464F5-E7B3-4BFB-B696-15EC1CEAF83A}"/>
              </a:ext>
            </a:extLst>
          </p:cNvPr>
          <p:cNvSpPr>
            <a:spLocks noEditPoints="1"/>
          </p:cNvSpPr>
          <p:nvPr/>
        </p:nvSpPr>
        <p:spPr bwMode="auto">
          <a:xfrm>
            <a:off x="7503115" y="1694268"/>
            <a:ext cx="259127" cy="259128"/>
          </a:xfrm>
          <a:custGeom>
            <a:avLst/>
            <a:gdLst>
              <a:gd name="T0" fmla="*/ 175 w 176"/>
              <a:gd name="T1" fmla="*/ 85 h 176"/>
              <a:gd name="T2" fmla="*/ 144 w 176"/>
              <a:gd name="T3" fmla="*/ 54 h 176"/>
              <a:gd name="T4" fmla="*/ 144 w 176"/>
              <a:gd name="T5" fmla="*/ 12 h 176"/>
              <a:gd name="T6" fmla="*/ 140 w 176"/>
              <a:gd name="T7" fmla="*/ 8 h 176"/>
              <a:gd name="T8" fmla="*/ 116 w 176"/>
              <a:gd name="T9" fmla="*/ 8 h 176"/>
              <a:gd name="T10" fmla="*/ 112 w 176"/>
              <a:gd name="T11" fmla="*/ 12 h 176"/>
              <a:gd name="T12" fmla="*/ 112 w 176"/>
              <a:gd name="T13" fmla="*/ 22 h 176"/>
              <a:gd name="T14" fmla="*/ 91 w 176"/>
              <a:gd name="T15" fmla="*/ 1 h 176"/>
              <a:gd name="T16" fmla="*/ 88 w 176"/>
              <a:gd name="T17" fmla="*/ 0 h 176"/>
              <a:gd name="T18" fmla="*/ 85 w 176"/>
              <a:gd name="T19" fmla="*/ 1 h 176"/>
              <a:gd name="T20" fmla="*/ 1 w 176"/>
              <a:gd name="T21" fmla="*/ 85 h 176"/>
              <a:gd name="T22" fmla="*/ 0 w 176"/>
              <a:gd name="T23" fmla="*/ 88 h 176"/>
              <a:gd name="T24" fmla="*/ 4 w 176"/>
              <a:gd name="T25" fmla="*/ 92 h 176"/>
              <a:gd name="T26" fmla="*/ 7 w 176"/>
              <a:gd name="T27" fmla="*/ 91 h 176"/>
              <a:gd name="T28" fmla="*/ 24 w 176"/>
              <a:gd name="T29" fmla="*/ 74 h 176"/>
              <a:gd name="T30" fmla="*/ 24 w 176"/>
              <a:gd name="T31" fmla="*/ 172 h 176"/>
              <a:gd name="T32" fmla="*/ 28 w 176"/>
              <a:gd name="T33" fmla="*/ 176 h 176"/>
              <a:gd name="T34" fmla="*/ 148 w 176"/>
              <a:gd name="T35" fmla="*/ 176 h 176"/>
              <a:gd name="T36" fmla="*/ 152 w 176"/>
              <a:gd name="T37" fmla="*/ 172 h 176"/>
              <a:gd name="T38" fmla="*/ 152 w 176"/>
              <a:gd name="T39" fmla="*/ 74 h 176"/>
              <a:gd name="T40" fmla="*/ 169 w 176"/>
              <a:gd name="T41" fmla="*/ 91 h 176"/>
              <a:gd name="T42" fmla="*/ 172 w 176"/>
              <a:gd name="T43" fmla="*/ 92 h 176"/>
              <a:gd name="T44" fmla="*/ 176 w 176"/>
              <a:gd name="T45" fmla="*/ 88 h 176"/>
              <a:gd name="T46" fmla="*/ 175 w 176"/>
              <a:gd name="T47" fmla="*/ 85 h 176"/>
              <a:gd name="T48" fmla="*/ 120 w 176"/>
              <a:gd name="T49" fmla="*/ 16 h 176"/>
              <a:gd name="T50" fmla="*/ 136 w 176"/>
              <a:gd name="T51" fmla="*/ 16 h 176"/>
              <a:gd name="T52" fmla="*/ 136 w 176"/>
              <a:gd name="T53" fmla="*/ 46 h 176"/>
              <a:gd name="T54" fmla="*/ 120 w 176"/>
              <a:gd name="T55" fmla="*/ 30 h 176"/>
              <a:gd name="T56" fmla="*/ 120 w 176"/>
              <a:gd name="T57" fmla="*/ 16 h 176"/>
              <a:gd name="T58" fmla="*/ 64 w 176"/>
              <a:gd name="T59" fmla="*/ 168 h 176"/>
              <a:gd name="T60" fmla="*/ 32 w 176"/>
              <a:gd name="T61" fmla="*/ 168 h 176"/>
              <a:gd name="T62" fmla="*/ 32 w 176"/>
              <a:gd name="T63" fmla="*/ 160 h 176"/>
              <a:gd name="T64" fmla="*/ 64 w 176"/>
              <a:gd name="T65" fmla="*/ 160 h 176"/>
              <a:gd name="T66" fmla="*/ 64 w 176"/>
              <a:gd name="T67" fmla="*/ 168 h 176"/>
              <a:gd name="T68" fmla="*/ 104 w 176"/>
              <a:gd name="T69" fmla="*/ 168 h 176"/>
              <a:gd name="T70" fmla="*/ 72 w 176"/>
              <a:gd name="T71" fmla="*/ 168 h 176"/>
              <a:gd name="T72" fmla="*/ 72 w 176"/>
              <a:gd name="T73" fmla="*/ 104 h 176"/>
              <a:gd name="T74" fmla="*/ 104 w 176"/>
              <a:gd name="T75" fmla="*/ 104 h 176"/>
              <a:gd name="T76" fmla="*/ 104 w 176"/>
              <a:gd name="T77" fmla="*/ 168 h 176"/>
              <a:gd name="T78" fmla="*/ 144 w 176"/>
              <a:gd name="T79" fmla="*/ 168 h 176"/>
              <a:gd name="T80" fmla="*/ 112 w 176"/>
              <a:gd name="T81" fmla="*/ 168 h 176"/>
              <a:gd name="T82" fmla="*/ 112 w 176"/>
              <a:gd name="T83" fmla="*/ 160 h 176"/>
              <a:gd name="T84" fmla="*/ 144 w 176"/>
              <a:gd name="T85" fmla="*/ 160 h 176"/>
              <a:gd name="T86" fmla="*/ 144 w 176"/>
              <a:gd name="T87" fmla="*/ 168 h 176"/>
              <a:gd name="T88" fmla="*/ 144 w 176"/>
              <a:gd name="T89" fmla="*/ 152 h 176"/>
              <a:gd name="T90" fmla="*/ 112 w 176"/>
              <a:gd name="T91" fmla="*/ 152 h 176"/>
              <a:gd name="T92" fmla="*/ 112 w 176"/>
              <a:gd name="T93" fmla="*/ 100 h 176"/>
              <a:gd name="T94" fmla="*/ 108 w 176"/>
              <a:gd name="T95" fmla="*/ 96 h 176"/>
              <a:gd name="T96" fmla="*/ 68 w 176"/>
              <a:gd name="T97" fmla="*/ 96 h 176"/>
              <a:gd name="T98" fmla="*/ 64 w 176"/>
              <a:gd name="T99" fmla="*/ 100 h 176"/>
              <a:gd name="T100" fmla="*/ 64 w 176"/>
              <a:gd name="T101" fmla="*/ 152 h 176"/>
              <a:gd name="T102" fmla="*/ 32 w 176"/>
              <a:gd name="T103" fmla="*/ 152 h 176"/>
              <a:gd name="T104" fmla="*/ 32 w 176"/>
              <a:gd name="T105" fmla="*/ 66 h 176"/>
              <a:gd name="T106" fmla="*/ 88 w 176"/>
              <a:gd name="T107" fmla="*/ 10 h 176"/>
              <a:gd name="T108" fmla="*/ 144 w 176"/>
              <a:gd name="T109" fmla="*/ 66 h 176"/>
              <a:gd name="T110" fmla="*/ 144 w 176"/>
              <a:gd name="T111" fmla="*/ 152 h 176"/>
              <a:gd name="T112" fmla="*/ 92 w 176"/>
              <a:gd name="T113" fmla="*/ 144 h 176"/>
              <a:gd name="T114" fmla="*/ 96 w 176"/>
              <a:gd name="T115" fmla="*/ 140 h 176"/>
              <a:gd name="T116" fmla="*/ 92 w 176"/>
              <a:gd name="T117" fmla="*/ 136 h 176"/>
              <a:gd name="T118" fmla="*/ 88 w 176"/>
              <a:gd name="T119" fmla="*/ 140 h 176"/>
              <a:gd name="T120" fmla="*/ 92 w 176"/>
              <a:gd name="T121" fmla="*/ 144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176" h="176">
                <a:moveTo>
                  <a:pt x="175" y="85"/>
                </a:moveTo>
                <a:cubicBezTo>
                  <a:pt x="144" y="54"/>
                  <a:pt x="144" y="54"/>
                  <a:pt x="144" y="54"/>
                </a:cubicBezTo>
                <a:cubicBezTo>
                  <a:pt x="144" y="12"/>
                  <a:pt x="144" y="12"/>
                  <a:pt x="144" y="12"/>
                </a:cubicBezTo>
                <a:cubicBezTo>
                  <a:pt x="144" y="10"/>
                  <a:pt x="142" y="8"/>
                  <a:pt x="140" y="8"/>
                </a:cubicBezTo>
                <a:cubicBezTo>
                  <a:pt x="116" y="8"/>
                  <a:pt x="116" y="8"/>
                  <a:pt x="116" y="8"/>
                </a:cubicBezTo>
                <a:cubicBezTo>
                  <a:pt x="114" y="8"/>
                  <a:pt x="112" y="10"/>
                  <a:pt x="112" y="12"/>
                </a:cubicBezTo>
                <a:cubicBezTo>
                  <a:pt x="112" y="22"/>
                  <a:pt x="112" y="22"/>
                  <a:pt x="112" y="22"/>
                </a:cubicBezTo>
                <a:cubicBezTo>
                  <a:pt x="91" y="1"/>
                  <a:pt x="91" y="1"/>
                  <a:pt x="91" y="1"/>
                </a:cubicBezTo>
                <a:cubicBezTo>
                  <a:pt x="90" y="0"/>
                  <a:pt x="89" y="0"/>
                  <a:pt x="88" y="0"/>
                </a:cubicBezTo>
                <a:cubicBezTo>
                  <a:pt x="87" y="0"/>
                  <a:pt x="86" y="0"/>
                  <a:pt x="85" y="1"/>
                </a:cubicBezTo>
                <a:cubicBezTo>
                  <a:pt x="1" y="85"/>
                  <a:pt x="1" y="85"/>
                  <a:pt x="1" y="85"/>
                </a:cubicBezTo>
                <a:cubicBezTo>
                  <a:pt x="0" y="86"/>
                  <a:pt x="0" y="87"/>
                  <a:pt x="0" y="88"/>
                </a:cubicBezTo>
                <a:cubicBezTo>
                  <a:pt x="0" y="90"/>
                  <a:pt x="2" y="92"/>
                  <a:pt x="4" y="92"/>
                </a:cubicBezTo>
                <a:cubicBezTo>
                  <a:pt x="5" y="92"/>
                  <a:pt x="6" y="92"/>
                  <a:pt x="7" y="91"/>
                </a:cubicBezTo>
                <a:cubicBezTo>
                  <a:pt x="24" y="74"/>
                  <a:pt x="24" y="74"/>
                  <a:pt x="24" y="74"/>
                </a:cubicBezTo>
                <a:cubicBezTo>
                  <a:pt x="24" y="172"/>
                  <a:pt x="24" y="172"/>
                  <a:pt x="24" y="172"/>
                </a:cubicBezTo>
                <a:cubicBezTo>
                  <a:pt x="24" y="174"/>
                  <a:pt x="26" y="176"/>
                  <a:pt x="28" y="176"/>
                </a:cubicBezTo>
                <a:cubicBezTo>
                  <a:pt x="148" y="176"/>
                  <a:pt x="148" y="176"/>
                  <a:pt x="148" y="176"/>
                </a:cubicBezTo>
                <a:cubicBezTo>
                  <a:pt x="150" y="176"/>
                  <a:pt x="152" y="174"/>
                  <a:pt x="152" y="172"/>
                </a:cubicBezTo>
                <a:cubicBezTo>
                  <a:pt x="152" y="74"/>
                  <a:pt x="152" y="74"/>
                  <a:pt x="152" y="74"/>
                </a:cubicBezTo>
                <a:cubicBezTo>
                  <a:pt x="169" y="91"/>
                  <a:pt x="169" y="91"/>
                  <a:pt x="169" y="91"/>
                </a:cubicBezTo>
                <a:cubicBezTo>
                  <a:pt x="170" y="92"/>
                  <a:pt x="171" y="92"/>
                  <a:pt x="172" y="92"/>
                </a:cubicBezTo>
                <a:cubicBezTo>
                  <a:pt x="174" y="92"/>
                  <a:pt x="176" y="90"/>
                  <a:pt x="176" y="88"/>
                </a:cubicBezTo>
                <a:cubicBezTo>
                  <a:pt x="176" y="87"/>
                  <a:pt x="176" y="86"/>
                  <a:pt x="175" y="85"/>
                </a:cubicBezTo>
                <a:moveTo>
                  <a:pt x="120" y="16"/>
                </a:moveTo>
                <a:cubicBezTo>
                  <a:pt x="136" y="16"/>
                  <a:pt x="136" y="16"/>
                  <a:pt x="136" y="16"/>
                </a:cubicBezTo>
                <a:cubicBezTo>
                  <a:pt x="136" y="46"/>
                  <a:pt x="136" y="46"/>
                  <a:pt x="136" y="46"/>
                </a:cubicBezTo>
                <a:cubicBezTo>
                  <a:pt x="120" y="30"/>
                  <a:pt x="120" y="30"/>
                  <a:pt x="120" y="30"/>
                </a:cubicBezTo>
                <a:lnTo>
                  <a:pt x="120" y="16"/>
                </a:lnTo>
                <a:close/>
                <a:moveTo>
                  <a:pt x="64" y="168"/>
                </a:moveTo>
                <a:cubicBezTo>
                  <a:pt x="32" y="168"/>
                  <a:pt x="32" y="168"/>
                  <a:pt x="32" y="168"/>
                </a:cubicBezTo>
                <a:cubicBezTo>
                  <a:pt x="32" y="160"/>
                  <a:pt x="32" y="160"/>
                  <a:pt x="32" y="160"/>
                </a:cubicBezTo>
                <a:cubicBezTo>
                  <a:pt x="64" y="160"/>
                  <a:pt x="64" y="160"/>
                  <a:pt x="64" y="160"/>
                </a:cubicBezTo>
                <a:lnTo>
                  <a:pt x="64" y="168"/>
                </a:lnTo>
                <a:close/>
                <a:moveTo>
                  <a:pt x="104" y="168"/>
                </a:moveTo>
                <a:cubicBezTo>
                  <a:pt x="72" y="168"/>
                  <a:pt x="72" y="168"/>
                  <a:pt x="72" y="168"/>
                </a:cubicBezTo>
                <a:cubicBezTo>
                  <a:pt x="72" y="104"/>
                  <a:pt x="72" y="104"/>
                  <a:pt x="72" y="104"/>
                </a:cubicBezTo>
                <a:cubicBezTo>
                  <a:pt x="104" y="104"/>
                  <a:pt x="104" y="104"/>
                  <a:pt x="104" y="104"/>
                </a:cubicBezTo>
                <a:lnTo>
                  <a:pt x="104" y="168"/>
                </a:lnTo>
                <a:close/>
                <a:moveTo>
                  <a:pt x="144" y="168"/>
                </a:moveTo>
                <a:cubicBezTo>
                  <a:pt x="112" y="168"/>
                  <a:pt x="112" y="168"/>
                  <a:pt x="112" y="168"/>
                </a:cubicBezTo>
                <a:cubicBezTo>
                  <a:pt x="112" y="160"/>
                  <a:pt x="112" y="160"/>
                  <a:pt x="112" y="160"/>
                </a:cubicBezTo>
                <a:cubicBezTo>
                  <a:pt x="144" y="160"/>
                  <a:pt x="144" y="160"/>
                  <a:pt x="144" y="160"/>
                </a:cubicBezTo>
                <a:lnTo>
                  <a:pt x="144" y="168"/>
                </a:lnTo>
                <a:close/>
                <a:moveTo>
                  <a:pt x="144" y="152"/>
                </a:moveTo>
                <a:cubicBezTo>
                  <a:pt x="112" y="152"/>
                  <a:pt x="112" y="152"/>
                  <a:pt x="112" y="152"/>
                </a:cubicBezTo>
                <a:cubicBezTo>
                  <a:pt x="112" y="100"/>
                  <a:pt x="112" y="100"/>
                  <a:pt x="112" y="100"/>
                </a:cubicBezTo>
                <a:cubicBezTo>
                  <a:pt x="112" y="98"/>
                  <a:pt x="110" y="96"/>
                  <a:pt x="108" y="96"/>
                </a:cubicBezTo>
                <a:cubicBezTo>
                  <a:pt x="68" y="96"/>
                  <a:pt x="68" y="96"/>
                  <a:pt x="68" y="96"/>
                </a:cubicBezTo>
                <a:cubicBezTo>
                  <a:pt x="66" y="96"/>
                  <a:pt x="64" y="98"/>
                  <a:pt x="64" y="100"/>
                </a:cubicBezTo>
                <a:cubicBezTo>
                  <a:pt x="64" y="152"/>
                  <a:pt x="64" y="152"/>
                  <a:pt x="64" y="152"/>
                </a:cubicBezTo>
                <a:cubicBezTo>
                  <a:pt x="32" y="152"/>
                  <a:pt x="32" y="152"/>
                  <a:pt x="32" y="152"/>
                </a:cubicBezTo>
                <a:cubicBezTo>
                  <a:pt x="32" y="66"/>
                  <a:pt x="32" y="66"/>
                  <a:pt x="32" y="66"/>
                </a:cubicBezTo>
                <a:cubicBezTo>
                  <a:pt x="88" y="10"/>
                  <a:pt x="88" y="10"/>
                  <a:pt x="88" y="10"/>
                </a:cubicBezTo>
                <a:cubicBezTo>
                  <a:pt x="144" y="66"/>
                  <a:pt x="144" y="66"/>
                  <a:pt x="144" y="66"/>
                </a:cubicBezTo>
                <a:lnTo>
                  <a:pt x="144" y="152"/>
                </a:lnTo>
                <a:close/>
                <a:moveTo>
                  <a:pt x="92" y="144"/>
                </a:moveTo>
                <a:cubicBezTo>
                  <a:pt x="94" y="144"/>
                  <a:pt x="96" y="142"/>
                  <a:pt x="96" y="140"/>
                </a:cubicBezTo>
                <a:cubicBezTo>
                  <a:pt x="96" y="138"/>
                  <a:pt x="94" y="136"/>
                  <a:pt x="92" y="136"/>
                </a:cubicBezTo>
                <a:cubicBezTo>
                  <a:pt x="90" y="136"/>
                  <a:pt x="88" y="138"/>
                  <a:pt x="88" y="140"/>
                </a:cubicBezTo>
                <a:cubicBezTo>
                  <a:pt x="88" y="142"/>
                  <a:pt x="90" y="144"/>
                  <a:pt x="92" y="144"/>
                </a:cubicBezTo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969891B0-2D62-4785-BDC5-BEE8E2073682}"/>
              </a:ext>
            </a:extLst>
          </p:cNvPr>
          <p:cNvSpPr txBox="1"/>
          <p:nvPr/>
        </p:nvSpPr>
        <p:spPr>
          <a:xfrm>
            <a:off x="4572059" y="489340"/>
            <a:ext cx="391626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i="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Poppins" panose="00000500000000000000" pitchFamily="50" charset="0"/>
                <a:cs typeface="Poppins" panose="00000500000000000000" pitchFamily="50" charset="0"/>
              </a:rPr>
              <a:t>Contents</a:t>
            </a:r>
            <a:endParaRPr lang="id-ID" sz="3200" b="1" dirty="0">
              <a:solidFill>
                <a:schemeClr val="tx1">
                  <a:lumMod val="95000"/>
                  <a:lumOff val="5000"/>
                </a:schemeClr>
              </a:solidFill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61B234C-44E2-1EFC-BD0A-F10723AF0811}"/>
              </a:ext>
            </a:extLst>
          </p:cNvPr>
          <p:cNvSpPr/>
          <p:nvPr/>
        </p:nvSpPr>
        <p:spPr>
          <a:xfrm>
            <a:off x="2026045" y="3320622"/>
            <a:ext cx="933887" cy="933888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  <a:p>
            <a:pPr algn="ctr"/>
            <a:r>
              <a:rPr lang="en-US" dirty="0"/>
              <a:t>02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B996617E-A95A-5573-F9E4-991AF4506C7B}"/>
              </a:ext>
            </a:extLst>
          </p:cNvPr>
          <p:cNvSpPr/>
          <p:nvPr/>
        </p:nvSpPr>
        <p:spPr>
          <a:xfrm>
            <a:off x="2026045" y="5107614"/>
            <a:ext cx="933887" cy="933889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  <a:p>
            <a:pPr algn="ctr"/>
            <a:r>
              <a:rPr lang="en-US" dirty="0"/>
              <a:t>03</a:t>
            </a:r>
          </a:p>
        </p:txBody>
      </p:sp>
      <p:sp>
        <p:nvSpPr>
          <p:cNvPr id="21" name="Freeform 48">
            <a:extLst>
              <a:ext uri="{FF2B5EF4-FFF2-40B4-BE49-F238E27FC236}">
                <a16:creationId xmlns:a16="http://schemas.microsoft.com/office/drawing/2014/main" id="{31E2F68C-7B40-1E15-F84B-9DB9AF86CA1A}"/>
              </a:ext>
            </a:extLst>
          </p:cNvPr>
          <p:cNvSpPr>
            <a:spLocks noEditPoints="1"/>
          </p:cNvSpPr>
          <p:nvPr/>
        </p:nvSpPr>
        <p:spPr bwMode="auto">
          <a:xfrm>
            <a:off x="2374152" y="5317222"/>
            <a:ext cx="237672" cy="237673"/>
          </a:xfrm>
          <a:custGeom>
            <a:avLst/>
            <a:gdLst>
              <a:gd name="T0" fmla="*/ 112 w 176"/>
              <a:gd name="T1" fmla="*/ 120 h 176"/>
              <a:gd name="T2" fmla="*/ 120 w 176"/>
              <a:gd name="T3" fmla="*/ 104 h 176"/>
              <a:gd name="T4" fmla="*/ 64 w 176"/>
              <a:gd name="T5" fmla="*/ 96 h 176"/>
              <a:gd name="T6" fmla="*/ 56 w 176"/>
              <a:gd name="T7" fmla="*/ 112 h 176"/>
              <a:gd name="T8" fmla="*/ 64 w 176"/>
              <a:gd name="T9" fmla="*/ 104 h 176"/>
              <a:gd name="T10" fmla="*/ 112 w 176"/>
              <a:gd name="T11" fmla="*/ 112 h 176"/>
              <a:gd name="T12" fmla="*/ 64 w 176"/>
              <a:gd name="T13" fmla="*/ 104 h 176"/>
              <a:gd name="T14" fmla="*/ 152 w 176"/>
              <a:gd name="T15" fmla="*/ 48 h 176"/>
              <a:gd name="T16" fmla="*/ 144 w 176"/>
              <a:gd name="T17" fmla="*/ 8 h 176"/>
              <a:gd name="T18" fmla="*/ 104 w 176"/>
              <a:gd name="T19" fmla="*/ 0 h 176"/>
              <a:gd name="T20" fmla="*/ 24 w 176"/>
              <a:gd name="T21" fmla="*/ 8 h 176"/>
              <a:gd name="T22" fmla="*/ 8 w 176"/>
              <a:gd name="T23" fmla="*/ 48 h 176"/>
              <a:gd name="T24" fmla="*/ 0 w 176"/>
              <a:gd name="T25" fmla="*/ 72 h 176"/>
              <a:gd name="T26" fmla="*/ 16 w 176"/>
              <a:gd name="T27" fmla="*/ 80 h 176"/>
              <a:gd name="T28" fmla="*/ 24 w 176"/>
              <a:gd name="T29" fmla="*/ 176 h 176"/>
              <a:gd name="T30" fmla="*/ 160 w 176"/>
              <a:gd name="T31" fmla="*/ 168 h 176"/>
              <a:gd name="T32" fmla="*/ 168 w 176"/>
              <a:gd name="T33" fmla="*/ 80 h 176"/>
              <a:gd name="T34" fmla="*/ 176 w 176"/>
              <a:gd name="T35" fmla="*/ 56 h 176"/>
              <a:gd name="T36" fmla="*/ 144 w 176"/>
              <a:gd name="T37" fmla="*/ 16 h 176"/>
              <a:gd name="T38" fmla="*/ 128 w 176"/>
              <a:gd name="T39" fmla="*/ 48 h 176"/>
              <a:gd name="T40" fmla="*/ 120 w 176"/>
              <a:gd name="T41" fmla="*/ 16 h 176"/>
              <a:gd name="T42" fmla="*/ 104 w 176"/>
              <a:gd name="T43" fmla="*/ 12 h 176"/>
              <a:gd name="T44" fmla="*/ 104 w 176"/>
              <a:gd name="T45" fmla="*/ 24 h 176"/>
              <a:gd name="T46" fmla="*/ 32 w 176"/>
              <a:gd name="T47" fmla="*/ 8 h 176"/>
              <a:gd name="T48" fmla="*/ 96 w 176"/>
              <a:gd name="T49" fmla="*/ 28 h 176"/>
              <a:gd name="T50" fmla="*/ 120 w 176"/>
              <a:gd name="T51" fmla="*/ 32 h 176"/>
              <a:gd name="T52" fmla="*/ 32 w 176"/>
              <a:gd name="T53" fmla="*/ 48 h 176"/>
              <a:gd name="T54" fmla="*/ 152 w 176"/>
              <a:gd name="T55" fmla="*/ 168 h 176"/>
              <a:gd name="T56" fmla="*/ 24 w 176"/>
              <a:gd name="T57" fmla="*/ 80 h 176"/>
              <a:gd name="T58" fmla="*/ 152 w 176"/>
              <a:gd name="T59" fmla="*/ 168 h 176"/>
              <a:gd name="T60" fmla="*/ 8 w 176"/>
              <a:gd name="T61" fmla="*/ 72 h 176"/>
              <a:gd name="T62" fmla="*/ 168 w 176"/>
              <a:gd name="T63" fmla="*/ 56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176" h="176">
                <a:moveTo>
                  <a:pt x="64" y="120"/>
                </a:moveTo>
                <a:cubicBezTo>
                  <a:pt x="112" y="120"/>
                  <a:pt x="112" y="120"/>
                  <a:pt x="112" y="120"/>
                </a:cubicBezTo>
                <a:cubicBezTo>
                  <a:pt x="116" y="120"/>
                  <a:pt x="120" y="116"/>
                  <a:pt x="120" y="112"/>
                </a:cubicBezTo>
                <a:cubicBezTo>
                  <a:pt x="120" y="104"/>
                  <a:pt x="120" y="104"/>
                  <a:pt x="120" y="104"/>
                </a:cubicBezTo>
                <a:cubicBezTo>
                  <a:pt x="120" y="100"/>
                  <a:pt x="116" y="96"/>
                  <a:pt x="112" y="96"/>
                </a:cubicBezTo>
                <a:cubicBezTo>
                  <a:pt x="64" y="96"/>
                  <a:pt x="64" y="96"/>
                  <a:pt x="64" y="96"/>
                </a:cubicBezTo>
                <a:cubicBezTo>
                  <a:pt x="60" y="96"/>
                  <a:pt x="56" y="100"/>
                  <a:pt x="56" y="104"/>
                </a:cubicBezTo>
                <a:cubicBezTo>
                  <a:pt x="56" y="112"/>
                  <a:pt x="56" y="112"/>
                  <a:pt x="56" y="112"/>
                </a:cubicBezTo>
                <a:cubicBezTo>
                  <a:pt x="56" y="116"/>
                  <a:pt x="60" y="120"/>
                  <a:pt x="64" y="120"/>
                </a:cubicBezTo>
                <a:moveTo>
                  <a:pt x="64" y="104"/>
                </a:moveTo>
                <a:cubicBezTo>
                  <a:pt x="112" y="104"/>
                  <a:pt x="112" y="104"/>
                  <a:pt x="112" y="104"/>
                </a:cubicBezTo>
                <a:cubicBezTo>
                  <a:pt x="112" y="112"/>
                  <a:pt x="112" y="112"/>
                  <a:pt x="112" y="112"/>
                </a:cubicBezTo>
                <a:cubicBezTo>
                  <a:pt x="64" y="112"/>
                  <a:pt x="64" y="112"/>
                  <a:pt x="64" y="112"/>
                </a:cubicBezTo>
                <a:lnTo>
                  <a:pt x="64" y="104"/>
                </a:lnTo>
                <a:close/>
                <a:moveTo>
                  <a:pt x="168" y="48"/>
                </a:moveTo>
                <a:cubicBezTo>
                  <a:pt x="152" y="48"/>
                  <a:pt x="152" y="48"/>
                  <a:pt x="152" y="48"/>
                </a:cubicBezTo>
                <a:cubicBezTo>
                  <a:pt x="152" y="16"/>
                  <a:pt x="152" y="16"/>
                  <a:pt x="152" y="16"/>
                </a:cubicBezTo>
                <a:cubicBezTo>
                  <a:pt x="152" y="12"/>
                  <a:pt x="148" y="8"/>
                  <a:pt x="144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04" y="0"/>
                  <a:pt x="104" y="0"/>
                  <a:pt x="104" y="0"/>
                </a:cubicBezTo>
                <a:cubicBezTo>
                  <a:pt x="32" y="0"/>
                  <a:pt x="32" y="0"/>
                  <a:pt x="32" y="0"/>
                </a:cubicBezTo>
                <a:cubicBezTo>
                  <a:pt x="28" y="0"/>
                  <a:pt x="24" y="4"/>
                  <a:pt x="24" y="8"/>
                </a:cubicBezTo>
                <a:cubicBezTo>
                  <a:pt x="24" y="48"/>
                  <a:pt x="24" y="48"/>
                  <a:pt x="24" y="48"/>
                </a:cubicBezTo>
                <a:cubicBezTo>
                  <a:pt x="8" y="48"/>
                  <a:pt x="8" y="48"/>
                  <a:pt x="8" y="48"/>
                </a:cubicBezTo>
                <a:cubicBezTo>
                  <a:pt x="4" y="48"/>
                  <a:pt x="0" y="52"/>
                  <a:pt x="0" y="56"/>
                </a:cubicBezTo>
                <a:cubicBezTo>
                  <a:pt x="0" y="72"/>
                  <a:pt x="0" y="72"/>
                  <a:pt x="0" y="72"/>
                </a:cubicBezTo>
                <a:cubicBezTo>
                  <a:pt x="0" y="76"/>
                  <a:pt x="4" y="80"/>
                  <a:pt x="8" y="80"/>
                </a:cubicBezTo>
                <a:cubicBezTo>
                  <a:pt x="16" y="80"/>
                  <a:pt x="16" y="80"/>
                  <a:pt x="16" y="80"/>
                </a:cubicBezTo>
                <a:cubicBezTo>
                  <a:pt x="16" y="168"/>
                  <a:pt x="16" y="168"/>
                  <a:pt x="16" y="168"/>
                </a:cubicBezTo>
                <a:cubicBezTo>
                  <a:pt x="16" y="172"/>
                  <a:pt x="20" y="176"/>
                  <a:pt x="24" y="176"/>
                </a:cubicBezTo>
                <a:cubicBezTo>
                  <a:pt x="152" y="176"/>
                  <a:pt x="152" y="176"/>
                  <a:pt x="152" y="176"/>
                </a:cubicBezTo>
                <a:cubicBezTo>
                  <a:pt x="156" y="176"/>
                  <a:pt x="160" y="172"/>
                  <a:pt x="160" y="168"/>
                </a:cubicBezTo>
                <a:cubicBezTo>
                  <a:pt x="160" y="80"/>
                  <a:pt x="160" y="80"/>
                  <a:pt x="160" y="80"/>
                </a:cubicBezTo>
                <a:cubicBezTo>
                  <a:pt x="168" y="80"/>
                  <a:pt x="168" y="80"/>
                  <a:pt x="168" y="80"/>
                </a:cubicBezTo>
                <a:cubicBezTo>
                  <a:pt x="172" y="80"/>
                  <a:pt x="176" y="76"/>
                  <a:pt x="176" y="72"/>
                </a:cubicBezTo>
                <a:cubicBezTo>
                  <a:pt x="176" y="56"/>
                  <a:pt x="176" y="56"/>
                  <a:pt x="176" y="56"/>
                </a:cubicBezTo>
                <a:cubicBezTo>
                  <a:pt x="176" y="52"/>
                  <a:pt x="172" y="48"/>
                  <a:pt x="168" y="48"/>
                </a:cubicBezTo>
                <a:moveTo>
                  <a:pt x="144" y="16"/>
                </a:moveTo>
                <a:cubicBezTo>
                  <a:pt x="144" y="48"/>
                  <a:pt x="144" y="48"/>
                  <a:pt x="144" y="48"/>
                </a:cubicBezTo>
                <a:cubicBezTo>
                  <a:pt x="128" y="48"/>
                  <a:pt x="128" y="48"/>
                  <a:pt x="128" y="48"/>
                </a:cubicBezTo>
                <a:cubicBezTo>
                  <a:pt x="128" y="24"/>
                  <a:pt x="128" y="24"/>
                  <a:pt x="128" y="24"/>
                </a:cubicBezTo>
                <a:cubicBezTo>
                  <a:pt x="120" y="16"/>
                  <a:pt x="120" y="16"/>
                  <a:pt x="120" y="16"/>
                </a:cubicBezTo>
                <a:lnTo>
                  <a:pt x="144" y="16"/>
                </a:lnTo>
                <a:close/>
                <a:moveTo>
                  <a:pt x="104" y="12"/>
                </a:moveTo>
                <a:cubicBezTo>
                  <a:pt x="116" y="24"/>
                  <a:pt x="116" y="24"/>
                  <a:pt x="116" y="24"/>
                </a:cubicBezTo>
                <a:cubicBezTo>
                  <a:pt x="104" y="24"/>
                  <a:pt x="104" y="24"/>
                  <a:pt x="104" y="24"/>
                </a:cubicBezTo>
                <a:lnTo>
                  <a:pt x="104" y="12"/>
                </a:lnTo>
                <a:close/>
                <a:moveTo>
                  <a:pt x="32" y="8"/>
                </a:moveTo>
                <a:cubicBezTo>
                  <a:pt x="96" y="8"/>
                  <a:pt x="96" y="8"/>
                  <a:pt x="96" y="8"/>
                </a:cubicBezTo>
                <a:cubicBezTo>
                  <a:pt x="96" y="28"/>
                  <a:pt x="96" y="28"/>
                  <a:pt x="96" y="28"/>
                </a:cubicBezTo>
                <a:cubicBezTo>
                  <a:pt x="96" y="30"/>
                  <a:pt x="98" y="32"/>
                  <a:pt x="100" y="32"/>
                </a:cubicBezTo>
                <a:cubicBezTo>
                  <a:pt x="120" y="32"/>
                  <a:pt x="120" y="32"/>
                  <a:pt x="120" y="32"/>
                </a:cubicBezTo>
                <a:cubicBezTo>
                  <a:pt x="120" y="48"/>
                  <a:pt x="120" y="48"/>
                  <a:pt x="120" y="48"/>
                </a:cubicBezTo>
                <a:cubicBezTo>
                  <a:pt x="32" y="48"/>
                  <a:pt x="32" y="48"/>
                  <a:pt x="32" y="48"/>
                </a:cubicBezTo>
                <a:lnTo>
                  <a:pt x="32" y="8"/>
                </a:lnTo>
                <a:close/>
                <a:moveTo>
                  <a:pt x="152" y="168"/>
                </a:moveTo>
                <a:cubicBezTo>
                  <a:pt x="24" y="168"/>
                  <a:pt x="24" y="168"/>
                  <a:pt x="24" y="168"/>
                </a:cubicBezTo>
                <a:cubicBezTo>
                  <a:pt x="24" y="80"/>
                  <a:pt x="24" y="80"/>
                  <a:pt x="24" y="80"/>
                </a:cubicBezTo>
                <a:cubicBezTo>
                  <a:pt x="152" y="80"/>
                  <a:pt x="152" y="80"/>
                  <a:pt x="152" y="80"/>
                </a:cubicBezTo>
                <a:lnTo>
                  <a:pt x="152" y="168"/>
                </a:lnTo>
                <a:close/>
                <a:moveTo>
                  <a:pt x="168" y="72"/>
                </a:moveTo>
                <a:cubicBezTo>
                  <a:pt x="8" y="72"/>
                  <a:pt x="8" y="72"/>
                  <a:pt x="8" y="72"/>
                </a:cubicBezTo>
                <a:cubicBezTo>
                  <a:pt x="8" y="56"/>
                  <a:pt x="8" y="56"/>
                  <a:pt x="8" y="56"/>
                </a:cubicBezTo>
                <a:cubicBezTo>
                  <a:pt x="168" y="56"/>
                  <a:pt x="168" y="56"/>
                  <a:pt x="168" y="56"/>
                </a:cubicBezTo>
                <a:lnTo>
                  <a:pt x="168" y="7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2" name="Freeform 112">
            <a:extLst>
              <a:ext uri="{FF2B5EF4-FFF2-40B4-BE49-F238E27FC236}">
                <a16:creationId xmlns:a16="http://schemas.microsoft.com/office/drawing/2014/main" id="{7F604A84-FD43-F69C-ACD6-30123AC8B9B6}"/>
              </a:ext>
            </a:extLst>
          </p:cNvPr>
          <p:cNvSpPr>
            <a:spLocks noEditPoints="1"/>
          </p:cNvSpPr>
          <p:nvPr/>
        </p:nvSpPr>
        <p:spPr bwMode="auto">
          <a:xfrm>
            <a:off x="2374152" y="3531409"/>
            <a:ext cx="237672" cy="236497"/>
          </a:xfrm>
          <a:custGeom>
            <a:avLst/>
            <a:gdLst>
              <a:gd name="T0" fmla="*/ 176 w 176"/>
              <a:gd name="T1" fmla="*/ 52 h 176"/>
              <a:gd name="T2" fmla="*/ 175 w 176"/>
              <a:gd name="T3" fmla="*/ 50 h 176"/>
              <a:gd name="T4" fmla="*/ 175 w 176"/>
              <a:gd name="T5" fmla="*/ 50 h 176"/>
              <a:gd name="T6" fmla="*/ 175 w 176"/>
              <a:gd name="T7" fmla="*/ 49 h 176"/>
              <a:gd name="T8" fmla="*/ 175 w 176"/>
              <a:gd name="T9" fmla="*/ 49 h 176"/>
              <a:gd name="T10" fmla="*/ 127 w 176"/>
              <a:gd name="T11" fmla="*/ 2 h 176"/>
              <a:gd name="T12" fmla="*/ 127 w 176"/>
              <a:gd name="T13" fmla="*/ 2 h 176"/>
              <a:gd name="T14" fmla="*/ 124 w 176"/>
              <a:gd name="T15" fmla="*/ 0 h 176"/>
              <a:gd name="T16" fmla="*/ 52 w 176"/>
              <a:gd name="T17" fmla="*/ 0 h 176"/>
              <a:gd name="T18" fmla="*/ 49 w 176"/>
              <a:gd name="T19" fmla="*/ 2 h 176"/>
              <a:gd name="T20" fmla="*/ 49 w 176"/>
              <a:gd name="T21" fmla="*/ 2 h 176"/>
              <a:gd name="T22" fmla="*/ 1 w 176"/>
              <a:gd name="T23" fmla="*/ 49 h 176"/>
              <a:gd name="T24" fmla="*/ 1 w 176"/>
              <a:gd name="T25" fmla="*/ 49 h 176"/>
              <a:gd name="T26" fmla="*/ 1 w 176"/>
              <a:gd name="T27" fmla="*/ 50 h 176"/>
              <a:gd name="T28" fmla="*/ 1 w 176"/>
              <a:gd name="T29" fmla="*/ 50 h 176"/>
              <a:gd name="T30" fmla="*/ 0 w 176"/>
              <a:gd name="T31" fmla="*/ 52 h 176"/>
              <a:gd name="T32" fmla="*/ 1 w 176"/>
              <a:gd name="T33" fmla="*/ 54 h 176"/>
              <a:gd name="T34" fmla="*/ 1 w 176"/>
              <a:gd name="T35" fmla="*/ 55 h 176"/>
              <a:gd name="T36" fmla="*/ 85 w 176"/>
              <a:gd name="T37" fmla="*/ 175 h 176"/>
              <a:gd name="T38" fmla="*/ 85 w 176"/>
              <a:gd name="T39" fmla="*/ 174 h 176"/>
              <a:gd name="T40" fmla="*/ 88 w 176"/>
              <a:gd name="T41" fmla="*/ 176 h 176"/>
              <a:gd name="T42" fmla="*/ 91 w 176"/>
              <a:gd name="T43" fmla="*/ 174 h 176"/>
              <a:gd name="T44" fmla="*/ 91 w 176"/>
              <a:gd name="T45" fmla="*/ 175 h 176"/>
              <a:gd name="T46" fmla="*/ 175 w 176"/>
              <a:gd name="T47" fmla="*/ 55 h 176"/>
              <a:gd name="T48" fmla="*/ 175 w 176"/>
              <a:gd name="T49" fmla="*/ 54 h 176"/>
              <a:gd name="T50" fmla="*/ 176 w 176"/>
              <a:gd name="T51" fmla="*/ 52 h 176"/>
              <a:gd name="T52" fmla="*/ 122 w 176"/>
              <a:gd name="T53" fmla="*/ 8 h 176"/>
              <a:gd name="T54" fmla="*/ 162 w 176"/>
              <a:gd name="T55" fmla="*/ 48 h 176"/>
              <a:gd name="T56" fmla="*/ 126 w 176"/>
              <a:gd name="T57" fmla="*/ 48 h 176"/>
              <a:gd name="T58" fmla="*/ 106 w 176"/>
              <a:gd name="T59" fmla="*/ 8 h 176"/>
              <a:gd name="T60" fmla="*/ 122 w 176"/>
              <a:gd name="T61" fmla="*/ 8 h 176"/>
              <a:gd name="T62" fmla="*/ 98 w 176"/>
              <a:gd name="T63" fmla="*/ 8 h 176"/>
              <a:gd name="T64" fmla="*/ 118 w 176"/>
              <a:gd name="T65" fmla="*/ 48 h 176"/>
              <a:gd name="T66" fmla="*/ 58 w 176"/>
              <a:gd name="T67" fmla="*/ 48 h 176"/>
              <a:gd name="T68" fmla="*/ 78 w 176"/>
              <a:gd name="T69" fmla="*/ 8 h 176"/>
              <a:gd name="T70" fmla="*/ 98 w 176"/>
              <a:gd name="T71" fmla="*/ 8 h 176"/>
              <a:gd name="T72" fmla="*/ 54 w 176"/>
              <a:gd name="T73" fmla="*/ 8 h 176"/>
              <a:gd name="T74" fmla="*/ 70 w 176"/>
              <a:gd name="T75" fmla="*/ 8 h 176"/>
              <a:gd name="T76" fmla="*/ 50 w 176"/>
              <a:gd name="T77" fmla="*/ 48 h 176"/>
              <a:gd name="T78" fmla="*/ 14 w 176"/>
              <a:gd name="T79" fmla="*/ 48 h 176"/>
              <a:gd name="T80" fmla="*/ 54 w 176"/>
              <a:gd name="T81" fmla="*/ 8 h 176"/>
              <a:gd name="T82" fmla="*/ 12 w 176"/>
              <a:gd name="T83" fmla="*/ 56 h 176"/>
              <a:gd name="T84" fmla="*/ 49 w 176"/>
              <a:gd name="T85" fmla="*/ 56 h 176"/>
              <a:gd name="T86" fmla="*/ 77 w 176"/>
              <a:gd name="T87" fmla="*/ 149 h 176"/>
              <a:gd name="T88" fmla="*/ 12 w 176"/>
              <a:gd name="T89" fmla="*/ 56 h 176"/>
              <a:gd name="T90" fmla="*/ 88 w 176"/>
              <a:gd name="T91" fmla="*/ 158 h 176"/>
              <a:gd name="T92" fmla="*/ 57 w 176"/>
              <a:gd name="T93" fmla="*/ 56 h 176"/>
              <a:gd name="T94" fmla="*/ 119 w 176"/>
              <a:gd name="T95" fmla="*/ 56 h 176"/>
              <a:gd name="T96" fmla="*/ 88 w 176"/>
              <a:gd name="T97" fmla="*/ 158 h 176"/>
              <a:gd name="T98" fmla="*/ 99 w 176"/>
              <a:gd name="T99" fmla="*/ 149 h 176"/>
              <a:gd name="T100" fmla="*/ 127 w 176"/>
              <a:gd name="T101" fmla="*/ 56 h 176"/>
              <a:gd name="T102" fmla="*/ 164 w 176"/>
              <a:gd name="T103" fmla="*/ 56 h 176"/>
              <a:gd name="T104" fmla="*/ 99 w 176"/>
              <a:gd name="T105" fmla="*/ 149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</a:cxnLst>
            <a:rect l="0" t="0" r="r" b="b"/>
            <a:pathLst>
              <a:path w="176" h="176">
                <a:moveTo>
                  <a:pt x="176" y="52"/>
                </a:moveTo>
                <a:cubicBezTo>
                  <a:pt x="176" y="51"/>
                  <a:pt x="176" y="50"/>
                  <a:pt x="175" y="50"/>
                </a:cubicBezTo>
                <a:cubicBezTo>
                  <a:pt x="175" y="50"/>
                  <a:pt x="175" y="50"/>
                  <a:pt x="175" y="50"/>
                </a:cubicBezTo>
                <a:cubicBezTo>
                  <a:pt x="175" y="49"/>
                  <a:pt x="175" y="49"/>
                  <a:pt x="175" y="49"/>
                </a:cubicBezTo>
                <a:cubicBezTo>
                  <a:pt x="175" y="49"/>
                  <a:pt x="175" y="49"/>
                  <a:pt x="175" y="49"/>
                </a:cubicBezTo>
                <a:cubicBezTo>
                  <a:pt x="127" y="2"/>
                  <a:pt x="127" y="2"/>
                  <a:pt x="127" y="2"/>
                </a:cubicBezTo>
                <a:cubicBezTo>
                  <a:pt x="127" y="2"/>
                  <a:pt x="127" y="2"/>
                  <a:pt x="127" y="2"/>
                </a:cubicBezTo>
                <a:cubicBezTo>
                  <a:pt x="126" y="1"/>
                  <a:pt x="125" y="0"/>
                  <a:pt x="124" y="0"/>
                </a:cubicBezTo>
                <a:cubicBezTo>
                  <a:pt x="52" y="0"/>
                  <a:pt x="52" y="0"/>
                  <a:pt x="52" y="0"/>
                </a:cubicBezTo>
                <a:cubicBezTo>
                  <a:pt x="51" y="0"/>
                  <a:pt x="50" y="1"/>
                  <a:pt x="49" y="2"/>
                </a:cubicBezTo>
                <a:cubicBezTo>
                  <a:pt x="49" y="2"/>
                  <a:pt x="49" y="2"/>
                  <a:pt x="49" y="2"/>
                </a:cubicBezTo>
                <a:cubicBezTo>
                  <a:pt x="1" y="49"/>
                  <a:pt x="1" y="49"/>
                  <a:pt x="1" y="49"/>
                </a:cubicBezTo>
                <a:cubicBezTo>
                  <a:pt x="1" y="49"/>
                  <a:pt x="1" y="49"/>
                  <a:pt x="1" y="49"/>
                </a:cubicBezTo>
                <a:cubicBezTo>
                  <a:pt x="1" y="50"/>
                  <a:pt x="1" y="50"/>
                  <a:pt x="1" y="50"/>
                </a:cubicBezTo>
                <a:cubicBezTo>
                  <a:pt x="1" y="50"/>
                  <a:pt x="1" y="50"/>
                  <a:pt x="1" y="50"/>
                </a:cubicBezTo>
                <a:cubicBezTo>
                  <a:pt x="0" y="50"/>
                  <a:pt x="0" y="51"/>
                  <a:pt x="0" y="52"/>
                </a:cubicBezTo>
                <a:cubicBezTo>
                  <a:pt x="0" y="53"/>
                  <a:pt x="0" y="54"/>
                  <a:pt x="1" y="54"/>
                </a:cubicBezTo>
                <a:cubicBezTo>
                  <a:pt x="1" y="55"/>
                  <a:pt x="1" y="55"/>
                  <a:pt x="1" y="55"/>
                </a:cubicBezTo>
                <a:cubicBezTo>
                  <a:pt x="85" y="175"/>
                  <a:pt x="85" y="175"/>
                  <a:pt x="85" y="175"/>
                </a:cubicBezTo>
                <a:cubicBezTo>
                  <a:pt x="85" y="174"/>
                  <a:pt x="85" y="174"/>
                  <a:pt x="85" y="174"/>
                </a:cubicBezTo>
                <a:cubicBezTo>
                  <a:pt x="86" y="175"/>
                  <a:pt x="87" y="176"/>
                  <a:pt x="88" y="176"/>
                </a:cubicBezTo>
                <a:cubicBezTo>
                  <a:pt x="89" y="176"/>
                  <a:pt x="90" y="175"/>
                  <a:pt x="91" y="174"/>
                </a:cubicBezTo>
                <a:cubicBezTo>
                  <a:pt x="91" y="175"/>
                  <a:pt x="91" y="175"/>
                  <a:pt x="91" y="175"/>
                </a:cubicBezTo>
                <a:cubicBezTo>
                  <a:pt x="175" y="55"/>
                  <a:pt x="175" y="55"/>
                  <a:pt x="175" y="55"/>
                </a:cubicBezTo>
                <a:cubicBezTo>
                  <a:pt x="175" y="54"/>
                  <a:pt x="175" y="54"/>
                  <a:pt x="175" y="54"/>
                </a:cubicBezTo>
                <a:cubicBezTo>
                  <a:pt x="176" y="54"/>
                  <a:pt x="176" y="53"/>
                  <a:pt x="176" y="52"/>
                </a:cubicBezTo>
                <a:moveTo>
                  <a:pt x="122" y="8"/>
                </a:moveTo>
                <a:cubicBezTo>
                  <a:pt x="162" y="48"/>
                  <a:pt x="162" y="48"/>
                  <a:pt x="162" y="48"/>
                </a:cubicBezTo>
                <a:cubicBezTo>
                  <a:pt x="126" y="48"/>
                  <a:pt x="126" y="48"/>
                  <a:pt x="126" y="48"/>
                </a:cubicBezTo>
                <a:cubicBezTo>
                  <a:pt x="106" y="8"/>
                  <a:pt x="106" y="8"/>
                  <a:pt x="106" y="8"/>
                </a:cubicBezTo>
                <a:lnTo>
                  <a:pt x="122" y="8"/>
                </a:lnTo>
                <a:close/>
                <a:moveTo>
                  <a:pt x="98" y="8"/>
                </a:moveTo>
                <a:cubicBezTo>
                  <a:pt x="118" y="48"/>
                  <a:pt x="118" y="48"/>
                  <a:pt x="118" y="48"/>
                </a:cubicBezTo>
                <a:cubicBezTo>
                  <a:pt x="58" y="48"/>
                  <a:pt x="58" y="48"/>
                  <a:pt x="58" y="48"/>
                </a:cubicBezTo>
                <a:cubicBezTo>
                  <a:pt x="78" y="8"/>
                  <a:pt x="78" y="8"/>
                  <a:pt x="78" y="8"/>
                </a:cubicBezTo>
                <a:lnTo>
                  <a:pt x="98" y="8"/>
                </a:lnTo>
                <a:close/>
                <a:moveTo>
                  <a:pt x="54" y="8"/>
                </a:moveTo>
                <a:cubicBezTo>
                  <a:pt x="70" y="8"/>
                  <a:pt x="70" y="8"/>
                  <a:pt x="70" y="8"/>
                </a:cubicBezTo>
                <a:cubicBezTo>
                  <a:pt x="50" y="48"/>
                  <a:pt x="50" y="48"/>
                  <a:pt x="50" y="48"/>
                </a:cubicBezTo>
                <a:cubicBezTo>
                  <a:pt x="14" y="48"/>
                  <a:pt x="14" y="48"/>
                  <a:pt x="14" y="48"/>
                </a:cubicBezTo>
                <a:lnTo>
                  <a:pt x="54" y="8"/>
                </a:lnTo>
                <a:close/>
                <a:moveTo>
                  <a:pt x="12" y="56"/>
                </a:moveTo>
                <a:cubicBezTo>
                  <a:pt x="49" y="56"/>
                  <a:pt x="49" y="56"/>
                  <a:pt x="49" y="56"/>
                </a:cubicBezTo>
                <a:cubicBezTo>
                  <a:pt x="77" y="149"/>
                  <a:pt x="77" y="149"/>
                  <a:pt x="77" y="149"/>
                </a:cubicBezTo>
                <a:lnTo>
                  <a:pt x="12" y="56"/>
                </a:lnTo>
                <a:close/>
                <a:moveTo>
                  <a:pt x="88" y="158"/>
                </a:moveTo>
                <a:cubicBezTo>
                  <a:pt x="57" y="56"/>
                  <a:pt x="57" y="56"/>
                  <a:pt x="57" y="56"/>
                </a:cubicBezTo>
                <a:cubicBezTo>
                  <a:pt x="119" y="56"/>
                  <a:pt x="119" y="56"/>
                  <a:pt x="119" y="56"/>
                </a:cubicBezTo>
                <a:lnTo>
                  <a:pt x="88" y="158"/>
                </a:lnTo>
                <a:close/>
                <a:moveTo>
                  <a:pt x="99" y="149"/>
                </a:moveTo>
                <a:cubicBezTo>
                  <a:pt x="127" y="56"/>
                  <a:pt x="127" y="56"/>
                  <a:pt x="127" y="56"/>
                </a:cubicBezTo>
                <a:cubicBezTo>
                  <a:pt x="164" y="56"/>
                  <a:pt x="164" y="56"/>
                  <a:pt x="164" y="56"/>
                </a:cubicBezTo>
                <a:lnTo>
                  <a:pt x="99" y="149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5B24B297-E58E-5F34-3704-6EBFDDFCDD9A}"/>
              </a:ext>
            </a:extLst>
          </p:cNvPr>
          <p:cNvSpPr txBox="1"/>
          <p:nvPr/>
        </p:nvSpPr>
        <p:spPr>
          <a:xfrm flipH="1">
            <a:off x="3297311" y="3645519"/>
            <a:ext cx="1771893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900" dirty="0">
              <a:solidFill>
                <a:schemeClr val="tx1">
                  <a:lumMod val="95000"/>
                  <a:lumOff val="5000"/>
                </a:schemeClr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C0D67405-9D83-60BF-846B-F025CD03456A}"/>
              </a:ext>
            </a:extLst>
          </p:cNvPr>
          <p:cNvSpPr txBox="1"/>
          <p:nvPr/>
        </p:nvSpPr>
        <p:spPr>
          <a:xfrm flipH="1">
            <a:off x="3297311" y="5571134"/>
            <a:ext cx="314921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A qualitative methodology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F8CD26CB-9C1D-6B20-C4C9-E123525F6A7E}"/>
              </a:ext>
            </a:extLst>
          </p:cNvPr>
          <p:cNvSpPr/>
          <p:nvPr/>
        </p:nvSpPr>
        <p:spPr>
          <a:xfrm>
            <a:off x="2026045" y="1532782"/>
            <a:ext cx="933887" cy="933888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  <a:p>
            <a:pPr algn="ctr"/>
            <a:r>
              <a:rPr lang="en-US" dirty="0"/>
              <a:t>01</a:t>
            </a:r>
          </a:p>
        </p:txBody>
      </p:sp>
      <p:sp>
        <p:nvSpPr>
          <p:cNvPr id="27" name="Freeform 5">
            <a:extLst>
              <a:ext uri="{FF2B5EF4-FFF2-40B4-BE49-F238E27FC236}">
                <a16:creationId xmlns:a16="http://schemas.microsoft.com/office/drawing/2014/main" id="{0F776669-EFD8-81E8-A589-9BFD120BEBCD}"/>
              </a:ext>
            </a:extLst>
          </p:cNvPr>
          <p:cNvSpPr>
            <a:spLocks noEditPoints="1"/>
          </p:cNvSpPr>
          <p:nvPr/>
        </p:nvSpPr>
        <p:spPr bwMode="auto">
          <a:xfrm>
            <a:off x="2363425" y="1720938"/>
            <a:ext cx="259127" cy="259128"/>
          </a:xfrm>
          <a:custGeom>
            <a:avLst/>
            <a:gdLst>
              <a:gd name="T0" fmla="*/ 175 w 176"/>
              <a:gd name="T1" fmla="*/ 85 h 176"/>
              <a:gd name="T2" fmla="*/ 144 w 176"/>
              <a:gd name="T3" fmla="*/ 54 h 176"/>
              <a:gd name="T4" fmla="*/ 144 w 176"/>
              <a:gd name="T5" fmla="*/ 12 h 176"/>
              <a:gd name="T6" fmla="*/ 140 w 176"/>
              <a:gd name="T7" fmla="*/ 8 h 176"/>
              <a:gd name="T8" fmla="*/ 116 w 176"/>
              <a:gd name="T9" fmla="*/ 8 h 176"/>
              <a:gd name="T10" fmla="*/ 112 w 176"/>
              <a:gd name="T11" fmla="*/ 12 h 176"/>
              <a:gd name="T12" fmla="*/ 112 w 176"/>
              <a:gd name="T13" fmla="*/ 22 h 176"/>
              <a:gd name="T14" fmla="*/ 91 w 176"/>
              <a:gd name="T15" fmla="*/ 1 h 176"/>
              <a:gd name="T16" fmla="*/ 88 w 176"/>
              <a:gd name="T17" fmla="*/ 0 h 176"/>
              <a:gd name="T18" fmla="*/ 85 w 176"/>
              <a:gd name="T19" fmla="*/ 1 h 176"/>
              <a:gd name="T20" fmla="*/ 1 w 176"/>
              <a:gd name="T21" fmla="*/ 85 h 176"/>
              <a:gd name="T22" fmla="*/ 0 w 176"/>
              <a:gd name="T23" fmla="*/ 88 h 176"/>
              <a:gd name="T24" fmla="*/ 4 w 176"/>
              <a:gd name="T25" fmla="*/ 92 h 176"/>
              <a:gd name="T26" fmla="*/ 7 w 176"/>
              <a:gd name="T27" fmla="*/ 91 h 176"/>
              <a:gd name="T28" fmla="*/ 24 w 176"/>
              <a:gd name="T29" fmla="*/ 74 h 176"/>
              <a:gd name="T30" fmla="*/ 24 w 176"/>
              <a:gd name="T31" fmla="*/ 172 h 176"/>
              <a:gd name="T32" fmla="*/ 28 w 176"/>
              <a:gd name="T33" fmla="*/ 176 h 176"/>
              <a:gd name="T34" fmla="*/ 148 w 176"/>
              <a:gd name="T35" fmla="*/ 176 h 176"/>
              <a:gd name="T36" fmla="*/ 152 w 176"/>
              <a:gd name="T37" fmla="*/ 172 h 176"/>
              <a:gd name="T38" fmla="*/ 152 w 176"/>
              <a:gd name="T39" fmla="*/ 74 h 176"/>
              <a:gd name="T40" fmla="*/ 169 w 176"/>
              <a:gd name="T41" fmla="*/ 91 h 176"/>
              <a:gd name="T42" fmla="*/ 172 w 176"/>
              <a:gd name="T43" fmla="*/ 92 h 176"/>
              <a:gd name="T44" fmla="*/ 176 w 176"/>
              <a:gd name="T45" fmla="*/ 88 h 176"/>
              <a:gd name="T46" fmla="*/ 175 w 176"/>
              <a:gd name="T47" fmla="*/ 85 h 176"/>
              <a:gd name="T48" fmla="*/ 120 w 176"/>
              <a:gd name="T49" fmla="*/ 16 h 176"/>
              <a:gd name="T50" fmla="*/ 136 w 176"/>
              <a:gd name="T51" fmla="*/ 16 h 176"/>
              <a:gd name="T52" fmla="*/ 136 w 176"/>
              <a:gd name="T53" fmla="*/ 46 h 176"/>
              <a:gd name="T54" fmla="*/ 120 w 176"/>
              <a:gd name="T55" fmla="*/ 30 h 176"/>
              <a:gd name="T56" fmla="*/ 120 w 176"/>
              <a:gd name="T57" fmla="*/ 16 h 176"/>
              <a:gd name="T58" fmla="*/ 64 w 176"/>
              <a:gd name="T59" fmla="*/ 168 h 176"/>
              <a:gd name="T60" fmla="*/ 32 w 176"/>
              <a:gd name="T61" fmla="*/ 168 h 176"/>
              <a:gd name="T62" fmla="*/ 32 w 176"/>
              <a:gd name="T63" fmla="*/ 160 h 176"/>
              <a:gd name="T64" fmla="*/ 64 w 176"/>
              <a:gd name="T65" fmla="*/ 160 h 176"/>
              <a:gd name="T66" fmla="*/ 64 w 176"/>
              <a:gd name="T67" fmla="*/ 168 h 176"/>
              <a:gd name="T68" fmla="*/ 104 w 176"/>
              <a:gd name="T69" fmla="*/ 168 h 176"/>
              <a:gd name="T70" fmla="*/ 72 w 176"/>
              <a:gd name="T71" fmla="*/ 168 h 176"/>
              <a:gd name="T72" fmla="*/ 72 w 176"/>
              <a:gd name="T73" fmla="*/ 104 h 176"/>
              <a:gd name="T74" fmla="*/ 104 w 176"/>
              <a:gd name="T75" fmla="*/ 104 h 176"/>
              <a:gd name="T76" fmla="*/ 104 w 176"/>
              <a:gd name="T77" fmla="*/ 168 h 176"/>
              <a:gd name="T78" fmla="*/ 144 w 176"/>
              <a:gd name="T79" fmla="*/ 168 h 176"/>
              <a:gd name="T80" fmla="*/ 112 w 176"/>
              <a:gd name="T81" fmla="*/ 168 h 176"/>
              <a:gd name="T82" fmla="*/ 112 w 176"/>
              <a:gd name="T83" fmla="*/ 160 h 176"/>
              <a:gd name="T84" fmla="*/ 144 w 176"/>
              <a:gd name="T85" fmla="*/ 160 h 176"/>
              <a:gd name="T86" fmla="*/ 144 w 176"/>
              <a:gd name="T87" fmla="*/ 168 h 176"/>
              <a:gd name="T88" fmla="*/ 144 w 176"/>
              <a:gd name="T89" fmla="*/ 152 h 176"/>
              <a:gd name="T90" fmla="*/ 112 w 176"/>
              <a:gd name="T91" fmla="*/ 152 h 176"/>
              <a:gd name="T92" fmla="*/ 112 w 176"/>
              <a:gd name="T93" fmla="*/ 100 h 176"/>
              <a:gd name="T94" fmla="*/ 108 w 176"/>
              <a:gd name="T95" fmla="*/ 96 h 176"/>
              <a:gd name="T96" fmla="*/ 68 w 176"/>
              <a:gd name="T97" fmla="*/ 96 h 176"/>
              <a:gd name="T98" fmla="*/ 64 w 176"/>
              <a:gd name="T99" fmla="*/ 100 h 176"/>
              <a:gd name="T100" fmla="*/ 64 w 176"/>
              <a:gd name="T101" fmla="*/ 152 h 176"/>
              <a:gd name="T102" fmla="*/ 32 w 176"/>
              <a:gd name="T103" fmla="*/ 152 h 176"/>
              <a:gd name="T104" fmla="*/ 32 w 176"/>
              <a:gd name="T105" fmla="*/ 66 h 176"/>
              <a:gd name="T106" fmla="*/ 88 w 176"/>
              <a:gd name="T107" fmla="*/ 10 h 176"/>
              <a:gd name="T108" fmla="*/ 144 w 176"/>
              <a:gd name="T109" fmla="*/ 66 h 176"/>
              <a:gd name="T110" fmla="*/ 144 w 176"/>
              <a:gd name="T111" fmla="*/ 152 h 176"/>
              <a:gd name="T112" fmla="*/ 92 w 176"/>
              <a:gd name="T113" fmla="*/ 144 h 176"/>
              <a:gd name="T114" fmla="*/ 96 w 176"/>
              <a:gd name="T115" fmla="*/ 140 h 176"/>
              <a:gd name="T116" fmla="*/ 92 w 176"/>
              <a:gd name="T117" fmla="*/ 136 h 176"/>
              <a:gd name="T118" fmla="*/ 88 w 176"/>
              <a:gd name="T119" fmla="*/ 140 h 176"/>
              <a:gd name="T120" fmla="*/ 92 w 176"/>
              <a:gd name="T121" fmla="*/ 144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176" h="176">
                <a:moveTo>
                  <a:pt x="175" y="85"/>
                </a:moveTo>
                <a:cubicBezTo>
                  <a:pt x="144" y="54"/>
                  <a:pt x="144" y="54"/>
                  <a:pt x="144" y="54"/>
                </a:cubicBezTo>
                <a:cubicBezTo>
                  <a:pt x="144" y="12"/>
                  <a:pt x="144" y="12"/>
                  <a:pt x="144" y="12"/>
                </a:cubicBezTo>
                <a:cubicBezTo>
                  <a:pt x="144" y="10"/>
                  <a:pt x="142" y="8"/>
                  <a:pt x="140" y="8"/>
                </a:cubicBezTo>
                <a:cubicBezTo>
                  <a:pt x="116" y="8"/>
                  <a:pt x="116" y="8"/>
                  <a:pt x="116" y="8"/>
                </a:cubicBezTo>
                <a:cubicBezTo>
                  <a:pt x="114" y="8"/>
                  <a:pt x="112" y="10"/>
                  <a:pt x="112" y="12"/>
                </a:cubicBezTo>
                <a:cubicBezTo>
                  <a:pt x="112" y="22"/>
                  <a:pt x="112" y="22"/>
                  <a:pt x="112" y="22"/>
                </a:cubicBezTo>
                <a:cubicBezTo>
                  <a:pt x="91" y="1"/>
                  <a:pt x="91" y="1"/>
                  <a:pt x="91" y="1"/>
                </a:cubicBezTo>
                <a:cubicBezTo>
                  <a:pt x="90" y="0"/>
                  <a:pt x="89" y="0"/>
                  <a:pt x="88" y="0"/>
                </a:cubicBezTo>
                <a:cubicBezTo>
                  <a:pt x="87" y="0"/>
                  <a:pt x="86" y="0"/>
                  <a:pt x="85" y="1"/>
                </a:cubicBezTo>
                <a:cubicBezTo>
                  <a:pt x="1" y="85"/>
                  <a:pt x="1" y="85"/>
                  <a:pt x="1" y="85"/>
                </a:cubicBezTo>
                <a:cubicBezTo>
                  <a:pt x="0" y="86"/>
                  <a:pt x="0" y="87"/>
                  <a:pt x="0" y="88"/>
                </a:cubicBezTo>
                <a:cubicBezTo>
                  <a:pt x="0" y="90"/>
                  <a:pt x="2" y="92"/>
                  <a:pt x="4" y="92"/>
                </a:cubicBezTo>
                <a:cubicBezTo>
                  <a:pt x="5" y="92"/>
                  <a:pt x="6" y="92"/>
                  <a:pt x="7" y="91"/>
                </a:cubicBezTo>
                <a:cubicBezTo>
                  <a:pt x="24" y="74"/>
                  <a:pt x="24" y="74"/>
                  <a:pt x="24" y="74"/>
                </a:cubicBezTo>
                <a:cubicBezTo>
                  <a:pt x="24" y="172"/>
                  <a:pt x="24" y="172"/>
                  <a:pt x="24" y="172"/>
                </a:cubicBezTo>
                <a:cubicBezTo>
                  <a:pt x="24" y="174"/>
                  <a:pt x="26" y="176"/>
                  <a:pt x="28" y="176"/>
                </a:cubicBezTo>
                <a:cubicBezTo>
                  <a:pt x="148" y="176"/>
                  <a:pt x="148" y="176"/>
                  <a:pt x="148" y="176"/>
                </a:cubicBezTo>
                <a:cubicBezTo>
                  <a:pt x="150" y="176"/>
                  <a:pt x="152" y="174"/>
                  <a:pt x="152" y="172"/>
                </a:cubicBezTo>
                <a:cubicBezTo>
                  <a:pt x="152" y="74"/>
                  <a:pt x="152" y="74"/>
                  <a:pt x="152" y="74"/>
                </a:cubicBezTo>
                <a:cubicBezTo>
                  <a:pt x="169" y="91"/>
                  <a:pt x="169" y="91"/>
                  <a:pt x="169" y="91"/>
                </a:cubicBezTo>
                <a:cubicBezTo>
                  <a:pt x="170" y="92"/>
                  <a:pt x="171" y="92"/>
                  <a:pt x="172" y="92"/>
                </a:cubicBezTo>
                <a:cubicBezTo>
                  <a:pt x="174" y="92"/>
                  <a:pt x="176" y="90"/>
                  <a:pt x="176" y="88"/>
                </a:cubicBezTo>
                <a:cubicBezTo>
                  <a:pt x="176" y="87"/>
                  <a:pt x="176" y="86"/>
                  <a:pt x="175" y="85"/>
                </a:cubicBezTo>
                <a:moveTo>
                  <a:pt x="120" y="16"/>
                </a:moveTo>
                <a:cubicBezTo>
                  <a:pt x="136" y="16"/>
                  <a:pt x="136" y="16"/>
                  <a:pt x="136" y="16"/>
                </a:cubicBezTo>
                <a:cubicBezTo>
                  <a:pt x="136" y="46"/>
                  <a:pt x="136" y="46"/>
                  <a:pt x="136" y="46"/>
                </a:cubicBezTo>
                <a:cubicBezTo>
                  <a:pt x="120" y="30"/>
                  <a:pt x="120" y="30"/>
                  <a:pt x="120" y="30"/>
                </a:cubicBezTo>
                <a:lnTo>
                  <a:pt x="120" y="16"/>
                </a:lnTo>
                <a:close/>
                <a:moveTo>
                  <a:pt x="64" y="168"/>
                </a:moveTo>
                <a:cubicBezTo>
                  <a:pt x="32" y="168"/>
                  <a:pt x="32" y="168"/>
                  <a:pt x="32" y="168"/>
                </a:cubicBezTo>
                <a:cubicBezTo>
                  <a:pt x="32" y="160"/>
                  <a:pt x="32" y="160"/>
                  <a:pt x="32" y="160"/>
                </a:cubicBezTo>
                <a:cubicBezTo>
                  <a:pt x="64" y="160"/>
                  <a:pt x="64" y="160"/>
                  <a:pt x="64" y="160"/>
                </a:cubicBezTo>
                <a:lnTo>
                  <a:pt x="64" y="168"/>
                </a:lnTo>
                <a:close/>
                <a:moveTo>
                  <a:pt x="104" y="168"/>
                </a:moveTo>
                <a:cubicBezTo>
                  <a:pt x="72" y="168"/>
                  <a:pt x="72" y="168"/>
                  <a:pt x="72" y="168"/>
                </a:cubicBezTo>
                <a:cubicBezTo>
                  <a:pt x="72" y="104"/>
                  <a:pt x="72" y="104"/>
                  <a:pt x="72" y="104"/>
                </a:cubicBezTo>
                <a:cubicBezTo>
                  <a:pt x="104" y="104"/>
                  <a:pt x="104" y="104"/>
                  <a:pt x="104" y="104"/>
                </a:cubicBezTo>
                <a:lnTo>
                  <a:pt x="104" y="168"/>
                </a:lnTo>
                <a:close/>
                <a:moveTo>
                  <a:pt x="144" y="168"/>
                </a:moveTo>
                <a:cubicBezTo>
                  <a:pt x="112" y="168"/>
                  <a:pt x="112" y="168"/>
                  <a:pt x="112" y="168"/>
                </a:cubicBezTo>
                <a:cubicBezTo>
                  <a:pt x="112" y="160"/>
                  <a:pt x="112" y="160"/>
                  <a:pt x="112" y="160"/>
                </a:cubicBezTo>
                <a:cubicBezTo>
                  <a:pt x="144" y="160"/>
                  <a:pt x="144" y="160"/>
                  <a:pt x="144" y="160"/>
                </a:cubicBezTo>
                <a:lnTo>
                  <a:pt x="144" y="168"/>
                </a:lnTo>
                <a:close/>
                <a:moveTo>
                  <a:pt x="144" y="152"/>
                </a:moveTo>
                <a:cubicBezTo>
                  <a:pt x="112" y="152"/>
                  <a:pt x="112" y="152"/>
                  <a:pt x="112" y="152"/>
                </a:cubicBezTo>
                <a:cubicBezTo>
                  <a:pt x="112" y="100"/>
                  <a:pt x="112" y="100"/>
                  <a:pt x="112" y="100"/>
                </a:cubicBezTo>
                <a:cubicBezTo>
                  <a:pt x="112" y="98"/>
                  <a:pt x="110" y="96"/>
                  <a:pt x="108" y="96"/>
                </a:cubicBezTo>
                <a:cubicBezTo>
                  <a:pt x="68" y="96"/>
                  <a:pt x="68" y="96"/>
                  <a:pt x="68" y="96"/>
                </a:cubicBezTo>
                <a:cubicBezTo>
                  <a:pt x="66" y="96"/>
                  <a:pt x="64" y="98"/>
                  <a:pt x="64" y="100"/>
                </a:cubicBezTo>
                <a:cubicBezTo>
                  <a:pt x="64" y="152"/>
                  <a:pt x="64" y="152"/>
                  <a:pt x="64" y="152"/>
                </a:cubicBezTo>
                <a:cubicBezTo>
                  <a:pt x="32" y="152"/>
                  <a:pt x="32" y="152"/>
                  <a:pt x="32" y="152"/>
                </a:cubicBezTo>
                <a:cubicBezTo>
                  <a:pt x="32" y="66"/>
                  <a:pt x="32" y="66"/>
                  <a:pt x="32" y="66"/>
                </a:cubicBezTo>
                <a:cubicBezTo>
                  <a:pt x="88" y="10"/>
                  <a:pt x="88" y="10"/>
                  <a:pt x="88" y="10"/>
                </a:cubicBezTo>
                <a:cubicBezTo>
                  <a:pt x="144" y="66"/>
                  <a:pt x="144" y="66"/>
                  <a:pt x="144" y="66"/>
                </a:cubicBezTo>
                <a:lnTo>
                  <a:pt x="144" y="152"/>
                </a:lnTo>
                <a:close/>
                <a:moveTo>
                  <a:pt x="92" y="144"/>
                </a:moveTo>
                <a:cubicBezTo>
                  <a:pt x="94" y="144"/>
                  <a:pt x="96" y="142"/>
                  <a:pt x="96" y="140"/>
                </a:cubicBezTo>
                <a:cubicBezTo>
                  <a:pt x="96" y="138"/>
                  <a:pt x="94" y="136"/>
                  <a:pt x="92" y="136"/>
                </a:cubicBezTo>
                <a:cubicBezTo>
                  <a:pt x="90" y="136"/>
                  <a:pt x="88" y="138"/>
                  <a:pt x="88" y="140"/>
                </a:cubicBezTo>
                <a:cubicBezTo>
                  <a:pt x="88" y="142"/>
                  <a:pt x="90" y="144"/>
                  <a:pt x="92" y="144"/>
                </a:cubicBezTo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A65E4D39-5AB4-B8AA-A2A4-87CC0889677A}"/>
              </a:ext>
            </a:extLst>
          </p:cNvPr>
          <p:cNvSpPr txBox="1"/>
          <p:nvPr/>
        </p:nvSpPr>
        <p:spPr>
          <a:xfrm flipH="1">
            <a:off x="8589400" y="1492026"/>
            <a:ext cx="20290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accent1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Research tools: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FD90BC84-6528-F21F-1B90-413B489BA9B3}"/>
              </a:ext>
            </a:extLst>
          </p:cNvPr>
          <p:cNvSpPr txBox="1"/>
          <p:nvPr/>
        </p:nvSpPr>
        <p:spPr>
          <a:xfrm flipH="1">
            <a:off x="8589399" y="1853404"/>
            <a:ext cx="202906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Questionnaire</a:t>
            </a:r>
          </a:p>
          <a:p>
            <a:r>
              <a:rPr lang="en-US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Interviews</a:t>
            </a:r>
          </a:p>
          <a:p>
            <a:r>
              <a:rPr lang="en-US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Pilot research </a:t>
            </a:r>
          </a:p>
          <a:p>
            <a:r>
              <a:rPr lang="en-US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Sampling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3133866D-395B-1029-43FD-9E0F7FC9CA9D}"/>
              </a:ext>
            </a:extLst>
          </p:cNvPr>
          <p:cNvSpPr txBox="1"/>
          <p:nvPr/>
        </p:nvSpPr>
        <p:spPr>
          <a:xfrm flipH="1">
            <a:off x="8651234" y="3274432"/>
            <a:ext cx="20290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accent1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Data analysis: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50C8E70D-1609-465E-E0E2-5493BB8A800D}"/>
              </a:ext>
            </a:extLst>
          </p:cNvPr>
          <p:cNvSpPr txBox="1"/>
          <p:nvPr/>
        </p:nvSpPr>
        <p:spPr>
          <a:xfrm flipH="1">
            <a:off x="8651234" y="3698333"/>
            <a:ext cx="202906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Descriptive data</a:t>
            </a:r>
          </a:p>
          <a:p>
            <a:r>
              <a:rPr lang="en-US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Thematic analysis</a:t>
            </a: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21C705BC-BB61-2FB6-009D-D40F8B1AECDD}"/>
              </a:ext>
            </a:extLst>
          </p:cNvPr>
          <p:cNvSpPr txBox="1"/>
          <p:nvPr/>
        </p:nvSpPr>
        <p:spPr>
          <a:xfrm flipH="1">
            <a:off x="8651234" y="5290552"/>
            <a:ext cx="25167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accent1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Ethical considerations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14BB1734-8C7B-8D90-7E0D-D9B834016B45}"/>
              </a:ext>
            </a:extLst>
          </p:cNvPr>
          <p:cNvSpPr txBox="1"/>
          <p:nvPr/>
        </p:nvSpPr>
        <p:spPr>
          <a:xfrm flipH="1">
            <a:off x="3313684" y="5121275"/>
            <a:ext cx="29174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accent1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Research methodology: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45B36536-411B-71CF-917B-BD2AD0EAB338}"/>
              </a:ext>
            </a:extLst>
          </p:cNvPr>
          <p:cNvSpPr txBox="1"/>
          <p:nvPr/>
        </p:nvSpPr>
        <p:spPr>
          <a:xfrm flipH="1">
            <a:off x="3308039" y="3293952"/>
            <a:ext cx="251675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accent1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About the research:</a:t>
            </a:r>
          </a:p>
          <a:p>
            <a:endParaRPr lang="en-US" sz="1600" b="1" dirty="0">
              <a:solidFill>
                <a:schemeClr val="accent1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r>
              <a:rPr lang="en-US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Research purpose and research questions</a:t>
            </a: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124BEB9D-CB5D-196B-2C95-9BD97BF14935}"/>
              </a:ext>
            </a:extLst>
          </p:cNvPr>
          <p:cNvSpPr txBox="1"/>
          <p:nvPr/>
        </p:nvSpPr>
        <p:spPr>
          <a:xfrm flipH="1">
            <a:off x="3221920" y="1542169"/>
            <a:ext cx="251675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accent1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Introduction:</a:t>
            </a:r>
          </a:p>
          <a:p>
            <a:endParaRPr lang="en-US" sz="1600" dirty="0">
              <a:solidFill>
                <a:schemeClr val="tx1">
                  <a:lumMod val="95000"/>
                  <a:lumOff val="5000"/>
                </a:schemeClr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  <a:p>
            <a:r>
              <a:rPr lang="en-US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Background and context</a:t>
            </a:r>
          </a:p>
        </p:txBody>
      </p:sp>
    </p:spTree>
    <p:extLst>
      <p:ext uri="{BB962C8B-B14F-4D97-AF65-F5344CB8AC3E}">
        <p14:creationId xmlns:p14="http://schemas.microsoft.com/office/powerpoint/2010/main" val="24703614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 descr="A white paper with black text&#10;&#10;Description automatically generated">
            <a:extLst>
              <a:ext uri="{FF2B5EF4-FFF2-40B4-BE49-F238E27FC236}">
                <a16:creationId xmlns:a16="http://schemas.microsoft.com/office/drawing/2014/main" id="{14980DB1-D7E9-7AC9-3C38-F5AFAFC05C5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9660" y="3153984"/>
            <a:ext cx="6283370" cy="3127072"/>
          </a:xfrm>
          <a:prstGeom prst="rect">
            <a:avLst/>
          </a:prstGeom>
        </p:spPr>
      </p:pic>
      <p:pic>
        <p:nvPicPr>
          <p:cNvPr id="34" name="Picture 33" descr="A person typing on a computer&#10;&#10;Description automatically generated">
            <a:extLst>
              <a:ext uri="{FF2B5EF4-FFF2-40B4-BE49-F238E27FC236}">
                <a16:creationId xmlns:a16="http://schemas.microsoft.com/office/drawing/2014/main" id="{D4C3CF3F-CD57-4060-0D6D-F14935300B8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33030" y="783771"/>
            <a:ext cx="5658970" cy="5497285"/>
          </a:xfrm>
          <a:prstGeom prst="rect">
            <a:avLst/>
          </a:prstGeom>
        </p:spPr>
      </p:pic>
      <p:pic>
        <p:nvPicPr>
          <p:cNvPr id="36" name="Picture 35" descr="A white background with black text&#10;&#10;Description automatically generated">
            <a:extLst>
              <a:ext uri="{FF2B5EF4-FFF2-40B4-BE49-F238E27FC236}">
                <a16:creationId xmlns:a16="http://schemas.microsoft.com/office/drawing/2014/main" id="{8B16B3AB-C2B2-23FD-5360-36E6223FC5F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368" y="0"/>
            <a:ext cx="6434487" cy="30176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67520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Box 16">
            <a:extLst>
              <a:ext uri="{FF2B5EF4-FFF2-40B4-BE49-F238E27FC236}">
                <a16:creationId xmlns:a16="http://schemas.microsoft.com/office/drawing/2014/main" id="{4BD29A9C-8A92-493D-B6B8-25EFEBFE8BAA}"/>
              </a:ext>
            </a:extLst>
          </p:cNvPr>
          <p:cNvSpPr txBox="1"/>
          <p:nvPr/>
        </p:nvSpPr>
        <p:spPr>
          <a:xfrm>
            <a:off x="1227481" y="283664"/>
            <a:ext cx="495021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i="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Poppins" panose="00000500000000000000" pitchFamily="50" charset="0"/>
                <a:cs typeface="Poppins" panose="00000500000000000000" pitchFamily="50" charset="0"/>
              </a:rPr>
              <a:t>Anxiety issue among</a:t>
            </a:r>
            <a:endParaRPr lang="id-ID" sz="3200" b="1" dirty="0">
              <a:solidFill>
                <a:schemeClr val="tx1">
                  <a:lumMod val="95000"/>
                  <a:lumOff val="5000"/>
                </a:schemeClr>
              </a:solidFill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C75B65A-48F5-4274-BD61-3C9E0AD59D35}"/>
              </a:ext>
            </a:extLst>
          </p:cNvPr>
          <p:cNvSpPr txBox="1"/>
          <p:nvPr/>
        </p:nvSpPr>
        <p:spPr>
          <a:xfrm>
            <a:off x="5738284" y="300703"/>
            <a:ext cx="407670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Poppins" panose="00000500000000000000" pitchFamily="50" charset="0"/>
                <a:cs typeface="Poppins" panose="00000500000000000000" pitchFamily="50" charset="0"/>
              </a:rPr>
              <a:t>doctoral students</a:t>
            </a:r>
            <a:endParaRPr lang="id-ID" sz="3200" b="1" dirty="0">
              <a:solidFill>
                <a:schemeClr val="tx1">
                  <a:lumMod val="95000"/>
                  <a:lumOff val="5000"/>
                </a:schemeClr>
              </a:solidFill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97B974D5-1066-4970-BC54-FFF38A678E9A}"/>
              </a:ext>
            </a:extLst>
          </p:cNvPr>
          <p:cNvCxnSpPr/>
          <p:nvPr/>
        </p:nvCxnSpPr>
        <p:spPr>
          <a:xfrm>
            <a:off x="6711063" y="4068661"/>
            <a:ext cx="3103926" cy="0"/>
          </a:xfrm>
          <a:prstGeom prst="line">
            <a:avLst/>
          </a:prstGeom>
          <a:ln>
            <a:solidFill>
              <a:srgbClr val="BFBFB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2D477ED0-FBE8-F6F0-2219-13C0D8D6918C}"/>
              </a:ext>
            </a:extLst>
          </p:cNvPr>
          <p:cNvSpPr txBox="1"/>
          <p:nvPr/>
        </p:nvSpPr>
        <p:spPr>
          <a:xfrm>
            <a:off x="563443" y="1062725"/>
            <a:ext cx="72131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0" i="0" u="none" strike="noStrike" dirty="0">
                <a:solidFill>
                  <a:srgbClr val="333333"/>
                </a:solidFill>
                <a:effectLst/>
                <a:latin typeface="Cambria" panose="02040503050406030204" pitchFamily="18" charset="0"/>
              </a:rPr>
              <a:t>Table: The </a:t>
            </a:r>
            <a:r>
              <a:rPr lang="en-GB" b="0" i="0" u="none" strike="noStrike" dirty="0">
                <a:solidFill>
                  <a:schemeClr val="accent1"/>
                </a:solidFill>
                <a:effectLst/>
                <a:latin typeface="Cambria" panose="02040503050406030204" pitchFamily="18" charset="0"/>
              </a:rPr>
              <a:t>prevalence of any anxiety </a:t>
            </a:r>
            <a:r>
              <a:rPr lang="en-GB" b="0" i="0" u="none" strike="noStrike" dirty="0">
                <a:solidFill>
                  <a:srgbClr val="333333"/>
                </a:solidFill>
                <a:effectLst/>
                <a:latin typeface="Cambria" panose="02040503050406030204" pitchFamily="18" charset="0"/>
              </a:rPr>
              <a:t>among graduates through the year.</a:t>
            </a:r>
            <a:endParaRPr lang="en-CN" dirty="0"/>
          </a:p>
        </p:txBody>
      </p:sp>
      <p:sp>
        <p:nvSpPr>
          <p:cNvPr id="6" name="Google Shape;1292;p31">
            <a:extLst>
              <a:ext uri="{FF2B5EF4-FFF2-40B4-BE49-F238E27FC236}">
                <a16:creationId xmlns:a16="http://schemas.microsoft.com/office/drawing/2014/main" id="{3B86D0B1-8334-C763-A43E-6D123A9C860F}"/>
              </a:ext>
            </a:extLst>
          </p:cNvPr>
          <p:cNvSpPr txBox="1">
            <a:spLocks/>
          </p:cNvSpPr>
          <p:nvPr/>
        </p:nvSpPr>
        <p:spPr>
          <a:xfrm>
            <a:off x="1541204" y="639870"/>
            <a:ext cx="6532181" cy="2622433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sz="1800" dirty="0">
                <a:latin typeface="Cambria" panose="02040503050406030204" pitchFamily="18" charset="0"/>
              </a:rPr>
              <a:t>Data: 12 countries + 39,669 graduate students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r>
              <a:rPr lang="en-US" sz="1800" dirty="0">
                <a:latin typeface="Cambria" panose="02040503050406030204" pitchFamily="18" charset="0"/>
              </a:rPr>
              <a:t>           50 studies from 2005-2021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</a:pPr>
            <a:endParaRPr lang="en-US" sz="1800" dirty="0">
              <a:latin typeface="Cambria" panose="02040503050406030204" pitchFamily="18" charset="0"/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5E57C7CC-B35B-BD59-7231-35073F7D15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855" y="2258537"/>
            <a:ext cx="6350000" cy="3378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FB1EFB4D-AF52-BD95-CF7B-3EACD0AA54E7}"/>
              </a:ext>
            </a:extLst>
          </p:cNvPr>
          <p:cNvSpPr/>
          <p:nvPr/>
        </p:nvSpPr>
        <p:spPr>
          <a:xfrm>
            <a:off x="6882015" y="1432057"/>
            <a:ext cx="4580182" cy="5033137"/>
          </a:xfrm>
          <a:prstGeom prst="rect">
            <a:avLst/>
          </a:prstGeom>
          <a:solidFill>
            <a:srgbClr val="234272"/>
          </a:soli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97E1FC5-4081-0B3D-FA68-C05FD90D06DE}"/>
              </a:ext>
            </a:extLst>
          </p:cNvPr>
          <p:cNvSpPr txBox="1"/>
          <p:nvPr/>
        </p:nvSpPr>
        <p:spPr>
          <a:xfrm>
            <a:off x="7067962" y="1437171"/>
            <a:ext cx="4394235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0000"/>
            <a:r>
              <a:rPr lang="en-US" sz="2400" dirty="0">
                <a:solidFill>
                  <a:schemeClr val="bg1"/>
                </a:solidFill>
              </a:rPr>
              <a:t>Meta-analysis results </a:t>
            </a:r>
          </a:p>
          <a:p>
            <a:pPr marL="450000"/>
            <a:r>
              <a:rPr lang="en-US" sz="2400" dirty="0">
                <a:solidFill>
                  <a:schemeClr val="bg1"/>
                </a:solidFill>
              </a:rPr>
              <a:t>(Chi, Cheng and Zhang, 2023)</a:t>
            </a:r>
          </a:p>
          <a:p>
            <a:pPr marL="450000"/>
            <a:endParaRPr lang="en-US" sz="2400" dirty="0">
              <a:solidFill>
                <a:schemeClr val="bg1"/>
              </a:solidFill>
            </a:endParaRPr>
          </a:p>
          <a:p>
            <a:pPr marL="450000" indent="-342900"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rgbClr val="FF0000"/>
                </a:solidFill>
              </a:rPr>
              <a:t>Higher</a:t>
            </a:r>
            <a:r>
              <a:rPr lang="en-US" sz="2400" dirty="0">
                <a:solidFill>
                  <a:schemeClr val="bg1"/>
                </a:solidFill>
              </a:rPr>
              <a:t> anxiety prevalence</a:t>
            </a:r>
          </a:p>
          <a:p>
            <a:pPr marL="450000" indent="-342900"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rgbClr val="FF0000"/>
                </a:solidFill>
              </a:rPr>
              <a:t>34.3%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dirty="0">
                <a:solidFill>
                  <a:schemeClr val="bg1"/>
                </a:solidFill>
              </a:rPr>
              <a:t>of doctoral students </a:t>
            </a:r>
          </a:p>
          <a:p>
            <a:pPr marL="107100"/>
            <a:r>
              <a:rPr lang="en-US" sz="2400" dirty="0">
                <a:solidFill>
                  <a:schemeClr val="bg1"/>
                </a:solidFill>
              </a:rPr>
              <a:t>     suffered from anxiety</a:t>
            </a:r>
          </a:p>
          <a:p>
            <a:pPr marL="107100"/>
            <a:endParaRPr lang="en-US" sz="2400" dirty="0">
              <a:solidFill>
                <a:schemeClr val="bg1"/>
              </a:solidFill>
              <a:latin typeface="-webkit-standard"/>
            </a:endParaRPr>
          </a:p>
          <a:p>
            <a:pPr marL="107100" algn="ctr"/>
            <a:r>
              <a:rPr lang="en-US" sz="2400" dirty="0">
                <a:solidFill>
                  <a:schemeClr val="bg1"/>
                </a:solidFill>
                <a:latin typeface="-webkit-standard"/>
              </a:rPr>
              <a:t>  Anxiety to academic anxiety</a:t>
            </a:r>
            <a:r>
              <a:rPr lang="en-US" sz="2400" b="0" i="0" u="none" strike="noStrike" dirty="0">
                <a:solidFill>
                  <a:schemeClr val="bg1"/>
                </a:solidFill>
                <a:effectLst/>
                <a:latin typeface="-webkit-standard"/>
              </a:rPr>
              <a:t>        (</a:t>
            </a:r>
            <a:r>
              <a:rPr lang="en-GB" sz="2400" b="0" i="0" u="none" strike="noStrike" dirty="0">
                <a:solidFill>
                  <a:schemeClr val="bg1"/>
                </a:solidFill>
                <a:effectLst/>
              </a:rPr>
              <a:t>Ahmed </a:t>
            </a:r>
            <a:r>
              <a:rPr lang="en-GB" sz="2400" b="0" i="1" u="none" strike="noStrike" dirty="0">
                <a:solidFill>
                  <a:schemeClr val="bg1"/>
                </a:solidFill>
                <a:effectLst/>
              </a:rPr>
              <a:t>et al</a:t>
            </a:r>
            <a:r>
              <a:rPr lang="en-GB" sz="2400" b="0" i="0" u="none" strike="noStrike" dirty="0">
                <a:solidFill>
                  <a:schemeClr val="bg1"/>
                </a:solidFill>
                <a:effectLst/>
              </a:rPr>
              <a:t>, 2023)</a:t>
            </a:r>
            <a:endParaRPr lang="en-US" sz="2400" b="0" i="0" u="none" strike="noStrike" dirty="0">
              <a:solidFill>
                <a:schemeClr val="bg1"/>
              </a:solidFill>
              <a:effectLst/>
              <a:latin typeface="Calibri" panose="020F050202020403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  <a:latin typeface="-webkit-standard"/>
              </a:rPr>
              <a:t>A</a:t>
            </a:r>
            <a:r>
              <a:rPr lang="en-US" sz="2400" b="0" i="0" u="none" strike="noStrike" dirty="0">
                <a:solidFill>
                  <a:schemeClr val="bg1"/>
                </a:solidFill>
                <a:effectLst/>
                <a:latin typeface="-webkit-standard"/>
              </a:rPr>
              <a:t> median prevalence rate of around </a:t>
            </a:r>
            <a:r>
              <a:rPr lang="en-US" sz="2400" b="1" i="0" u="none" strike="noStrike" dirty="0">
                <a:solidFill>
                  <a:srgbClr val="FF0000"/>
                </a:solidFill>
                <a:effectLst/>
                <a:latin typeface="-webkit-standard"/>
              </a:rPr>
              <a:t>32% </a:t>
            </a:r>
            <a:r>
              <a:rPr lang="en-US" sz="2400" b="0" i="0" u="none" strike="noStrike" dirty="0">
                <a:solidFill>
                  <a:schemeClr val="bg1"/>
                </a:solidFill>
                <a:effectLst/>
                <a:latin typeface="-webkit-standard"/>
              </a:rPr>
              <a:t>of </a:t>
            </a:r>
            <a:r>
              <a:rPr lang="en-US" sz="2400" b="1" i="0" u="none" strike="noStrike" dirty="0">
                <a:solidFill>
                  <a:srgbClr val="FF0000"/>
                </a:solidFill>
                <a:effectLst/>
                <a:latin typeface="-webkit-standard"/>
              </a:rPr>
              <a:t>academic anxiety </a:t>
            </a:r>
            <a:r>
              <a:rPr lang="en-US" sz="2400" b="0" i="0" u="none" strike="noStrike" dirty="0">
                <a:solidFill>
                  <a:schemeClr val="bg1"/>
                </a:solidFill>
                <a:effectLst/>
                <a:latin typeface="-webkit-standard"/>
              </a:rPr>
              <a:t>among college students</a:t>
            </a:r>
            <a:endParaRPr lang="en-GB" sz="2400" dirty="0">
              <a:solidFill>
                <a:schemeClr val="bg1"/>
              </a:solidFill>
            </a:endParaRPr>
          </a:p>
          <a:p>
            <a:endParaRPr lang="en-CN" sz="2400" dirty="0"/>
          </a:p>
        </p:txBody>
      </p:sp>
      <p:sp>
        <p:nvSpPr>
          <p:cNvPr id="10" name="Right Arrow 9">
            <a:extLst>
              <a:ext uri="{FF2B5EF4-FFF2-40B4-BE49-F238E27FC236}">
                <a16:creationId xmlns:a16="http://schemas.microsoft.com/office/drawing/2014/main" id="{1D6CE224-09A0-4745-54B0-7895FB5E3B53}"/>
              </a:ext>
            </a:extLst>
          </p:cNvPr>
          <p:cNvSpPr/>
          <p:nvPr/>
        </p:nvSpPr>
        <p:spPr>
          <a:xfrm rot="5400000">
            <a:off x="6819112" y="3577234"/>
            <a:ext cx="719882" cy="480503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N"/>
          </a:p>
        </p:txBody>
      </p:sp>
    </p:spTree>
    <p:extLst>
      <p:ext uri="{BB962C8B-B14F-4D97-AF65-F5344CB8AC3E}">
        <p14:creationId xmlns:p14="http://schemas.microsoft.com/office/powerpoint/2010/main" val="717500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占位符 2">
            <a:extLst>
              <a:ext uri="{FF2B5EF4-FFF2-40B4-BE49-F238E27FC236}">
                <a16:creationId xmlns:a16="http://schemas.microsoft.com/office/drawing/2014/main" id="{2B530162-E78E-4E6F-8561-DB8CCA9E4501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231" r="31231"/>
          <a:stretch>
            <a:fillRect/>
          </a:stretch>
        </p:blipFill>
        <p:spPr>
          <a:xfrm>
            <a:off x="846836" y="768590"/>
            <a:ext cx="3217863" cy="5715000"/>
          </a:xfr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FBA44BA8-0717-4C4A-9CAE-35715514C644}"/>
              </a:ext>
            </a:extLst>
          </p:cNvPr>
          <p:cNvSpPr/>
          <p:nvPr/>
        </p:nvSpPr>
        <p:spPr>
          <a:xfrm>
            <a:off x="4639794" y="2962481"/>
            <a:ext cx="1199308" cy="1175693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BA06955-0827-4433-8A7C-1A94891B5022}"/>
              </a:ext>
            </a:extLst>
          </p:cNvPr>
          <p:cNvSpPr/>
          <p:nvPr/>
        </p:nvSpPr>
        <p:spPr>
          <a:xfrm>
            <a:off x="4678735" y="4872228"/>
            <a:ext cx="1199308" cy="1057925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48">
            <a:extLst>
              <a:ext uri="{FF2B5EF4-FFF2-40B4-BE49-F238E27FC236}">
                <a16:creationId xmlns:a16="http://schemas.microsoft.com/office/drawing/2014/main" id="{A9E41BDC-6C96-436C-A795-017F03CAEF27}"/>
              </a:ext>
            </a:extLst>
          </p:cNvPr>
          <p:cNvSpPr>
            <a:spLocks noEditPoints="1"/>
          </p:cNvSpPr>
          <p:nvPr/>
        </p:nvSpPr>
        <p:spPr bwMode="auto">
          <a:xfrm>
            <a:off x="5084633" y="4959082"/>
            <a:ext cx="237672" cy="237673"/>
          </a:xfrm>
          <a:custGeom>
            <a:avLst/>
            <a:gdLst>
              <a:gd name="T0" fmla="*/ 112 w 176"/>
              <a:gd name="T1" fmla="*/ 120 h 176"/>
              <a:gd name="T2" fmla="*/ 120 w 176"/>
              <a:gd name="T3" fmla="*/ 104 h 176"/>
              <a:gd name="T4" fmla="*/ 64 w 176"/>
              <a:gd name="T5" fmla="*/ 96 h 176"/>
              <a:gd name="T6" fmla="*/ 56 w 176"/>
              <a:gd name="T7" fmla="*/ 112 h 176"/>
              <a:gd name="T8" fmla="*/ 64 w 176"/>
              <a:gd name="T9" fmla="*/ 104 h 176"/>
              <a:gd name="T10" fmla="*/ 112 w 176"/>
              <a:gd name="T11" fmla="*/ 112 h 176"/>
              <a:gd name="T12" fmla="*/ 64 w 176"/>
              <a:gd name="T13" fmla="*/ 104 h 176"/>
              <a:gd name="T14" fmla="*/ 152 w 176"/>
              <a:gd name="T15" fmla="*/ 48 h 176"/>
              <a:gd name="T16" fmla="*/ 144 w 176"/>
              <a:gd name="T17" fmla="*/ 8 h 176"/>
              <a:gd name="T18" fmla="*/ 104 w 176"/>
              <a:gd name="T19" fmla="*/ 0 h 176"/>
              <a:gd name="T20" fmla="*/ 24 w 176"/>
              <a:gd name="T21" fmla="*/ 8 h 176"/>
              <a:gd name="T22" fmla="*/ 8 w 176"/>
              <a:gd name="T23" fmla="*/ 48 h 176"/>
              <a:gd name="T24" fmla="*/ 0 w 176"/>
              <a:gd name="T25" fmla="*/ 72 h 176"/>
              <a:gd name="T26" fmla="*/ 16 w 176"/>
              <a:gd name="T27" fmla="*/ 80 h 176"/>
              <a:gd name="T28" fmla="*/ 24 w 176"/>
              <a:gd name="T29" fmla="*/ 176 h 176"/>
              <a:gd name="T30" fmla="*/ 160 w 176"/>
              <a:gd name="T31" fmla="*/ 168 h 176"/>
              <a:gd name="T32" fmla="*/ 168 w 176"/>
              <a:gd name="T33" fmla="*/ 80 h 176"/>
              <a:gd name="T34" fmla="*/ 176 w 176"/>
              <a:gd name="T35" fmla="*/ 56 h 176"/>
              <a:gd name="T36" fmla="*/ 144 w 176"/>
              <a:gd name="T37" fmla="*/ 16 h 176"/>
              <a:gd name="T38" fmla="*/ 128 w 176"/>
              <a:gd name="T39" fmla="*/ 48 h 176"/>
              <a:gd name="T40" fmla="*/ 120 w 176"/>
              <a:gd name="T41" fmla="*/ 16 h 176"/>
              <a:gd name="T42" fmla="*/ 104 w 176"/>
              <a:gd name="T43" fmla="*/ 12 h 176"/>
              <a:gd name="T44" fmla="*/ 104 w 176"/>
              <a:gd name="T45" fmla="*/ 24 h 176"/>
              <a:gd name="T46" fmla="*/ 32 w 176"/>
              <a:gd name="T47" fmla="*/ 8 h 176"/>
              <a:gd name="T48" fmla="*/ 96 w 176"/>
              <a:gd name="T49" fmla="*/ 28 h 176"/>
              <a:gd name="T50" fmla="*/ 120 w 176"/>
              <a:gd name="T51" fmla="*/ 32 h 176"/>
              <a:gd name="T52" fmla="*/ 32 w 176"/>
              <a:gd name="T53" fmla="*/ 48 h 176"/>
              <a:gd name="T54" fmla="*/ 152 w 176"/>
              <a:gd name="T55" fmla="*/ 168 h 176"/>
              <a:gd name="T56" fmla="*/ 24 w 176"/>
              <a:gd name="T57" fmla="*/ 80 h 176"/>
              <a:gd name="T58" fmla="*/ 152 w 176"/>
              <a:gd name="T59" fmla="*/ 168 h 176"/>
              <a:gd name="T60" fmla="*/ 8 w 176"/>
              <a:gd name="T61" fmla="*/ 72 h 176"/>
              <a:gd name="T62" fmla="*/ 168 w 176"/>
              <a:gd name="T63" fmla="*/ 56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176" h="176">
                <a:moveTo>
                  <a:pt x="64" y="120"/>
                </a:moveTo>
                <a:cubicBezTo>
                  <a:pt x="112" y="120"/>
                  <a:pt x="112" y="120"/>
                  <a:pt x="112" y="120"/>
                </a:cubicBezTo>
                <a:cubicBezTo>
                  <a:pt x="116" y="120"/>
                  <a:pt x="120" y="116"/>
                  <a:pt x="120" y="112"/>
                </a:cubicBezTo>
                <a:cubicBezTo>
                  <a:pt x="120" y="104"/>
                  <a:pt x="120" y="104"/>
                  <a:pt x="120" y="104"/>
                </a:cubicBezTo>
                <a:cubicBezTo>
                  <a:pt x="120" y="100"/>
                  <a:pt x="116" y="96"/>
                  <a:pt x="112" y="96"/>
                </a:cubicBezTo>
                <a:cubicBezTo>
                  <a:pt x="64" y="96"/>
                  <a:pt x="64" y="96"/>
                  <a:pt x="64" y="96"/>
                </a:cubicBezTo>
                <a:cubicBezTo>
                  <a:pt x="60" y="96"/>
                  <a:pt x="56" y="100"/>
                  <a:pt x="56" y="104"/>
                </a:cubicBezTo>
                <a:cubicBezTo>
                  <a:pt x="56" y="112"/>
                  <a:pt x="56" y="112"/>
                  <a:pt x="56" y="112"/>
                </a:cubicBezTo>
                <a:cubicBezTo>
                  <a:pt x="56" y="116"/>
                  <a:pt x="60" y="120"/>
                  <a:pt x="64" y="120"/>
                </a:cubicBezTo>
                <a:moveTo>
                  <a:pt x="64" y="104"/>
                </a:moveTo>
                <a:cubicBezTo>
                  <a:pt x="112" y="104"/>
                  <a:pt x="112" y="104"/>
                  <a:pt x="112" y="104"/>
                </a:cubicBezTo>
                <a:cubicBezTo>
                  <a:pt x="112" y="112"/>
                  <a:pt x="112" y="112"/>
                  <a:pt x="112" y="112"/>
                </a:cubicBezTo>
                <a:cubicBezTo>
                  <a:pt x="64" y="112"/>
                  <a:pt x="64" y="112"/>
                  <a:pt x="64" y="112"/>
                </a:cubicBezTo>
                <a:lnTo>
                  <a:pt x="64" y="104"/>
                </a:lnTo>
                <a:close/>
                <a:moveTo>
                  <a:pt x="168" y="48"/>
                </a:moveTo>
                <a:cubicBezTo>
                  <a:pt x="152" y="48"/>
                  <a:pt x="152" y="48"/>
                  <a:pt x="152" y="48"/>
                </a:cubicBezTo>
                <a:cubicBezTo>
                  <a:pt x="152" y="16"/>
                  <a:pt x="152" y="16"/>
                  <a:pt x="152" y="16"/>
                </a:cubicBezTo>
                <a:cubicBezTo>
                  <a:pt x="152" y="12"/>
                  <a:pt x="148" y="8"/>
                  <a:pt x="144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04" y="0"/>
                  <a:pt x="104" y="0"/>
                  <a:pt x="104" y="0"/>
                </a:cubicBezTo>
                <a:cubicBezTo>
                  <a:pt x="32" y="0"/>
                  <a:pt x="32" y="0"/>
                  <a:pt x="32" y="0"/>
                </a:cubicBezTo>
                <a:cubicBezTo>
                  <a:pt x="28" y="0"/>
                  <a:pt x="24" y="4"/>
                  <a:pt x="24" y="8"/>
                </a:cubicBezTo>
                <a:cubicBezTo>
                  <a:pt x="24" y="48"/>
                  <a:pt x="24" y="48"/>
                  <a:pt x="24" y="48"/>
                </a:cubicBezTo>
                <a:cubicBezTo>
                  <a:pt x="8" y="48"/>
                  <a:pt x="8" y="48"/>
                  <a:pt x="8" y="48"/>
                </a:cubicBezTo>
                <a:cubicBezTo>
                  <a:pt x="4" y="48"/>
                  <a:pt x="0" y="52"/>
                  <a:pt x="0" y="56"/>
                </a:cubicBezTo>
                <a:cubicBezTo>
                  <a:pt x="0" y="72"/>
                  <a:pt x="0" y="72"/>
                  <a:pt x="0" y="72"/>
                </a:cubicBezTo>
                <a:cubicBezTo>
                  <a:pt x="0" y="76"/>
                  <a:pt x="4" y="80"/>
                  <a:pt x="8" y="80"/>
                </a:cubicBezTo>
                <a:cubicBezTo>
                  <a:pt x="16" y="80"/>
                  <a:pt x="16" y="80"/>
                  <a:pt x="16" y="80"/>
                </a:cubicBezTo>
                <a:cubicBezTo>
                  <a:pt x="16" y="168"/>
                  <a:pt x="16" y="168"/>
                  <a:pt x="16" y="168"/>
                </a:cubicBezTo>
                <a:cubicBezTo>
                  <a:pt x="16" y="172"/>
                  <a:pt x="20" y="176"/>
                  <a:pt x="24" y="176"/>
                </a:cubicBezTo>
                <a:cubicBezTo>
                  <a:pt x="152" y="176"/>
                  <a:pt x="152" y="176"/>
                  <a:pt x="152" y="176"/>
                </a:cubicBezTo>
                <a:cubicBezTo>
                  <a:pt x="156" y="176"/>
                  <a:pt x="160" y="172"/>
                  <a:pt x="160" y="168"/>
                </a:cubicBezTo>
                <a:cubicBezTo>
                  <a:pt x="160" y="80"/>
                  <a:pt x="160" y="80"/>
                  <a:pt x="160" y="80"/>
                </a:cubicBezTo>
                <a:cubicBezTo>
                  <a:pt x="168" y="80"/>
                  <a:pt x="168" y="80"/>
                  <a:pt x="168" y="80"/>
                </a:cubicBezTo>
                <a:cubicBezTo>
                  <a:pt x="172" y="80"/>
                  <a:pt x="176" y="76"/>
                  <a:pt x="176" y="72"/>
                </a:cubicBezTo>
                <a:cubicBezTo>
                  <a:pt x="176" y="56"/>
                  <a:pt x="176" y="56"/>
                  <a:pt x="176" y="56"/>
                </a:cubicBezTo>
                <a:cubicBezTo>
                  <a:pt x="176" y="52"/>
                  <a:pt x="172" y="48"/>
                  <a:pt x="168" y="48"/>
                </a:cubicBezTo>
                <a:moveTo>
                  <a:pt x="144" y="16"/>
                </a:moveTo>
                <a:cubicBezTo>
                  <a:pt x="144" y="48"/>
                  <a:pt x="144" y="48"/>
                  <a:pt x="144" y="48"/>
                </a:cubicBezTo>
                <a:cubicBezTo>
                  <a:pt x="128" y="48"/>
                  <a:pt x="128" y="48"/>
                  <a:pt x="128" y="48"/>
                </a:cubicBezTo>
                <a:cubicBezTo>
                  <a:pt x="128" y="24"/>
                  <a:pt x="128" y="24"/>
                  <a:pt x="128" y="24"/>
                </a:cubicBezTo>
                <a:cubicBezTo>
                  <a:pt x="120" y="16"/>
                  <a:pt x="120" y="16"/>
                  <a:pt x="120" y="16"/>
                </a:cubicBezTo>
                <a:lnTo>
                  <a:pt x="144" y="16"/>
                </a:lnTo>
                <a:close/>
                <a:moveTo>
                  <a:pt x="104" y="12"/>
                </a:moveTo>
                <a:cubicBezTo>
                  <a:pt x="116" y="24"/>
                  <a:pt x="116" y="24"/>
                  <a:pt x="116" y="24"/>
                </a:cubicBezTo>
                <a:cubicBezTo>
                  <a:pt x="104" y="24"/>
                  <a:pt x="104" y="24"/>
                  <a:pt x="104" y="24"/>
                </a:cubicBezTo>
                <a:lnTo>
                  <a:pt x="104" y="12"/>
                </a:lnTo>
                <a:close/>
                <a:moveTo>
                  <a:pt x="32" y="8"/>
                </a:moveTo>
                <a:cubicBezTo>
                  <a:pt x="96" y="8"/>
                  <a:pt x="96" y="8"/>
                  <a:pt x="96" y="8"/>
                </a:cubicBezTo>
                <a:cubicBezTo>
                  <a:pt x="96" y="28"/>
                  <a:pt x="96" y="28"/>
                  <a:pt x="96" y="28"/>
                </a:cubicBezTo>
                <a:cubicBezTo>
                  <a:pt x="96" y="30"/>
                  <a:pt x="98" y="32"/>
                  <a:pt x="100" y="32"/>
                </a:cubicBezTo>
                <a:cubicBezTo>
                  <a:pt x="120" y="32"/>
                  <a:pt x="120" y="32"/>
                  <a:pt x="120" y="32"/>
                </a:cubicBezTo>
                <a:cubicBezTo>
                  <a:pt x="120" y="48"/>
                  <a:pt x="120" y="48"/>
                  <a:pt x="120" y="48"/>
                </a:cubicBezTo>
                <a:cubicBezTo>
                  <a:pt x="32" y="48"/>
                  <a:pt x="32" y="48"/>
                  <a:pt x="32" y="48"/>
                </a:cubicBezTo>
                <a:lnTo>
                  <a:pt x="32" y="8"/>
                </a:lnTo>
                <a:close/>
                <a:moveTo>
                  <a:pt x="152" y="168"/>
                </a:moveTo>
                <a:cubicBezTo>
                  <a:pt x="24" y="168"/>
                  <a:pt x="24" y="168"/>
                  <a:pt x="24" y="168"/>
                </a:cubicBezTo>
                <a:cubicBezTo>
                  <a:pt x="24" y="80"/>
                  <a:pt x="24" y="80"/>
                  <a:pt x="24" y="80"/>
                </a:cubicBezTo>
                <a:cubicBezTo>
                  <a:pt x="152" y="80"/>
                  <a:pt x="152" y="80"/>
                  <a:pt x="152" y="80"/>
                </a:cubicBezTo>
                <a:lnTo>
                  <a:pt x="152" y="168"/>
                </a:lnTo>
                <a:close/>
                <a:moveTo>
                  <a:pt x="168" y="72"/>
                </a:moveTo>
                <a:cubicBezTo>
                  <a:pt x="8" y="72"/>
                  <a:pt x="8" y="72"/>
                  <a:pt x="8" y="72"/>
                </a:cubicBezTo>
                <a:cubicBezTo>
                  <a:pt x="8" y="56"/>
                  <a:pt x="8" y="56"/>
                  <a:pt x="8" y="56"/>
                </a:cubicBezTo>
                <a:cubicBezTo>
                  <a:pt x="168" y="56"/>
                  <a:pt x="168" y="56"/>
                  <a:pt x="168" y="56"/>
                </a:cubicBezTo>
                <a:lnTo>
                  <a:pt x="168" y="7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12">
            <a:extLst>
              <a:ext uri="{FF2B5EF4-FFF2-40B4-BE49-F238E27FC236}">
                <a16:creationId xmlns:a16="http://schemas.microsoft.com/office/drawing/2014/main" id="{6750948C-7D12-4F84-973C-DBE07358D89F}"/>
              </a:ext>
            </a:extLst>
          </p:cNvPr>
          <p:cNvSpPr>
            <a:spLocks noEditPoints="1"/>
          </p:cNvSpPr>
          <p:nvPr/>
        </p:nvSpPr>
        <p:spPr bwMode="auto">
          <a:xfrm>
            <a:off x="5084633" y="3173269"/>
            <a:ext cx="237672" cy="236497"/>
          </a:xfrm>
          <a:custGeom>
            <a:avLst/>
            <a:gdLst>
              <a:gd name="T0" fmla="*/ 176 w 176"/>
              <a:gd name="T1" fmla="*/ 52 h 176"/>
              <a:gd name="T2" fmla="*/ 175 w 176"/>
              <a:gd name="T3" fmla="*/ 50 h 176"/>
              <a:gd name="T4" fmla="*/ 175 w 176"/>
              <a:gd name="T5" fmla="*/ 50 h 176"/>
              <a:gd name="T6" fmla="*/ 175 w 176"/>
              <a:gd name="T7" fmla="*/ 49 h 176"/>
              <a:gd name="T8" fmla="*/ 175 w 176"/>
              <a:gd name="T9" fmla="*/ 49 h 176"/>
              <a:gd name="T10" fmla="*/ 127 w 176"/>
              <a:gd name="T11" fmla="*/ 2 h 176"/>
              <a:gd name="T12" fmla="*/ 127 w 176"/>
              <a:gd name="T13" fmla="*/ 2 h 176"/>
              <a:gd name="T14" fmla="*/ 124 w 176"/>
              <a:gd name="T15" fmla="*/ 0 h 176"/>
              <a:gd name="T16" fmla="*/ 52 w 176"/>
              <a:gd name="T17" fmla="*/ 0 h 176"/>
              <a:gd name="T18" fmla="*/ 49 w 176"/>
              <a:gd name="T19" fmla="*/ 2 h 176"/>
              <a:gd name="T20" fmla="*/ 49 w 176"/>
              <a:gd name="T21" fmla="*/ 2 h 176"/>
              <a:gd name="T22" fmla="*/ 1 w 176"/>
              <a:gd name="T23" fmla="*/ 49 h 176"/>
              <a:gd name="T24" fmla="*/ 1 w 176"/>
              <a:gd name="T25" fmla="*/ 49 h 176"/>
              <a:gd name="T26" fmla="*/ 1 w 176"/>
              <a:gd name="T27" fmla="*/ 50 h 176"/>
              <a:gd name="T28" fmla="*/ 1 w 176"/>
              <a:gd name="T29" fmla="*/ 50 h 176"/>
              <a:gd name="T30" fmla="*/ 0 w 176"/>
              <a:gd name="T31" fmla="*/ 52 h 176"/>
              <a:gd name="T32" fmla="*/ 1 w 176"/>
              <a:gd name="T33" fmla="*/ 54 h 176"/>
              <a:gd name="T34" fmla="*/ 1 w 176"/>
              <a:gd name="T35" fmla="*/ 55 h 176"/>
              <a:gd name="T36" fmla="*/ 85 w 176"/>
              <a:gd name="T37" fmla="*/ 175 h 176"/>
              <a:gd name="T38" fmla="*/ 85 w 176"/>
              <a:gd name="T39" fmla="*/ 174 h 176"/>
              <a:gd name="T40" fmla="*/ 88 w 176"/>
              <a:gd name="T41" fmla="*/ 176 h 176"/>
              <a:gd name="T42" fmla="*/ 91 w 176"/>
              <a:gd name="T43" fmla="*/ 174 h 176"/>
              <a:gd name="T44" fmla="*/ 91 w 176"/>
              <a:gd name="T45" fmla="*/ 175 h 176"/>
              <a:gd name="T46" fmla="*/ 175 w 176"/>
              <a:gd name="T47" fmla="*/ 55 h 176"/>
              <a:gd name="T48" fmla="*/ 175 w 176"/>
              <a:gd name="T49" fmla="*/ 54 h 176"/>
              <a:gd name="T50" fmla="*/ 176 w 176"/>
              <a:gd name="T51" fmla="*/ 52 h 176"/>
              <a:gd name="T52" fmla="*/ 122 w 176"/>
              <a:gd name="T53" fmla="*/ 8 h 176"/>
              <a:gd name="T54" fmla="*/ 162 w 176"/>
              <a:gd name="T55" fmla="*/ 48 h 176"/>
              <a:gd name="T56" fmla="*/ 126 w 176"/>
              <a:gd name="T57" fmla="*/ 48 h 176"/>
              <a:gd name="T58" fmla="*/ 106 w 176"/>
              <a:gd name="T59" fmla="*/ 8 h 176"/>
              <a:gd name="T60" fmla="*/ 122 w 176"/>
              <a:gd name="T61" fmla="*/ 8 h 176"/>
              <a:gd name="T62" fmla="*/ 98 w 176"/>
              <a:gd name="T63" fmla="*/ 8 h 176"/>
              <a:gd name="T64" fmla="*/ 118 w 176"/>
              <a:gd name="T65" fmla="*/ 48 h 176"/>
              <a:gd name="T66" fmla="*/ 58 w 176"/>
              <a:gd name="T67" fmla="*/ 48 h 176"/>
              <a:gd name="T68" fmla="*/ 78 w 176"/>
              <a:gd name="T69" fmla="*/ 8 h 176"/>
              <a:gd name="T70" fmla="*/ 98 w 176"/>
              <a:gd name="T71" fmla="*/ 8 h 176"/>
              <a:gd name="T72" fmla="*/ 54 w 176"/>
              <a:gd name="T73" fmla="*/ 8 h 176"/>
              <a:gd name="T74" fmla="*/ 70 w 176"/>
              <a:gd name="T75" fmla="*/ 8 h 176"/>
              <a:gd name="T76" fmla="*/ 50 w 176"/>
              <a:gd name="T77" fmla="*/ 48 h 176"/>
              <a:gd name="T78" fmla="*/ 14 w 176"/>
              <a:gd name="T79" fmla="*/ 48 h 176"/>
              <a:gd name="T80" fmla="*/ 54 w 176"/>
              <a:gd name="T81" fmla="*/ 8 h 176"/>
              <a:gd name="T82" fmla="*/ 12 w 176"/>
              <a:gd name="T83" fmla="*/ 56 h 176"/>
              <a:gd name="T84" fmla="*/ 49 w 176"/>
              <a:gd name="T85" fmla="*/ 56 h 176"/>
              <a:gd name="T86" fmla="*/ 77 w 176"/>
              <a:gd name="T87" fmla="*/ 149 h 176"/>
              <a:gd name="T88" fmla="*/ 12 w 176"/>
              <a:gd name="T89" fmla="*/ 56 h 176"/>
              <a:gd name="T90" fmla="*/ 88 w 176"/>
              <a:gd name="T91" fmla="*/ 158 h 176"/>
              <a:gd name="T92" fmla="*/ 57 w 176"/>
              <a:gd name="T93" fmla="*/ 56 h 176"/>
              <a:gd name="T94" fmla="*/ 119 w 176"/>
              <a:gd name="T95" fmla="*/ 56 h 176"/>
              <a:gd name="T96" fmla="*/ 88 w 176"/>
              <a:gd name="T97" fmla="*/ 158 h 176"/>
              <a:gd name="T98" fmla="*/ 99 w 176"/>
              <a:gd name="T99" fmla="*/ 149 h 176"/>
              <a:gd name="T100" fmla="*/ 127 w 176"/>
              <a:gd name="T101" fmla="*/ 56 h 176"/>
              <a:gd name="T102" fmla="*/ 164 w 176"/>
              <a:gd name="T103" fmla="*/ 56 h 176"/>
              <a:gd name="T104" fmla="*/ 99 w 176"/>
              <a:gd name="T105" fmla="*/ 149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</a:cxnLst>
            <a:rect l="0" t="0" r="r" b="b"/>
            <a:pathLst>
              <a:path w="176" h="176">
                <a:moveTo>
                  <a:pt x="176" y="52"/>
                </a:moveTo>
                <a:cubicBezTo>
                  <a:pt x="176" y="51"/>
                  <a:pt x="176" y="50"/>
                  <a:pt x="175" y="50"/>
                </a:cubicBezTo>
                <a:cubicBezTo>
                  <a:pt x="175" y="50"/>
                  <a:pt x="175" y="50"/>
                  <a:pt x="175" y="50"/>
                </a:cubicBezTo>
                <a:cubicBezTo>
                  <a:pt x="175" y="49"/>
                  <a:pt x="175" y="49"/>
                  <a:pt x="175" y="49"/>
                </a:cubicBezTo>
                <a:cubicBezTo>
                  <a:pt x="175" y="49"/>
                  <a:pt x="175" y="49"/>
                  <a:pt x="175" y="49"/>
                </a:cubicBezTo>
                <a:cubicBezTo>
                  <a:pt x="127" y="2"/>
                  <a:pt x="127" y="2"/>
                  <a:pt x="127" y="2"/>
                </a:cubicBezTo>
                <a:cubicBezTo>
                  <a:pt x="127" y="2"/>
                  <a:pt x="127" y="2"/>
                  <a:pt x="127" y="2"/>
                </a:cubicBezTo>
                <a:cubicBezTo>
                  <a:pt x="126" y="1"/>
                  <a:pt x="125" y="0"/>
                  <a:pt x="124" y="0"/>
                </a:cubicBezTo>
                <a:cubicBezTo>
                  <a:pt x="52" y="0"/>
                  <a:pt x="52" y="0"/>
                  <a:pt x="52" y="0"/>
                </a:cubicBezTo>
                <a:cubicBezTo>
                  <a:pt x="51" y="0"/>
                  <a:pt x="50" y="1"/>
                  <a:pt x="49" y="2"/>
                </a:cubicBezTo>
                <a:cubicBezTo>
                  <a:pt x="49" y="2"/>
                  <a:pt x="49" y="2"/>
                  <a:pt x="49" y="2"/>
                </a:cubicBezTo>
                <a:cubicBezTo>
                  <a:pt x="1" y="49"/>
                  <a:pt x="1" y="49"/>
                  <a:pt x="1" y="49"/>
                </a:cubicBezTo>
                <a:cubicBezTo>
                  <a:pt x="1" y="49"/>
                  <a:pt x="1" y="49"/>
                  <a:pt x="1" y="49"/>
                </a:cubicBezTo>
                <a:cubicBezTo>
                  <a:pt x="1" y="50"/>
                  <a:pt x="1" y="50"/>
                  <a:pt x="1" y="50"/>
                </a:cubicBezTo>
                <a:cubicBezTo>
                  <a:pt x="1" y="50"/>
                  <a:pt x="1" y="50"/>
                  <a:pt x="1" y="50"/>
                </a:cubicBezTo>
                <a:cubicBezTo>
                  <a:pt x="0" y="50"/>
                  <a:pt x="0" y="51"/>
                  <a:pt x="0" y="52"/>
                </a:cubicBezTo>
                <a:cubicBezTo>
                  <a:pt x="0" y="53"/>
                  <a:pt x="0" y="54"/>
                  <a:pt x="1" y="54"/>
                </a:cubicBezTo>
                <a:cubicBezTo>
                  <a:pt x="1" y="55"/>
                  <a:pt x="1" y="55"/>
                  <a:pt x="1" y="55"/>
                </a:cubicBezTo>
                <a:cubicBezTo>
                  <a:pt x="85" y="175"/>
                  <a:pt x="85" y="175"/>
                  <a:pt x="85" y="175"/>
                </a:cubicBezTo>
                <a:cubicBezTo>
                  <a:pt x="85" y="174"/>
                  <a:pt x="85" y="174"/>
                  <a:pt x="85" y="174"/>
                </a:cubicBezTo>
                <a:cubicBezTo>
                  <a:pt x="86" y="175"/>
                  <a:pt x="87" y="176"/>
                  <a:pt x="88" y="176"/>
                </a:cubicBezTo>
                <a:cubicBezTo>
                  <a:pt x="89" y="176"/>
                  <a:pt x="90" y="175"/>
                  <a:pt x="91" y="174"/>
                </a:cubicBezTo>
                <a:cubicBezTo>
                  <a:pt x="91" y="175"/>
                  <a:pt x="91" y="175"/>
                  <a:pt x="91" y="175"/>
                </a:cubicBezTo>
                <a:cubicBezTo>
                  <a:pt x="175" y="55"/>
                  <a:pt x="175" y="55"/>
                  <a:pt x="175" y="55"/>
                </a:cubicBezTo>
                <a:cubicBezTo>
                  <a:pt x="175" y="54"/>
                  <a:pt x="175" y="54"/>
                  <a:pt x="175" y="54"/>
                </a:cubicBezTo>
                <a:cubicBezTo>
                  <a:pt x="176" y="54"/>
                  <a:pt x="176" y="53"/>
                  <a:pt x="176" y="52"/>
                </a:cubicBezTo>
                <a:moveTo>
                  <a:pt x="122" y="8"/>
                </a:moveTo>
                <a:cubicBezTo>
                  <a:pt x="162" y="48"/>
                  <a:pt x="162" y="48"/>
                  <a:pt x="162" y="48"/>
                </a:cubicBezTo>
                <a:cubicBezTo>
                  <a:pt x="126" y="48"/>
                  <a:pt x="126" y="48"/>
                  <a:pt x="126" y="48"/>
                </a:cubicBezTo>
                <a:cubicBezTo>
                  <a:pt x="106" y="8"/>
                  <a:pt x="106" y="8"/>
                  <a:pt x="106" y="8"/>
                </a:cubicBezTo>
                <a:lnTo>
                  <a:pt x="122" y="8"/>
                </a:lnTo>
                <a:close/>
                <a:moveTo>
                  <a:pt x="98" y="8"/>
                </a:moveTo>
                <a:cubicBezTo>
                  <a:pt x="118" y="48"/>
                  <a:pt x="118" y="48"/>
                  <a:pt x="118" y="48"/>
                </a:cubicBezTo>
                <a:cubicBezTo>
                  <a:pt x="58" y="48"/>
                  <a:pt x="58" y="48"/>
                  <a:pt x="58" y="48"/>
                </a:cubicBezTo>
                <a:cubicBezTo>
                  <a:pt x="78" y="8"/>
                  <a:pt x="78" y="8"/>
                  <a:pt x="78" y="8"/>
                </a:cubicBezTo>
                <a:lnTo>
                  <a:pt x="98" y="8"/>
                </a:lnTo>
                <a:close/>
                <a:moveTo>
                  <a:pt x="54" y="8"/>
                </a:moveTo>
                <a:cubicBezTo>
                  <a:pt x="70" y="8"/>
                  <a:pt x="70" y="8"/>
                  <a:pt x="70" y="8"/>
                </a:cubicBezTo>
                <a:cubicBezTo>
                  <a:pt x="50" y="48"/>
                  <a:pt x="50" y="48"/>
                  <a:pt x="50" y="48"/>
                </a:cubicBezTo>
                <a:cubicBezTo>
                  <a:pt x="14" y="48"/>
                  <a:pt x="14" y="48"/>
                  <a:pt x="14" y="48"/>
                </a:cubicBezTo>
                <a:lnTo>
                  <a:pt x="54" y="8"/>
                </a:lnTo>
                <a:close/>
                <a:moveTo>
                  <a:pt x="12" y="56"/>
                </a:moveTo>
                <a:cubicBezTo>
                  <a:pt x="49" y="56"/>
                  <a:pt x="49" y="56"/>
                  <a:pt x="49" y="56"/>
                </a:cubicBezTo>
                <a:cubicBezTo>
                  <a:pt x="77" y="149"/>
                  <a:pt x="77" y="149"/>
                  <a:pt x="77" y="149"/>
                </a:cubicBezTo>
                <a:lnTo>
                  <a:pt x="12" y="56"/>
                </a:lnTo>
                <a:close/>
                <a:moveTo>
                  <a:pt x="88" y="158"/>
                </a:moveTo>
                <a:cubicBezTo>
                  <a:pt x="57" y="56"/>
                  <a:pt x="57" y="56"/>
                  <a:pt x="57" y="56"/>
                </a:cubicBezTo>
                <a:cubicBezTo>
                  <a:pt x="119" y="56"/>
                  <a:pt x="119" y="56"/>
                  <a:pt x="119" y="56"/>
                </a:cubicBezTo>
                <a:lnTo>
                  <a:pt x="88" y="158"/>
                </a:lnTo>
                <a:close/>
                <a:moveTo>
                  <a:pt x="99" y="149"/>
                </a:moveTo>
                <a:cubicBezTo>
                  <a:pt x="127" y="56"/>
                  <a:pt x="127" y="56"/>
                  <a:pt x="127" y="56"/>
                </a:cubicBezTo>
                <a:cubicBezTo>
                  <a:pt x="164" y="56"/>
                  <a:pt x="164" y="56"/>
                  <a:pt x="164" y="56"/>
                </a:cubicBezTo>
                <a:lnTo>
                  <a:pt x="99" y="149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A8DE8A4-7F11-4953-96A2-C863D4E9320D}"/>
              </a:ext>
            </a:extLst>
          </p:cNvPr>
          <p:cNvSpPr/>
          <p:nvPr/>
        </p:nvSpPr>
        <p:spPr>
          <a:xfrm>
            <a:off x="4639794" y="1174641"/>
            <a:ext cx="1199308" cy="1175693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id="{508464F5-E7B3-4BFB-B696-15EC1CEAF83A}"/>
              </a:ext>
            </a:extLst>
          </p:cNvPr>
          <p:cNvSpPr>
            <a:spLocks noEditPoints="1"/>
          </p:cNvSpPr>
          <p:nvPr/>
        </p:nvSpPr>
        <p:spPr bwMode="auto">
          <a:xfrm>
            <a:off x="5073906" y="1362798"/>
            <a:ext cx="259127" cy="259128"/>
          </a:xfrm>
          <a:custGeom>
            <a:avLst/>
            <a:gdLst>
              <a:gd name="T0" fmla="*/ 175 w 176"/>
              <a:gd name="T1" fmla="*/ 85 h 176"/>
              <a:gd name="T2" fmla="*/ 144 w 176"/>
              <a:gd name="T3" fmla="*/ 54 h 176"/>
              <a:gd name="T4" fmla="*/ 144 w 176"/>
              <a:gd name="T5" fmla="*/ 12 h 176"/>
              <a:gd name="T6" fmla="*/ 140 w 176"/>
              <a:gd name="T7" fmla="*/ 8 h 176"/>
              <a:gd name="T8" fmla="*/ 116 w 176"/>
              <a:gd name="T9" fmla="*/ 8 h 176"/>
              <a:gd name="T10" fmla="*/ 112 w 176"/>
              <a:gd name="T11" fmla="*/ 12 h 176"/>
              <a:gd name="T12" fmla="*/ 112 w 176"/>
              <a:gd name="T13" fmla="*/ 22 h 176"/>
              <a:gd name="T14" fmla="*/ 91 w 176"/>
              <a:gd name="T15" fmla="*/ 1 h 176"/>
              <a:gd name="T16" fmla="*/ 88 w 176"/>
              <a:gd name="T17" fmla="*/ 0 h 176"/>
              <a:gd name="T18" fmla="*/ 85 w 176"/>
              <a:gd name="T19" fmla="*/ 1 h 176"/>
              <a:gd name="T20" fmla="*/ 1 w 176"/>
              <a:gd name="T21" fmla="*/ 85 h 176"/>
              <a:gd name="T22" fmla="*/ 0 w 176"/>
              <a:gd name="T23" fmla="*/ 88 h 176"/>
              <a:gd name="T24" fmla="*/ 4 w 176"/>
              <a:gd name="T25" fmla="*/ 92 h 176"/>
              <a:gd name="T26" fmla="*/ 7 w 176"/>
              <a:gd name="T27" fmla="*/ 91 h 176"/>
              <a:gd name="T28" fmla="*/ 24 w 176"/>
              <a:gd name="T29" fmla="*/ 74 h 176"/>
              <a:gd name="T30" fmla="*/ 24 w 176"/>
              <a:gd name="T31" fmla="*/ 172 h 176"/>
              <a:gd name="T32" fmla="*/ 28 w 176"/>
              <a:gd name="T33" fmla="*/ 176 h 176"/>
              <a:gd name="T34" fmla="*/ 148 w 176"/>
              <a:gd name="T35" fmla="*/ 176 h 176"/>
              <a:gd name="T36" fmla="*/ 152 w 176"/>
              <a:gd name="T37" fmla="*/ 172 h 176"/>
              <a:gd name="T38" fmla="*/ 152 w 176"/>
              <a:gd name="T39" fmla="*/ 74 h 176"/>
              <a:gd name="T40" fmla="*/ 169 w 176"/>
              <a:gd name="T41" fmla="*/ 91 h 176"/>
              <a:gd name="T42" fmla="*/ 172 w 176"/>
              <a:gd name="T43" fmla="*/ 92 h 176"/>
              <a:gd name="T44" fmla="*/ 176 w 176"/>
              <a:gd name="T45" fmla="*/ 88 h 176"/>
              <a:gd name="T46" fmla="*/ 175 w 176"/>
              <a:gd name="T47" fmla="*/ 85 h 176"/>
              <a:gd name="T48" fmla="*/ 120 w 176"/>
              <a:gd name="T49" fmla="*/ 16 h 176"/>
              <a:gd name="T50" fmla="*/ 136 w 176"/>
              <a:gd name="T51" fmla="*/ 16 h 176"/>
              <a:gd name="T52" fmla="*/ 136 w 176"/>
              <a:gd name="T53" fmla="*/ 46 h 176"/>
              <a:gd name="T54" fmla="*/ 120 w 176"/>
              <a:gd name="T55" fmla="*/ 30 h 176"/>
              <a:gd name="T56" fmla="*/ 120 w 176"/>
              <a:gd name="T57" fmla="*/ 16 h 176"/>
              <a:gd name="T58" fmla="*/ 64 w 176"/>
              <a:gd name="T59" fmla="*/ 168 h 176"/>
              <a:gd name="T60" fmla="*/ 32 w 176"/>
              <a:gd name="T61" fmla="*/ 168 h 176"/>
              <a:gd name="T62" fmla="*/ 32 w 176"/>
              <a:gd name="T63" fmla="*/ 160 h 176"/>
              <a:gd name="T64" fmla="*/ 64 w 176"/>
              <a:gd name="T65" fmla="*/ 160 h 176"/>
              <a:gd name="T66" fmla="*/ 64 w 176"/>
              <a:gd name="T67" fmla="*/ 168 h 176"/>
              <a:gd name="T68" fmla="*/ 104 w 176"/>
              <a:gd name="T69" fmla="*/ 168 h 176"/>
              <a:gd name="T70" fmla="*/ 72 w 176"/>
              <a:gd name="T71" fmla="*/ 168 h 176"/>
              <a:gd name="T72" fmla="*/ 72 w 176"/>
              <a:gd name="T73" fmla="*/ 104 h 176"/>
              <a:gd name="T74" fmla="*/ 104 w 176"/>
              <a:gd name="T75" fmla="*/ 104 h 176"/>
              <a:gd name="T76" fmla="*/ 104 w 176"/>
              <a:gd name="T77" fmla="*/ 168 h 176"/>
              <a:gd name="T78" fmla="*/ 144 w 176"/>
              <a:gd name="T79" fmla="*/ 168 h 176"/>
              <a:gd name="T80" fmla="*/ 112 w 176"/>
              <a:gd name="T81" fmla="*/ 168 h 176"/>
              <a:gd name="T82" fmla="*/ 112 w 176"/>
              <a:gd name="T83" fmla="*/ 160 h 176"/>
              <a:gd name="T84" fmla="*/ 144 w 176"/>
              <a:gd name="T85" fmla="*/ 160 h 176"/>
              <a:gd name="T86" fmla="*/ 144 w 176"/>
              <a:gd name="T87" fmla="*/ 168 h 176"/>
              <a:gd name="T88" fmla="*/ 144 w 176"/>
              <a:gd name="T89" fmla="*/ 152 h 176"/>
              <a:gd name="T90" fmla="*/ 112 w 176"/>
              <a:gd name="T91" fmla="*/ 152 h 176"/>
              <a:gd name="T92" fmla="*/ 112 w 176"/>
              <a:gd name="T93" fmla="*/ 100 h 176"/>
              <a:gd name="T94" fmla="*/ 108 w 176"/>
              <a:gd name="T95" fmla="*/ 96 h 176"/>
              <a:gd name="T96" fmla="*/ 68 w 176"/>
              <a:gd name="T97" fmla="*/ 96 h 176"/>
              <a:gd name="T98" fmla="*/ 64 w 176"/>
              <a:gd name="T99" fmla="*/ 100 h 176"/>
              <a:gd name="T100" fmla="*/ 64 w 176"/>
              <a:gd name="T101" fmla="*/ 152 h 176"/>
              <a:gd name="T102" fmla="*/ 32 w 176"/>
              <a:gd name="T103" fmla="*/ 152 h 176"/>
              <a:gd name="T104" fmla="*/ 32 w 176"/>
              <a:gd name="T105" fmla="*/ 66 h 176"/>
              <a:gd name="T106" fmla="*/ 88 w 176"/>
              <a:gd name="T107" fmla="*/ 10 h 176"/>
              <a:gd name="T108" fmla="*/ 144 w 176"/>
              <a:gd name="T109" fmla="*/ 66 h 176"/>
              <a:gd name="T110" fmla="*/ 144 w 176"/>
              <a:gd name="T111" fmla="*/ 152 h 176"/>
              <a:gd name="T112" fmla="*/ 92 w 176"/>
              <a:gd name="T113" fmla="*/ 144 h 176"/>
              <a:gd name="T114" fmla="*/ 96 w 176"/>
              <a:gd name="T115" fmla="*/ 140 h 176"/>
              <a:gd name="T116" fmla="*/ 92 w 176"/>
              <a:gd name="T117" fmla="*/ 136 h 176"/>
              <a:gd name="T118" fmla="*/ 88 w 176"/>
              <a:gd name="T119" fmla="*/ 140 h 176"/>
              <a:gd name="T120" fmla="*/ 92 w 176"/>
              <a:gd name="T121" fmla="*/ 144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176" h="176">
                <a:moveTo>
                  <a:pt x="175" y="85"/>
                </a:moveTo>
                <a:cubicBezTo>
                  <a:pt x="144" y="54"/>
                  <a:pt x="144" y="54"/>
                  <a:pt x="144" y="54"/>
                </a:cubicBezTo>
                <a:cubicBezTo>
                  <a:pt x="144" y="12"/>
                  <a:pt x="144" y="12"/>
                  <a:pt x="144" y="12"/>
                </a:cubicBezTo>
                <a:cubicBezTo>
                  <a:pt x="144" y="10"/>
                  <a:pt x="142" y="8"/>
                  <a:pt x="140" y="8"/>
                </a:cubicBezTo>
                <a:cubicBezTo>
                  <a:pt x="116" y="8"/>
                  <a:pt x="116" y="8"/>
                  <a:pt x="116" y="8"/>
                </a:cubicBezTo>
                <a:cubicBezTo>
                  <a:pt x="114" y="8"/>
                  <a:pt x="112" y="10"/>
                  <a:pt x="112" y="12"/>
                </a:cubicBezTo>
                <a:cubicBezTo>
                  <a:pt x="112" y="22"/>
                  <a:pt x="112" y="22"/>
                  <a:pt x="112" y="22"/>
                </a:cubicBezTo>
                <a:cubicBezTo>
                  <a:pt x="91" y="1"/>
                  <a:pt x="91" y="1"/>
                  <a:pt x="91" y="1"/>
                </a:cubicBezTo>
                <a:cubicBezTo>
                  <a:pt x="90" y="0"/>
                  <a:pt x="89" y="0"/>
                  <a:pt x="88" y="0"/>
                </a:cubicBezTo>
                <a:cubicBezTo>
                  <a:pt x="87" y="0"/>
                  <a:pt x="86" y="0"/>
                  <a:pt x="85" y="1"/>
                </a:cubicBezTo>
                <a:cubicBezTo>
                  <a:pt x="1" y="85"/>
                  <a:pt x="1" y="85"/>
                  <a:pt x="1" y="85"/>
                </a:cubicBezTo>
                <a:cubicBezTo>
                  <a:pt x="0" y="86"/>
                  <a:pt x="0" y="87"/>
                  <a:pt x="0" y="88"/>
                </a:cubicBezTo>
                <a:cubicBezTo>
                  <a:pt x="0" y="90"/>
                  <a:pt x="2" y="92"/>
                  <a:pt x="4" y="92"/>
                </a:cubicBezTo>
                <a:cubicBezTo>
                  <a:pt x="5" y="92"/>
                  <a:pt x="6" y="92"/>
                  <a:pt x="7" y="91"/>
                </a:cubicBezTo>
                <a:cubicBezTo>
                  <a:pt x="24" y="74"/>
                  <a:pt x="24" y="74"/>
                  <a:pt x="24" y="74"/>
                </a:cubicBezTo>
                <a:cubicBezTo>
                  <a:pt x="24" y="172"/>
                  <a:pt x="24" y="172"/>
                  <a:pt x="24" y="172"/>
                </a:cubicBezTo>
                <a:cubicBezTo>
                  <a:pt x="24" y="174"/>
                  <a:pt x="26" y="176"/>
                  <a:pt x="28" y="176"/>
                </a:cubicBezTo>
                <a:cubicBezTo>
                  <a:pt x="148" y="176"/>
                  <a:pt x="148" y="176"/>
                  <a:pt x="148" y="176"/>
                </a:cubicBezTo>
                <a:cubicBezTo>
                  <a:pt x="150" y="176"/>
                  <a:pt x="152" y="174"/>
                  <a:pt x="152" y="172"/>
                </a:cubicBezTo>
                <a:cubicBezTo>
                  <a:pt x="152" y="74"/>
                  <a:pt x="152" y="74"/>
                  <a:pt x="152" y="74"/>
                </a:cubicBezTo>
                <a:cubicBezTo>
                  <a:pt x="169" y="91"/>
                  <a:pt x="169" y="91"/>
                  <a:pt x="169" y="91"/>
                </a:cubicBezTo>
                <a:cubicBezTo>
                  <a:pt x="170" y="92"/>
                  <a:pt x="171" y="92"/>
                  <a:pt x="172" y="92"/>
                </a:cubicBezTo>
                <a:cubicBezTo>
                  <a:pt x="174" y="92"/>
                  <a:pt x="176" y="90"/>
                  <a:pt x="176" y="88"/>
                </a:cubicBezTo>
                <a:cubicBezTo>
                  <a:pt x="176" y="87"/>
                  <a:pt x="176" y="86"/>
                  <a:pt x="175" y="85"/>
                </a:cubicBezTo>
                <a:moveTo>
                  <a:pt x="120" y="16"/>
                </a:moveTo>
                <a:cubicBezTo>
                  <a:pt x="136" y="16"/>
                  <a:pt x="136" y="16"/>
                  <a:pt x="136" y="16"/>
                </a:cubicBezTo>
                <a:cubicBezTo>
                  <a:pt x="136" y="46"/>
                  <a:pt x="136" y="46"/>
                  <a:pt x="136" y="46"/>
                </a:cubicBezTo>
                <a:cubicBezTo>
                  <a:pt x="120" y="30"/>
                  <a:pt x="120" y="30"/>
                  <a:pt x="120" y="30"/>
                </a:cubicBezTo>
                <a:lnTo>
                  <a:pt x="120" y="16"/>
                </a:lnTo>
                <a:close/>
                <a:moveTo>
                  <a:pt x="64" y="168"/>
                </a:moveTo>
                <a:cubicBezTo>
                  <a:pt x="32" y="168"/>
                  <a:pt x="32" y="168"/>
                  <a:pt x="32" y="168"/>
                </a:cubicBezTo>
                <a:cubicBezTo>
                  <a:pt x="32" y="160"/>
                  <a:pt x="32" y="160"/>
                  <a:pt x="32" y="160"/>
                </a:cubicBezTo>
                <a:cubicBezTo>
                  <a:pt x="64" y="160"/>
                  <a:pt x="64" y="160"/>
                  <a:pt x="64" y="160"/>
                </a:cubicBezTo>
                <a:lnTo>
                  <a:pt x="64" y="168"/>
                </a:lnTo>
                <a:close/>
                <a:moveTo>
                  <a:pt x="104" y="168"/>
                </a:moveTo>
                <a:cubicBezTo>
                  <a:pt x="72" y="168"/>
                  <a:pt x="72" y="168"/>
                  <a:pt x="72" y="168"/>
                </a:cubicBezTo>
                <a:cubicBezTo>
                  <a:pt x="72" y="104"/>
                  <a:pt x="72" y="104"/>
                  <a:pt x="72" y="104"/>
                </a:cubicBezTo>
                <a:cubicBezTo>
                  <a:pt x="104" y="104"/>
                  <a:pt x="104" y="104"/>
                  <a:pt x="104" y="104"/>
                </a:cubicBezTo>
                <a:lnTo>
                  <a:pt x="104" y="168"/>
                </a:lnTo>
                <a:close/>
                <a:moveTo>
                  <a:pt x="144" y="168"/>
                </a:moveTo>
                <a:cubicBezTo>
                  <a:pt x="112" y="168"/>
                  <a:pt x="112" y="168"/>
                  <a:pt x="112" y="168"/>
                </a:cubicBezTo>
                <a:cubicBezTo>
                  <a:pt x="112" y="160"/>
                  <a:pt x="112" y="160"/>
                  <a:pt x="112" y="160"/>
                </a:cubicBezTo>
                <a:cubicBezTo>
                  <a:pt x="144" y="160"/>
                  <a:pt x="144" y="160"/>
                  <a:pt x="144" y="160"/>
                </a:cubicBezTo>
                <a:lnTo>
                  <a:pt x="144" y="168"/>
                </a:lnTo>
                <a:close/>
                <a:moveTo>
                  <a:pt x="144" y="152"/>
                </a:moveTo>
                <a:cubicBezTo>
                  <a:pt x="112" y="152"/>
                  <a:pt x="112" y="152"/>
                  <a:pt x="112" y="152"/>
                </a:cubicBezTo>
                <a:cubicBezTo>
                  <a:pt x="112" y="100"/>
                  <a:pt x="112" y="100"/>
                  <a:pt x="112" y="100"/>
                </a:cubicBezTo>
                <a:cubicBezTo>
                  <a:pt x="112" y="98"/>
                  <a:pt x="110" y="96"/>
                  <a:pt x="108" y="96"/>
                </a:cubicBezTo>
                <a:cubicBezTo>
                  <a:pt x="68" y="96"/>
                  <a:pt x="68" y="96"/>
                  <a:pt x="68" y="96"/>
                </a:cubicBezTo>
                <a:cubicBezTo>
                  <a:pt x="66" y="96"/>
                  <a:pt x="64" y="98"/>
                  <a:pt x="64" y="100"/>
                </a:cubicBezTo>
                <a:cubicBezTo>
                  <a:pt x="64" y="152"/>
                  <a:pt x="64" y="152"/>
                  <a:pt x="64" y="152"/>
                </a:cubicBezTo>
                <a:cubicBezTo>
                  <a:pt x="32" y="152"/>
                  <a:pt x="32" y="152"/>
                  <a:pt x="32" y="152"/>
                </a:cubicBezTo>
                <a:cubicBezTo>
                  <a:pt x="32" y="66"/>
                  <a:pt x="32" y="66"/>
                  <a:pt x="32" y="66"/>
                </a:cubicBezTo>
                <a:cubicBezTo>
                  <a:pt x="88" y="10"/>
                  <a:pt x="88" y="10"/>
                  <a:pt x="88" y="10"/>
                </a:cubicBezTo>
                <a:cubicBezTo>
                  <a:pt x="144" y="66"/>
                  <a:pt x="144" y="66"/>
                  <a:pt x="144" y="66"/>
                </a:cubicBezTo>
                <a:lnTo>
                  <a:pt x="144" y="152"/>
                </a:lnTo>
                <a:close/>
                <a:moveTo>
                  <a:pt x="92" y="144"/>
                </a:moveTo>
                <a:cubicBezTo>
                  <a:pt x="94" y="144"/>
                  <a:pt x="96" y="142"/>
                  <a:pt x="96" y="140"/>
                </a:cubicBezTo>
                <a:cubicBezTo>
                  <a:pt x="96" y="138"/>
                  <a:pt x="94" y="136"/>
                  <a:pt x="92" y="136"/>
                </a:cubicBezTo>
                <a:cubicBezTo>
                  <a:pt x="90" y="136"/>
                  <a:pt x="88" y="138"/>
                  <a:pt x="88" y="140"/>
                </a:cubicBezTo>
                <a:cubicBezTo>
                  <a:pt x="88" y="142"/>
                  <a:pt x="90" y="144"/>
                  <a:pt x="92" y="144"/>
                </a:cubicBezTo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B8A851B-BE59-4574-BACD-C5E22D4FD494}"/>
              </a:ext>
            </a:extLst>
          </p:cNvPr>
          <p:cNvSpPr txBox="1"/>
          <p:nvPr/>
        </p:nvSpPr>
        <p:spPr>
          <a:xfrm flipH="1">
            <a:off x="4699410" y="1643652"/>
            <a:ext cx="10081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>
                <a:solidFill>
                  <a:schemeClr val="bg1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Policy context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450F96E3-A3EB-4B40-824F-9BFDDAA2887F}"/>
              </a:ext>
            </a:extLst>
          </p:cNvPr>
          <p:cNvSpPr/>
          <p:nvPr/>
        </p:nvSpPr>
        <p:spPr>
          <a:xfrm>
            <a:off x="209989" y="3409766"/>
            <a:ext cx="1378099" cy="3165665"/>
          </a:xfrm>
          <a:prstGeom prst="rect">
            <a:avLst/>
          </a:prstGeom>
          <a:solidFill>
            <a:srgbClr val="234272"/>
          </a:soli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58C18072-7E27-4C87-A6BC-102C76F92EDA}"/>
              </a:ext>
            </a:extLst>
          </p:cNvPr>
          <p:cNvSpPr/>
          <p:nvPr/>
        </p:nvSpPr>
        <p:spPr>
          <a:xfrm>
            <a:off x="338627" y="4313765"/>
            <a:ext cx="1016417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id-ID" sz="1200" i="1" dirty="0" err="1">
                <a:solidFill>
                  <a:schemeClr val="bg1"/>
                </a:solidFill>
                <a:effectLst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Cultures</a:t>
            </a:r>
            <a:endParaRPr lang="id-ID" sz="1200" i="1" dirty="0">
              <a:solidFill>
                <a:schemeClr val="bg1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01879038-A780-4B01-AC1C-3693D868485B}"/>
              </a:ext>
            </a:extLst>
          </p:cNvPr>
          <p:cNvSpPr/>
          <p:nvPr/>
        </p:nvSpPr>
        <p:spPr>
          <a:xfrm>
            <a:off x="343719" y="3636959"/>
            <a:ext cx="101751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i="1" dirty="0">
                <a:solidFill>
                  <a:schemeClr val="bg1"/>
                </a:solidFill>
                <a:effectLst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Writing anxiety</a:t>
            </a:r>
            <a:endParaRPr lang="id-ID" sz="1200" i="1" dirty="0">
              <a:solidFill>
                <a:schemeClr val="bg1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969891B0-2D62-4785-BDC5-BEE8E2073682}"/>
              </a:ext>
            </a:extLst>
          </p:cNvPr>
          <p:cNvSpPr txBox="1"/>
          <p:nvPr/>
        </p:nvSpPr>
        <p:spPr>
          <a:xfrm>
            <a:off x="570804" y="183815"/>
            <a:ext cx="391626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i="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Poppins" panose="00000500000000000000" pitchFamily="50" charset="0"/>
                <a:cs typeface="Poppins" panose="00000500000000000000" pitchFamily="50" charset="0"/>
              </a:rPr>
              <a:t>Context</a:t>
            </a:r>
            <a:endParaRPr lang="id-ID" sz="3200" b="1" dirty="0">
              <a:solidFill>
                <a:schemeClr val="tx1">
                  <a:lumMod val="95000"/>
                  <a:lumOff val="5000"/>
                </a:schemeClr>
              </a:solidFill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E8BD497-EDBD-D2A4-D40B-DF3B733528B4}"/>
              </a:ext>
            </a:extLst>
          </p:cNvPr>
          <p:cNvSpPr txBox="1"/>
          <p:nvPr/>
        </p:nvSpPr>
        <p:spPr>
          <a:xfrm flipH="1">
            <a:off x="4588851" y="3409766"/>
            <a:ext cx="125025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>
                <a:solidFill>
                  <a:schemeClr val="bg1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Current challenges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9FA74A3-6FA7-EDB9-405C-D6A518299512}"/>
              </a:ext>
            </a:extLst>
          </p:cNvPr>
          <p:cNvSpPr txBox="1"/>
          <p:nvPr/>
        </p:nvSpPr>
        <p:spPr>
          <a:xfrm flipH="1">
            <a:off x="4567816" y="5291534"/>
            <a:ext cx="14211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>
                <a:solidFill>
                  <a:schemeClr val="bg1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Significance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1917819-896C-4615-2E98-B4E2470F1508}"/>
              </a:ext>
            </a:extLst>
          </p:cNvPr>
          <p:cNvSpPr txBox="1"/>
          <p:nvPr/>
        </p:nvSpPr>
        <p:spPr>
          <a:xfrm>
            <a:off x="6018520" y="1058876"/>
            <a:ext cx="6098240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UK Government Initiatives to improve </a:t>
            </a:r>
            <a:r>
              <a:rPr lang="en-GB" b="1" i="0" u="none" strike="noStrike" dirty="0">
                <a:solidFill>
                  <a:srgbClr val="FF0000"/>
                </a:solidFill>
                <a:effectLst/>
                <a:latin typeface="-webkit-standard"/>
              </a:rPr>
              <a:t>w</a:t>
            </a:r>
            <a:r>
              <a:rPr lang="en-GB" b="1" dirty="0">
                <a:solidFill>
                  <a:srgbClr val="FF0000"/>
                </a:solidFill>
              </a:rPr>
              <a:t>ell-being</a:t>
            </a:r>
            <a:r>
              <a:rPr lang="en-GB" dirty="0"/>
              <a:t> in Higher Education Policy (Dodd </a:t>
            </a:r>
            <a:r>
              <a:rPr lang="en-GB" i="1" dirty="0"/>
              <a:t>et al.</a:t>
            </a:r>
            <a:r>
              <a:rPr lang="en-GB" dirty="0"/>
              <a:t>, 2021)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FF0000"/>
                </a:solidFill>
              </a:rPr>
              <a:t>A Healthier Wales </a:t>
            </a:r>
            <a:r>
              <a:rPr lang="en-GB" dirty="0"/>
              <a:t>from the </a:t>
            </a:r>
            <a:r>
              <a:rPr lang="en-GB" i="1" dirty="0"/>
              <a:t>Well-being of Wales </a:t>
            </a:r>
            <a:r>
              <a:rPr lang="en-GB" dirty="0"/>
              <a:t>(2023): caring people’s physical and mental health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 </a:t>
            </a:r>
            <a:r>
              <a:rPr lang="en-GB" b="1" dirty="0">
                <a:solidFill>
                  <a:srgbClr val="FF0000"/>
                </a:solidFill>
              </a:rPr>
              <a:t>University</a:t>
            </a:r>
            <a:r>
              <a:rPr lang="en-GB" dirty="0"/>
              <a:t> in Wales: provide well-being support, including academic support, mental health resources, etc.</a:t>
            </a:r>
            <a:endParaRPr lang="en-CN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02D7140E-2D32-9603-4B16-8F8B955226FF}"/>
              </a:ext>
            </a:extLst>
          </p:cNvPr>
          <p:cNvSpPr txBox="1"/>
          <p:nvPr/>
        </p:nvSpPr>
        <p:spPr>
          <a:xfrm>
            <a:off x="6018520" y="2962481"/>
            <a:ext cx="609824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High anxiety prevalence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Students’ mental health awareness</a:t>
            </a:r>
            <a:r>
              <a:rPr lang="zh-CN" altLang="en-US" dirty="0"/>
              <a:t> </a:t>
            </a:r>
            <a:endParaRPr lang="en-US" altLang="zh-CN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Anxiety across cultures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Doctoral students: face both academic and social stress</a:t>
            </a:r>
            <a:endParaRPr lang="en-CN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E86A6DDC-B730-8128-3D48-0F42807C73E8}"/>
              </a:ext>
            </a:extLst>
          </p:cNvPr>
          <p:cNvSpPr txBox="1"/>
          <p:nvPr/>
        </p:nvSpPr>
        <p:spPr>
          <a:xfrm>
            <a:off x="6093760" y="4452265"/>
            <a:ext cx="6098240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Academic exploration</a:t>
            </a:r>
          </a:p>
          <a:p>
            <a:r>
              <a:rPr lang="en-GB" dirty="0"/>
              <a:t>Writing anxiety across cultures</a:t>
            </a:r>
          </a:p>
          <a:p>
            <a:r>
              <a:rPr lang="en-GB" dirty="0"/>
              <a:t>Qualitative inquiry: a nuanced and deep understanding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Educational practice</a:t>
            </a:r>
          </a:p>
          <a:p>
            <a:r>
              <a:rPr lang="en-GB" dirty="0"/>
              <a:t>Educational practitioners: better educational strategies and materials, and student support system</a:t>
            </a:r>
          </a:p>
          <a:p>
            <a:r>
              <a:rPr lang="en-GB" dirty="0"/>
              <a:t>Students: well-being and self-efficacy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AE086042-826C-8AF7-E259-3B061F748D51}"/>
              </a:ext>
            </a:extLst>
          </p:cNvPr>
          <p:cNvSpPr/>
          <p:nvPr/>
        </p:nvSpPr>
        <p:spPr>
          <a:xfrm>
            <a:off x="381590" y="4959082"/>
            <a:ext cx="101751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i="1" dirty="0">
                <a:solidFill>
                  <a:schemeClr val="bg1"/>
                </a:solidFill>
                <a:effectLst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Policy making</a:t>
            </a:r>
            <a:endParaRPr lang="id-ID" sz="1200" i="1" dirty="0">
              <a:solidFill>
                <a:schemeClr val="bg1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5A8B710B-08AD-4600-123D-B21E93546C86}"/>
              </a:ext>
            </a:extLst>
          </p:cNvPr>
          <p:cNvSpPr/>
          <p:nvPr/>
        </p:nvSpPr>
        <p:spPr>
          <a:xfrm>
            <a:off x="381589" y="5713505"/>
            <a:ext cx="101751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i="1" dirty="0">
                <a:solidFill>
                  <a:schemeClr val="bg1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Educators, families and students</a:t>
            </a:r>
            <a:endParaRPr lang="id-ID" sz="1200" i="1" dirty="0">
              <a:solidFill>
                <a:schemeClr val="bg1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98063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Box 16">
            <a:extLst>
              <a:ext uri="{FF2B5EF4-FFF2-40B4-BE49-F238E27FC236}">
                <a16:creationId xmlns:a16="http://schemas.microsoft.com/office/drawing/2014/main" id="{4BD29A9C-8A92-493D-B6B8-25EFEBFE8BAA}"/>
              </a:ext>
            </a:extLst>
          </p:cNvPr>
          <p:cNvSpPr txBox="1"/>
          <p:nvPr/>
        </p:nvSpPr>
        <p:spPr>
          <a:xfrm>
            <a:off x="402855" y="414228"/>
            <a:ext cx="495021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i="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Poppins" panose="00000500000000000000" pitchFamily="50" charset="0"/>
                <a:cs typeface="Poppins" panose="00000500000000000000" pitchFamily="50" charset="0"/>
              </a:rPr>
              <a:t>Writing anxiety</a:t>
            </a:r>
            <a:endParaRPr lang="id-ID" sz="3200" b="1" dirty="0">
              <a:solidFill>
                <a:schemeClr val="tx1">
                  <a:lumMod val="95000"/>
                  <a:lumOff val="5000"/>
                </a:schemeClr>
              </a:solidFill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C75B65A-48F5-4274-BD61-3C9E0AD59D35}"/>
              </a:ext>
            </a:extLst>
          </p:cNvPr>
          <p:cNvSpPr txBox="1"/>
          <p:nvPr/>
        </p:nvSpPr>
        <p:spPr>
          <a:xfrm>
            <a:off x="3736966" y="440559"/>
            <a:ext cx="845503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Poppins" panose="00000500000000000000" pitchFamily="50" charset="0"/>
                <a:cs typeface="Poppins" panose="00000500000000000000" pitchFamily="50" charset="0"/>
              </a:rPr>
              <a:t>among Chinese PG students in the UK</a:t>
            </a:r>
            <a:endParaRPr lang="id-ID" sz="3200" b="1" dirty="0">
              <a:solidFill>
                <a:schemeClr val="tx1">
                  <a:lumMod val="95000"/>
                  <a:lumOff val="5000"/>
                </a:schemeClr>
              </a:solidFill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97B974D5-1066-4970-BC54-FFF38A678E9A}"/>
              </a:ext>
            </a:extLst>
          </p:cNvPr>
          <p:cNvCxnSpPr/>
          <p:nvPr/>
        </p:nvCxnSpPr>
        <p:spPr>
          <a:xfrm>
            <a:off x="6711063" y="4068661"/>
            <a:ext cx="3103926" cy="0"/>
          </a:xfrm>
          <a:prstGeom prst="line">
            <a:avLst/>
          </a:prstGeom>
          <a:ln>
            <a:solidFill>
              <a:srgbClr val="BFBFB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ctangle 8">
            <a:extLst>
              <a:ext uri="{FF2B5EF4-FFF2-40B4-BE49-F238E27FC236}">
                <a16:creationId xmlns:a16="http://schemas.microsoft.com/office/drawing/2014/main" id="{FB1EFB4D-AF52-BD95-CF7B-3EACD0AA54E7}"/>
              </a:ext>
            </a:extLst>
          </p:cNvPr>
          <p:cNvSpPr/>
          <p:nvPr/>
        </p:nvSpPr>
        <p:spPr>
          <a:xfrm>
            <a:off x="701023" y="1290636"/>
            <a:ext cx="10712807" cy="887540"/>
          </a:xfrm>
          <a:prstGeom prst="rect">
            <a:avLst/>
          </a:prstGeom>
          <a:solidFill>
            <a:srgbClr val="234272"/>
          </a:soli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D477ED0-FBE8-F6F0-2219-13C0D8D6918C}"/>
              </a:ext>
            </a:extLst>
          </p:cNvPr>
          <p:cNvSpPr txBox="1"/>
          <p:nvPr/>
        </p:nvSpPr>
        <p:spPr>
          <a:xfrm>
            <a:off x="701021" y="1356906"/>
            <a:ext cx="1141383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0" i="0" u="none" strike="noStrike" dirty="0">
                <a:solidFill>
                  <a:schemeClr val="bg1"/>
                </a:solidFill>
                <a:effectLst/>
                <a:latin typeface="-webkit-standard"/>
              </a:rPr>
              <a:t>Issue 1: </a:t>
            </a:r>
            <a:r>
              <a:rPr lang="en-US" sz="2400" b="0" i="0" u="none" strike="noStrike" dirty="0">
                <a:solidFill>
                  <a:srgbClr val="FF0000"/>
                </a:solidFill>
                <a:effectLst/>
                <a:latin typeface="-webkit-standard"/>
              </a:rPr>
              <a:t>Academic writing</a:t>
            </a:r>
            <a:r>
              <a:rPr lang="en-US" sz="2400" b="0" i="0" u="none" strike="noStrike" dirty="0">
                <a:solidFill>
                  <a:schemeClr val="bg1"/>
                </a:solidFill>
                <a:effectLst/>
                <a:latin typeface="-webkit-standard"/>
              </a:rPr>
              <a:t>: demanding and </a:t>
            </a:r>
            <a:r>
              <a:rPr lang="en-US" sz="2400" dirty="0">
                <a:solidFill>
                  <a:schemeClr val="bg1"/>
                </a:solidFill>
                <a:latin typeface="-webkit-standard"/>
              </a:rPr>
              <a:t>challenging </a:t>
            </a:r>
            <a:r>
              <a:rPr lang="en-GB" sz="2000" dirty="0">
                <a:solidFill>
                  <a:schemeClr val="bg1"/>
                </a:solidFill>
                <a:latin typeface="-webkit-standard"/>
              </a:rPr>
              <a:t>(Martinez, Kock and Cass, 2011)</a:t>
            </a:r>
            <a:r>
              <a:rPr lang="en-GB" sz="2400" dirty="0">
                <a:solidFill>
                  <a:schemeClr val="bg1"/>
                </a:solidFill>
                <a:latin typeface="-webkit-standard"/>
              </a:rPr>
              <a:t>.</a:t>
            </a:r>
            <a:endParaRPr lang="en-US" sz="2400" dirty="0">
              <a:solidFill>
                <a:schemeClr val="bg1"/>
              </a:solidFill>
              <a:latin typeface="-webkit-standard"/>
            </a:endParaRPr>
          </a:p>
          <a:p>
            <a:pPr algn="l"/>
            <a:r>
              <a:rPr lang="en-US" sz="2400" dirty="0">
                <a:solidFill>
                  <a:schemeClr val="bg1"/>
                </a:solidFill>
                <a:latin typeface="-webkit-standard"/>
              </a:rPr>
              <a:t>Ideas </a:t>
            </a:r>
            <a:r>
              <a:rPr lang="en-US" sz="2400" dirty="0" err="1">
                <a:solidFill>
                  <a:schemeClr val="bg1"/>
                </a:solidFill>
                <a:latin typeface="-webkit-standard"/>
              </a:rPr>
              <a:t>o</a:t>
            </a:r>
            <a:r>
              <a:rPr lang="en-US" sz="2400" b="0" i="0" u="none" strike="noStrike" dirty="0" err="1">
                <a:solidFill>
                  <a:schemeClr val="bg1"/>
                </a:solidFill>
                <a:effectLst/>
                <a:latin typeface="-webkit-standard"/>
              </a:rPr>
              <a:t>rganisation</a:t>
            </a:r>
            <a:r>
              <a:rPr lang="en-US" sz="2400" b="0" i="0" u="none" strike="noStrike" dirty="0">
                <a:solidFill>
                  <a:schemeClr val="bg1"/>
                </a:solidFill>
                <a:effectLst/>
                <a:latin typeface="-webkit-standard"/>
              </a:rPr>
              <a:t>; logic; coherence; critical understanding </a:t>
            </a:r>
            <a:r>
              <a:rPr lang="en-US" altLang="zh-CN" sz="2400" b="0" i="0" u="none" strike="noStrike" dirty="0">
                <a:solidFill>
                  <a:schemeClr val="bg1"/>
                </a:solidFill>
                <a:effectLst/>
                <a:latin typeface="-webkit-standard"/>
              </a:rPr>
              <a:t>–</a:t>
            </a:r>
            <a:r>
              <a:rPr lang="zh-CN" altLang="en-US" sz="2400" b="0" i="0" u="none" strike="noStrike" dirty="0">
                <a:solidFill>
                  <a:schemeClr val="bg1"/>
                </a:solidFill>
                <a:effectLst/>
                <a:latin typeface="-webkit-standard"/>
              </a:rPr>
              <a:t> </a:t>
            </a:r>
            <a:r>
              <a:rPr lang="en-US" altLang="zh-CN" sz="2400" b="0" i="0" u="none" strike="noStrike" dirty="0">
                <a:solidFill>
                  <a:schemeClr val="bg1"/>
                </a:solidFill>
                <a:effectLst/>
                <a:latin typeface="-webkit-standard"/>
              </a:rPr>
              <a:t>feel overwhelmed </a:t>
            </a:r>
            <a:endParaRPr lang="en-US" sz="2400" b="0" i="0" u="none" strike="noStrike" dirty="0">
              <a:solidFill>
                <a:schemeClr val="bg1"/>
              </a:solidFill>
              <a:effectLst/>
              <a:latin typeface="-webkit-standard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AC203E5-81F5-9CE9-FEA1-9785EC6B39DA}"/>
              </a:ext>
            </a:extLst>
          </p:cNvPr>
          <p:cNvSpPr/>
          <p:nvPr/>
        </p:nvSpPr>
        <p:spPr>
          <a:xfrm>
            <a:off x="701022" y="2443478"/>
            <a:ext cx="10712808" cy="1780065"/>
          </a:xfrm>
          <a:prstGeom prst="rect">
            <a:avLst/>
          </a:prstGeom>
          <a:solidFill>
            <a:srgbClr val="234272"/>
          </a:soli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1D108E3-E719-F3F7-B28B-3E6DD05EC031}"/>
              </a:ext>
            </a:extLst>
          </p:cNvPr>
          <p:cNvSpPr/>
          <p:nvPr/>
        </p:nvSpPr>
        <p:spPr>
          <a:xfrm>
            <a:off x="701020" y="4612084"/>
            <a:ext cx="10712809" cy="1981472"/>
          </a:xfrm>
          <a:prstGeom prst="rect">
            <a:avLst/>
          </a:prstGeom>
          <a:solidFill>
            <a:srgbClr val="234272"/>
          </a:soli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 dirty="0"/>
          </a:p>
        </p:txBody>
      </p:sp>
      <p:sp>
        <p:nvSpPr>
          <p:cNvPr id="12" name="Right Arrow 11">
            <a:extLst>
              <a:ext uri="{FF2B5EF4-FFF2-40B4-BE49-F238E27FC236}">
                <a16:creationId xmlns:a16="http://schemas.microsoft.com/office/drawing/2014/main" id="{3741F2B1-B92F-E3FE-338E-FC27199048FC}"/>
              </a:ext>
            </a:extLst>
          </p:cNvPr>
          <p:cNvSpPr/>
          <p:nvPr/>
        </p:nvSpPr>
        <p:spPr>
          <a:xfrm rot="5400000">
            <a:off x="10625814" y="2151861"/>
            <a:ext cx="695603" cy="459502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N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78BE85C-C04E-0F69-3010-1D441EB67E8D}"/>
              </a:ext>
            </a:extLst>
          </p:cNvPr>
          <p:cNvSpPr txBox="1"/>
          <p:nvPr/>
        </p:nvSpPr>
        <p:spPr>
          <a:xfrm>
            <a:off x="701020" y="4612083"/>
            <a:ext cx="1047034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0" i="0" u="none" strike="noStrike" dirty="0">
                <a:solidFill>
                  <a:schemeClr val="bg1"/>
                </a:solidFill>
                <a:effectLst/>
                <a:latin typeface="-webkit-standard"/>
              </a:rPr>
              <a:t>Issue3: Writing anxiety among </a:t>
            </a:r>
            <a:r>
              <a:rPr lang="en-US" sz="2400" b="1" i="0" u="none" strike="noStrike" dirty="0">
                <a:solidFill>
                  <a:srgbClr val="FF0000"/>
                </a:solidFill>
                <a:effectLst/>
                <a:latin typeface="-webkit-standard"/>
              </a:rPr>
              <a:t>doctoral students</a:t>
            </a:r>
            <a:r>
              <a:rPr lang="zh-CN" altLang="en-US" sz="2400" b="1" i="0" u="none" strike="noStrike" dirty="0">
                <a:solidFill>
                  <a:srgbClr val="FF0000"/>
                </a:solidFill>
                <a:effectLst/>
                <a:latin typeface="-webkit-standard"/>
              </a:rPr>
              <a:t> </a:t>
            </a:r>
            <a:r>
              <a:rPr lang="en-US" sz="2400" b="0" i="0" u="none" strike="noStrike" dirty="0">
                <a:solidFill>
                  <a:schemeClr val="bg1"/>
                </a:solidFill>
                <a:effectLst/>
                <a:latin typeface="-webkit-standard"/>
              </a:rPr>
              <a:t>(</a:t>
            </a:r>
            <a:r>
              <a:rPr lang="en-GB" sz="2400" b="0" i="0" u="none" strike="noStrike" dirty="0">
                <a:solidFill>
                  <a:schemeClr val="bg1"/>
                </a:solidFill>
                <a:effectLst/>
              </a:rPr>
              <a:t>Huerta </a:t>
            </a:r>
            <a:r>
              <a:rPr lang="en-GB" sz="2400" b="0" i="1" u="none" strike="noStrike" dirty="0">
                <a:solidFill>
                  <a:schemeClr val="bg1"/>
                </a:solidFill>
                <a:effectLst/>
              </a:rPr>
              <a:t>et al</a:t>
            </a:r>
            <a:r>
              <a:rPr lang="en-GB" sz="2400" b="0" i="0" u="none" strike="noStrike" dirty="0">
                <a:solidFill>
                  <a:schemeClr val="bg1"/>
                </a:solidFill>
                <a:effectLst/>
              </a:rPr>
              <a:t>., 2017</a:t>
            </a:r>
            <a:r>
              <a:rPr lang="en-GB" sz="2400" b="0" i="0" u="none" strike="noStrike" dirty="0">
                <a:solidFill>
                  <a:srgbClr val="222222"/>
                </a:solidFill>
                <a:effectLst/>
              </a:rPr>
              <a:t> </a:t>
            </a:r>
            <a:r>
              <a:rPr lang="en-US" sz="2400" b="0" i="0" u="none" strike="noStrike" dirty="0">
                <a:solidFill>
                  <a:schemeClr val="bg1"/>
                </a:solidFill>
                <a:effectLst/>
                <a:latin typeface="-webkit-standard"/>
              </a:rPr>
              <a:t>)</a:t>
            </a:r>
            <a:endParaRPr lang="en-US" sz="2400" b="0" i="0" u="none" strike="noStrike" dirty="0">
              <a:solidFill>
                <a:schemeClr val="bg1"/>
              </a:solidFill>
              <a:effectLst/>
              <a:latin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  <a:latin typeface="-webkit-standard"/>
              </a:rPr>
              <a:t>A</a:t>
            </a:r>
            <a:r>
              <a:rPr lang="en-US" sz="2400" b="0" i="0" u="none" strike="noStrike" dirty="0">
                <a:solidFill>
                  <a:schemeClr val="bg1"/>
                </a:solidFill>
                <a:effectLst/>
                <a:latin typeface="-webkit-standard"/>
              </a:rPr>
              <a:t>cademic pressure: time compression and </a:t>
            </a:r>
            <a:r>
              <a:rPr lang="en-US" sz="2400" dirty="0">
                <a:solidFill>
                  <a:schemeClr val="bg1"/>
                </a:solidFill>
                <a:latin typeface="-webkit-standard"/>
              </a:rPr>
              <a:t>work intensification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  <a:latin typeface="-webkit-standard"/>
              </a:rPr>
              <a:t>Critical period:</a:t>
            </a:r>
            <a:r>
              <a:rPr lang="en-US" sz="2400" b="0" i="0" u="none" strike="noStrike" dirty="0">
                <a:solidFill>
                  <a:schemeClr val="bg1"/>
                </a:solidFill>
                <a:effectLst/>
                <a:latin typeface="-webkit-standard"/>
              </a:rPr>
              <a:t> career uncertainty and job-prospect insecurity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  <a:latin typeface="-webkit-standard"/>
              </a:rPr>
              <a:t>Imaginative educational outcomes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Coping strategies</a:t>
            </a:r>
          </a:p>
          <a:p>
            <a:br>
              <a:rPr lang="en-US" sz="2400" dirty="0">
                <a:solidFill>
                  <a:schemeClr val="bg1"/>
                </a:solidFill>
              </a:rPr>
            </a:br>
            <a:endParaRPr lang="en-US" sz="2400" b="0" i="0" u="none" strike="noStrike" dirty="0">
              <a:solidFill>
                <a:schemeClr val="bg1"/>
              </a:solidFill>
              <a:effectLst/>
              <a:latin typeface="Calibri" panose="020F050202020403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E292DB6-BF81-5008-EDC0-3417C18ED9C1}"/>
              </a:ext>
            </a:extLst>
          </p:cNvPr>
          <p:cNvSpPr txBox="1"/>
          <p:nvPr/>
        </p:nvSpPr>
        <p:spPr>
          <a:xfrm>
            <a:off x="701021" y="2576443"/>
            <a:ext cx="1071280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0" i="0" u="none" strike="noStrike" dirty="0">
                <a:solidFill>
                  <a:schemeClr val="bg1"/>
                </a:solidFill>
                <a:effectLst/>
                <a:latin typeface="-webkit-standard"/>
              </a:rPr>
              <a:t>Issue 2: </a:t>
            </a:r>
            <a:r>
              <a:rPr lang="en-US" sz="2400" b="1" i="0" u="none" strike="noStrike" dirty="0">
                <a:solidFill>
                  <a:schemeClr val="bg1"/>
                </a:solidFill>
                <a:effectLst/>
                <a:latin typeface="-webkit-standard"/>
              </a:rPr>
              <a:t>International students</a:t>
            </a:r>
            <a:r>
              <a:rPr lang="en-US" sz="2400" b="0" i="0" u="none" strike="noStrike" dirty="0">
                <a:solidFill>
                  <a:schemeClr val="bg1"/>
                </a:solidFill>
                <a:effectLst/>
                <a:latin typeface="-webkit-standard"/>
              </a:rPr>
              <a:t>: additional cultural challenges </a:t>
            </a:r>
            <a:r>
              <a:rPr lang="zh-CN" altLang="en-US" sz="2400" b="0" i="0" u="none" strike="noStrike" dirty="0">
                <a:solidFill>
                  <a:schemeClr val="bg1"/>
                </a:solidFill>
                <a:effectLst/>
                <a:latin typeface="-webkit-standard"/>
              </a:rPr>
              <a:t> </a:t>
            </a:r>
            <a:r>
              <a:rPr lang="en-US" sz="2400" b="0" i="0" u="none" strike="noStrike" dirty="0">
                <a:solidFill>
                  <a:schemeClr val="bg1"/>
                </a:solidFill>
                <a:effectLst/>
                <a:latin typeface="-webkit-standard"/>
              </a:rPr>
              <a:t>(</a:t>
            </a:r>
            <a:r>
              <a:rPr lang="en-GB" sz="2400" b="0" i="0" u="none" strike="noStrike" dirty="0">
                <a:solidFill>
                  <a:schemeClr val="bg1"/>
                </a:solidFill>
                <a:effectLst/>
              </a:rPr>
              <a:t>Lin </a:t>
            </a:r>
            <a:r>
              <a:rPr lang="en-GB" sz="2400" b="0" i="1" u="none" strike="noStrike" dirty="0">
                <a:solidFill>
                  <a:schemeClr val="bg1"/>
                </a:solidFill>
                <a:effectLst/>
              </a:rPr>
              <a:t>et al</a:t>
            </a:r>
            <a:r>
              <a:rPr lang="en-GB" sz="2400" b="0" i="0" u="none" strike="noStrike" dirty="0">
                <a:solidFill>
                  <a:schemeClr val="bg1"/>
                </a:solidFill>
                <a:effectLst/>
              </a:rPr>
              <a:t>., 2022</a:t>
            </a:r>
            <a:r>
              <a:rPr lang="en-US" sz="2400" b="0" i="0" u="none" strike="noStrike" dirty="0">
                <a:solidFill>
                  <a:schemeClr val="bg1"/>
                </a:solidFill>
                <a:effectLst/>
                <a:latin typeface="-webkit-standard"/>
              </a:rPr>
              <a:t>)</a:t>
            </a:r>
            <a:endParaRPr lang="en-US" sz="2400" b="0" i="0" u="none" strike="noStrike" dirty="0">
              <a:solidFill>
                <a:schemeClr val="bg1"/>
              </a:solidFill>
              <a:effectLst/>
              <a:latin typeface="Calibri" panose="020F050202020403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solidFill>
                  <a:schemeClr val="bg1"/>
                </a:solidFill>
                <a:effectLst/>
                <a:latin typeface="-webkit-standard"/>
              </a:rPr>
              <a:t> High levels of anxiety and depression among Chinese international students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400" u="sng" dirty="0">
                <a:solidFill>
                  <a:schemeClr val="bg1"/>
                </a:solidFill>
                <a:latin typeface="-webkit-standard"/>
              </a:rPr>
              <a:t>C</a:t>
            </a:r>
            <a:r>
              <a:rPr lang="en-US" sz="2400" b="0" i="0" u="sng" strike="noStrike" dirty="0">
                <a:solidFill>
                  <a:schemeClr val="bg1"/>
                </a:solidFill>
                <a:effectLst/>
                <a:latin typeface="-webkit-standard"/>
              </a:rPr>
              <a:t>ultural differences, language barriers, and learning challenges</a:t>
            </a:r>
            <a:r>
              <a:rPr lang="en-US" sz="2400" b="0" i="0" u="none" strike="noStrike" dirty="0">
                <a:solidFill>
                  <a:schemeClr val="bg1"/>
                </a:solidFill>
                <a:effectLst/>
                <a:latin typeface="-webkit-standard"/>
              </a:rPr>
              <a:t> contributed to their mental health issues. </a:t>
            </a:r>
            <a:endParaRPr lang="en-US" sz="2400" b="0" i="0" u="none" strike="noStrike" dirty="0">
              <a:solidFill>
                <a:schemeClr val="bg1"/>
              </a:solidFill>
              <a:effectLst/>
              <a:latin typeface="Calibri" panose="020F0502020204030204" pitchFamily="34" charset="0"/>
            </a:endParaRPr>
          </a:p>
        </p:txBody>
      </p:sp>
      <p:sp>
        <p:nvSpPr>
          <p:cNvPr id="10" name="Right Arrow 9">
            <a:extLst>
              <a:ext uri="{FF2B5EF4-FFF2-40B4-BE49-F238E27FC236}">
                <a16:creationId xmlns:a16="http://schemas.microsoft.com/office/drawing/2014/main" id="{1D6CE224-09A0-4745-54B0-7895FB5E3B53}"/>
              </a:ext>
            </a:extLst>
          </p:cNvPr>
          <p:cNvSpPr/>
          <p:nvPr/>
        </p:nvSpPr>
        <p:spPr>
          <a:xfrm rot="5400000">
            <a:off x="10593812" y="4276916"/>
            <a:ext cx="695604" cy="459503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N" dirty="0"/>
          </a:p>
        </p:txBody>
      </p:sp>
    </p:spTree>
    <p:extLst>
      <p:ext uri="{BB962C8B-B14F-4D97-AF65-F5344CB8AC3E}">
        <p14:creationId xmlns:p14="http://schemas.microsoft.com/office/powerpoint/2010/main" val="3322983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2" grpId="0" animBg="1"/>
      <p:bldP spid="7" grpId="0"/>
      <p:bldP spid="2" grpId="0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占位符 2">
            <a:extLst>
              <a:ext uri="{FF2B5EF4-FFF2-40B4-BE49-F238E27FC236}">
                <a16:creationId xmlns:a16="http://schemas.microsoft.com/office/drawing/2014/main" id="{2B530162-E78E-4E6F-8561-DB8CCA9E4501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231" r="31231"/>
          <a:stretch>
            <a:fillRect/>
          </a:stretch>
        </p:blipFill>
        <p:spPr>
          <a:xfrm>
            <a:off x="1370350" y="434017"/>
            <a:ext cx="3217863" cy="5715000"/>
          </a:xfr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FBA44BA8-0717-4C4A-9CAE-35715514C644}"/>
              </a:ext>
            </a:extLst>
          </p:cNvPr>
          <p:cNvSpPr/>
          <p:nvPr/>
        </p:nvSpPr>
        <p:spPr>
          <a:xfrm>
            <a:off x="5131321" y="2962482"/>
            <a:ext cx="933887" cy="933888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1DFD791-48BF-4341-8887-2898C17E0DF1}"/>
              </a:ext>
            </a:extLst>
          </p:cNvPr>
          <p:cNvSpPr txBox="1"/>
          <p:nvPr/>
        </p:nvSpPr>
        <p:spPr>
          <a:xfrm flipH="1">
            <a:off x="5094205" y="3402935"/>
            <a:ext cx="1008120" cy="2927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1000" dirty="0">
                <a:solidFill>
                  <a:schemeClr val="bg1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Personal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BA06955-0827-4433-8A7C-1A94891B5022}"/>
              </a:ext>
            </a:extLst>
          </p:cNvPr>
          <p:cNvSpPr/>
          <p:nvPr/>
        </p:nvSpPr>
        <p:spPr>
          <a:xfrm>
            <a:off x="5131321" y="4749474"/>
            <a:ext cx="933887" cy="933889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495250D-4F81-4EC0-9924-B2F734181DFC}"/>
              </a:ext>
            </a:extLst>
          </p:cNvPr>
          <p:cNvSpPr txBox="1"/>
          <p:nvPr/>
        </p:nvSpPr>
        <p:spPr>
          <a:xfrm flipH="1">
            <a:off x="5094205" y="5189927"/>
            <a:ext cx="1008120" cy="2927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1000" dirty="0">
                <a:solidFill>
                  <a:schemeClr val="bg1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Awareness</a:t>
            </a:r>
          </a:p>
        </p:txBody>
      </p:sp>
      <p:sp>
        <p:nvSpPr>
          <p:cNvPr id="9" name="Freeform 48">
            <a:extLst>
              <a:ext uri="{FF2B5EF4-FFF2-40B4-BE49-F238E27FC236}">
                <a16:creationId xmlns:a16="http://schemas.microsoft.com/office/drawing/2014/main" id="{A9E41BDC-6C96-436C-A795-017F03CAEF27}"/>
              </a:ext>
            </a:extLst>
          </p:cNvPr>
          <p:cNvSpPr>
            <a:spLocks noEditPoints="1"/>
          </p:cNvSpPr>
          <p:nvPr/>
        </p:nvSpPr>
        <p:spPr bwMode="auto">
          <a:xfrm>
            <a:off x="5479428" y="4959082"/>
            <a:ext cx="237672" cy="237673"/>
          </a:xfrm>
          <a:custGeom>
            <a:avLst/>
            <a:gdLst>
              <a:gd name="T0" fmla="*/ 112 w 176"/>
              <a:gd name="T1" fmla="*/ 120 h 176"/>
              <a:gd name="T2" fmla="*/ 120 w 176"/>
              <a:gd name="T3" fmla="*/ 104 h 176"/>
              <a:gd name="T4" fmla="*/ 64 w 176"/>
              <a:gd name="T5" fmla="*/ 96 h 176"/>
              <a:gd name="T6" fmla="*/ 56 w 176"/>
              <a:gd name="T7" fmla="*/ 112 h 176"/>
              <a:gd name="T8" fmla="*/ 64 w 176"/>
              <a:gd name="T9" fmla="*/ 104 h 176"/>
              <a:gd name="T10" fmla="*/ 112 w 176"/>
              <a:gd name="T11" fmla="*/ 112 h 176"/>
              <a:gd name="T12" fmla="*/ 64 w 176"/>
              <a:gd name="T13" fmla="*/ 104 h 176"/>
              <a:gd name="T14" fmla="*/ 152 w 176"/>
              <a:gd name="T15" fmla="*/ 48 h 176"/>
              <a:gd name="T16" fmla="*/ 144 w 176"/>
              <a:gd name="T17" fmla="*/ 8 h 176"/>
              <a:gd name="T18" fmla="*/ 104 w 176"/>
              <a:gd name="T19" fmla="*/ 0 h 176"/>
              <a:gd name="T20" fmla="*/ 24 w 176"/>
              <a:gd name="T21" fmla="*/ 8 h 176"/>
              <a:gd name="T22" fmla="*/ 8 w 176"/>
              <a:gd name="T23" fmla="*/ 48 h 176"/>
              <a:gd name="T24" fmla="*/ 0 w 176"/>
              <a:gd name="T25" fmla="*/ 72 h 176"/>
              <a:gd name="T26" fmla="*/ 16 w 176"/>
              <a:gd name="T27" fmla="*/ 80 h 176"/>
              <a:gd name="T28" fmla="*/ 24 w 176"/>
              <a:gd name="T29" fmla="*/ 176 h 176"/>
              <a:gd name="T30" fmla="*/ 160 w 176"/>
              <a:gd name="T31" fmla="*/ 168 h 176"/>
              <a:gd name="T32" fmla="*/ 168 w 176"/>
              <a:gd name="T33" fmla="*/ 80 h 176"/>
              <a:gd name="T34" fmla="*/ 176 w 176"/>
              <a:gd name="T35" fmla="*/ 56 h 176"/>
              <a:gd name="T36" fmla="*/ 144 w 176"/>
              <a:gd name="T37" fmla="*/ 16 h 176"/>
              <a:gd name="T38" fmla="*/ 128 w 176"/>
              <a:gd name="T39" fmla="*/ 48 h 176"/>
              <a:gd name="T40" fmla="*/ 120 w 176"/>
              <a:gd name="T41" fmla="*/ 16 h 176"/>
              <a:gd name="T42" fmla="*/ 104 w 176"/>
              <a:gd name="T43" fmla="*/ 12 h 176"/>
              <a:gd name="T44" fmla="*/ 104 w 176"/>
              <a:gd name="T45" fmla="*/ 24 h 176"/>
              <a:gd name="T46" fmla="*/ 32 w 176"/>
              <a:gd name="T47" fmla="*/ 8 h 176"/>
              <a:gd name="T48" fmla="*/ 96 w 176"/>
              <a:gd name="T49" fmla="*/ 28 h 176"/>
              <a:gd name="T50" fmla="*/ 120 w 176"/>
              <a:gd name="T51" fmla="*/ 32 h 176"/>
              <a:gd name="T52" fmla="*/ 32 w 176"/>
              <a:gd name="T53" fmla="*/ 48 h 176"/>
              <a:gd name="T54" fmla="*/ 152 w 176"/>
              <a:gd name="T55" fmla="*/ 168 h 176"/>
              <a:gd name="T56" fmla="*/ 24 w 176"/>
              <a:gd name="T57" fmla="*/ 80 h 176"/>
              <a:gd name="T58" fmla="*/ 152 w 176"/>
              <a:gd name="T59" fmla="*/ 168 h 176"/>
              <a:gd name="T60" fmla="*/ 8 w 176"/>
              <a:gd name="T61" fmla="*/ 72 h 176"/>
              <a:gd name="T62" fmla="*/ 168 w 176"/>
              <a:gd name="T63" fmla="*/ 56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176" h="176">
                <a:moveTo>
                  <a:pt x="64" y="120"/>
                </a:moveTo>
                <a:cubicBezTo>
                  <a:pt x="112" y="120"/>
                  <a:pt x="112" y="120"/>
                  <a:pt x="112" y="120"/>
                </a:cubicBezTo>
                <a:cubicBezTo>
                  <a:pt x="116" y="120"/>
                  <a:pt x="120" y="116"/>
                  <a:pt x="120" y="112"/>
                </a:cubicBezTo>
                <a:cubicBezTo>
                  <a:pt x="120" y="104"/>
                  <a:pt x="120" y="104"/>
                  <a:pt x="120" y="104"/>
                </a:cubicBezTo>
                <a:cubicBezTo>
                  <a:pt x="120" y="100"/>
                  <a:pt x="116" y="96"/>
                  <a:pt x="112" y="96"/>
                </a:cubicBezTo>
                <a:cubicBezTo>
                  <a:pt x="64" y="96"/>
                  <a:pt x="64" y="96"/>
                  <a:pt x="64" y="96"/>
                </a:cubicBezTo>
                <a:cubicBezTo>
                  <a:pt x="60" y="96"/>
                  <a:pt x="56" y="100"/>
                  <a:pt x="56" y="104"/>
                </a:cubicBezTo>
                <a:cubicBezTo>
                  <a:pt x="56" y="112"/>
                  <a:pt x="56" y="112"/>
                  <a:pt x="56" y="112"/>
                </a:cubicBezTo>
                <a:cubicBezTo>
                  <a:pt x="56" y="116"/>
                  <a:pt x="60" y="120"/>
                  <a:pt x="64" y="120"/>
                </a:cubicBezTo>
                <a:moveTo>
                  <a:pt x="64" y="104"/>
                </a:moveTo>
                <a:cubicBezTo>
                  <a:pt x="112" y="104"/>
                  <a:pt x="112" y="104"/>
                  <a:pt x="112" y="104"/>
                </a:cubicBezTo>
                <a:cubicBezTo>
                  <a:pt x="112" y="112"/>
                  <a:pt x="112" y="112"/>
                  <a:pt x="112" y="112"/>
                </a:cubicBezTo>
                <a:cubicBezTo>
                  <a:pt x="64" y="112"/>
                  <a:pt x="64" y="112"/>
                  <a:pt x="64" y="112"/>
                </a:cubicBezTo>
                <a:lnTo>
                  <a:pt x="64" y="104"/>
                </a:lnTo>
                <a:close/>
                <a:moveTo>
                  <a:pt x="168" y="48"/>
                </a:moveTo>
                <a:cubicBezTo>
                  <a:pt x="152" y="48"/>
                  <a:pt x="152" y="48"/>
                  <a:pt x="152" y="48"/>
                </a:cubicBezTo>
                <a:cubicBezTo>
                  <a:pt x="152" y="16"/>
                  <a:pt x="152" y="16"/>
                  <a:pt x="152" y="16"/>
                </a:cubicBezTo>
                <a:cubicBezTo>
                  <a:pt x="152" y="12"/>
                  <a:pt x="148" y="8"/>
                  <a:pt x="144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04" y="0"/>
                  <a:pt x="104" y="0"/>
                  <a:pt x="104" y="0"/>
                </a:cubicBezTo>
                <a:cubicBezTo>
                  <a:pt x="32" y="0"/>
                  <a:pt x="32" y="0"/>
                  <a:pt x="32" y="0"/>
                </a:cubicBezTo>
                <a:cubicBezTo>
                  <a:pt x="28" y="0"/>
                  <a:pt x="24" y="4"/>
                  <a:pt x="24" y="8"/>
                </a:cubicBezTo>
                <a:cubicBezTo>
                  <a:pt x="24" y="48"/>
                  <a:pt x="24" y="48"/>
                  <a:pt x="24" y="48"/>
                </a:cubicBezTo>
                <a:cubicBezTo>
                  <a:pt x="8" y="48"/>
                  <a:pt x="8" y="48"/>
                  <a:pt x="8" y="48"/>
                </a:cubicBezTo>
                <a:cubicBezTo>
                  <a:pt x="4" y="48"/>
                  <a:pt x="0" y="52"/>
                  <a:pt x="0" y="56"/>
                </a:cubicBezTo>
                <a:cubicBezTo>
                  <a:pt x="0" y="72"/>
                  <a:pt x="0" y="72"/>
                  <a:pt x="0" y="72"/>
                </a:cubicBezTo>
                <a:cubicBezTo>
                  <a:pt x="0" y="76"/>
                  <a:pt x="4" y="80"/>
                  <a:pt x="8" y="80"/>
                </a:cubicBezTo>
                <a:cubicBezTo>
                  <a:pt x="16" y="80"/>
                  <a:pt x="16" y="80"/>
                  <a:pt x="16" y="80"/>
                </a:cubicBezTo>
                <a:cubicBezTo>
                  <a:pt x="16" y="168"/>
                  <a:pt x="16" y="168"/>
                  <a:pt x="16" y="168"/>
                </a:cubicBezTo>
                <a:cubicBezTo>
                  <a:pt x="16" y="172"/>
                  <a:pt x="20" y="176"/>
                  <a:pt x="24" y="176"/>
                </a:cubicBezTo>
                <a:cubicBezTo>
                  <a:pt x="152" y="176"/>
                  <a:pt x="152" y="176"/>
                  <a:pt x="152" y="176"/>
                </a:cubicBezTo>
                <a:cubicBezTo>
                  <a:pt x="156" y="176"/>
                  <a:pt x="160" y="172"/>
                  <a:pt x="160" y="168"/>
                </a:cubicBezTo>
                <a:cubicBezTo>
                  <a:pt x="160" y="80"/>
                  <a:pt x="160" y="80"/>
                  <a:pt x="160" y="80"/>
                </a:cubicBezTo>
                <a:cubicBezTo>
                  <a:pt x="168" y="80"/>
                  <a:pt x="168" y="80"/>
                  <a:pt x="168" y="80"/>
                </a:cubicBezTo>
                <a:cubicBezTo>
                  <a:pt x="172" y="80"/>
                  <a:pt x="176" y="76"/>
                  <a:pt x="176" y="72"/>
                </a:cubicBezTo>
                <a:cubicBezTo>
                  <a:pt x="176" y="56"/>
                  <a:pt x="176" y="56"/>
                  <a:pt x="176" y="56"/>
                </a:cubicBezTo>
                <a:cubicBezTo>
                  <a:pt x="176" y="52"/>
                  <a:pt x="172" y="48"/>
                  <a:pt x="168" y="48"/>
                </a:cubicBezTo>
                <a:moveTo>
                  <a:pt x="144" y="16"/>
                </a:moveTo>
                <a:cubicBezTo>
                  <a:pt x="144" y="48"/>
                  <a:pt x="144" y="48"/>
                  <a:pt x="144" y="48"/>
                </a:cubicBezTo>
                <a:cubicBezTo>
                  <a:pt x="128" y="48"/>
                  <a:pt x="128" y="48"/>
                  <a:pt x="128" y="48"/>
                </a:cubicBezTo>
                <a:cubicBezTo>
                  <a:pt x="128" y="24"/>
                  <a:pt x="128" y="24"/>
                  <a:pt x="128" y="24"/>
                </a:cubicBezTo>
                <a:cubicBezTo>
                  <a:pt x="120" y="16"/>
                  <a:pt x="120" y="16"/>
                  <a:pt x="120" y="16"/>
                </a:cubicBezTo>
                <a:lnTo>
                  <a:pt x="144" y="16"/>
                </a:lnTo>
                <a:close/>
                <a:moveTo>
                  <a:pt x="104" y="12"/>
                </a:moveTo>
                <a:cubicBezTo>
                  <a:pt x="116" y="24"/>
                  <a:pt x="116" y="24"/>
                  <a:pt x="116" y="24"/>
                </a:cubicBezTo>
                <a:cubicBezTo>
                  <a:pt x="104" y="24"/>
                  <a:pt x="104" y="24"/>
                  <a:pt x="104" y="24"/>
                </a:cubicBezTo>
                <a:lnTo>
                  <a:pt x="104" y="12"/>
                </a:lnTo>
                <a:close/>
                <a:moveTo>
                  <a:pt x="32" y="8"/>
                </a:moveTo>
                <a:cubicBezTo>
                  <a:pt x="96" y="8"/>
                  <a:pt x="96" y="8"/>
                  <a:pt x="96" y="8"/>
                </a:cubicBezTo>
                <a:cubicBezTo>
                  <a:pt x="96" y="28"/>
                  <a:pt x="96" y="28"/>
                  <a:pt x="96" y="28"/>
                </a:cubicBezTo>
                <a:cubicBezTo>
                  <a:pt x="96" y="30"/>
                  <a:pt x="98" y="32"/>
                  <a:pt x="100" y="32"/>
                </a:cubicBezTo>
                <a:cubicBezTo>
                  <a:pt x="120" y="32"/>
                  <a:pt x="120" y="32"/>
                  <a:pt x="120" y="32"/>
                </a:cubicBezTo>
                <a:cubicBezTo>
                  <a:pt x="120" y="48"/>
                  <a:pt x="120" y="48"/>
                  <a:pt x="120" y="48"/>
                </a:cubicBezTo>
                <a:cubicBezTo>
                  <a:pt x="32" y="48"/>
                  <a:pt x="32" y="48"/>
                  <a:pt x="32" y="48"/>
                </a:cubicBezTo>
                <a:lnTo>
                  <a:pt x="32" y="8"/>
                </a:lnTo>
                <a:close/>
                <a:moveTo>
                  <a:pt x="152" y="168"/>
                </a:moveTo>
                <a:cubicBezTo>
                  <a:pt x="24" y="168"/>
                  <a:pt x="24" y="168"/>
                  <a:pt x="24" y="168"/>
                </a:cubicBezTo>
                <a:cubicBezTo>
                  <a:pt x="24" y="80"/>
                  <a:pt x="24" y="80"/>
                  <a:pt x="24" y="80"/>
                </a:cubicBezTo>
                <a:cubicBezTo>
                  <a:pt x="152" y="80"/>
                  <a:pt x="152" y="80"/>
                  <a:pt x="152" y="80"/>
                </a:cubicBezTo>
                <a:lnTo>
                  <a:pt x="152" y="168"/>
                </a:lnTo>
                <a:close/>
                <a:moveTo>
                  <a:pt x="168" y="72"/>
                </a:moveTo>
                <a:cubicBezTo>
                  <a:pt x="8" y="72"/>
                  <a:pt x="8" y="72"/>
                  <a:pt x="8" y="72"/>
                </a:cubicBezTo>
                <a:cubicBezTo>
                  <a:pt x="8" y="56"/>
                  <a:pt x="8" y="56"/>
                  <a:pt x="8" y="56"/>
                </a:cubicBezTo>
                <a:cubicBezTo>
                  <a:pt x="168" y="56"/>
                  <a:pt x="168" y="56"/>
                  <a:pt x="168" y="56"/>
                </a:cubicBezTo>
                <a:lnTo>
                  <a:pt x="168" y="7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12">
            <a:extLst>
              <a:ext uri="{FF2B5EF4-FFF2-40B4-BE49-F238E27FC236}">
                <a16:creationId xmlns:a16="http://schemas.microsoft.com/office/drawing/2014/main" id="{6750948C-7D12-4F84-973C-DBE07358D89F}"/>
              </a:ext>
            </a:extLst>
          </p:cNvPr>
          <p:cNvSpPr>
            <a:spLocks noEditPoints="1"/>
          </p:cNvSpPr>
          <p:nvPr/>
        </p:nvSpPr>
        <p:spPr bwMode="auto">
          <a:xfrm>
            <a:off x="5479428" y="3173269"/>
            <a:ext cx="237672" cy="236497"/>
          </a:xfrm>
          <a:custGeom>
            <a:avLst/>
            <a:gdLst>
              <a:gd name="T0" fmla="*/ 176 w 176"/>
              <a:gd name="T1" fmla="*/ 52 h 176"/>
              <a:gd name="T2" fmla="*/ 175 w 176"/>
              <a:gd name="T3" fmla="*/ 50 h 176"/>
              <a:gd name="T4" fmla="*/ 175 w 176"/>
              <a:gd name="T5" fmla="*/ 50 h 176"/>
              <a:gd name="T6" fmla="*/ 175 w 176"/>
              <a:gd name="T7" fmla="*/ 49 h 176"/>
              <a:gd name="T8" fmla="*/ 175 w 176"/>
              <a:gd name="T9" fmla="*/ 49 h 176"/>
              <a:gd name="T10" fmla="*/ 127 w 176"/>
              <a:gd name="T11" fmla="*/ 2 h 176"/>
              <a:gd name="T12" fmla="*/ 127 w 176"/>
              <a:gd name="T13" fmla="*/ 2 h 176"/>
              <a:gd name="T14" fmla="*/ 124 w 176"/>
              <a:gd name="T15" fmla="*/ 0 h 176"/>
              <a:gd name="T16" fmla="*/ 52 w 176"/>
              <a:gd name="T17" fmla="*/ 0 h 176"/>
              <a:gd name="T18" fmla="*/ 49 w 176"/>
              <a:gd name="T19" fmla="*/ 2 h 176"/>
              <a:gd name="T20" fmla="*/ 49 w 176"/>
              <a:gd name="T21" fmla="*/ 2 h 176"/>
              <a:gd name="T22" fmla="*/ 1 w 176"/>
              <a:gd name="T23" fmla="*/ 49 h 176"/>
              <a:gd name="T24" fmla="*/ 1 w 176"/>
              <a:gd name="T25" fmla="*/ 49 h 176"/>
              <a:gd name="T26" fmla="*/ 1 w 176"/>
              <a:gd name="T27" fmla="*/ 50 h 176"/>
              <a:gd name="T28" fmla="*/ 1 w 176"/>
              <a:gd name="T29" fmla="*/ 50 h 176"/>
              <a:gd name="T30" fmla="*/ 0 w 176"/>
              <a:gd name="T31" fmla="*/ 52 h 176"/>
              <a:gd name="T32" fmla="*/ 1 w 176"/>
              <a:gd name="T33" fmla="*/ 54 h 176"/>
              <a:gd name="T34" fmla="*/ 1 w 176"/>
              <a:gd name="T35" fmla="*/ 55 h 176"/>
              <a:gd name="T36" fmla="*/ 85 w 176"/>
              <a:gd name="T37" fmla="*/ 175 h 176"/>
              <a:gd name="T38" fmla="*/ 85 w 176"/>
              <a:gd name="T39" fmla="*/ 174 h 176"/>
              <a:gd name="T40" fmla="*/ 88 w 176"/>
              <a:gd name="T41" fmla="*/ 176 h 176"/>
              <a:gd name="T42" fmla="*/ 91 w 176"/>
              <a:gd name="T43" fmla="*/ 174 h 176"/>
              <a:gd name="T44" fmla="*/ 91 w 176"/>
              <a:gd name="T45" fmla="*/ 175 h 176"/>
              <a:gd name="T46" fmla="*/ 175 w 176"/>
              <a:gd name="T47" fmla="*/ 55 h 176"/>
              <a:gd name="T48" fmla="*/ 175 w 176"/>
              <a:gd name="T49" fmla="*/ 54 h 176"/>
              <a:gd name="T50" fmla="*/ 176 w 176"/>
              <a:gd name="T51" fmla="*/ 52 h 176"/>
              <a:gd name="T52" fmla="*/ 122 w 176"/>
              <a:gd name="T53" fmla="*/ 8 h 176"/>
              <a:gd name="T54" fmla="*/ 162 w 176"/>
              <a:gd name="T55" fmla="*/ 48 h 176"/>
              <a:gd name="T56" fmla="*/ 126 w 176"/>
              <a:gd name="T57" fmla="*/ 48 h 176"/>
              <a:gd name="T58" fmla="*/ 106 w 176"/>
              <a:gd name="T59" fmla="*/ 8 h 176"/>
              <a:gd name="T60" fmla="*/ 122 w 176"/>
              <a:gd name="T61" fmla="*/ 8 h 176"/>
              <a:gd name="T62" fmla="*/ 98 w 176"/>
              <a:gd name="T63" fmla="*/ 8 h 176"/>
              <a:gd name="T64" fmla="*/ 118 w 176"/>
              <a:gd name="T65" fmla="*/ 48 h 176"/>
              <a:gd name="T66" fmla="*/ 58 w 176"/>
              <a:gd name="T67" fmla="*/ 48 h 176"/>
              <a:gd name="T68" fmla="*/ 78 w 176"/>
              <a:gd name="T69" fmla="*/ 8 h 176"/>
              <a:gd name="T70" fmla="*/ 98 w 176"/>
              <a:gd name="T71" fmla="*/ 8 h 176"/>
              <a:gd name="T72" fmla="*/ 54 w 176"/>
              <a:gd name="T73" fmla="*/ 8 h 176"/>
              <a:gd name="T74" fmla="*/ 70 w 176"/>
              <a:gd name="T75" fmla="*/ 8 h 176"/>
              <a:gd name="T76" fmla="*/ 50 w 176"/>
              <a:gd name="T77" fmla="*/ 48 h 176"/>
              <a:gd name="T78" fmla="*/ 14 w 176"/>
              <a:gd name="T79" fmla="*/ 48 h 176"/>
              <a:gd name="T80" fmla="*/ 54 w 176"/>
              <a:gd name="T81" fmla="*/ 8 h 176"/>
              <a:gd name="T82" fmla="*/ 12 w 176"/>
              <a:gd name="T83" fmla="*/ 56 h 176"/>
              <a:gd name="T84" fmla="*/ 49 w 176"/>
              <a:gd name="T85" fmla="*/ 56 h 176"/>
              <a:gd name="T86" fmla="*/ 77 w 176"/>
              <a:gd name="T87" fmla="*/ 149 h 176"/>
              <a:gd name="T88" fmla="*/ 12 w 176"/>
              <a:gd name="T89" fmla="*/ 56 h 176"/>
              <a:gd name="T90" fmla="*/ 88 w 176"/>
              <a:gd name="T91" fmla="*/ 158 h 176"/>
              <a:gd name="T92" fmla="*/ 57 w 176"/>
              <a:gd name="T93" fmla="*/ 56 h 176"/>
              <a:gd name="T94" fmla="*/ 119 w 176"/>
              <a:gd name="T95" fmla="*/ 56 h 176"/>
              <a:gd name="T96" fmla="*/ 88 w 176"/>
              <a:gd name="T97" fmla="*/ 158 h 176"/>
              <a:gd name="T98" fmla="*/ 99 w 176"/>
              <a:gd name="T99" fmla="*/ 149 h 176"/>
              <a:gd name="T100" fmla="*/ 127 w 176"/>
              <a:gd name="T101" fmla="*/ 56 h 176"/>
              <a:gd name="T102" fmla="*/ 164 w 176"/>
              <a:gd name="T103" fmla="*/ 56 h 176"/>
              <a:gd name="T104" fmla="*/ 99 w 176"/>
              <a:gd name="T105" fmla="*/ 149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</a:cxnLst>
            <a:rect l="0" t="0" r="r" b="b"/>
            <a:pathLst>
              <a:path w="176" h="176">
                <a:moveTo>
                  <a:pt x="176" y="52"/>
                </a:moveTo>
                <a:cubicBezTo>
                  <a:pt x="176" y="51"/>
                  <a:pt x="176" y="50"/>
                  <a:pt x="175" y="50"/>
                </a:cubicBezTo>
                <a:cubicBezTo>
                  <a:pt x="175" y="50"/>
                  <a:pt x="175" y="50"/>
                  <a:pt x="175" y="50"/>
                </a:cubicBezTo>
                <a:cubicBezTo>
                  <a:pt x="175" y="49"/>
                  <a:pt x="175" y="49"/>
                  <a:pt x="175" y="49"/>
                </a:cubicBezTo>
                <a:cubicBezTo>
                  <a:pt x="175" y="49"/>
                  <a:pt x="175" y="49"/>
                  <a:pt x="175" y="49"/>
                </a:cubicBezTo>
                <a:cubicBezTo>
                  <a:pt x="127" y="2"/>
                  <a:pt x="127" y="2"/>
                  <a:pt x="127" y="2"/>
                </a:cubicBezTo>
                <a:cubicBezTo>
                  <a:pt x="127" y="2"/>
                  <a:pt x="127" y="2"/>
                  <a:pt x="127" y="2"/>
                </a:cubicBezTo>
                <a:cubicBezTo>
                  <a:pt x="126" y="1"/>
                  <a:pt x="125" y="0"/>
                  <a:pt x="124" y="0"/>
                </a:cubicBezTo>
                <a:cubicBezTo>
                  <a:pt x="52" y="0"/>
                  <a:pt x="52" y="0"/>
                  <a:pt x="52" y="0"/>
                </a:cubicBezTo>
                <a:cubicBezTo>
                  <a:pt x="51" y="0"/>
                  <a:pt x="50" y="1"/>
                  <a:pt x="49" y="2"/>
                </a:cubicBezTo>
                <a:cubicBezTo>
                  <a:pt x="49" y="2"/>
                  <a:pt x="49" y="2"/>
                  <a:pt x="49" y="2"/>
                </a:cubicBezTo>
                <a:cubicBezTo>
                  <a:pt x="1" y="49"/>
                  <a:pt x="1" y="49"/>
                  <a:pt x="1" y="49"/>
                </a:cubicBezTo>
                <a:cubicBezTo>
                  <a:pt x="1" y="49"/>
                  <a:pt x="1" y="49"/>
                  <a:pt x="1" y="49"/>
                </a:cubicBezTo>
                <a:cubicBezTo>
                  <a:pt x="1" y="50"/>
                  <a:pt x="1" y="50"/>
                  <a:pt x="1" y="50"/>
                </a:cubicBezTo>
                <a:cubicBezTo>
                  <a:pt x="1" y="50"/>
                  <a:pt x="1" y="50"/>
                  <a:pt x="1" y="50"/>
                </a:cubicBezTo>
                <a:cubicBezTo>
                  <a:pt x="0" y="50"/>
                  <a:pt x="0" y="51"/>
                  <a:pt x="0" y="52"/>
                </a:cubicBezTo>
                <a:cubicBezTo>
                  <a:pt x="0" y="53"/>
                  <a:pt x="0" y="54"/>
                  <a:pt x="1" y="54"/>
                </a:cubicBezTo>
                <a:cubicBezTo>
                  <a:pt x="1" y="55"/>
                  <a:pt x="1" y="55"/>
                  <a:pt x="1" y="55"/>
                </a:cubicBezTo>
                <a:cubicBezTo>
                  <a:pt x="85" y="175"/>
                  <a:pt x="85" y="175"/>
                  <a:pt x="85" y="175"/>
                </a:cubicBezTo>
                <a:cubicBezTo>
                  <a:pt x="85" y="174"/>
                  <a:pt x="85" y="174"/>
                  <a:pt x="85" y="174"/>
                </a:cubicBezTo>
                <a:cubicBezTo>
                  <a:pt x="86" y="175"/>
                  <a:pt x="87" y="176"/>
                  <a:pt x="88" y="176"/>
                </a:cubicBezTo>
                <a:cubicBezTo>
                  <a:pt x="89" y="176"/>
                  <a:pt x="90" y="175"/>
                  <a:pt x="91" y="174"/>
                </a:cubicBezTo>
                <a:cubicBezTo>
                  <a:pt x="91" y="175"/>
                  <a:pt x="91" y="175"/>
                  <a:pt x="91" y="175"/>
                </a:cubicBezTo>
                <a:cubicBezTo>
                  <a:pt x="175" y="55"/>
                  <a:pt x="175" y="55"/>
                  <a:pt x="175" y="55"/>
                </a:cubicBezTo>
                <a:cubicBezTo>
                  <a:pt x="175" y="54"/>
                  <a:pt x="175" y="54"/>
                  <a:pt x="175" y="54"/>
                </a:cubicBezTo>
                <a:cubicBezTo>
                  <a:pt x="176" y="54"/>
                  <a:pt x="176" y="53"/>
                  <a:pt x="176" y="52"/>
                </a:cubicBezTo>
                <a:moveTo>
                  <a:pt x="122" y="8"/>
                </a:moveTo>
                <a:cubicBezTo>
                  <a:pt x="162" y="48"/>
                  <a:pt x="162" y="48"/>
                  <a:pt x="162" y="48"/>
                </a:cubicBezTo>
                <a:cubicBezTo>
                  <a:pt x="126" y="48"/>
                  <a:pt x="126" y="48"/>
                  <a:pt x="126" y="48"/>
                </a:cubicBezTo>
                <a:cubicBezTo>
                  <a:pt x="106" y="8"/>
                  <a:pt x="106" y="8"/>
                  <a:pt x="106" y="8"/>
                </a:cubicBezTo>
                <a:lnTo>
                  <a:pt x="122" y="8"/>
                </a:lnTo>
                <a:close/>
                <a:moveTo>
                  <a:pt x="98" y="8"/>
                </a:moveTo>
                <a:cubicBezTo>
                  <a:pt x="118" y="48"/>
                  <a:pt x="118" y="48"/>
                  <a:pt x="118" y="48"/>
                </a:cubicBezTo>
                <a:cubicBezTo>
                  <a:pt x="58" y="48"/>
                  <a:pt x="58" y="48"/>
                  <a:pt x="58" y="48"/>
                </a:cubicBezTo>
                <a:cubicBezTo>
                  <a:pt x="78" y="8"/>
                  <a:pt x="78" y="8"/>
                  <a:pt x="78" y="8"/>
                </a:cubicBezTo>
                <a:lnTo>
                  <a:pt x="98" y="8"/>
                </a:lnTo>
                <a:close/>
                <a:moveTo>
                  <a:pt x="54" y="8"/>
                </a:moveTo>
                <a:cubicBezTo>
                  <a:pt x="70" y="8"/>
                  <a:pt x="70" y="8"/>
                  <a:pt x="70" y="8"/>
                </a:cubicBezTo>
                <a:cubicBezTo>
                  <a:pt x="50" y="48"/>
                  <a:pt x="50" y="48"/>
                  <a:pt x="50" y="48"/>
                </a:cubicBezTo>
                <a:cubicBezTo>
                  <a:pt x="14" y="48"/>
                  <a:pt x="14" y="48"/>
                  <a:pt x="14" y="48"/>
                </a:cubicBezTo>
                <a:lnTo>
                  <a:pt x="54" y="8"/>
                </a:lnTo>
                <a:close/>
                <a:moveTo>
                  <a:pt x="12" y="56"/>
                </a:moveTo>
                <a:cubicBezTo>
                  <a:pt x="49" y="56"/>
                  <a:pt x="49" y="56"/>
                  <a:pt x="49" y="56"/>
                </a:cubicBezTo>
                <a:cubicBezTo>
                  <a:pt x="77" y="149"/>
                  <a:pt x="77" y="149"/>
                  <a:pt x="77" y="149"/>
                </a:cubicBezTo>
                <a:lnTo>
                  <a:pt x="12" y="56"/>
                </a:lnTo>
                <a:close/>
                <a:moveTo>
                  <a:pt x="88" y="158"/>
                </a:moveTo>
                <a:cubicBezTo>
                  <a:pt x="57" y="56"/>
                  <a:pt x="57" y="56"/>
                  <a:pt x="57" y="56"/>
                </a:cubicBezTo>
                <a:cubicBezTo>
                  <a:pt x="119" y="56"/>
                  <a:pt x="119" y="56"/>
                  <a:pt x="119" y="56"/>
                </a:cubicBezTo>
                <a:lnTo>
                  <a:pt x="88" y="158"/>
                </a:lnTo>
                <a:close/>
                <a:moveTo>
                  <a:pt x="99" y="149"/>
                </a:moveTo>
                <a:cubicBezTo>
                  <a:pt x="127" y="56"/>
                  <a:pt x="127" y="56"/>
                  <a:pt x="127" y="56"/>
                </a:cubicBezTo>
                <a:cubicBezTo>
                  <a:pt x="164" y="56"/>
                  <a:pt x="164" y="56"/>
                  <a:pt x="164" y="56"/>
                </a:cubicBezTo>
                <a:lnTo>
                  <a:pt x="99" y="149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A8DE8A4-7F11-4953-96A2-C863D4E9320D}"/>
              </a:ext>
            </a:extLst>
          </p:cNvPr>
          <p:cNvSpPr/>
          <p:nvPr/>
        </p:nvSpPr>
        <p:spPr>
          <a:xfrm>
            <a:off x="5131321" y="1174642"/>
            <a:ext cx="933887" cy="933888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id="{508464F5-E7B3-4BFB-B696-15EC1CEAF83A}"/>
              </a:ext>
            </a:extLst>
          </p:cNvPr>
          <p:cNvSpPr>
            <a:spLocks noEditPoints="1"/>
          </p:cNvSpPr>
          <p:nvPr/>
        </p:nvSpPr>
        <p:spPr bwMode="auto">
          <a:xfrm>
            <a:off x="5468701" y="1362798"/>
            <a:ext cx="259127" cy="259128"/>
          </a:xfrm>
          <a:custGeom>
            <a:avLst/>
            <a:gdLst>
              <a:gd name="T0" fmla="*/ 175 w 176"/>
              <a:gd name="T1" fmla="*/ 85 h 176"/>
              <a:gd name="T2" fmla="*/ 144 w 176"/>
              <a:gd name="T3" fmla="*/ 54 h 176"/>
              <a:gd name="T4" fmla="*/ 144 w 176"/>
              <a:gd name="T5" fmla="*/ 12 h 176"/>
              <a:gd name="T6" fmla="*/ 140 w 176"/>
              <a:gd name="T7" fmla="*/ 8 h 176"/>
              <a:gd name="T8" fmla="*/ 116 w 176"/>
              <a:gd name="T9" fmla="*/ 8 h 176"/>
              <a:gd name="T10" fmla="*/ 112 w 176"/>
              <a:gd name="T11" fmla="*/ 12 h 176"/>
              <a:gd name="T12" fmla="*/ 112 w 176"/>
              <a:gd name="T13" fmla="*/ 22 h 176"/>
              <a:gd name="T14" fmla="*/ 91 w 176"/>
              <a:gd name="T15" fmla="*/ 1 h 176"/>
              <a:gd name="T16" fmla="*/ 88 w 176"/>
              <a:gd name="T17" fmla="*/ 0 h 176"/>
              <a:gd name="T18" fmla="*/ 85 w 176"/>
              <a:gd name="T19" fmla="*/ 1 h 176"/>
              <a:gd name="T20" fmla="*/ 1 w 176"/>
              <a:gd name="T21" fmla="*/ 85 h 176"/>
              <a:gd name="T22" fmla="*/ 0 w 176"/>
              <a:gd name="T23" fmla="*/ 88 h 176"/>
              <a:gd name="T24" fmla="*/ 4 w 176"/>
              <a:gd name="T25" fmla="*/ 92 h 176"/>
              <a:gd name="T26" fmla="*/ 7 w 176"/>
              <a:gd name="T27" fmla="*/ 91 h 176"/>
              <a:gd name="T28" fmla="*/ 24 w 176"/>
              <a:gd name="T29" fmla="*/ 74 h 176"/>
              <a:gd name="T30" fmla="*/ 24 w 176"/>
              <a:gd name="T31" fmla="*/ 172 h 176"/>
              <a:gd name="T32" fmla="*/ 28 w 176"/>
              <a:gd name="T33" fmla="*/ 176 h 176"/>
              <a:gd name="T34" fmla="*/ 148 w 176"/>
              <a:gd name="T35" fmla="*/ 176 h 176"/>
              <a:gd name="T36" fmla="*/ 152 w 176"/>
              <a:gd name="T37" fmla="*/ 172 h 176"/>
              <a:gd name="T38" fmla="*/ 152 w 176"/>
              <a:gd name="T39" fmla="*/ 74 h 176"/>
              <a:gd name="T40" fmla="*/ 169 w 176"/>
              <a:gd name="T41" fmla="*/ 91 h 176"/>
              <a:gd name="T42" fmla="*/ 172 w 176"/>
              <a:gd name="T43" fmla="*/ 92 h 176"/>
              <a:gd name="T44" fmla="*/ 176 w 176"/>
              <a:gd name="T45" fmla="*/ 88 h 176"/>
              <a:gd name="T46" fmla="*/ 175 w 176"/>
              <a:gd name="T47" fmla="*/ 85 h 176"/>
              <a:gd name="T48" fmla="*/ 120 w 176"/>
              <a:gd name="T49" fmla="*/ 16 h 176"/>
              <a:gd name="T50" fmla="*/ 136 w 176"/>
              <a:gd name="T51" fmla="*/ 16 h 176"/>
              <a:gd name="T52" fmla="*/ 136 w 176"/>
              <a:gd name="T53" fmla="*/ 46 h 176"/>
              <a:gd name="T54" fmla="*/ 120 w 176"/>
              <a:gd name="T55" fmla="*/ 30 h 176"/>
              <a:gd name="T56" fmla="*/ 120 w 176"/>
              <a:gd name="T57" fmla="*/ 16 h 176"/>
              <a:gd name="T58" fmla="*/ 64 w 176"/>
              <a:gd name="T59" fmla="*/ 168 h 176"/>
              <a:gd name="T60" fmla="*/ 32 w 176"/>
              <a:gd name="T61" fmla="*/ 168 h 176"/>
              <a:gd name="T62" fmla="*/ 32 w 176"/>
              <a:gd name="T63" fmla="*/ 160 h 176"/>
              <a:gd name="T64" fmla="*/ 64 w 176"/>
              <a:gd name="T65" fmla="*/ 160 h 176"/>
              <a:gd name="T66" fmla="*/ 64 w 176"/>
              <a:gd name="T67" fmla="*/ 168 h 176"/>
              <a:gd name="T68" fmla="*/ 104 w 176"/>
              <a:gd name="T69" fmla="*/ 168 h 176"/>
              <a:gd name="T70" fmla="*/ 72 w 176"/>
              <a:gd name="T71" fmla="*/ 168 h 176"/>
              <a:gd name="T72" fmla="*/ 72 w 176"/>
              <a:gd name="T73" fmla="*/ 104 h 176"/>
              <a:gd name="T74" fmla="*/ 104 w 176"/>
              <a:gd name="T75" fmla="*/ 104 h 176"/>
              <a:gd name="T76" fmla="*/ 104 w 176"/>
              <a:gd name="T77" fmla="*/ 168 h 176"/>
              <a:gd name="T78" fmla="*/ 144 w 176"/>
              <a:gd name="T79" fmla="*/ 168 h 176"/>
              <a:gd name="T80" fmla="*/ 112 w 176"/>
              <a:gd name="T81" fmla="*/ 168 h 176"/>
              <a:gd name="T82" fmla="*/ 112 w 176"/>
              <a:gd name="T83" fmla="*/ 160 h 176"/>
              <a:gd name="T84" fmla="*/ 144 w 176"/>
              <a:gd name="T85" fmla="*/ 160 h 176"/>
              <a:gd name="T86" fmla="*/ 144 w 176"/>
              <a:gd name="T87" fmla="*/ 168 h 176"/>
              <a:gd name="T88" fmla="*/ 144 w 176"/>
              <a:gd name="T89" fmla="*/ 152 h 176"/>
              <a:gd name="T90" fmla="*/ 112 w 176"/>
              <a:gd name="T91" fmla="*/ 152 h 176"/>
              <a:gd name="T92" fmla="*/ 112 w 176"/>
              <a:gd name="T93" fmla="*/ 100 h 176"/>
              <a:gd name="T94" fmla="*/ 108 w 176"/>
              <a:gd name="T95" fmla="*/ 96 h 176"/>
              <a:gd name="T96" fmla="*/ 68 w 176"/>
              <a:gd name="T97" fmla="*/ 96 h 176"/>
              <a:gd name="T98" fmla="*/ 64 w 176"/>
              <a:gd name="T99" fmla="*/ 100 h 176"/>
              <a:gd name="T100" fmla="*/ 64 w 176"/>
              <a:gd name="T101" fmla="*/ 152 h 176"/>
              <a:gd name="T102" fmla="*/ 32 w 176"/>
              <a:gd name="T103" fmla="*/ 152 h 176"/>
              <a:gd name="T104" fmla="*/ 32 w 176"/>
              <a:gd name="T105" fmla="*/ 66 h 176"/>
              <a:gd name="T106" fmla="*/ 88 w 176"/>
              <a:gd name="T107" fmla="*/ 10 h 176"/>
              <a:gd name="T108" fmla="*/ 144 w 176"/>
              <a:gd name="T109" fmla="*/ 66 h 176"/>
              <a:gd name="T110" fmla="*/ 144 w 176"/>
              <a:gd name="T111" fmla="*/ 152 h 176"/>
              <a:gd name="T112" fmla="*/ 92 w 176"/>
              <a:gd name="T113" fmla="*/ 144 h 176"/>
              <a:gd name="T114" fmla="*/ 96 w 176"/>
              <a:gd name="T115" fmla="*/ 140 h 176"/>
              <a:gd name="T116" fmla="*/ 92 w 176"/>
              <a:gd name="T117" fmla="*/ 136 h 176"/>
              <a:gd name="T118" fmla="*/ 88 w 176"/>
              <a:gd name="T119" fmla="*/ 140 h 176"/>
              <a:gd name="T120" fmla="*/ 92 w 176"/>
              <a:gd name="T121" fmla="*/ 144 h 1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176" h="176">
                <a:moveTo>
                  <a:pt x="175" y="85"/>
                </a:moveTo>
                <a:cubicBezTo>
                  <a:pt x="144" y="54"/>
                  <a:pt x="144" y="54"/>
                  <a:pt x="144" y="54"/>
                </a:cubicBezTo>
                <a:cubicBezTo>
                  <a:pt x="144" y="12"/>
                  <a:pt x="144" y="12"/>
                  <a:pt x="144" y="12"/>
                </a:cubicBezTo>
                <a:cubicBezTo>
                  <a:pt x="144" y="10"/>
                  <a:pt x="142" y="8"/>
                  <a:pt x="140" y="8"/>
                </a:cubicBezTo>
                <a:cubicBezTo>
                  <a:pt x="116" y="8"/>
                  <a:pt x="116" y="8"/>
                  <a:pt x="116" y="8"/>
                </a:cubicBezTo>
                <a:cubicBezTo>
                  <a:pt x="114" y="8"/>
                  <a:pt x="112" y="10"/>
                  <a:pt x="112" y="12"/>
                </a:cubicBezTo>
                <a:cubicBezTo>
                  <a:pt x="112" y="22"/>
                  <a:pt x="112" y="22"/>
                  <a:pt x="112" y="22"/>
                </a:cubicBezTo>
                <a:cubicBezTo>
                  <a:pt x="91" y="1"/>
                  <a:pt x="91" y="1"/>
                  <a:pt x="91" y="1"/>
                </a:cubicBezTo>
                <a:cubicBezTo>
                  <a:pt x="90" y="0"/>
                  <a:pt x="89" y="0"/>
                  <a:pt x="88" y="0"/>
                </a:cubicBezTo>
                <a:cubicBezTo>
                  <a:pt x="87" y="0"/>
                  <a:pt x="86" y="0"/>
                  <a:pt x="85" y="1"/>
                </a:cubicBezTo>
                <a:cubicBezTo>
                  <a:pt x="1" y="85"/>
                  <a:pt x="1" y="85"/>
                  <a:pt x="1" y="85"/>
                </a:cubicBezTo>
                <a:cubicBezTo>
                  <a:pt x="0" y="86"/>
                  <a:pt x="0" y="87"/>
                  <a:pt x="0" y="88"/>
                </a:cubicBezTo>
                <a:cubicBezTo>
                  <a:pt x="0" y="90"/>
                  <a:pt x="2" y="92"/>
                  <a:pt x="4" y="92"/>
                </a:cubicBezTo>
                <a:cubicBezTo>
                  <a:pt x="5" y="92"/>
                  <a:pt x="6" y="92"/>
                  <a:pt x="7" y="91"/>
                </a:cubicBezTo>
                <a:cubicBezTo>
                  <a:pt x="24" y="74"/>
                  <a:pt x="24" y="74"/>
                  <a:pt x="24" y="74"/>
                </a:cubicBezTo>
                <a:cubicBezTo>
                  <a:pt x="24" y="172"/>
                  <a:pt x="24" y="172"/>
                  <a:pt x="24" y="172"/>
                </a:cubicBezTo>
                <a:cubicBezTo>
                  <a:pt x="24" y="174"/>
                  <a:pt x="26" y="176"/>
                  <a:pt x="28" y="176"/>
                </a:cubicBezTo>
                <a:cubicBezTo>
                  <a:pt x="148" y="176"/>
                  <a:pt x="148" y="176"/>
                  <a:pt x="148" y="176"/>
                </a:cubicBezTo>
                <a:cubicBezTo>
                  <a:pt x="150" y="176"/>
                  <a:pt x="152" y="174"/>
                  <a:pt x="152" y="172"/>
                </a:cubicBezTo>
                <a:cubicBezTo>
                  <a:pt x="152" y="74"/>
                  <a:pt x="152" y="74"/>
                  <a:pt x="152" y="74"/>
                </a:cubicBezTo>
                <a:cubicBezTo>
                  <a:pt x="169" y="91"/>
                  <a:pt x="169" y="91"/>
                  <a:pt x="169" y="91"/>
                </a:cubicBezTo>
                <a:cubicBezTo>
                  <a:pt x="170" y="92"/>
                  <a:pt x="171" y="92"/>
                  <a:pt x="172" y="92"/>
                </a:cubicBezTo>
                <a:cubicBezTo>
                  <a:pt x="174" y="92"/>
                  <a:pt x="176" y="90"/>
                  <a:pt x="176" y="88"/>
                </a:cubicBezTo>
                <a:cubicBezTo>
                  <a:pt x="176" y="87"/>
                  <a:pt x="176" y="86"/>
                  <a:pt x="175" y="85"/>
                </a:cubicBezTo>
                <a:moveTo>
                  <a:pt x="120" y="16"/>
                </a:moveTo>
                <a:cubicBezTo>
                  <a:pt x="136" y="16"/>
                  <a:pt x="136" y="16"/>
                  <a:pt x="136" y="16"/>
                </a:cubicBezTo>
                <a:cubicBezTo>
                  <a:pt x="136" y="46"/>
                  <a:pt x="136" y="46"/>
                  <a:pt x="136" y="46"/>
                </a:cubicBezTo>
                <a:cubicBezTo>
                  <a:pt x="120" y="30"/>
                  <a:pt x="120" y="30"/>
                  <a:pt x="120" y="30"/>
                </a:cubicBezTo>
                <a:lnTo>
                  <a:pt x="120" y="16"/>
                </a:lnTo>
                <a:close/>
                <a:moveTo>
                  <a:pt x="64" y="168"/>
                </a:moveTo>
                <a:cubicBezTo>
                  <a:pt x="32" y="168"/>
                  <a:pt x="32" y="168"/>
                  <a:pt x="32" y="168"/>
                </a:cubicBezTo>
                <a:cubicBezTo>
                  <a:pt x="32" y="160"/>
                  <a:pt x="32" y="160"/>
                  <a:pt x="32" y="160"/>
                </a:cubicBezTo>
                <a:cubicBezTo>
                  <a:pt x="64" y="160"/>
                  <a:pt x="64" y="160"/>
                  <a:pt x="64" y="160"/>
                </a:cubicBezTo>
                <a:lnTo>
                  <a:pt x="64" y="168"/>
                </a:lnTo>
                <a:close/>
                <a:moveTo>
                  <a:pt x="104" y="168"/>
                </a:moveTo>
                <a:cubicBezTo>
                  <a:pt x="72" y="168"/>
                  <a:pt x="72" y="168"/>
                  <a:pt x="72" y="168"/>
                </a:cubicBezTo>
                <a:cubicBezTo>
                  <a:pt x="72" y="104"/>
                  <a:pt x="72" y="104"/>
                  <a:pt x="72" y="104"/>
                </a:cubicBezTo>
                <a:cubicBezTo>
                  <a:pt x="104" y="104"/>
                  <a:pt x="104" y="104"/>
                  <a:pt x="104" y="104"/>
                </a:cubicBezTo>
                <a:lnTo>
                  <a:pt x="104" y="168"/>
                </a:lnTo>
                <a:close/>
                <a:moveTo>
                  <a:pt x="144" y="168"/>
                </a:moveTo>
                <a:cubicBezTo>
                  <a:pt x="112" y="168"/>
                  <a:pt x="112" y="168"/>
                  <a:pt x="112" y="168"/>
                </a:cubicBezTo>
                <a:cubicBezTo>
                  <a:pt x="112" y="160"/>
                  <a:pt x="112" y="160"/>
                  <a:pt x="112" y="160"/>
                </a:cubicBezTo>
                <a:cubicBezTo>
                  <a:pt x="144" y="160"/>
                  <a:pt x="144" y="160"/>
                  <a:pt x="144" y="160"/>
                </a:cubicBezTo>
                <a:lnTo>
                  <a:pt x="144" y="168"/>
                </a:lnTo>
                <a:close/>
                <a:moveTo>
                  <a:pt x="144" y="152"/>
                </a:moveTo>
                <a:cubicBezTo>
                  <a:pt x="112" y="152"/>
                  <a:pt x="112" y="152"/>
                  <a:pt x="112" y="152"/>
                </a:cubicBezTo>
                <a:cubicBezTo>
                  <a:pt x="112" y="100"/>
                  <a:pt x="112" y="100"/>
                  <a:pt x="112" y="100"/>
                </a:cubicBezTo>
                <a:cubicBezTo>
                  <a:pt x="112" y="98"/>
                  <a:pt x="110" y="96"/>
                  <a:pt x="108" y="96"/>
                </a:cubicBezTo>
                <a:cubicBezTo>
                  <a:pt x="68" y="96"/>
                  <a:pt x="68" y="96"/>
                  <a:pt x="68" y="96"/>
                </a:cubicBezTo>
                <a:cubicBezTo>
                  <a:pt x="66" y="96"/>
                  <a:pt x="64" y="98"/>
                  <a:pt x="64" y="100"/>
                </a:cubicBezTo>
                <a:cubicBezTo>
                  <a:pt x="64" y="152"/>
                  <a:pt x="64" y="152"/>
                  <a:pt x="64" y="152"/>
                </a:cubicBezTo>
                <a:cubicBezTo>
                  <a:pt x="32" y="152"/>
                  <a:pt x="32" y="152"/>
                  <a:pt x="32" y="152"/>
                </a:cubicBezTo>
                <a:cubicBezTo>
                  <a:pt x="32" y="66"/>
                  <a:pt x="32" y="66"/>
                  <a:pt x="32" y="66"/>
                </a:cubicBezTo>
                <a:cubicBezTo>
                  <a:pt x="88" y="10"/>
                  <a:pt x="88" y="10"/>
                  <a:pt x="88" y="10"/>
                </a:cubicBezTo>
                <a:cubicBezTo>
                  <a:pt x="144" y="66"/>
                  <a:pt x="144" y="66"/>
                  <a:pt x="144" y="66"/>
                </a:cubicBezTo>
                <a:lnTo>
                  <a:pt x="144" y="152"/>
                </a:lnTo>
                <a:close/>
                <a:moveTo>
                  <a:pt x="92" y="144"/>
                </a:moveTo>
                <a:cubicBezTo>
                  <a:pt x="94" y="144"/>
                  <a:pt x="96" y="142"/>
                  <a:pt x="96" y="140"/>
                </a:cubicBezTo>
                <a:cubicBezTo>
                  <a:pt x="96" y="138"/>
                  <a:pt x="94" y="136"/>
                  <a:pt x="92" y="136"/>
                </a:cubicBezTo>
                <a:cubicBezTo>
                  <a:pt x="90" y="136"/>
                  <a:pt x="88" y="138"/>
                  <a:pt x="88" y="140"/>
                </a:cubicBezTo>
                <a:cubicBezTo>
                  <a:pt x="88" y="142"/>
                  <a:pt x="90" y="144"/>
                  <a:pt x="92" y="144"/>
                </a:cubicBezTo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B8A851B-BE59-4574-BACD-C5E22D4FD494}"/>
              </a:ext>
            </a:extLst>
          </p:cNvPr>
          <p:cNvSpPr txBox="1"/>
          <p:nvPr/>
        </p:nvSpPr>
        <p:spPr>
          <a:xfrm flipH="1">
            <a:off x="5094205" y="1615095"/>
            <a:ext cx="1008120" cy="2927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1000" dirty="0">
                <a:solidFill>
                  <a:schemeClr val="bg1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Academic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450F96E3-A3EB-4B40-824F-9BFDDAA2887F}"/>
              </a:ext>
            </a:extLst>
          </p:cNvPr>
          <p:cNvSpPr/>
          <p:nvPr/>
        </p:nvSpPr>
        <p:spPr>
          <a:xfrm>
            <a:off x="3212446" y="2962482"/>
            <a:ext cx="1378099" cy="3165665"/>
          </a:xfrm>
          <a:prstGeom prst="rect">
            <a:avLst/>
          </a:prstGeom>
          <a:solidFill>
            <a:srgbClr val="234272"/>
          </a:soli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1800D6D2-46EB-47E2-BD22-0793FB2ADEE9}"/>
              </a:ext>
            </a:extLst>
          </p:cNvPr>
          <p:cNvSpPr/>
          <p:nvPr/>
        </p:nvSpPr>
        <p:spPr>
          <a:xfrm>
            <a:off x="3340434" y="3639252"/>
            <a:ext cx="101641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id-ID" sz="1200" i="1" dirty="0" err="1">
                <a:solidFill>
                  <a:schemeClr val="bg1"/>
                </a:solidFill>
                <a:effectLst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Academic</a:t>
            </a:r>
            <a:r>
              <a:rPr lang="id-ID" sz="1200" i="1" dirty="0">
                <a:solidFill>
                  <a:schemeClr val="bg1"/>
                </a:solidFill>
                <a:effectLst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 </a:t>
            </a:r>
            <a:r>
              <a:rPr lang="id-ID" sz="1200" i="1" dirty="0" err="1">
                <a:solidFill>
                  <a:schemeClr val="bg1"/>
                </a:solidFill>
                <a:effectLst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background</a:t>
            </a:r>
            <a:endParaRPr lang="id-ID" sz="1200" i="1" dirty="0">
              <a:solidFill>
                <a:schemeClr val="bg1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58C18072-7E27-4C87-A6BC-102C76F92EDA}"/>
              </a:ext>
            </a:extLst>
          </p:cNvPr>
          <p:cNvSpPr/>
          <p:nvPr/>
        </p:nvSpPr>
        <p:spPr>
          <a:xfrm>
            <a:off x="3339333" y="4500052"/>
            <a:ext cx="101641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id-ID" sz="1200" i="1" dirty="0" err="1">
                <a:solidFill>
                  <a:schemeClr val="bg1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Cultural</a:t>
            </a:r>
            <a:r>
              <a:rPr lang="id-ID" sz="1200" i="1" dirty="0">
                <a:solidFill>
                  <a:schemeClr val="bg1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 </a:t>
            </a:r>
            <a:r>
              <a:rPr lang="id-ID" sz="1200" i="1" dirty="0" err="1">
                <a:solidFill>
                  <a:schemeClr val="bg1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background</a:t>
            </a:r>
            <a:endParaRPr lang="id-ID" sz="1200" i="1" dirty="0">
              <a:solidFill>
                <a:schemeClr val="bg1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01879038-A780-4B01-AC1C-3693D868485B}"/>
              </a:ext>
            </a:extLst>
          </p:cNvPr>
          <p:cNvSpPr/>
          <p:nvPr/>
        </p:nvSpPr>
        <p:spPr>
          <a:xfrm>
            <a:off x="3339333" y="5360853"/>
            <a:ext cx="101751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i="1" dirty="0">
                <a:solidFill>
                  <a:schemeClr val="bg1"/>
                </a:solidFill>
                <a:effectLst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Personal interest</a:t>
            </a:r>
            <a:endParaRPr lang="id-ID" sz="1200" i="1" dirty="0">
              <a:solidFill>
                <a:schemeClr val="bg1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969891B0-2D62-4785-BDC5-BEE8E2073682}"/>
              </a:ext>
            </a:extLst>
          </p:cNvPr>
          <p:cNvSpPr txBox="1"/>
          <p:nvPr/>
        </p:nvSpPr>
        <p:spPr>
          <a:xfrm>
            <a:off x="574994" y="571829"/>
            <a:ext cx="391626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i="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Poppins" panose="00000500000000000000" pitchFamily="50" charset="0"/>
                <a:cs typeface="Poppins" panose="00000500000000000000" pitchFamily="50" charset="0"/>
              </a:rPr>
              <a:t>Researcher positionality</a:t>
            </a:r>
            <a:endParaRPr lang="id-ID" sz="3200" b="1" dirty="0">
              <a:solidFill>
                <a:schemeClr val="tx1">
                  <a:lumMod val="95000"/>
                  <a:lumOff val="5000"/>
                </a:schemeClr>
              </a:solidFill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BFB07E5-F43D-CFD8-D278-DFC535EF0C46}"/>
              </a:ext>
            </a:extLst>
          </p:cNvPr>
          <p:cNvSpPr txBox="1"/>
          <p:nvPr/>
        </p:nvSpPr>
        <p:spPr>
          <a:xfrm>
            <a:off x="6139441" y="1174642"/>
            <a:ext cx="611168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Methodological skills: knowledge acquisition and academic writing experiences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Higher education experiences in the Chinese and UK’s context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3482BE5-7386-35E0-EA7C-C68161339287}"/>
              </a:ext>
            </a:extLst>
          </p:cNvPr>
          <p:cNvSpPr txBox="1"/>
          <p:nvPr/>
        </p:nvSpPr>
        <p:spPr>
          <a:xfrm>
            <a:off x="6250745" y="2891667"/>
            <a:ext cx="611168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Personal experiences of meeting and coping with writing anxiety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Interests in the anxiety field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62D71C3-A0E8-B151-33A8-ED2BBAAC6C5B}"/>
              </a:ext>
            </a:extLst>
          </p:cNvPr>
          <p:cNvSpPr txBox="1"/>
          <p:nvPr/>
        </p:nvSpPr>
        <p:spPr>
          <a:xfrm>
            <a:off x="6233193" y="4730884"/>
            <a:ext cx="573919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Regularly verify her interpretations with the participants to increase trustworthiness </a:t>
            </a:r>
          </a:p>
        </p:txBody>
      </p:sp>
    </p:spTree>
    <p:extLst>
      <p:ext uri="{BB962C8B-B14F-4D97-AF65-F5344CB8AC3E}">
        <p14:creationId xmlns:p14="http://schemas.microsoft.com/office/powerpoint/2010/main" val="2909597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B0C85710-E99E-8263-F83C-8CEFD26FB1E2}"/>
              </a:ext>
            </a:extLst>
          </p:cNvPr>
          <p:cNvSpPr/>
          <p:nvPr/>
        </p:nvSpPr>
        <p:spPr>
          <a:xfrm>
            <a:off x="2661623" y="5014022"/>
            <a:ext cx="6274376" cy="1382355"/>
          </a:xfrm>
          <a:prstGeom prst="rect">
            <a:avLst/>
          </a:prstGeom>
          <a:solidFill>
            <a:srgbClr val="BFBFBF"/>
          </a:soli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34A3603-8476-4909-864E-D806DBB589DF}"/>
              </a:ext>
            </a:extLst>
          </p:cNvPr>
          <p:cNvSpPr/>
          <p:nvPr/>
        </p:nvSpPr>
        <p:spPr>
          <a:xfrm>
            <a:off x="1504409" y="1347343"/>
            <a:ext cx="10125936" cy="2608209"/>
          </a:xfrm>
          <a:prstGeom prst="rect">
            <a:avLst/>
          </a:prstGeom>
          <a:solidFill>
            <a:srgbClr val="234272"/>
          </a:solidFill>
          <a:ln w="38100" cmpd="sng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>
                <a:solidFill>
                  <a:schemeClr val="tx1">
                    <a:lumMod val="65000"/>
                    <a:lumOff val="35000"/>
                  </a:schemeClr>
                </a:solidFill>
                <a:latin typeface="Raleway" panose="020B0503030101060003" pitchFamily="34" charset="0"/>
              </a:rPr>
              <a:t> 	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6C5A06B-76D1-4BD5-BF6C-CBF18136B036}"/>
              </a:ext>
            </a:extLst>
          </p:cNvPr>
          <p:cNvSpPr/>
          <p:nvPr/>
        </p:nvSpPr>
        <p:spPr>
          <a:xfrm>
            <a:off x="4239249" y="1511304"/>
            <a:ext cx="2632451" cy="83099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defTabSz="1450904"/>
            <a:r>
              <a:rPr lang="en-US" sz="2400" b="1" dirty="0">
                <a:solidFill>
                  <a:schemeClr val="bg1"/>
                </a:solidFill>
                <a:latin typeface="Poppins" panose="00000500000000000000" pitchFamily="50" charset="0"/>
                <a:ea typeface="Roboto Slab" pitchFamily="2" charset="0"/>
                <a:cs typeface="Poppins" panose="00000500000000000000" pitchFamily="50" charset="0"/>
              </a:rPr>
              <a:t>2. Theory of </a:t>
            </a:r>
          </a:p>
          <a:p>
            <a:pPr algn="ctr" defTabSz="1450904"/>
            <a:r>
              <a:rPr lang="en-US" sz="2400" b="1" dirty="0">
                <a:solidFill>
                  <a:schemeClr val="bg1"/>
                </a:solidFill>
                <a:latin typeface="Poppins" panose="00000500000000000000" pitchFamily="50" charset="0"/>
                <a:ea typeface="Roboto Slab" pitchFamily="2" charset="0"/>
                <a:cs typeface="Poppins" panose="00000500000000000000" pitchFamily="50" charset="0"/>
              </a:rPr>
              <a:t>writing anxiety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09231AE-D4A1-4441-9ED5-D2887692787D}"/>
              </a:ext>
            </a:extLst>
          </p:cNvPr>
          <p:cNvSpPr/>
          <p:nvPr/>
        </p:nvSpPr>
        <p:spPr>
          <a:xfrm>
            <a:off x="1664386" y="1677341"/>
            <a:ext cx="2156361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defTabSz="1450904"/>
            <a:r>
              <a:rPr lang="en-US" sz="2400" b="1" dirty="0">
                <a:solidFill>
                  <a:schemeClr val="bg1"/>
                </a:solidFill>
                <a:latin typeface="Poppins" panose="00000500000000000000" pitchFamily="50" charset="0"/>
                <a:ea typeface="Roboto Slab" pitchFamily="2" charset="0"/>
                <a:cs typeface="Poppins" panose="00000500000000000000" pitchFamily="50" charset="0"/>
              </a:rPr>
              <a:t>1. Definitions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2CD3E6E-E571-447D-827A-6A981EA33AC4}"/>
              </a:ext>
            </a:extLst>
          </p:cNvPr>
          <p:cNvSpPr/>
          <p:nvPr/>
        </p:nvSpPr>
        <p:spPr>
          <a:xfrm>
            <a:off x="1624958" y="2651094"/>
            <a:ext cx="2281394" cy="1034899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defTabSz="1450904">
              <a:lnSpc>
                <a:spcPct val="150000"/>
              </a:lnSpc>
            </a:pPr>
            <a:r>
              <a:rPr lang="en-US" sz="1400" b="1" dirty="0">
                <a:solidFill>
                  <a:schemeClr val="bg1"/>
                </a:solidFill>
                <a:latin typeface="Poppins Light" panose="00000400000000000000" pitchFamily="50" charset="0"/>
                <a:ea typeface="Roboto Slab" pitchFamily="2" charset="0"/>
                <a:cs typeface="Poppins Light" panose="00000400000000000000" pitchFamily="50" charset="0"/>
              </a:rPr>
              <a:t>1.1 Anxiety</a:t>
            </a:r>
          </a:p>
          <a:p>
            <a:pPr defTabSz="1450904">
              <a:lnSpc>
                <a:spcPct val="150000"/>
              </a:lnSpc>
            </a:pPr>
            <a:r>
              <a:rPr lang="en-US" sz="1400" b="1" dirty="0">
                <a:solidFill>
                  <a:schemeClr val="bg1"/>
                </a:solidFill>
                <a:latin typeface="Poppins Light" panose="00000400000000000000" pitchFamily="50" charset="0"/>
                <a:ea typeface="Roboto Slab" pitchFamily="2" charset="0"/>
                <a:cs typeface="Poppins Light" panose="00000400000000000000" pitchFamily="50" charset="0"/>
              </a:rPr>
              <a:t>1.2 Writing anxiety</a:t>
            </a:r>
          </a:p>
          <a:p>
            <a:pPr defTabSz="1450904">
              <a:lnSpc>
                <a:spcPct val="150000"/>
              </a:lnSpc>
            </a:pPr>
            <a:r>
              <a:rPr lang="en-US" sz="1400" b="1" dirty="0">
                <a:solidFill>
                  <a:schemeClr val="bg1"/>
                </a:solidFill>
                <a:latin typeface="Poppins Light" panose="00000400000000000000" pitchFamily="50" charset="0"/>
                <a:ea typeface="Roboto Slab" pitchFamily="2" charset="0"/>
                <a:cs typeface="Poppins Light" panose="00000400000000000000" pitchFamily="50" charset="0"/>
              </a:rPr>
              <a:t>1.3 Writing self-efficacy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1AA0FD5-CC18-4161-98E4-DAFC36B85C4D}"/>
              </a:ext>
            </a:extLst>
          </p:cNvPr>
          <p:cNvSpPr/>
          <p:nvPr/>
        </p:nvSpPr>
        <p:spPr>
          <a:xfrm>
            <a:off x="6846572" y="1465319"/>
            <a:ext cx="4309673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1450904"/>
            <a:r>
              <a:rPr lang="en-US" sz="2400" b="1" dirty="0">
                <a:solidFill>
                  <a:schemeClr val="bg1"/>
                </a:solidFill>
                <a:latin typeface="Poppins" panose="00000500000000000000" pitchFamily="50" charset="0"/>
                <a:ea typeface="Roboto Slab" pitchFamily="2" charset="0"/>
                <a:cs typeface="Poppins" panose="00000500000000000000" pitchFamily="50" charset="0"/>
              </a:rPr>
              <a:t>3. Writing anxiety </a:t>
            </a:r>
          </a:p>
          <a:p>
            <a:pPr algn="ctr" defTabSz="1450904"/>
            <a:r>
              <a:rPr lang="en-US" sz="2400" b="1" dirty="0">
                <a:solidFill>
                  <a:schemeClr val="bg1"/>
                </a:solidFill>
                <a:latin typeface="Poppins" panose="00000500000000000000" pitchFamily="50" charset="0"/>
                <a:ea typeface="Roboto Slab" pitchFamily="2" charset="0"/>
                <a:cs typeface="Poppins" panose="00000500000000000000" pitchFamily="50" charset="0"/>
              </a:rPr>
              <a:t>among  Chinese doctoral students in Wales</a:t>
            </a:r>
          </a:p>
          <a:p>
            <a:pPr algn="ctr" defTabSz="1450904"/>
            <a:endParaRPr lang="en-US" sz="2400" b="1" dirty="0">
              <a:solidFill>
                <a:schemeClr val="bg1"/>
              </a:solidFill>
              <a:latin typeface="Poppins" panose="00000500000000000000" pitchFamily="50" charset="0"/>
              <a:ea typeface="Roboto Slab" pitchFamily="2" charset="0"/>
              <a:cs typeface="Poppins" panose="00000500000000000000" pitchFamily="50" charset="0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5406AB2-930B-4050-8214-0C089E47FE3E}"/>
              </a:ext>
            </a:extLst>
          </p:cNvPr>
          <p:cNvCxnSpPr>
            <a:cxnSpLocks/>
          </p:cNvCxnSpPr>
          <p:nvPr/>
        </p:nvCxnSpPr>
        <p:spPr>
          <a:xfrm>
            <a:off x="4026900" y="1213779"/>
            <a:ext cx="0" cy="2741773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6BD3EF33-5842-47FD-9964-20A45D3E44DA}"/>
              </a:ext>
            </a:extLst>
          </p:cNvPr>
          <p:cNvSpPr txBox="1"/>
          <p:nvPr/>
        </p:nvSpPr>
        <p:spPr>
          <a:xfrm>
            <a:off x="884047" y="554017"/>
            <a:ext cx="391626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i="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Poppins" panose="00000500000000000000" pitchFamily="50" charset="0"/>
                <a:cs typeface="Poppins" panose="00000500000000000000" pitchFamily="50" charset="0"/>
              </a:rPr>
              <a:t>Literature review</a:t>
            </a:r>
            <a:endParaRPr lang="id-ID" sz="3200" b="1" dirty="0">
              <a:solidFill>
                <a:schemeClr val="tx1">
                  <a:lumMod val="95000"/>
                  <a:lumOff val="5000"/>
                </a:schemeClr>
              </a:solidFill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02B5435-AEB9-5DF8-8B76-6E34ACAE3CA3}"/>
              </a:ext>
            </a:extLst>
          </p:cNvPr>
          <p:cNvSpPr/>
          <p:nvPr/>
        </p:nvSpPr>
        <p:spPr>
          <a:xfrm>
            <a:off x="4209612" y="2663233"/>
            <a:ext cx="2521844" cy="1034899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defTabSz="1450904">
              <a:lnSpc>
                <a:spcPct val="150000"/>
              </a:lnSpc>
            </a:pPr>
            <a:r>
              <a:rPr lang="en-US" sz="1400" b="1" dirty="0">
                <a:solidFill>
                  <a:schemeClr val="bg1"/>
                </a:solidFill>
                <a:latin typeface="Poppins Light" panose="00000400000000000000" pitchFamily="50" charset="0"/>
                <a:ea typeface="Roboto Slab" pitchFamily="2" charset="0"/>
                <a:cs typeface="Poppins Light" panose="00000400000000000000" pitchFamily="50" charset="0"/>
              </a:rPr>
              <a:t>2.1 Factors and influences</a:t>
            </a:r>
          </a:p>
          <a:p>
            <a:pPr defTabSz="1450904">
              <a:lnSpc>
                <a:spcPct val="150000"/>
              </a:lnSpc>
            </a:pPr>
            <a:r>
              <a:rPr lang="en-US" sz="1400" b="1" dirty="0">
                <a:solidFill>
                  <a:schemeClr val="bg1"/>
                </a:solidFill>
                <a:latin typeface="Poppins Light" panose="00000400000000000000" pitchFamily="50" charset="0"/>
                <a:ea typeface="Roboto Slab" pitchFamily="2" charset="0"/>
                <a:cs typeface="Poppins Light" panose="00000400000000000000" pitchFamily="50" charset="0"/>
              </a:rPr>
              <a:t>2.2 Measures</a:t>
            </a:r>
          </a:p>
          <a:p>
            <a:pPr defTabSz="1450904">
              <a:lnSpc>
                <a:spcPct val="150000"/>
              </a:lnSpc>
            </a:pPr>
            <a:r>
              <a:rPr lang="en-US" sz="1400" b="1" dirty="0">
                <a:solidFill>
                  <a:schemeClr val="bg1"/>
                </a:solidFill>
                <a:latin typeface="Poppins Light" panose="00000400000000000000" pitchFamily="50" charset="0"/>
                <a:ea typeface="Roboto Slab" pitchFamily="2" charset="0"/>
                <a:cs typeface="Poppins Light" panose="00000400000000000000" pitchFamily="50" charset="0"/>
              </a:rPr>
              <a:t>2.3 Coping strategies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4724AFC-19F6-2E16-7C43-B9AE15ED6252}"/>
              </a:ext>
            </a:extLst>
          </p:cNvPr>
          <p:cNvSpPr/>
          <p:nvPr/>
        </p:nvSpPr>
        <p:spPr>
          <a:xfrm>
            <a:off x="7107522" y="2679112"/>
            <a:ext cx="4188967" cy="71173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defTabSz="1450904">
              <a:lnSpc>
                <a:spcPct val="150000"/>
              </a:lnSpc>
            </a:pPr>
            <a:r>
              <a:rPr lang="en-US" sz="1400" b="1" dirty="0">
                <a:solidFill>
                  <a:schemeClr val="bg1"/>
                </a:solidFill>
                <a:latin typeface="Poppins Light" panose="00000400000000000000" pitchFamily="50" charset="0"/>
                <a:ea typeface="Roboto Slab" pitchFamily="2" charset="0"/>
                <a:cs typeface="Poppins Light" panose="00000400000000000000" pitchFamily="50" charset="0"/>
              </a:rPr>
              <a:t>3.1 Writing anxiety among doctoral students</a:t>
            </a:r>
          </a:p>
          <a:p>
            <a:pPr defTabSz="1450904">
              <a:lnSpc>
                <a:spcPct val="150000"/>
              </a:lnSpc>
            </a:pPr>
            <a:r>
              <a:rPr lang="en-US" sz="1400" b="1" dirty="0">
                <a:solidFill>
                  <a:schemeClr val="bg1"/>
                </a:solidFill>
                <a:latin typeface="Poppins Light" panose="00000400000000000000" pitchFamily="50" charset="0"/>
                <a:ea typeface="Roboto Slab" pitchFamily="2" charset="0"/>
                <a:cs typeface="Poppins Light" panose="00000400000000000000" pitchFamily="50" charset="0"/>
              </a:rPr>
              <a:t>3.2 Writing anxiety across cultures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718DC4EE-9068-BE5F-3B3F-94B7166A391D}"/>
              </a:ext>
            </a:extLst>
          </p:cNvPr>
          <p:cNvCxnSpPr>
            <a:cxnSpLocks/>
          </p:cNvCxnSpPr>
          <p:nvPr/>
        </p:nvCxnSpPr>
        <p:spPr>
          <a:xfrm>
            <a:off x="6879692" y="1213779"/>
            <a:ext cx="0" cy="2741773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Box 26">
            <a:extLst>
              <a:ext uri="{FF2B5EF4-FFF2-40B4-BE49-F238E27FC236}">
                <a16:creationId xmlns:a16="http://schemas.microsoft.com/office/drawing/2014/main" id="{7E4D6F96-69B3-9484-C30D-C04C97230C3D}"/>
              </a:ext>
            </a:extLst>
          </p:cNvPr>
          <p:cNvSpPr txBox="1"/>
          <p:nvPr/>
        </p:nvSpPr>
        <p:spPr>
          <a:xfrm>
            <a:off x="2661623" y="5182556"/>
            <a:ext cx="6098240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More quantitative studies with a lack of qualitative in-depth exploration (</a:t>
            </a:r>
            <a:r>
              <a:rPr lang="en-GB" dirty="0" err="1"/>
              <a:t>Yanti</a:t>
            </a:r>
            <a:r>
              <a:rPr lang="en-GB" dirty="0"/>
              <a:t> and </a:t>
            </a:r>
            <a:r>
              <a:rPr lang="en-GB" dirty="0" err="1"/>
              <a:t>Hidayati</a:t>
            </a:r>
            <a:r>
              <a:rPr lang="en-GB" dirty="0"/>
              <a:t>, 2021)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Lack of specifically group of first-year doctoral students (</a:t>
            </a:r>
            <a:r>
              <a:rPr lang="en-GB" dirty="0" err="1"/>
              <a:t>Yanxia</a:t>
            </a:r>
            <a:r>
              <a:rPr lang="en-GB" dirty="0"/>
              <a:t>, 2017)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28" name="Down Arrow 27">
            <a:extLst>
              <a:ext uri="{FF2B5EF4-FFF2-40B4-BE49-F238E27FC236}">
                <a16:creationId xmlns:a16="http://schemas.microsoft.com/office/drawing/2014/main" id="{B4DC9465-8999-DCFD-FBDB-09D830CC4640}"/>
              </a:ext>
            </a:extLst>
          </p:cNvPr>
          <p:cNvSpPr/>
          <p:nvPr/>
        </p:nvSpPr>
        <p:spPr>
          <a:xfrm>
            <a:off x="793185" y="3390845"/>
            <a:ext cx="497917" cy="721622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CN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F4D038C4-6086-9EB9-9085-6FCDA8F5213D}"/>
              </a:ext>
            </a:extLst>
          </p:cNvPr>
          <p:cNvSpPr txBox="1"/>
          <p:nvPr/>
        </p:nvSpPr>
        <p:spPr>
          <a:xfrm>
            <a:off x="793185" y="4327150"/>
            <a:ext cx="763618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i="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Poppins" panose="00000500000000000000" pitchFamily="50" charset="0"/>
                <a:cs typeface="Poppins" panose="00000500000000000000" pitchFamily="50" charset="0"/>
              </a:rPr>
              <a:t>Identified research gap</a:t>
            </a:r>
            <a:endParaRPr lang="id-ID" sz="3200" b="1" dirty="0">
              <a:solidFill>
                <a:schemeClr val="tx1">
                  <a:lumMod val="95000"/>
                  <a:lumOff val="5000"/>
                </a:schemeClr>
              </a:solidFill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66711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Rectangle 35">
            <a:extLst>
              <a:ext uri="{FF2B5EF4-FFF2-40B4-BE49-F238E27FC236}">
                <a16:creationId xmlns:a16="http://schemas.microsoft.com/office/drawing/2014/main" id="{18F7F82A-CD07-45B1-8CAC-990A7359AD0E}"/>
              </a:ext>
            </a:extLst>
          </p:cNvPr>
          <p:cNvSpPr/>
          <p:nvPr/>
        </p:nvSpPr>
        <p:spPr>
          <a:xfrm>
            <a:off x="754512" y="596459"/>
            <a:ext cx="4313247" cy="1021659"/>
          </a:xfrm>
          <a:prstGeom prst="rect">
            <a:avLst/>
          </a:prstGeom>
          <a:solidFill>
            <a:srgbClr val="234272"/>
          </a:soli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pic>
        <p:nvPicPr>
          <p:cNvPr id="3" name="图片占位符 2">
            <a:extLst>
              <a:ext uri="{FF2B5EF4-FFF2-40B4-BE49-F238E27FC236}">
                <a16:creationId xmlns:a16="http://schemas.microsoft.com/office/drawing/2014/main" id="{732D86FA-9807-4AC3-B909-AC0E2755A8F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1" b="561"/>
          <a:stretch>
            <a:fillRect/>
          </a:stretch>
        </p:blipFill>
        <p:spPr>
          <a:xfrm>
            <a:off x="477042" y="1933891"/>
            <a:ext cx="5096993" cy="3358955"/>
          </a:xfrm>
        </p:spPr>
      </p:pic>
      <p:sp>
        <p:nvSpPr>
          <p:cNvPr id="40" name="Rectangle 39">
            <a:extLst>
              <a:ext uri="{FF2B5EF4-FFF2-40B4-BE49-F238E27FC236}">
                <a16:creationId xmlns:a16="http://schemas.microsoft.com/office/drawing/2014/main" id="{BEF690C5-FDE2-4303-A33E-6D6D60C87B7B}"/>
              </a:ext>
            </a:extLst>
          </p:cNvPr>
          <p:cNvSpPr/>
          <p:nvPr/>
        </p:nvSpPr>
        <p:spPr>
          <a:xfrm>
            <a:off x="5119142" y="4680047"/>
            <a:ext cx="7323229" cy="1995255"/>
          </a:xfrm>
          <a:prstGeom prst="rect">
            <a:avLst/>
          </a:prstGeom>
          <a:solidFill>
            <a:srgbClr val="BFBFBF"/>
          </a:soli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1374BAC7-8965-4CEE-9004-CB29B08DB8E6}"/>
              </a:ext>
            </a:extLst>
          </p:cNvPr>
          <p:cNvCxnSpPr>
            <a:cxnSpLocks/>
          </p:cNvCxnSpPr>
          <p:nvPr/>
        </p:nvCxnSpPr>
        <p:spPr>
          <a:xfrm>
            <a:off x="6239118" y="2358420"/>
            <a:ext cx="4749100" cy="0"/>
          </a:xfrm>
          <a:prstGeom prst="line">
            <a:avLst/>
          </a:prstGeom>
          <a:ln>
            <a:solidFill>
              <a:srgbClr val="BFBFB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Box 27">
            <a:extLst>
              <a:ext uri="{FF2B5EF4-FFF2-40B4-BE49-F238E27FC236}">
                <a16:creationId xmlns:a16="http://schemas.microsoft.com/office/drawing/2014/main" id="{FB802506-D3A6-41F8-BC9D-FA9BA9A4A929}"/>
              </a:ext>
            </a:extLst>
          </p:cNvPr>
          <p:cNvSpPr txBox="1"/>
          <p:nvPr/>
        </p:nvSpPr>
        <p:spPr>
          <a:xfrm flipH="1">
            <a:off x="5378478" y="4955948"/>
            <a:ext cx="1502350" cy="4732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b="1" dirty="0">
                <a:solidFill>
                  <a:schemeClr val="tx1">
                    <a:lumMod val="95000"/>
                    <a:lumOff val="5000"/>
                  </a:schemeClr>
                </a:solidFill>
                <a:latin typeface="Poppins Light" panose="00000400000000000000" pitchFamily="50" charset="0"/>
                <a:ea typeface="Lato" panose="020F0502020204030203" pitchFamily="34" charset="0"/>
                <a:cs typeface="Poppins Light" panose="00000400000000000000" pitchFamily="50" charset="0"/>
              </a:rPr>
              <a:t>Procedure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7028D6B3-0E3D-467A-910C-A1147AFF79A4}"/>
              </a:ext>
            </a:extLst>
          </p:cNvPr>
          <p:cNvSpPr txBox="1"/>
          <p:nvPr/>
        </p:nvSpPr>
        <p:spPr>
          <a:xfrm>
            <a:off x="-101152" y="814900"/>
            <a:ext cx="50969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3200" b="1" dirty="0">
                <a:solidFill>
                  <a:schemeClr val="bg1"/>
                </a:solidFill>
                <a:latin typeface="Poppins" panose="00000500000000000000" pitchFamily="50" charset="0"/>
                <a:cs typeface="Poppins" panose="00000500000000000000" pitchFamily="50" charset="0"/>
              </a:rPr>
              <a:t>About the research</a:t>
            </a:r>
            <a:endParaRPr lang="id-ID" sz="3200" b="1" dirty="0">
              <a:solidFill>
                <a:schemeClr val="bg1"/>
              </a:solidFill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6D44CBC2-EDA3-4A03-A721-0569CFBED2E3}"/>
              </a:ext>
            </a:extLst>
          </p:cNvPr>
          <p:cNvSpPr/>
          <p:nvPr/>
        </p:nvSpPr>
        <p:spPr>
          <a:xfrm>
            <a:off x="5099655" y="2934854"/>
            <a:ext cx="727518" cy="590222"/>
          </a:xfrm>
          <a:prstGeom prst="rect">
            <a:avLst/>
          </a:prstGeom>
          <a:solidFill>
            <a:srgbClr val="7F7F7F"/>
          </a:soli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id="{9BDF97D6-37FE-4CBB-818F-B5E3097EF55A}"/>
              </a:ext>
            </a:extLst>
          </p:cNvPr>
          <p:cNvCxnSpPr>
            <a:cxnSpLocks/>
          </p:cNvCxnSpPr>
          <p:nvPr/>
        </p:nvCxnSpPr>
        <p:spPr>
          <a:xfrm>
            <a:off x="5286011" y="3229965"/>
            <a:ext cx="354806" cy="0"/>
          </a:xfrm>
          <a:prstGeom prst="straightConnector1">
            <a:avLst/>
          </a:prstGeom>
          <a:ln w="28575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D8E5C6A4-2FE2-532F-02DE-0947B2DE6111}"/>
              </a:ext>
            </a:extLst>
          </p:cNvPr>
          <p:cNvSpPr txBox="1"/>
          <p:nvPr/>
        </p:nvSpPr>
        <p:spPr>
          <a:xfrm>
            <a:off x="6080311" y="1331786"/>
            <a:ext cx="6111688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accent1"/>
                </a:solidFill>
              </a:rPr>
              <a:t>Research objectives</a:t>
            </a:r>
          </a:p>
          <a:p>
            <a:r>
              <a:rPr lang="en-GB" dirty="0"/>
              <a:t> To explore how Chinese 1</a:t>
            </a:r>
            <a:r>
              <a:rPr lang="en-GB" baseline="30000" dirty="0"/>
              <a:t>st</a:t>
            </a:r>
            <a:r>
              <a:rPr lang="en-GB" dirty="0"/>
              <a:t> year doctoral students in Wales understand and react to writing anxiety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7786CAE-BEF6-C7EF-5214-022DDF1AAC04}"/>
              </a:ext>
            </a:extLst>
          </p:cNvPr>
          <p:cNvSpPr txBox="1"/>
          <p:nvPr/>
        </p:nvSpPr>
        <p:spPr>
          <a:xfrm>
            <a:off x="6080311" y="2500063"/>
            <a:ext cx="6111688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accent1"/>
                </a:solidFill>
              </a:rPr>
              <a:t>Research questions (RQ):</a:t>
            </a:r>
          </a:p>
          <a:p>
            <a:pPr marR="0" lvl="0">
              <a:spcBef>
                <a:spcPts val="0"/>
              </a:spcBef>
              <a:spcAft>
                <a:spcPts val="0"/>
              </a:spcAft>
            </a:pPr>
            <a:r>
              <a:rPr lang="en-GB" dirty="0"/>
              <a:t>RQ1: What factors do Chinese first-year doctoral students perceive as contributing to their writing anxiety during academic writing tasks?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dirty="0"/>
              <a:t> 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dirty="0"/>
              <a:t>RQ2: How do Chinese international first-year doctoral students cope with their writing anxiety?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717545-229A-BA81-5B9B-94B226EEBAD2}"/>
              </a:ext>
            </a:extLst>
          </p:cNvPr>
          <p:cNvSpPr txBox="1"/>
          <p:nvPr/>
        </p:nvSpPr>
        <p:spPr>
          <a:xfrm flipH="1">
            <a:off x="5378478" y="5662736"/>
            <a:ext cx="251675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Questionnaires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33D1425C-9DD1-B8FC-0BE6-0009DD4918E5}"/>
              </a:ext>
            </a:extLst>
          </p:cNvPr>
          <p:cNvCxnSpPr>
            <a:cxnSpLocks/>
          </p:cNvCxnSpPr>
          <p:nvPr/>
        </p:nvCxnSpPr>
        <p:spPr>
          <a:xfrm>
            <a:off x="7195291" y="5855636"/>
            <a:ext cx="354806" cy="0"/>
          </a:xfrm>
          <a:prstGeom prst="straightConnector1">
            <a:avLst/>
          </a:prstGeom>
          <a:ln w="28575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F17EFE9D-F69C-50BB-A020-F53EA25FFF24}"/>
              </a:ext>
            </a:extLst>
          </p:cNvPr>
          <p:cNvSpPr txBox="1"/>
          <p:nvPr/>
        </p:nvSpPr>
        <p:spPr>
          <a:xfrm flipH="1">
            <a:off x="7785613" y="5662736"/>
            <a:ext cx="251675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Interviews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91686BAC-8CB3-8B6E-1BB8-D4BB58E5A68C}"/>
              </a:ext>
            </a:extLst>
          </p:cNvPr>
          <p:cNvCxnSpPr>
            <a:cxnSpLocks/>
          </p:cNvCxnSpPr>
          <p:nvPr/>
        </p:nvCxnSpPr>
        <p:spPr>
          <a:xfrm>
            <a:off x="9136155" y="5855636"/>
            <a:ext cx="354806" cy="0"/>
          </a:xfrm>
          <a:prstGeom prst="straightConnector1">
            <a:avLst/>
          </a:prstGeom>
          <a:ln w="28575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F1366BB2-AE06-0753-4044-A5768033DC4D}"/>
              </a:ext>
            </a:extLst>
          </p:cNvPr>
          <p:cNvSpPr txBox="1"/>
          <p:nvPr/>
        </p:nvSpPr>
        <p:spPr>
          <a:xfrm flipH="1">
            <a:off x="9737250" y="5677674"/>
            <a:ext cx="251675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Thematic analysis</a:t>
            </a:r>
          </a:p>
        </p:txBody>
      </p:sp>
    </p:spTree>
    <p:extLst>
      <p:ext uri="{BB962C8B-B14F-4D97-AF65-F5344CB8AC3E}">
        <p14:creationId xmlns:p14="http://schemas.microsoft.com/office/powerpoint/2010/main" val="9815345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extBox 22">
            <a:extLst>
              <a:ext uri="{FF2B5EF4-FFF2-40B4-BE49-F238E27FC236}">
                <a16:creationId xmlns:a16="http://schemas.microsoft.com/office/drawing/2014/main" id="{93606D28-E145-4FB6-8C63-EC2E4D2A68DD}"/>
              </a:ext>
            </a:extLst>
          </p:cNvPr>
          <p:cNvSpPr txBox="1"/>
          <p:nvPr/>
        </p:nvSpPr>
        <p:spPr>
          <a:xfrm>
            <a:off x="837660" y="500665"/>
            <a:ext cx="547948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Poppins" panose="00000500000000000000" pitchFamily="50" charset="0"/>
                <a:cs typeface="Poppins" panose="00000500000000000000" pitchFamily="50" charset="0"/>
              </a:rPr>
              <a:t>M</a:t>
            </a:r>
            <a:r>
              <a:rPr lang="en-US" sz="3200" b="1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Poppins" panose="00000500000000000000" pitchFamily="50" charset="0"/>
                <a:cs typeface="Poppins" panose="00000500000000000000" pitchFamily="50" charset="0"/>
              </a:rPr>
              <a:t>ethodology</a:t>
            </a:r>
            <a:endParaRPr lang="id-ID" sz="3200" b="1" dirty="0">
              <a:solidFill>
                <a:schemeClr val="tx1">
                  <a:lumMod val="95000"/>
                  <a:lumOff val="5000"/>
                </a:schemeClr>
              </a:solidFill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661A4D4B-A89A-4F11-8CD0-4FB4515B834E}"/>
              </a:ext>
            </a:extLst>
          </p:cNvPr>
          <p:cNvSpPr/>
          <p:nvPr/>
        </p:nvSpPr>
        <p:spPr>
          <a:xfrm>
            <a:off x="869942" y="1474317"/>
            <a:ext cx="2804105" cy="584771"/>
          </a:xfrm>
          <a:prstGeom prst="rect">
            <a:avLst/>
          </a:prstGeom>
          <a:solidFill>
            <a:srgbClr val="234272"/>
          </a:soli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8E1C492-5FC7-4DF9-A293-3AC78E4FE9CF}"/>
              </a:ext>
            </a:extLst>
          </p:cNvPr>
          <p:cNvSpPr txBox="1"/>
          <p:nvPr/>
        </p:nvSpPr>
        <p:spPr>
          <a:xfrm>
            <a:off x="837660" y="1585104"/>
            <a:ext cx="255398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US" b="1" dirty="0">
                <a:solidFill>
                  <a:schemeClr val="bg1"/>
                </a:solidFill>
                <a:latin typeface="Abadi" panose="020F0502020204030204" pitchFamily="34" charset="0"/>
                <a:cs typeface="Abadi" panose="020F0502020204030204" pitchFamily="34" charset="0"/>
              </a:rPr>
              <a:t>Philosophical stances</a:t>
            </a:r>
            <a:endParaRPr lang="en-ID" b="1" dirty="0">
              <a:solidFill>
                <a:schemeClr val="bg1"/>
              </a:solidFill>
              <a:latin typeface="Abadi" panose="020F0502020204030204" pitchFamily="34" charset="0"/>
              <a:cs typeface="Abadi" panose="020F050202020403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02DD5FB-EAC2-ACF5-A1B4-22E42F10ED37}"/>
              </a:ext>
            </a:extLst>
          </p:cNvPr>
          <p:cNvSpPr txBox="1"/>
          <p:nvPr/>
        </p:nvSpPr>
        <p:spPr>
          <a:xfrm>
            <a:off x="3423925" y="1068915"/>
            <a:ext cx="6111688" cy="14296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0000">
              <a:lnSpc>
                <a:spcPct val="150000"/>
              </a:lnSpc>
            </a:pPr>
            <a:r>
              <a:rPr lang="en-GB" sz="2000" dirty="0"/>
              <a:t>Ontology: relativism</a:t>
            </a:r>
          </a:p>
          <a:p>
            <a:pPr marL="450000">
              <a:lnSpc>
                <a:spcPct val="150000"/>
              </a:lnSpc>
            </a:pPr>
            <a:r>
              <a:rPr lang="en-GB" sz="2000" dirty="0"/>
              <a:t>Epistemology: constructivism</a:t>
            </a:r>
          </a:p>
          <a:p>
            <a:pPr marL="450000">
              <a:lnSpc>
                <a:spcPct val="150000"/>
              </a:lnSpc>
            </a:pPr>
            <a:r>
              <a:rPr lang="en-GB" sz="2000" dirty="0"/>
              <a:t>Paradigm: interpretivism</a:t>
            </a:r>
            <a:endParaRPr lang="en-GB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988613F-6E35-C011-9BBF-4B7BF89EF995}"/>
              </a:ext>
            </a:extLst>
          </p:cNvPr>
          <p:cNvSpPr/>
          <p:nvPr/>
        </p:nvSpPr>
        <p:spPr>
          <a:xfrm>
            <a:off x="869942" y="2739837"/>
            <a:ext cx="2804105" cy="584771"/>
          </a:xfrm>
          <a:prstGeom prst="rect">
            <a:avLst/>
          </a:prstGeom>
          <a:solidFill>
            <a:srgbClr val="234272"/>
          </a:soli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0F91453-6C3D-DCEF-0A20-627D14793E10}"/>
              </a:ext>
            </a:extLst>
          </p:cNvPr>
          <p:cNvSpPr txBox="1"/>
          <p:nvPr/>
        </p:nvSpPr>
        <p:spPr>
          <a:xfrm>
            <a:off x="761640" y="2857830"/>
            <a:ext cx="291240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US" b="1" dirty="0">
                <a:solidFill>
                  <a:schemeClr val="bg1"/>
                </a:solidFill>
                <a:latin typeface="Abadi" panose="020F0502020204030204" pitchFamily="34" charset="0"/>
                <a:cs typeface="Abadi" panose="020F0502020204030204" pitchFamily="34" charset="0"/>
              </a:rPr>
              <a:t>Qualitative methodology</a:t>
            </a:r>
            <a:endParaRPr lang="en-ID" b="1" dirty="0">
              <a:solidFill>
                <a:schemeClr val="bg1"/>
              </a:solidFill>
              <a:latin typeface="Abadi" panose="020F0502020204030204" pitchFamily="34" charset="0"/>
              <a:cs typeface="Abadi" panose="020F050202020403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F4E1EE0-E86A-790B-A356-C56088FE0218}"/>
              </a:ext>
            </a:extLst>
          </p:cNvPr>
          <p:cNvSpPr txBox="1"/>
          <p:nvPr/>
        </p:nvSpPr>
        <p:spPr>
          <a:xfrm>
            <a:off x="618203" y="3401931"/>
            <a:ext cx="6111688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ptos" panose="020B0004020202020204" pitchFamily="34" charset="0"/>
              </a:rPr>
              <a:t>A</a:t>
            </a:r>
            <a:r>
              <a:rPr lang="en-GB" sz="2000" b="0" i="0" u="none" strike="noStrike" dirty="0">
                <a:effectLst/>
                <a:latin typeface="Aptos" panose="020B0004020202020204" pitchFamily="34" charset="0"/>
              </a:rPr>
              <a:t> phenomenological method</a:t>
            </a: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Students’ unique perspectives and lived experiences of writing anxiety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Researcher positionality: insider in data negotiation and presentation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Pros: A deep understanding in rich and detailed narratives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Cons: Researcher bias</a:t>
            </a:r>
          </a:p>
        </p:txBody>
      </p:sp>
      <p:pic>
        <p:nvPicPr>
          <p:cNvPr id="15" name="图片占位符 6">
            <a:extLst>
              <a:ext uri="{FF2B5EF4-FFF2-40B4-BE49-F238E27FC236}">
                <a16:creationId xmlns:a16="http://schemas.microsoft.com/office/drawing/2014/main" id="{21C54931-D044-925A-6D50-DBA8574C7DAD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11" r="14311"/>
          <a:stretch>
            <a:fillRect/>
          </a:stretch>
        </p:blipFill>
        <p:spPr>
          <a:xfrm>
            <a:off x="7197314" y="1164882"/>
            <a:ext cx="4415441" cy="4124559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D3A19D5-0890-5507-38B2-0728611754C4}"/>
              </a:ext>
            </a:extLst>
          </p:cNvPr>
          <p:cNvSpPr txBox="1"/>
          <p:nvPr/>
        </p:nvSpPr>
        <p:spPr>
          <a:xfrm>
            <a:off x="3782349" y="2857830"/>
            <a:ext cx="6100548" cy="3911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800" kern="1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(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Creswell, 2014)</a:t>
            </a:r>
            <a:endParaRPr lang="en-GB" sz="18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188805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80E845BF-81D5-4EEA-AAC3-64982B7A4D8B}"/>
              </a:ext>
            </a:extLst>
          </p:cNvPr>
          <p:cNvSpPr/>
          <p:nvPr/>
        </p:nvSpPr>
        <p:spPr>
          <a:xfrm>
            <a:off x="5517808" y="1689027"/>
            <a:ext cx="1352258" cy="4015627"/>
          </a:xfrm>
          <a:prstGeom prst="rect">
            <a:avLst/>
          </a:prstGeom>
          <a:solidFill>
            <a:srgbClr val="234272"/>
          </a:soli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D" dirty="0"/>
              <a:t>Writing Anxiety</a:t>
            </a:r>
          </a:p>
          <a:p>
            <a:pPr algn="ctr"/>
            <a:r>
              <a:rPr lang="en-ID" dirty="0"/>
              <a:t>(WA)</a:t>
            </a:r>
          </a:p>
          <a:p>
            <a:pPr algn="ctr"/>
            <a:endParaRPr lang="en-ID" dirty="0"/>
          </a:p>
          <a:p>
            <a:pPr algn="ctr"/>
            <a:r>
              <a:rPr lang="en-ID" dirty="0"/>
              <a:t>Factors</a:t>
            </a:r>
          </a:p>
          <a:p>
            <a:pPr algn="ctr"/>
            <a:endParaRPr lang="en-ID" dirty="0"/>
          </a:p>
          <a:p>
            <a:pPr algn="ctr"/>
            <a:r>
              <a:rPr lang="en-ID" dirty="0"/>
              <a:t>Coping strategies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826C82B-53F5-4E40-964B-E615B070070A}"/>
              </a:ext>
            </a:extLst>
          </p:cNvPr>
          <p:cNvSpPr txBox="1"/>
          <p:nvPr/>
        </p:nvSpPr>
        <p:spPr>
          <a:xfrm>
            <a:off x="855413" y="931002"/>
            <a:ext cx="484591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Poppins" panose="00000500000000000000" pitchFamily="50" charset="0"/>
                <a:cs typeface="Poppins" panose="00000500000000000000" pitchFamily="50" charset="0"/>
              </a:rPr>
              <a:t>Chosen methods</a:t>
            </a:r>
            <a:endParaRPr lang="id-ID" sz="3200" b="1" dirty="0">
              <a:solidFill>
                <a:schemeClr val="tx1">
                  <a:lumMod val="95000"/>
                  <a:lumOff val="5000"/>
                </a:schemeClr>
              </a:solidFill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901E0E7-CBA3-860C-806F-E045437ED7FF}"/>
              </a:ext>
            </a:extLst>
          </p:cNvPr>
          <p:cNvSpPr txBox="1"/>
          <p:nvPr/>
        </p:nvSpPr>
        <p:spPr>
          <a:xfrm>
            <a:off x="635957" y="1842915"/>
            <a:ext cx="4582689" cy="49859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accent1"/>
                </a:solidFill>
              </a:rPr>
              <a:t>1. Questionnaire </a:t>
            </a:r>
          </a:p>
          <a:p>
            <a:r>
              <a:rPr lang="en-GB" sz="1800" kern="100" dirty="0">
                <a:solidFill>
                  <a:srgbClr val="000000"/>
                </a:solidFill>
                <a:effectLst/>
                <a:ea typeface="等线" panose="02010600030101010101" pitchFamily="2" charset="-122"/>
                <a:cs typeface="Times New Roman" panose="02020603050405020304" pitchFamily="18" charset="0"/>
              </a:rPr>
              <a:t>(</a:t>
            </a:r>
            <a:r>
              <a:rPr lang="en-GB" sz="1800" kern="100" dirty="0" err="1">
                <a:effectLst/>
                <a:ea typeface="等线" panose="02010600030101010101" pitchFamily="2" charset="-122"/>
                <a:cs typeface="Times New Roman" panose="02020603050405020304" pitchFamily="18" charset="0"/>
              </a:rPr>
              <a:t>Leedy</a:t>
            </a:r>
            <a:r>
              <a:rPr lang="en-GB" sz="1800" kern="100" dirty="0">
                <a:effectLst/>
                <a:ea typeface="等线" panose="02010600030101010101" pitchFamily="2" charset="-122"/>
                <a:cs typeface="Times New Roman" panose="02020603050405020304" pitchFamily="18" charset="0"/>
              </a:rPr>
              <a:t>, Ormrod and Johnson, 2014</a:t>
            </a:r>
            <a:r>
              <a:rPr lang="en-GB" sz="1800" kern="100" dirty="0">
                <a:solidFill>
                  <a:srgbClr val="000000"/>
                </a:solidFill>
                <a:effectLst/>
                <a:ea typeface="等线" panose="02010600030101010101" pitchFamily="2" charset="-122"/>
                <a:cs typeface="Times New Roman" panose="02020603050405020304" pitchFamily="18" charset="0"/>
              </a:rPr>
              <a:t>)</a:t>
            </a:r>
            <a:endParaRPr lang="en-GB" sz="1800" kern="100" dirty="0">
              <a:effectLst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endParaRPr lang="en-GB" sz="2000" b="1" dirty="0">
              <a:solidFill>
                <a:schemeClr val="accent1"/>
              </a:solidFill>
            </a:endParaRPr>
          </a:p>
          <a:p>
            <a:r>
              <a:rPr lang="en-GB" sz="2000" b="1" dirty="0"/>
              <a:t>Why</a:t>
            </a:r>
            <a:r>
              <a:rPr lang="en-GB" sz="2000" dirty="0"/>
              <a:t>: to understand the interviewees’ </a:t>
            </a:r>
          </a:p>
          <a:p>
            <a:r>
              <a:rPr lang="en-GB" sz="2000" dirty="0"/>
              <a:t>overall writing anxiety score from 3 dimension (emotional, </a:t>
            </a:r>
            <a:r>
              <a:rPr lang="en-GB" sz="2000" dirty="0" err="1"/>
              <a:t>bahavioural</a:t>
            </a:r>
            <a:r>
              <a:rPr lang="en-GB" sz="2000" dirty="0"/>
              <a:t>, and cognitive worry) </a:t>
            </a:r>
          </a:p>
          <a:p>
            <a:r>
              <a:rPr lang="en-GB" sz="2000" b="1" dirty="0"/>
              <a:t>Measure</a:t>
            </a:r>
            <a:r>
              <a:rPr lang="en-GB" sz="2000" dirty="0"/>
              <a:t>: Foreign Language Writing Anxiety Scale (FLWAS) (Cheng, 2004)</a:t>
            </a:r>
          </a:p>
          <a:p>
            <a:r>
              <a:rPr lang="en-GB" sz="2000" b="1" dirty="0"/>
              <a:t>Pros</a:t>
            </a:r>
            <a:r>
              <a:rPr lang="en-GB" sz="2000" dirty="0"/>
              <a:t>: Numerical data to uncover overall trends</a:t>
            </a:r>
          </a:p>
          <a:p>
            <a:r>
              <a:rPr lang="en-GB" sz="2000" b="1" dirty="0"/>
              <a:t>Cons</a:t>
            </a:r>
            <a:r>
              <a:rPr lang="en-GB" sz="2000" dirty="0"/>
              <a:t>: Fixed questions and scales could not fully capture nuanced explanations</a:t>
            </a:r>
          </a:p>
          <a:p>
            <a:r>
              <a:rPr lang="en-GB" sz="2000" b="1" dirty="0"/>
              <a:t>Solution</a:t>
            </a:r>
            <a:r>
              <a:rPr lang="en-GB" sz="2000" dirty="0"/>
              <a:t>: In-depth qualitative inquiry is followed</a:t>
            </a:r>
          </a:p>
          <a:p>
            <a:endParaRPr lang="en-GB" sz="20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3FE8E8D-D13A-7A14-0A1E-6989AEF1DCDF}"/>
              </a:ext>
            </a:extLst>
          </p:cNvPr>
          <p:cNvSpPr txBox="1"/>
          <p:nvPr/>
        </p:nvSpPr>
        <p:spPr>
          <a:xfrm>
            <a:off x="7268970" y="1203850"/>
            <a:ext cx="4337672" cy="47089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accent1"/>
                </a:solidFill>
              </a:rPr>
              <a:t>2. Interviews  </a:t>
            </a:r>
            <a:r>
              <a:rPr lang="en-GB" sz="1800" kern="100" dirty="0">
                <a:solidFill>
                  <a:srgbClr val="000000"/>
                </a:solidFill>
                <a:effectLst/>
                <a:ea typeface="等线" panose="02010600030101010101" pitchFamily="2" charset="-122"/>
                <a:cs typeface="Times New Roman" panose="02020603050405020304" pitchFamily="18" charset="0"/>
              </a:rPr>
              <a:t>(</a:t>
            </a:r>
            <a:r>
              <a:rPr lang="en-GB" sz="1800" kern="100" dirty="0" err="1">
                <a:solidFill>
                  <a:srgbClr val="000000"/>
                </a:solidFill>
                <a:effectLst/>
                <a:ea typeface="等线" panose="02010600030101010101" pitchFamily="2" charset="-122"/>
                <a:cs typeface="Times New Roman" panose="02020603050405020304" pitchFamily="18" charset="0"/>
              </a:rPr>
              <a:t>Chenail</a:t>
            </a:r>
            <a:r>
              <a:rPr lang="en-GB" sz="1800" kern="100" dirty="0">
                <a:solidFill>
                  <a:srgbClr val="000000"/>
                </a:solidFill>
                <a:effectLst/>
                <a:ea typeface="等线" panose="02010600030101010101" pitchFamily="2" charset="-122"/>
                <a:cs typeface="Times New Roman" panose="02020603050405020304" pitchFamily="18" charset="0"/>
              </a:rPr>
              <a:t>, 2011</a:t>
            </a:r>
            <a:r>
              <a:rPr lang="en-GB" kern="100" dirty="0">
                <a:ea typeface="等线" panose="02010600030101010101" pitchFamily="2" charset="-122"/>
                <a:cs typeface="Times New Roman" panose="02020603050405020304" pitchFamily="18" charset="0"/>
              </a:rPr>
              <a:t>)</a:t>
            </a:r>
          </a:p>
          <a:p>
            <a:endParaRPr lang="en-GB" sz="2000" b="1" dirty="0">
              <a:solidFill>
                <a:schemeClr val="accent1"/>
              </a:solidFill>
            </a:endParaRPr>
          </a:p>
          <a:p>
            <a:r>
              <a:rPr lang="en-GB" sz="2000" b="1" dirty="0"/>
              <a:t>Why</a:t>
            </a:r>
            <a:r>
              <a:rPr lang="en-GB" sz="2000" dirty="0"/>
              <a:t>: to </a:t>
            </a:r>
            <a:r>
              <a:rPr lang="en-GB" sz="2000" u="sng" dirty="0"/>
              <a:t>gain deeper insight </a:t>
            </a:r>
            <a:r>
              <a:rPr lang="en-GB" sz="2000" dirty="0"/>
              <a:t>into learners’ perspectives regarding contributing factors and coping strategies when facing writing anxiety</a:t>
            </a:r>
          </a:p>
          <a:p>
            <a:r>
              <a:rPr lang="en-GB" sz="2000" b="1" dirty="0"/>
              <a:t>Form</a:t>
            </a:r>
            <a:r>
              <a:rPr lang="en-GB" sz="2000" dirty="0"/>
              <a:t>: face-to-face and semi-structured</a:t>
            </a:r>
          </a:p>
          <a:p>
            <a:r>
              <a:rPr lang="en-GB" sz="2000" b="1" dirty="0"/>
              <a:t>Pros</a:t>
            </a:r>
            <a:r>
              <a:rPr lang="en-GB" sz="2000" dirty="0"/>
              <a:t>: flexibility with enough structures, encouraging open-ended responses</a:t>
            </a:r>
          </a:p>
          <a:p>
            <a:r>
              <a:rPr lang="en-GB" sz="2000" b="1" dirty="0"/>
              <a:t>Cons</a:t>
            </a:r>
            <a:r>
              <a:rPr lang="en-GB" sz="2000" dirty="0"/>
              <a:t>: Subjectivity impacts data collection and analysis; Familiarity with the participants</a:t>
            </a:r>
          </a:p>
          <a:p>
            <a:r>
              <a:rPr lang="en-GB" sz="2000" b="1" dirty="0"/>
              <a:t>Solution: </a:t>
            </a:r>
            <a:r>
              <a:rPr lang="en-GB" sz="2000" dirty="0"/>
              <a:t>Awareness of Researcher positionality and conduct a pilot research</a:t>
            </a:r>
            <a:r>
              <a:rPr lang="zh-CN" altLang="en-US" sz="2000" dirty="0"/>
              <a:t> </a:t>
            </a:r>
            <a:endParaRPr lang="en-GB" sz="2000" dirty="0"/>
          </a:p>
        </p:txBody>
      </p: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D5292E08-1429-A32C-8697-1B8E8632DDE4}"/>
              </a:ext>
            </a:extLst>
          </p:cNvPr>
          <p:cNvCxnSpPr>
            <a:cxnSpLocks/>
          </p:cNvCxnSpPr>
          <p:nvPr/>
        </p:nvCxnSpPr>
        <p:spPr>
          <a:xfrm>
            <a:off x="5916712" y="2139000"/>
            <a:ext cx="496270" cy="0"/>
          </a:xfrm>
          <a:prstGeom prst="straightConnector1">
            <a:avLst/>
          </a:prstGeom>
          <a:ln w="28575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206712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extBox 24">
            <a:extLst>
              <a:ext uri="{FF2B5EF4-FFF2-40B4-BE49-F238E27FC236}">
                <a16:creationId xmlns:a16="http://schemas.microsoft.com/office/drawing/2014/main" id="{9826C82B-53F5-4E40-964B-E615B070070A}"/>
              </a:ext>
            </a:extLst>
          </p:cNvPr>
          <p:cNvSpPr txBox="1"/>
          <p:nvPr/>
        </p:nvSpPr>
        <p:spPr>
          <a:xfrm>
            <a:off x="891989" y="538450"/>
            <a:ext cx="484591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chemeClr val="tx1">
                    <a:lumMod val="95000"/>
                    <a:lumOff val="5000"/>
                  </a:schemeClr>
                </a:solidFill>
                <a:latin typeface="Poppins" panose="00000500000000000000" pitchFamily="50" charset="0"/>
                <a:cs typeface="Poppins" panose="00000500000000000000" pitchFamily="50" charset="0"/>
              </a:rPr>
              <a:t>Sequence </a:t>
            </a:r>
            <a:endParaRPr lang="id-ID" sz="3200" b="1" dirty="0">
              <a:solidFill>
                <a:schemeClr val="tx1">
                  <a:lumMod val="95000"/>
                  <a:lumOff val="5000"/>
                </a:schemeClr>
              </a:solidFill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6420CA5-AC8B-7F3B-5B9C-222CEA52F8C1}"/>
              </a:ext>
            </a:extLst>
          </p:cNvPr>
          <p:cNvSpPr/>
          <p:nvPr/>
        </p:nvSpPr>
        <p:spPr>
          <a:xfrm>
            <a:off x="905748" y="1575696"/>
            <a:ext cx="8838616" cy="2059921"/>
          </a:xfrm>
          <a:prstGeom prst="rect">
            <a:avLst/>
          </a:prstGeom>
          <a:solidFill>
            <a:srgbClr val="BFBFBF"/>
          </a:soli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001CD87-331C-FE16-5B4B-2D5112352DE7}"/>
              </a:ext>
            </a:extLst>
          </p:cNvPr>
          <p:cNvSpPr txBox="1"/>
          <p:nvPr/>
        </p:nvSpPr>
        <p:spPr>
          <a:xfrm flipH="1">
            <a:off x="1170594" y="1637496"/>
            <a:ext cx="5471782" cy="5155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Poppins Light" panose="00000400000000000000" pitchFamily="50" charset="0"/>
                <a:ea typeface="Lato" panose="020F0502020204030203" pitchFamily="34" charset="0"/>
                <a:cs typeface="Poppins Light" panose="00000400000000000000" pitchFamily="50" charset="0"/>
              </a:rPr>
              <a:t>Sequence of data collection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A20994B-8C33-2B9E-1D5B-D81748CC7AFC}"/>
              </a:ext>
            </a:extLst>
          </p:cNvPr>
          <p:cNvSpPr txBox="1"/>
          <p:nvPr/>
        </p:nvSpPr>
        <p:spPr>
          <a:xfrm flipH="1">
            <a:off x="1170594" y="2255214"/>
            <a:ext cx="25167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Interview 1 </a:t>
            </a:r>
          </a:p>
          <a:p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doctoral students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5E3BA147-A5AC-EC0F-1220-433EF8860FBE}"/>
              </a:ext>
            </a:extLst>
          </p:cNvPr>
          <p:cNvCxnSpPr>
            <a:cxnSpLocks/>
          </p:cNvCxnSpPr>
          <p:nvPr/>
        </p:nvCxnSpPr>
        <p:spPr>
          <a:xfrm>
            <a:off x="2987407" y="2381540"/>
            <a:ext cx="354806" cy="0"/>
          </a:xfrm>
          <a:prstGeom prst="straightConnector1">
            <a:avLst/>
          </a:prstGeom>
          <a:ln w="28575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D56E2766-9282-A1D1-2531-108DDFCFA979}"/>
              </a:ext>
            </a:extLst>
          </p:cNvPr>
          <p:cNvSpPr txBox="1"/>
          <p:nvPr/>
        </p:nvSpPr>
        <p:spPr>
          <a:xfrm flipH="1">
            <a:off x="3857774" y="2214822"/>
            <a:ext cx="25167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Feedback &amp;</a:t>
            </a:r>
          </a:p>
          <a:p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check understandability</a:t>
            </a:r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14DF1F6A-71D8-7122-F6B1-160CEC991020}"/>
              </a:ext>
            </a:extLst>
          </p:cNvPr>
          <p:cNvCxnSpPr>
            <a:cxnSpLocks/>
          </p:cNvCxnSpPr>
          <p:nvPr/>
        </p:nvCxnSpPr>
        <p:spPr>
          <a:xfrm>
            <a:off x="5940357" y="2381540"/>
            <a:ext cx="354806" cy="0"/>
          </a:xfrm>
          <a:prstGeom prst="straightConnector1">
            <a:avLst/>
          </a:prstGeom>
          <a:ln w="28575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D90D2FDF-112F-361F-5348-BD6EA897D46A}"/>
              </a:ext>
            </a:extLst>
          </p:cNvPr>
          <p:cNvSpPr txBox="1"/>
          <p:nvPr/>
        </p:nvSpPr>
        <p:spPr>
          <a:xfrm flipH="1">
            <a:off x="6639370" y="2109753"/>
            <a:ext cx="251675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Refine interview guide, such as question clarity and sequence, etc.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8E1FCAB-0546-04AA-DC59-D148B736D265}"/>
              </a:ext>
            </a:extLst>
          </p:cNvPr>
          <p:cNvSpPr/>
          <p:nvPr/>
        </p:nvSpPr>
        <p:spPr>
          <a:xfrm>
            <a:off x="905749" y="3947451"/>
            <a:ext cx="9006348" cy="2504518"/>
          </a:xfrm>
          <a:prstGeom prst="rect">
            <a:avLst/>
          </a:prstGeom>
          <a:solidFill>
            <a:srgbClr val="234272"/>
          </a:soli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>
              <a:lnSpc>
                <a:spcPct val="150000"/>
              </a:lnSpc>
            </a:pPr>
            <a:r>
              <a:rPr lang="en-US" sz="2400" b="0" i="0" u="none" strike="noStrike" dirty="0">
                <a:effectLst/>
                <a:latin typeface="Aptos" panose="020B0004020202020204" pitchFamily="34" charset="0"/>
              </a:rPr>
              <a:t>Timeline:</a:t>
            </a:r>
          </a:p>
          <a:p>
            <a:pPr algn="l">
              <a:lnSpc>
                <a:spcPct val="150000"/>
              </a:lnSpc>
            </a:pPr>
            <a:r>
              <a:rPr lang="en-US" sz="2400" b="0" i="0" u="none" strike="noStrike" dirty="0">
                <a:effectLst/>
                <a:latin typeface="Aptos" panose="020B0004020202020204" pitchFamily="34" charset="0"/>
              </a:rPr>
              <a:t>By end of July: Complete questionnaires and initial interviews.</a:t>
            </a:r>
            <a:endParaRPr lang="en-US" sz="2400" b="0" i="0" u="none" strike="noStrike" dirty="0">
              <a:effectLst/>
              <a:latin typeface="Calibri" panose="020F0502020204030204" pitchFamily="34" charset="0"/>
            </a:endParaRPr>
          </a:p>
          <a:p>
            <a:pPr algn="l">
              <a:lnSpc>
                <a:spcPct val="150000"/>
              </a:lnSpc>
            </a:pPr>
            <a:r>
              <a:rPr lang="en-US" sz="2400" b="0" i="0" u="none" strike="noStrike" dirty="0">
                <a:effectLst/>
                <a:latin typeface="Aptos" panose="020B0004020202020204" pitchFamily="34" charset="0"/>
              </a:rPr>
              <a:t>August: Begin preliminary analysis.</a:t>
            </a:r>
            <a:endParaRPr lang="en-US" sz="2400" b="0" i="0" u="none" strike="noStrike" dirty="0">
              <a:effectLst/>
              <a:latin typeface="Calibri" panose="020F0502020204030204" pitchFamily="34" charset="0"/>
            </a:endParaRPr>
          </a:p>
          <a:p>
            <a:pPr algn="l">
              <a:lnSpc>
                <a:spcPct val="150000"/>
              </a:lnSpc>
            </a:pPr>
            <a:r>
              <a:rPr lang="en-US" sz="2400" b="0" i="0" u="none" strike="noStrike" dirty="0">
                <a:effectLst/>
                <a:latin typeface="Aptos" panose="020B0004020202020204" pitchFamily="34" charset="0"/>
              </a:rPr>
              <a:t>September: Complete thematic analysis and draft findings</a:t>
            </a:r>
            <a:endParaRPr lang="en-US" sz="2400" b="0" i="0" u="none" strike="noStrike" dirty="0">
              <a:effectLst/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85125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07FC7DAB-74F6-46EA-B8CC-A9AAB1E48773}"/>
              </a:ext>
            </a:extLst>
          </p:cNvPr>
          <p:cNvSpPr/>
          <p:nvPr/>
        </p:nvSpPr>
        <p:spPr>
          <a:xfrm>
            <a:off x="368691" y="4562006"/>
            <a:ext cx="10995340" cy="1638801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C316E282-8008-4070-BB1B-42824F640768}"/>
              </a:ext>
            </a:extLst>
          </p:cNvPr>
          <p:cNvSpPr txBox="1"/>
          <p:nvPr/>
        </p:nvSpPr>
        <p:spPr>
          <a:xfrm>
            <a:off x="757085" y="473296"/>
            <a:ext cx="391626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i="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Poppins" panose="00000500000000000000" pitchFamily="50" charset="0"/>
                <a:cs typeface="Poppins" panose="00000500000000000000" pitchFamily="50" charset="0"/>
              </a:rPr>
              <a:t>Sampling</a:t>
            </a:r>
            <a:endParaRPr lang="id-ID" sz="3200" b="1" dirty="0">
              <a:solidFill>
                <a:schemeClr val="tx1">
                  <a:lumMod val="95000"/>
                  <a:lumOff val="5000"/>
                </a:schemeClr>
              </a:solidFill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28AA0BC8-8FA7-4A23-A574-D994CFC72194}"/>
              </a:ext>
            </a:extLst>
          </p:cNvPr>
          <p:cNvSpPr/>
          <p:nvPr/>
        </p:nvSpPr>
        <p:spPr>
          <a:xfrm>
            <a:off x="505597" y="1117717"/>
            <a:ext cx="1416577" cy="3067397"/>
          </a:xfrm>
          <a:prstGeom prst="rect">
            <a:avLst/>
          </a:prstGeom>
          <a:solidFill>
            <a:srgbClr val="BFBFBF"/>
          </a:soli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 sz="160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8535569B-4399-48FA-BAD1-B5C7E031A4C2}"/>
              </a:ext>
            </a:extLst>
          </p:cNvPr>
          <p:cNvSpPr/>
          <p:nvPr/>
        </p:nvSpPr>
        <p:spPr>
          <a:xfrm>
            <a:off x="802709" y="1371628"/>
            <a:ext cx="1016416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id-ID" sz="1600" b="1" i="1" dirty="0" err="1">
                <a:solidFill>
                  <a:schemeClr val="bg1"/>
                </a:solidFill>
                <a:effectLst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Location</a:t>
            </a:r>
            <a:r>
              <a:rPr lang="id-ID" sz="1600" b="1" i="1" dirty="0">
                <a:solidFill>
                  <a:schemeClr val="bg1"/>
                </a:solidFill>
                <a:effectLst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:</a:t>
            </a:r>
            <a:endParaRPr lang="id-ID" sz="1600" b="1" i="1" dirty="0">
              <a:solidFill>
                <a:schemeClr val="bg1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C66A7E9-5634-0436-C4BF-901EE1076D74}"/>
              </a:ext>
            </a:extLst>
          </p:cNvPr>
          <p:cNvSpPr txBox="1"/>
          <p:nvPr/>
        </p:nvSpPr>
        <p:spPr>
          <a:xfrm>
            <a:off x="2030582" y="2294015"/>
            <a:ext cx="6111592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solidFill>
                  <a:srgbClr val="0D0D0D"/>
                </a:solidFill>
              </a:rPr>
              <a:t>T</a:t>
            </a:r>
            <a:r>
              <a:rPr lang="en-GB" sz="2000" b="0" i="0" u="none" strike="noStrike" dirty="0">
                <a:solidFill>
                  <a:srgbClr val="0D0D0D"/>
                </a:solidFill>
                <a:effectLst/>
              </a:rPr>
              <a:t>he first-year Chinese-nationality doctoral students </a:t>
            </a:r>
          </a:p>
          <a:p>
            <a:r>
              <a:rPr lang="en-GB" sz="2000" b="0" i="0" u="none" strike="noStrike" dirty="0">
                <a:solidFill>
                  <a:srgbClr val="0D0D0D"/>
                </a:solidFill>
                <a:effectLst/>
              </a:rPr>
              <a:t>studying in a </a:t>
            </a:r>
            <a:r>
              <a:rPr lang="en-GB" sz="2000" b="0" i="0" u="none" strike="noStrike" dirty="0">
                <a:effectLst/>
              </a:rPr>
              <a:t>Welsh university from different programs.</a:t>
            </a:r>
            <a:endParaRPr lang="en-GB" sz="2000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91C8C75-5B82-A405-0091-70BBFCF47E80}"/>
              </a:ext>
            </a:extLst>
          </p:cNvPr>
          <p:cNvSpPr/>
          <p:nvPr/>
        </p:nvSpPr>
        <p:spPr>
          <a:xfrm>
            <a:off x="818729" y="1844756"/>
            <a:ext cx="1016416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id-ID" sz="1600" b="1" i="1" dirty="0" err="1">
                <a:solidFill>
                  <a:schemeClr val="bg1"/>
                </a:solidFill>
                <a:effectLst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Number</a:t>
            </a:r>
            <a:r>
              <a:rPr lang="id-ID" sz="1600" b="1" i="1" dirty="0">
                <a:solidFill>
                  <a:schemeClr val="bg1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: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F5E8CDC-3AAE-DA36-BA9C-66325CD95D3C}"/>
              </a:ext>
            </a:extLst>
          </p:cNvPr>
          <p:cNvSpPr txBox="1"/>
          <p:nvPr/>
        </p:nvSpPr>
        <p:spPr>
          <a:xfrm>
            <a:off x="2027180" y="1864563"/>
            <a:ext cx="5481742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/>
              <a:t>6 participants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A3C1B1A-3876-2BA6-1757-59BB21415A35}"/>
              </a:ext>
            </a:extLst>
          </p:cNvPr>
          <p:cNvSpPr/>
          <p:nvPr/>
        </p:nvSpPr>
        <p:spPr>
          <a:xfrm>
            <a:off x="804155" y="2365036"/>
            <a:ext cx="1016416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id-ID" sz="1600" b="1" i="1" dirty="0" err="1">
                <a:solidFill>
                  <a:schemeClr val="bg1"/>
                </a:solidFill>
                <a:effectLst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Who</a:t>
            </a:r>
            <a:r>
              <a:rPr lang="id-ID" sz="1600" b="1" i="1" dirty="0">
                <a:solidFill>
                  <a:schemeClr val="bg1"/>
                </a:solidFill>
                <a:effectLst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?</a:t>
            </a:r>
            <a:endParaRPr lang="id-ID" sz="1600" b="1" i="1" dirty="0">
              <a:solidFill>
                <a:schemeClr val="bg1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F01EB2E-1CA8-2B63-F0C8-262A9BB5F2F8}"/>
              </a:ext>
            </a:extLst>
          </p:cNvPr>
          <p:cNvSpPr/>
          <p:nvPr/>
        </p:nvSpPr>
        <p:spPr>
          <a:xfrm>
            <a:off x="756474" y="3096834"/>
            <a:ext cx="101641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id-ID" sz="1600" b="1" i="1" dirty="0">
                <a:solidFill>
                  <a:schemeClr val="bg1"/>
                </a:solidFill>
                <a:effectLst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Sampling </a:t>
            </a:r>
            <a:r>
              <a:rPr lang="id-ID" sz="1600" b="1" i="1" dirty="0" err="1">
                <a:solidFill>
                  <a:schemeClr val="bg1"/>
                </a:solidFill>
                <a:effectLst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methods</a:t>
            </a:r>
            <a:r>
              <a:rPr lang="id-ID" sz="1600" b="1" i="1" dirty="0">
                <a:solidFill>
                  <a:schemeClr val="bg1"/>
                </a:solidFill>
                <a:effectLst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:</a:t>
            </a:r>
            <a:endParaRPr lang="id-ID" sz="1600" b="1" i="1" dirty="0">
              <a:solidFill>
                <a:schemeClr val="bg1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100A2A0-4D32-C9C2-2CDA-F7645610D1CE}"/>
              </a:ext>
            </a:extLst>
          </p:cNvPr>
          <p:cNvSpPr txBox="1"/>
          <p:nvPr/>
        </p:nvSpPr>
        <p:spPr>
          <a:xfrm>
            <a:off x="2028665" y="1352726"/>
            <a:ext cx="9293363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/>
              <a:t>A university in Swansea, Wales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4A9063E-C97C-9797-9E35-F165F8556266}"/>
              </a:ext>
            </a:extLst>
          </p:cNvPr>
          <p:cNvSpPr txBox="1"/>
          <p:nvPr/>
        </p:nvSpPr>
        <p:spPr>
          <a:xfrm>
            <a:off x="1922174" y="3006910"/>
            <a:ext cx="9293363" cy="22159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solidFill>
                  <a:srgbClr val="0D0D0D"/>
                </a:solidFill>
              </a:rPr>
              <a:t>1. Convenience sampling: easily accessible and available participants 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(Emerson, 2015)</a:t>
            </a:r>
            <a:endParaRPr lang="en-GB" sz="2000" dirty="0">
              <a:solidFill>
                <a:srgbClr val="0D0D0D"/>
              </a:solidFill>
            </a:endParaRPr>
          </a:p>
          <a:p>
            <a:r>
              <a:rPr lang="en-GB" sz="2000" dirty="0">
                <a:solidFill>
                  <a:srgbClr val="0D0D0D"/>
                </a:solidFill>
              </a:rPr>
              <a:t>2. Purposive sampling: specifically targeting first-year Chinese doctoral students who can provide in-depth information to the research questions </a:t>
            </a:r>
          </a:p>
          <a:p>
            <a:r>
              <a:rPr lang="en-GB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(</a:t>
            </a:r>
            <a:r>
              <a:rPr lang="en-GB" sz="1800" kern="100" dirty="0" err="1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Farrokhi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 and </a:t>
            </a:r>
            <a:r>
              <a:rPr lang="en-GB" sz="1800" kern="100" dirty="0" err="1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Mahmoudi-Hamidabad</a:t>
            </a:r>
            <a:r>
              <a:rPr lang="en-GB" sz="1800" kern="100" dirty="0">
                <a:effectLst/>
                <a:latin typeface="Times New Roman" panose="02020603050405020304" pitchFamily="18" charset="0"/>
                <a:ea typeface="等线" panose="02010600030101010101" pitchFamily="2" charset="-122"/>
                <a:cs typeface="Times New Roman" panose="02020603050405020304" pitchFamily="18" charset="0"/>
              </a:rPr>
              <a:t>, 2012).</a:t>
            </a:r>
            <a:endParaRPr lang="en-GB" sz="18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endParaRPr lang="en-GB" sz="2000" dirty="0">
              <a:solidFill>
                <a:srgbClr val="0D0D0D"/>
              </a:solidFill>
            </a:endParaRPr>
          </a:p>
          <a:p>
            <a:pPr marL="457200" indent="-457200">
              <a:buAutoNum type="arabicPeriod"/>
            </a:pPr>
            <a:endParaRPr lang="en-GB" sz="2000" dirty="0">
              <a:solidFill>
                <a:srgbClr val="0D0D0D"/>
              </a:solidFill>
            </a:endParaRPr>
          </a:p>
          <a:p>
            <a:endParaRPr lang="en-GB" sz="2000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F819F7A-4305-4101-ADB8-B9CEDA753B78}"/>
              </a:ext>
            </a:extLst>
          </p:cNvPr>
          <p:cNvSpPr/>
          <p:nvPr/>
        </p:nvSpPr>
        <p:spPr>
          <a:xfrm>
            <a:off x="976295" y="3935969"/>
            <a:ext cx="574935" cy="624243"/>
          </a:xfrm>
          <a:prstGeom prst="rect">
            <a:avLst/>
          </a:prstGeom>
          <a:solidFill>
            <a:srgbClr val="234272"/>
          </a:soli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 sz="1600"/>
          </a:p>
        </p:txBody>
      </p: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06E9F95A-6345-48A2-8ACB-8315502287DC}"/>
              </a:ext>
            </a:extLst>
          </p:cNvPr>
          <p:cNvCxnSpPr>
            <a:cxnSpLocks/>
          </p:cNvCxnSpPr>
          <p:nvPr/>
        </p:nvCxnSpPr>
        <p:spPr>
          <a:xfrm>
            <a:off x="1263763" y="4041690"/>
            <a:ext cx="0" cy="382512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Box 36">
            <a:extLst>
              <a:ext uri="{FF2B5EF4-FFF2-40B4-BE49-F238E27FC236}">
                <a16:creationId xmlns:a16="http://schemas.microsoft.com/office/drawing/2014/main" id="{65973942-7563-BD43-CD2B-7A5DE01E808C}"/>
              </a:ext>
            </a:extLst>
          </p:cNvPr>
          <p:cNvSpPr txBox="1"/>
          <p:nvPr/>
        </p:nvSpPr>
        <p:spPr>
          <a:xfrm>
            <a:off x="439696" y="4745005"/>
            <a:ext cx="9293363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0000" algn="ctr"/>
            <a:r>
              <a:rPr lang="en-GB" sz="2400" dirty="0">
                <a:solidFill>
                  <a:schemeClr val="bg1"/>
                </a:solidFill>
              </a:rPr>
              <a:t>   </a:t>
            </a:r>
            <a:r>
              <a:rPr lang="en-GB" sz="2000" b="1" dirty="0">
                <a:solidFill>
                  <a:schemeClr val="accent2"/>
                </a:solidFill>
              </a:rPr>
              <a:t>Information sheet       consent form</a:t>
            </a:r>
          </a:p>
          <a:p>
            <a:pPr marL="45000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Data collection: video recording</a:t>
            </a:r>
          </a:p>
          <a:p>
            <a:pPr marL="450000"/>
            <a:r>
              <a:rPr lang="en-GB" sz="2000" dirty="0"/>
              <a:t>To capture the communication cues, including body language and facial expressions</a:t>
            </a:r>
          </a:p>
          <a:p>
            <a:pPr marL="450000" algn="ctr"/>
            <a:endParaRPr lang="en-GB" sz="2400" dirty="0">
              <a:solidFill>
                <a:schemeClr val="bg1"/>
              </a:solidFill>
            </a:endParaRPr>
          </a:p>
        </p:txBody>
      </p:sp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A2F32460-4288-6770-D033-BCA7173CDB7D}"/>
              </a:ext>
            </a:extLst>
          </p:cNvPr>
          <p:cNvCxnSpPr>
            <a:cxnSpLocks/>
          </p:cNvCxnSpPr>
          <p:nvPr/>
        </p:nvCxnSpPr>
        <p:spPr>
          <a:xfrm>
            <a:off x="5484546" y="5011619"/>
            <a:ext cx="309896" cy="0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144767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Rectangle 36">
            <a:extLst>
              <a:ext uri="{FF2B5EF4-FFF2-40B4-BE49-F238E27FC236}">
                <a16:creationId xmlns:a16="http://schemas.microsoft.com/office/drawing/2014/main" id="{780D5242-5A21-4B13-B990-42CC139ABE93}"/>
              </a:ext>
            </a:extLst>
          </p:cNvPr>
          <p:cNvSpPr/>
          <p:nvPr/>
        </p:nvSpPr>
        <p:spPr>
          <a:xfrm>
            <a:off x="7749325" y="1236435"/>
            <a:ext cx="3982424" cy="4709030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4C716C4A-FA13-4F6E-BA0A-CFD5E9E73DDD}"/>
              </a:ext>
            </a:extLst>
          </p:cNvPr>
          <p:cNvSpPr/>
          <p:nvPr/>
        </p:nvSpPr>
        <p:spPr>
          <a:xfrm>
            <a:off x="2799011" y="1543988"/>
            <a:ext cx="4513502" cy="4093924"/>
          </a:xfrm>
          <a:prstGeom prst="rect">
            <a:avLst/>
          </a:prstGeom>
          <a:solidFill>
            <a:srgbClr val="BFBFBF"/>
          </a:soli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00AAB0EF-8511-4B53-881E-D40ED082429A}"/>
              </a:ext>
            </a:extLst>
          </p:cNvPr>
          <p:cNvSpPr/>
          <p:nvPr/>
        </p:nvSpPr>
        <p:spPr>
          <a:xfrm>
            <a:off x="19703" y="1543988"/>
            <a:ext cx="2447925" cy="4229100"/>
          </a:xfrm>
          <a:prstGeom prst="rect">
            <a:avLst/>
          </a:prstGeom>
          <a:solidFill>
            <a:srgbClr val="234272"/>
          </a:soli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099A3FD2-89E4-463D-905C-D4C9BC9717D2}"/>
              </a:ext>
            </a:extLst>
          </p:cNvPr>
          <p:cNvSpPr txBox="1"/>
          <p:nvPr/>
        </p:nvSpPr>
        <p:spPr>
          <a:xfrm flipH="1">
            <a:off x="250086" y="3130058"/>
            <a:ext cx="1698388" cy="1304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b="1" dirty="0">
                <a:solidFill>
                  <a:schemeClr val="bg1"/>
                </a:solidFill>
                <a:latin typeface="Poppins" panose="00000500000000000000" pitchFamily="50" charset="0"/>
                <a:ea typeface="Lato" panose="020F0502020204030203" pitchFamily="34" charset="0"/>
                <a:cs typeface="Poppins" panose="00000500000000000000" pitchFamily="50" charset="0"/>
              </a:rPr>
              <a:t>Interviews</a:t>
            </a:r>
          </a:p>
          <a:p>
            <a:pPr>
              <a:lnSpc>
                <a:spcPct val="150000"/>
              </a:lnSpc>
            </a:pPr>
            <a:r>
              <a:rPr lang="en-US" b="1" dirty="0">
                <a:solidFill>
                  <a:schemeClr val="bg1"/>
                </a:solidFill>
                <a:latin typeface="Poppins" panose="00000500000000000000" pitchFamily="50" charset="0"/>
                <a:ea typeface="Lato" panose="020F0502020204030203" pitchFamily="34" charset="0"/>
                <a:cs typeface="Poppins" panose="00000500000000000000" pitchFamily="50" charset="0"/>
              </a:rPr>
              <a:t>in thematic analysis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C9E3A249-F53B-45B9-8656-4557F3590CB1}"/>
              </a:ext>
            </a:extLst>
          </p:cNvPr>
          <p:cNvSpPr txBox="1"/>
          <p:nvPr/>
        </p:nvSpPr>
        <p:spPr>
          <a:xfrm flipH="1">
            <a:off x="208327" y="1966856"/>
            <a:ext cx="2070676" cy="4732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b="1" dirty="0">
                <a:solidFill>
                  <a:schemeClr val="bg1"/>
                </a:solidFill>
                <a:latin typeface="Poppins" panose="00000500000000000000" pitchFamily="50" charset="0"/>
                <a:ea typeface="Lato" panose="020F0502020204030203" pitchFamily="34" charset="0"/>
                <a:cs typeface="Poppins" panose="00000500000000000000" pitchFamily="50" charset="0"/>
              </a:rPr>
              <a:t>Questionnaire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DC81A761-5665-43A1-A050-100A77236A09}"/>
              </a:ext>
            </a:extLst>
          </p:cNvPr>
          <p:cNvSpPr txBox="1"/>
          <p:nvPr/>
        </p:nvSpPr>
        <p:spPr>
          <a:xfrm>
            <a:off x="748707" y="571395"/>
            <a:ext cx="391626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i="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Poppins" panose="00000500000000000000" pitchFamily="50" charset="0"/>
                <a:cs typeface="Poppins" panose="00000500000000000000" pitchFamily="50" charset="0"/>
              </a:rPr>
              <a:t>Data analysis</a:t>
            </a:r>
            <a:endParaRPr lang="id-ID" sz="3200" b="1" dirty="0">
              <a:solidFill>
                <a:schemeClr val="tx1">
                  <a:lumMod val="95000"/>
                  <a:lumOff val="5000"/>
                </a:schemeClr>
              </a:solidFill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DFFB1387-D6E1-4459-BAFE-D9A1CD495FDD}"/>
              </a:ext>
            </a:extLst>
          </p:cNvPr>
          <p:cNvCxnSpPr/>
          <p:nvPr/>
        </p:nvCxnSpPr>
        <p:spPr>
          <a:xfrm flipH="1">
            <a:off x="10254027" y="6221747"/>
            <a:ext cx="147772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AB68DAFF-6C7D-0441-70AA-F4344383DC83}"/>
              </a:ext>
            </a:extLst>
          </p:cNvPr>
          <p:cNvSpPr txBox="1"/>
          <p:nvPr/>
        </p:nvSpPr>
        <p:spPr>
          <a:xfrm>
            <a:off x="2781995" y="1829191"/>
            <a:ext cx="4635947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Descriptive data in table, including each participant’s demographic information and writing anxiety score 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16D2C8E-E54D-2CDC-EB2F-E785FE99B11C}"/>
              </a:ext>
            </a:extLst>
          </p:cNvPr>
          <p:cNvSpPr txBox="1"/>
          <p:nvPr/>
        </p:nvSpPr>
        <p:spPr>
          <a:xfrm>
            <a:off x="2801698" y="3016711"/>
            <a:ext cx="4924468" cy="34470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Thematic analysis</a:t>
            </a:r>
          </a:p>
          <a:p>
            <a:r>
              <a:rPr lang="en-GB" sz="2000" dirty="0"/>
              <a:t>Why?</a:t>
            </a:r>
          </a:p>
          <a:p>
            <a:r>
              <a:rPr lang="en-GB" sz="2000" dirty="0"/>
              <a:t>1. Widely-used method in qualitative research </a:t>
            </a:r>
          </a:p>
          <a:p>
            <a:r>
              <a:rPr lang="en-GB" sz="2000" dirty="0"/>
              <a:t>2. Reveal complexities and depths of data</a:t>
            </a:r>
          </a:p>
          <a:p>
            <a:r>
              <a:rPr lang="en-GB" sz="2000" dirty="0"/>
              <a:t>3. Flexibility and creativity</a:t>
            </a:r>
          </a:p>
          <a:p>
            <a:endParaRPr lang="en-GB" sz="2000" dirty="0"/>
          </a:p>
          <a:p>
            <a:r>
              <a:rPr lang="en-GB" sz="2000" dirty="0"/>
              <a:t>(Braun and Clarke, 2006)</a:t>
            </a:r>
          </a:p>
          <a:p>
            <a:endParaRPr lang="en-GB" sz="2000" dirty="0"/>
          </a:p>
          <a:p>
            <a:endParaRPr lang="en-GB" sz="2000" dirty="0"/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C729C5C-70CD-A9E2-B88F-0A1ED134F975}"/>
              </a:ext>
            </a:extLst>
          </p:cNvPr>
          <p:cNvSpPr txBox="1"/>
          <p:nvPr/>
        </p:nvSpPr>
        <p:spPr>
          <a:xfrm>
            <a:off x="7845099" y="1437076"/>
            <a:ext cx="3785866" cy="6832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Procedure</a:t>
            </a:r>
          </a:p>
          <a:p>
            <a:endParaRPr lang="en-GB" sz="2000" dirty="0"/>
          </a:p>
          <a:p>
            <a:r>
              <a:rPr lang="en-GB" sz="2000" dirty="0"/>
              <a:t>1. Familiar with data</a:t>
            </a:r>
          </a:p>
          <a:p>
            <a:r>
              <a:rPr lang="en-GB" sz="2000" dirty="0"/>
              <a:t>2. Annotate with preliminary note </a:t>
            </a:r>
          </a:p>
          <a:p>
            <a:r>
              <a:rPr lang="en-GB" sz="2000" dirty="0"/>
              <a:t>and highlight in different colours</a:t>
            </a:r>
          </a:p>
          <a:p>
            <a:r>
              <a:rPr lang="en-GB" sz="2000" dirty="0"/>
              <a:t>3. Coding to segment thematic responses</a:t>
            </a:r>
          </a:p>
          <a:p>
            <a:r>
              <a:rPr lang="en-GB" sz="2000" dirty="0"/>
              <a:t>4. Code to broader themes</a:t>
            </a:r>
          </a:p>
          <a:p>
            <a:r>
              <a:rPr lang="en-GB" sz="2000" dirty="0"/>
              <a:t>5. Keep refining and expanding</a:t>
            </a:r>
          </a:p>
          <a:p>
            <a:r>
              <a:rPr lang="en-GB" sz="2000" dirty="0"/>
              <a:t>6. Present data through themes </a:t>
            </a:r>
          </a:p>
          <a:p>
            <a:endParaRPr lang="en-GB" sz="2000" dirty="0"/>
          </a:p>
          <a:p>
            <a:r>
              <a:rPr lang="en-GB" sz="2000" dirty="0"/>
              <a:t>Note: Iterative nature; Careful and reflective application</a:t>
            </a:r>
          </a:p>
          <a:p>
            <a:r>
              <a:rPr lang="en-GB" sz="2000" dirty="0"/>
              <a:t>(Braun and Clarke, 2012)</a:t>
            </a:r>
          </a:p>
          <a:p>
            <a:endParaRPr lang="en-GB" sz="2000" dirty="0"/>
          </a:p>
          <a:p>
            <a:r>
              <a:rPr lang="en-GB" sz="2000" dirty="0"/>
              <a:t>             </a:t>
            </a:r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pPr marL="457200" indent="-457200">
              <a:buAutoNum type="arabicPeriod"/>
            </a:pPr>
            <a:endParaRPr lang="en-GB" sz="2000" dirty="0"/>
          </a:p>
          <a:p>
            <a:endParaRPr lang="en-GB" sz="2000" dirty="0"/>
          </a:p>
          <a:p>
            <a:endParaRPr lang="en-GB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9AA99B7-E961-0F6C-85FC-A059039E9773}"/>
              </a:ext>
            </a:extLst>
          </p:cNvPr>
          <p:cNvSpPr/>
          <p:nvPr/>
        </p:nvSpPr>
        <p:spPr>
          <a:xfrm>
            <a:off x="7014721" y="3016711"/>
            <a:ext cx="840033" cy="731146"/>
          </a:xfrm>
          <a:prstGeom prst="rect">
            <a:avLst/>
          </a:prstGeom>
          <a:solidFill>
            <a:srgbClr val="234272"/>
          </a:soli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24F931BA-350D-434A-95EF-B9468AD9F62D}"/>
              </a:ext>
            </a:extLst>
          </p:cNvPr>
          <p:cNvCxnSpPr>
            <a:cxnSpLocks/>
          </p:cNvCxnSpPr>
          <p:nvPr/>
        </p:nvCxnSpPr>
        <p:spPr>
          <a:xfrm>
            <a:off x="7278208" y="3372765"/>
            <a:ext cx="354806" cy="0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2151676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7828AA8B-B27A-41A7-B4C3-DBE59F218A51}"/>
              </a:ext>
            </a:extLst>
          </p:cNvPr>
          <p:cNvSpPr/>
          <p:nvPr/>
        </p:nvSpPr>
        <p:spPr>
          <a:xfrm>
            <a:off x="47225" y="1734986"/>
            <a:ext cx="1886857" cy="3165665"/>
          </a:xfrm>
          <a:prstGeom prst="rect">
            <a:avLst/>
          </a:prstGeom>
          <a:solidFill>
            <a:srgbClr val="234272"/>
          </a:soli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 sz="160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D90DBD00-45E6-4FFF-8B75-C1F3B7D9ED1C}"/>
              </a:ext>
            </a:extLst>
          </p:cNvPr>
          <p:cNvSpPr/>
          <p:nvPr/>
        </p:nvSpPr>
        <p:spPr>
          <a:xfrm>
            <a:off x="408908" y="2334997"/>
            <a:ext cx="101641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id-ID" sz="1600" i="1" dirty="0">
                <a:solidFill>
                  <a:schemeClr val="bg1"/>
                </a:solidFill>
                <a:effectLst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Video </a:t>
            </a:r>
            <a:r>
              <a:rPr lang="id-ID" sz="1600" i="1" dirty="0" err="1">
                <a:solidFill>
                  <a:schemeClr val="bg1"/>
                </a:solidFill>
                <a:effectLst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recording</a:t>
            </a:r>
            <a:endParaRPr lang="id-ID" sz="1600" i="1" dirty="0">
              <a:solidFill>
                <a:schemeClr val="bg1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81E6777E-4CDB-4F88-AEE5-B564E8F377B5}"/>
              </a:ext>
            </a:extLst>
          </p:cNvPr>
          <p:cNvSpPr/>
          <p:nvPr/>
        </p:nvSpPr>
        <p:spPr>
          <a:xfrm>
            <a:off x="408908" y="3207172"/>
            <a:ext cx="1255167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id-ID" sz="1600" i="1" dirty="0" err="1">
                <a:solidFill>
                  <a:schemeClr val="bg1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Ethical</a:t>
            </a:r>
            <a:r>
              <a:rPr lang="id-ID" sz="1600" i="1" dirty="0">
                <a:solidFill>
                  <a:schemeClr val="bg1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 </a:t>
            </a:r>
            <a:r>
              <a:rPr lang="id-ID" sz="1600" i="1" dirty="0" err="1">
                <a:solidFill>
                  <a:schemeClr val="bg1"/>
                </a:solidFill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consideration</a:t>
            </a:r>
            <a:endParaRPr lang="id-ID" sz="1600" i="1" dirty="0">
              <a:solidFill>
                <a:schemeClr val="bg1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347805B8-275E-4B8B-AC41-039EF25D8918}"/>
              </a:ext>
            </a:extLst>
          </p:cNvPr>
          <p:cNvSpPr/>
          <p:nvPr/>
        </p:nvSpPr>
        <p:spPr>
          <a:xfrm>
            <a:off x="407808" y="3975004"/>
            <a:ext cx="1017517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i="1" dirty="0">
                <a:solidFill>
                  <a:schemeClr val="bg1"/>
                </a:solidFill>
                <a:effectLst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Data protection</a:t>
            </a:r>
            <a:endParaRPr lang="id-ID" sz="1600" i="1" dirty="0">
              <a:solidFill>
                <a:schemeClr val="bg1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AA80D4FA-F7E6-4BE3-B561-28854510D08E}"/>
              </a:ext>
            </a:extLst>
          </p:cNvPr>
          <p:cNvSpPr/>
          <p:nvPr/>
        </p:nvSpPr>
        <p:spPr>
          <a:xfrm>
            <a:off x="5027814" y="6120667"/>
            <a:ext cx="1277712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id-ID" sz="1000" i="1" dirty="0">
                <a:solidFill>
                  <a:schemeClr val="bg1"/>
                </a:solidFill>
                <a:effectLst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lacus nulla</a:t>
            </a:r>
            <a:endParaRPr lang="id-ID" sz="1000" i="1" dirty="0">
              <a:solidFill>
                <a:schemeClr val="bg1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F77A2402-C2D0-413B-B109-541769590C1C}"/>
              </a:ext>
            </a:extLst>
          </p:cNvPr>
          <p:cNvSpPr/>
          <p:nvPr/>
        </p:nvSpPr>
        <p:spPr>
          <a:xfrm>
            <a:off x="6469924" y="6120666"/>
            <a:ext cx="1345672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id-ID" sz="1000" i="1" dirty="0">
                <a:solidFill>
                  <a:schemeClr val="bg1"/>
                </a:solidFill>
                <a:effectLst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netus nibh aliquet</a:t>
            </a:r>
            <a:endParaRPr lang="id-ID" sz="1000" i="1" dirty="0">
              <a:solidFill>
                <a:schemeClr val="bg1"/>
              </a:solidFill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1C28C2CE-50F6-4340-A08B-C71AB7160812}"/>
              </a:ext>
            </a:extLst>
          </p:cNvPr>
          <p:cNvCxnSpPr/>
          <p:nvPr/>
        </p:nvCxnSpPr>
        <p:spPr>
          <a:xfrm flipH="1">
            <a:off x="7815596" y="6293823"/>
            <a:ext cx="147772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Box 38">
            <a:extLst>
              <a:ext uri="{FF2B5EF4-FFF2-40B4-BE49-F238E27FC236}">
                <a16:creationId xmlns:a16="http://schemas.microsoft.com/office/drawing/2014/main" id="{898E83A8-30D3-4C37-811B-DB8168BF68AB}"/>
              </a:ext>
            </a:extLst>
          </p:cNvPr>
          <p:cNvSpPr txBox="1"/>
          <p:nvPr/>
        </p:nvSpPr>
        <p:spPr>
          <a:xfrm>
            <a:off x="361736" y="218701"/>
            <a:ext cx="558212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i="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Poppins" panose="00000500000000000000" pitchFamily="50" charset="0"/>
                <a:cs typeface="Poppins" panose="00000500000000000000" pitchFamily="50" charset="0"/>
              </a:rPr>
              <a:t>Ethic consideration</a:t>
            </a:r>
            <a:endParaRPr lang="id-ID" sz="3200" b="1" dirty="0">
              <a:solidFill>
                <a:schemeClr val="tx1">
                  <a:lumMod val="95000"/>
                  <a:lumOff val="5000"/>
                </a:schemeClr>
              </a:solidFill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C1CDC6E-D374-09AE-B7EF-28C0C9DC9274}"/>
              </a:ext>
            </a:extLst>
          </p:cNvPr>
          <p:cNvSpPr/>
          <p:nvPr/>
        </p:nvSpPr>
        <p:spPr>
          <a:xfrm>
            <a:off x="2025758" y="774923"/>
            <a:ext cx="9407941" cy="5945054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A0B411C-E585-02EA-6B42-EF9D721A2E3C}"/>
              </a:ext>
            </a:extLst>
          </p:cNvPr>
          <p:cNvSpPr txBox="1"/>
          <p:nvPr/>
        </p:nvSpPr>
        <p:spPr>
          <a:xfrm>
            <a:off x="2262082" y="863639"/>
            <a:ext cx="8671936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u="sng" dirty="0">
                <a:solidFill>
                  <a:schemeClr val="bg1"/>
                </a:solidFill>
              </a:rPr>
              <a:t>Ethical considerations of sensitive topic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Risks: negative memory or psychological discomfort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Mitigation: participants’ right to withdraw; access to mental health support services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C3D64E3-2367-87E9-66CC-45FBDB9F25D4}"/>
              </a:ext>
            </a:extLst>
          </p:cNvPr>
          <p:cNvSpPr txBox="1"/>
          <p:nvPr/>
        </p:nvSpPr>
        <p:spPr>
          <a:xfrm>
            <a:off x="2262082" y="2373633"/>
            <a:ext cx="8671936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u="sng" dirty="0">
                <a:solidFill>
                  <a:schemeClr val="bg1"/>
                </a:solidFill>
              </a:rPr>
              <a:t>Ethical considerations of data protection-comply with relevant laws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Anonymity: pseudonyms to prevent participant identification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Confidentiality: only the researcher and supervisor have access to pseudonymised data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Stored on encrypted devices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4B1ED56-F135-2E37-2BF3-DFBD1ACA070C}"/>
              </a:ext>
            </a:extLst>
          </p:cNvPr>
          <p:cNvSpPr txBox="1"/>
          <p:nvPr/>
        </p:nvSpPr>
        <p:spPr>
          <a:xfrm>
            <a:off x="2262082" y="4123769"/>
            <a:ext cx="8671936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u="sng" dirty="0">
                <a:solidFill>
                  <a:schemeClr val="bg1"/>
                </a:solidFill>
              </a:rPr>
              <a:t>Potential impact on interviewing researcher’s colleague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Right to withdraw at any stage of the research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Before: negotiate the scope of interview; start with warm-up chatting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During: Participants’ autonomy to skip questions or stop interviews; regular check-ins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After: debriefing to discuss experiences and address concerns</a:t>
            </a:r>
          </a:p>
          <a:p>
            <a:endParaRPr lang="en-GB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883302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E0F2269-06BC-44B2-B17B-C09F2AADF4F5}"/>
              </a:ext>
            </a:extLst>
          </p:cNvPr>
          <p:cNvSpPr txBox="1"/>
          <p:nvPr/>
        </p:nvSpPr>
        <p:spPr>
          <a:xfrm>
            <a:off x="708142" y="375064"/>
            <a:ext cx="103726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solidFill>
                  <a:schemeClr val="tx1">
                    <a:lumMod val="95000"/>
                    <a:lumOff val="5000"/>
                  </a:schemeClr>
                </a:solidFill>
                <a:latin typeface="Poppins Light" panose="00000400000000000000" pitchFamily="50" charset="0"/>
                <a:cs typeface="Poppins Light" panose="00000400000000000000" pitchFamily="50" charset="0"/>
              </a:rPr>
              <a:t>2306448</a:t>
            </a:r>
          </a:p>
        </p:txBody>
      </p:sp>
      <p:pic>
        <p:nvPicPr>
          <p:cNvPr id="7" name="Picture 6" descr="A diagram of a research method&#10;&#10;Description automatically generated">
            <a:extLst>
              <a:ext uri="{FF2B5EF4-FFF2-40B4-BE49-F238E27FC236}">
                <a16:creationId xmlns:a16="http://schemas.microsoft.com/office/drawing/2014/main" id="{0E4EBA90-F367-DED3-DF21-06F73D357D9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7503" y="91440"/>
            <a:ext cx="8893926" cy="67665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823663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E0899B69-8AD4-4459-8489-403DD8F55967}"/>
              </a:ext>
            </a:extLst>
          </p:cNvPr>
          <p:cNvSpPr/>
          <p:nvPr/>
        </p:nvSpPr>
        <p:spPr>
          <a:xfrm>
            <a:off x="4531218" y="3627298"/>
            <a:ext cx="3543533" cy="172111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8646F3A-FB55-4D5E-A062-7CF66EB8E658}"/>
              </a:ext>
            </a:extLst>
          </p:cNvPr>
          <p:cNvSpPr/>
          <p:nvPr/>
        </p:nvSpPr>
        <p:spPr>
          <a:xfrm>
            <a:off x="1003300" y="3627298"/>
            <a:ext cx="5092700" cy="172111"/>
          </a:xfrm>
          <a:prstGeom prst="rect">
            <a:avLst/>
          </a:prstGeom>
          <a:solidFill>
            <a:srgbClr val="23427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E02AACC-C6C9-45F3-A894-D51842E210EF}"/>
              </a:ext>
            </a:extLst>
          </p:cNvPr>
          <p:cNvSpPr/>
          <p:nvPr/>
        </p:nvSpPr>
        <p:spPr>
          <a:xfrm>
            <a:off x="7391316" y="3627298"/>
            <a:ext cx="3543533" cy="172111"/>
          </a:xfrm>
          <a:prstGeom prst="rect">
            <a:avLst/>
          </a:prstGeom>
          <a:solidFill>
            <a:srgbClr val="BFBFB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8C3299A-1BBB-4132-9C76-A0D80363F52E}"/>
              </a:ext>
            </a:extLst>
          </p:cNvPr>
          <p:cNvSpPr txBox="1"/>
          <p:nvPr/>
        </p:nvSpPr>
        <p:spPr>
          <a:xfrm>
            <a:off x="574994" y="184558"/>
            <a:ext cx="192162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d-ID" sz="1000" spc="3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Poppins Light" panose="00000400000000000000" pitchFamily="50" charset="0"/>
                <a:cs typeface="Poppins Light" panose="00000400000000000000" pitchFamily="50" charset="0"/>
              </a:rPr>
              <a:t>Yuxin</a:t>
            </a:r>
            <a:r>
              <a:rPr lang="id-ID" sz="1000" spc="300" dirty="0">
                <a:solidFill>
                  <a:schemeClr val="tx1">
                    <a:lumMod val="95000"/>
                    <a:lumOff val="5000"/>
                  </a:schemeClr>
                </a:solidFill>
                <a:latin typeface="Poppins Light" panose="00000400000000000000" pitchFamily="50" charset="0"/>
                <a:cs typeface="Poppins Light" panose="00000400000000000000" pitchFamily="50" charset="0"/>
              </a:rPr>
              <a:t> </a:t>
            </a:r>
            <a:r>
              <a:rPr lang="id-ID" sz="1000" spc="3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Poppins Light" panose="00000400000000000000" pitchFamily="50" charset="0"/>
                <a:cs typeface="Poppins Light" panose="00000400000000000000" pitchFamily="50" charset="0"/>
              </a:rPr>
              <a:t>Xiu</a:t>
            </a:r>
            <a:endParaRPr lang="en-US" sz="1000" spc="300" dirty="0">
              <a:solidFill>
                <a:schemeClr val="tx1">
                  <a:lumMod val="95000"/>
                  <a:lumOff val="5000"/>
                </a:schemeClr>
              </a:solidFill>
              <a:latin typeface="Poppins Light" panose="00000400000000000000" pitchFamily="50" charset="0"/>
              <a:cs typeface="Poppins Light" panose="00000400000000000000" pitchFamily="50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24A70FA-579D-47C5-BE56-538D372DE5A3}"/>
              </a:ext>
            </a:extLst>
          </p:cNvPr>
          <p:cNvSpPr txBox="1"/>
          <p:nvPr/>
        </p:nvSpPr>
        <p:spPr>
          <a:xfrm>
            <a:off x="5784351" y="153279"/>
            <a:ext cx="103726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solidFill>
                  <a:schemeClr val="tx1">
                    <a:lumMod val="95000"/>
                    <a:lumOff val="5000"/>
                  </a:schemeClr>
                </a:solidFill>
                <a:latin typeface="Poppins Light" panose="00000400000000000000" pitchFamily="50" charset="0"/>
                <a:cs typeface="Poppins Light" panose="00000400000000000000" pitchFamily="50" charset="0"/>
              </a:rPr>
              <a:t>Presentation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9FB94BE-A075-EFEB-8FED-3706D1F608AF}"/>
              </a:ext>
            </a:extLst>
          </p:cNvPr>
          <p:cNvSpPr txBox="1"/>
          <p:nvPr/>
        </p:nvSpPr>
        <p:spPr>
          <a:xfrm>
            <a:off x="318287" y="1931979"/>
            <a:ext cx="11969393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800" b="1" dirty="0">
                <a:solidFill>
                  <a:schemeClr val="tx1">
                    <a:lumMod val="95000"/>
                    <a:lumOff val="5000"/>
                  </a:schemeClr>
                </a:solidFill>
                <a:latin typeface="Poppins" panose="00000500000000000000" pitchFamily="50" charset="0"/>
                <a:cs typeface="Poppins" panose="00000500000000000000" pitchFamily="50" charset="0"/>
              </a:rPr>
              <a:t>Thank you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40AC169-C28B-3A07-FD2E-40E6F84181A3}"/>
              </a:ext>
            </a:extLst>
          </p:cNvPr>
          <p:cNvSpPr txBox="1"/>
          <p:nvPr/>
        </p:nvSpPr>
        <p:spPr>
          <a:xfrm>
            <a:off x="4730515" y="4156454"/>
            <a:ext cx="11969393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800" b="1" dirty="0">
                <a:solidFill>
                  <a:schemeClr val="tx1">
                    <a:lumMod val="95000"/>
                    <a:lumOff val="5000"/>
                  </a:schemeClr>
                </a:solidFill>
                <a:latin typeface="Poppins" panose="00000500000000000000" pitchFamily="50" charset="0"/>
                <a:cs typeface="Poppins" panose="00000500000000000000" pitchFamily="50" charset="0"/>
              </a:rPr>
              <a:t>For listening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08D170B-86A7-1CB1-DFD7-8D53B62B26F0}"/>
              </a:ext>
            </a:extLst>
          </p:cNvPr>
          <p:cNvSpPr txBox="1"/>
          <p:nvPr/>
        </p:nvSpPr>
        <p:spPr>
          <a:xfrm>
            <a:off x="3968496" y="3244334"/>
            <a:ext cx="848563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CN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7C03C13-26E2-1741-8041-028ED1E133A0}"/>
              </a:ext>
            </a:extLst>
          </p:cNvPr>
          <p:cNvSpPr txBox="1"/>
          <p:nvPr/>
        </p:nvSpPr>
        <p:spPr>
          <a:xfrm>
            <a:off x="10574291" y="276390"/>
            <a:ext cx="103726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d-ID" sz="1000" spc="300" dirty="0">
                <a:solidFill>
                  <a:schemeClr val="tx1">
                    <a:lumMod val="95000"/>
                    <a:lumOff val="5000"/>
                  </a:schemeClr>
                </a:solidFill>
                <a:latin typeface="Poppins Light" panose="00000400000000000000" pitchFamily="50" charset="0"/>
                <a:cs typeface="Poppins Light" panose="00000400000000000000" pitchFamily="50" charset="0"/>
              </a:rPr>
              <a:t>7013</a:t>
            </a:r>
            <a:endParaRPr lang="en-US" sz="1000" spc="300" dirty="0">
              <a:solidFill>
                <a:schemeClr val="tx1">
                  <a:lumMod val="95000"/>
                  <a:lumOff val="5000"/>
                </a:schemeClr>
              </a:solidFill>
              <a:latin typeface="Poppins Light" panose="00000400000000000000" pitchFamily="50" charset="0"/>
              <a:cs typeface="Poppins Light" panose="00000400000000000000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2732983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409B93A-DF31-4C83-86B2-0DE312384D38}"/>
              </a:ext>
            </a:extLst>
          </p:cNvPr>
          <p:cNvSpPr txBox="1"/>
          <p:nvPr/>
        </p:nvSpPr>
        <p:spPr>
          <a:xfrm>
            <a:off x="-3347294" y="621285"/>
            <a:ext cx="10185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/>
              <a:t>References</a:t>
            </a:r>
            <a:endParaRPr lang="en-US" sz="2800" b="1" dirty="0">
              <a:solidFill>
                <a:schemeClr val="tx1">
                  <a:lumMod val="95000"/>
                  <a:lumOff val="5000"/>
                </a:schemeClr>
              </a:solidFill>
              <a:latin typeface="Poppins" panose="00000500000000000000" pitchFamily="50" charset="0"/>
              <a:cs typeface="Poppins" panose="00000500000000000000" pitchFamily="50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3A54A7F-6FED-4745-AF8A-4A5A30BCD875}"/>
              </a:ext>
            </a:extLst>
          </p:cNvPr>
          <p:cNvSpPr txBox="1"/>
          <p:nvPr/>
        </p:nvSpPr>
        <p:spPr>
          <a:xfrm>
            <a:off x="10574291" y="276390"/>
            <a:ext cx="103726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d-ID" sz="1000" spc="300" dirty="0">
                <a:solidFill>
                  <a:schemeClr val="tx1">
                    <a:lumMod val="95000"/>
                    <a:lumOff val="5000"/>
                  </a:schemeClr>
                </a:solidFill>
                <a:latin typeface="Poppins Light" panose="00000400000000000000" pitchFamily="50" charset="0"/>
                <a:cs typeface="Poppins Light" panose="00000400000000000000" pitchFamily="50" charset="0"/>
              </a:rPr>
              <a:t>7013</a:t>
            </a:r>
            <a:endParaRPr lang="en-US" sz="1000" spc="300" dirty="0">
              <a:solidFill>
                <a:schemeClr val="tx1">
                  <a:lumMod val="95000"/>
                  <a:lumOff val="5000"/>
                </a:schemeClr>
              </a:solidFill>
              <a:latin typeface="Poppins Light" panose="00000400000000000000" pitchFamily="50" charset="0"/>
              <a:cs typeface="Poppins Light" panose="00000400000000000000" pitchFamily="50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E0F2269-06BC-44B2-B17B-C09F2AADF4F5}"/>
              </a:ext>
            </a:extLst>
          </p:cNvPr>
          <p:cNvSpPr txBox="1"/>
          <p:nvPr/>
        </p:nvSpPr>
        <p:spPr>
          <a:xfrm>
            <a:off x="708142" y="375064"/>
            <a:ext cx="103726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solidFill>
                  <a:schemeClr val="tx1">
                    <a:lumMod val="95000"/>
                    <a:lumOff val="5000"/>
                  </a:schemeClr>
                </a:solidFill>
                <a:latin typeface="Poppins Light" panose="00000400000000000000" pitchFamily="50" charset="0"/>
                <a:cs typeface="Poppins Light" panose="00000400000000000000" pitchFamily="50" charset="0"/>
              </a:rPr>
              <a:t>2306448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331F774-E62B-1290-5D41-6E759782FE70}"/>
              </a:ext>
            </a:extLst>
          </p:cNvPr>
          <p:cNvSpPr txBox="1"/>
          <p:nvPr/>
        </p:nvSpPr>
        <p:spPr>
          <a:xfrm>
            <a:off x="139030" y="1216223"/>
            <a:ext cx="11557261" cy="5274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Ahmed, I., Hazell, C.M., Edwards, B., </a:t>
            </a:r>
            <a:r>
              <a:rPr lang="en-GB" sz="12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Glazebrook</a:t>
            </a:r>
            <a:r>
              <a:rPr lang="en-GB" sz="12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, C. and Davies, E.B. (2023) ‘A systematic review and meta-analysis of studies exploring prevalence of non-specific anxiety in undergraduate university students’, </a:t>
            </a:r>
            <a:r>
              <a:rPr lang="en-GB" sz="1200" i="1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BMC psychiatry</a:t>
            </a:r>
            <a:r>
              <a:rPr lang="en-GB" sz="12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, 23(1), p.240.</a:t>
            </a:r>
            <a:endParaRPr lang="en-CN" sz="1200" kern="100" dirty="0"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2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Alpert, R. and Haber, R. (1960) ‘Anxiety in academic achievement situations’, </a:t>
            </a:r>
            <a:r>
              <a:rPr lang="en-GB" sz="1200" i="1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Journal of Abnormal and Social Psychology</a:t>
            </a:r>
            <a:r>
              <a:rPr lang="en-GB" sz="12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, 61, pp.207-215.</a:t>
            </a:r>
            <a:endParaRPr lang="en-CN" sz="1200" kern="100" dirty="0"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2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Bourne</a:t>
            </a:r>
            <a:r>
              <a:rPr lang="en-GB" sz="12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, E.J. (2011) </a:t>
            </a:r>
            <a:r>
              <a:rPr lang="en-GB" sz="1200" i="1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The anxiety and phobia workbook</a:t>
            </a:r>
            <a:r>
              <a:rPr lang="en-GB" sz="12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. New Harbinger Publications.</a:t>
            </a:r>
            <a:endParaRPr lang="en-CN" sz="1200" kern="100" dirty="0"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2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Braun, V. and Clarke, V. (2006) ‘Using thematic analysis in psychology’, </a:t>
            </a:r>
            <a:r>
              <a:rPr lang="en-GB" sz="1200" i="1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Qualitative Research in Psychology</a:t>
            </a:r>
            <a:r>
              <a:rPr lang="en-GB" sz="12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, 3(2</a:t>
            </a:r>
            <a:r>
              <a:rPr lang="en-GB" sz="1200" kern="100" dirty="0">
                <a:ea typeface="DengXian" panose="02010600030101010101" pitchFamily="2" charset="-122"/>
                <a:cs typeface="Times New Roman" panose="02020603050405020304" pitchFamily="18" charset="0"/>
              </a:rPr>
              <a:t>), 77-101.</a:t>
            </a:r>
            <a:endParaRPr lang="en-CN" sz="1200" kern="100" dirty="0"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kern="100" dirty="0">
                <a:ea typeface="DengXian" panose="02010600030101010101" pitchFamily="2" charset="-122"/>
                <a:cs typeface="Times New Roman" panose="02020603050405020304" pitchFamily="18" charset="0"/>
              </a:rPr>
              <a:t>Braun, V. and Clarke, V. (2012) </a:t>
            </a:r>
            <a:r>
              <a:rPr lang="en-GB" sz="1200" i="1" kern="100" dirty="0">
                <a:ea typeface="DengXian" panose="02010600030101010101" pitchFamily="2" charset="-122"/>
                <a:cs typeface="Times New Roman" panose="02020603050405020304" pitchFamily="18" charset="0"/>
              </a:rPr>
              <a:t>Thematic analysis</a:t>
            </a:r>
            <a:r>
              <a:rPr lang="en-GB" sz="1200" kern="100" dirty="0">
                <a:ea typeface="DengXian" panose="02010600030101010101" pitchFamily="2" charset="-122"/>
                <a:cs typeface="Times New Roman" panose="02020603050405020304" pitchFamily="18" charset="0"/>
              </a:rPr>
              <a:t>. American Psychological Association. 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Chenail</a:t>
            </a:r>
            <a:r>
              <a:rPr lang="en-GB" sz="12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, R.J. (2011) ‘Interviewing the investigator: Strategies for addressing instrumentation and researcher bias concerns in qualitative research’,</a:t>
            </a:r>
            <a:r>
              <a:rPr lang="en-GB" sz="1200" i="1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Qualitative report</a:t>
            </a:r>
            <a:r>
              <a:rPr lang="en-GB" sz="12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, 16(1), pp. 255-262.</a:t>
            </a:r>
            <a:endParaRPr lang="en-CN" sz="1200" kern="100" dirty="0"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2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Cheng, Y.-S. (2004) ‘A measure of second language writing anxiety: Scale development and preliminary validation’, </a:t>
            </a:r>
            <a:r>
              <a:rPr lang="en-GB" sz="1200" i="1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Journal of Second Language Writing</a:t>
            </a:r>
            <a:r>
              <a:rPr lang="en-GB" sz="12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, 13(4), pp.313–335.</a:t>
            </a:r>
            <a:endParaRPr lang="en-CN" sz="1200" kern="100" dirty="0"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2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Chi, T., Cheng, L. and Zhang, Z. (2023) ‘Global prevalence and trend of anxiety among graduate students: A systematic review and meta</a:t>
            </a:r>
            <a:r>
              <a:rPr lang="en-GB" sz="1200" kern="100" dirty="0">
                <a:effectLst/>
                <a:ea typeface="DengXian" panose="02010600030101010101" pitchFamily="2" charset="-122"/>
                <a:cs typeface="Cambria Math" panose="02040503050406030204" pitchFamily="18" charset="0"/>
              </a:rPr>
              <a:t>‐</a:t>
            </a:r>
            <a:r>
              <a:rPr lang="en-GB" sz="12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analysis’, </a:t>
            </a:r>
            <a:r>
              <a:rPr lang="en-GB" sz="1200" b="0" i="1" u="none" strike="noStrike" dirty="0">
                <a:solidFill>
                  <a:srgbClr val="222222"/>
                </a:solidFill>
                <a:effectLst/>
              </a:rPr>
              <a:t>Brain and </a:t>
            </a:r>
            <a:r>
              <a:rPr lang="en-GB" sz="1200" b="0" i="1" u="none" strike="noStrike" dirty="0" err="1">
                <a:solidFill>
                  <a:srgbClr val="222222"/>
                </a:solidFill>
                <a:effectLst/>
              </a:rPr>
              <a:t>Behavior</a:t>
            </a:r>
            <a:r>
              <a:rPr lang="en-GB" sz="1200" b="0" i="0" u="none" strike="noStrike" dirty="0">
                <a:solidFill>
                  <a:srgbClr val="222222"/>
                </a:solidFill>
                <a:effectLst/>
              </a:rPr>
              <a:t>, </a:t>
            </a:r>
            <a:r>
              <a:rPr lang="en-GB" sz="1200" b="0" i="1" u="none" strike="noStrike" dirty="0">
                <a:solidFill>
                  <a:srgbClr val="222222"/>
                </a:solidFill>
                <a:effectLst/>
              </a:rPr>
              <a:t>13</a:t>
            </a:r>
            <a:r>
              <a:rPr lang="en-GB" sz="1200" b="0" i="0" u="none" strike="noStrike" dirty="0">
                <a:solidFill>
                  <a:srgbClr val="222222"/>
                </a:solidFill>
                <a:effectLst/>
              </a:rPr>
              <a:t>(4), p.e2909 </a:t>
            </a:r>
            <a:r>
              <a:rPr lang="en-GB" sz="12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 </a:t>
            </a:r>
            <a:endParaRPr lang="en-CN" sz="1200" kern="100" dirty="0"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Creswell, J.W. (2014). </a:t>
            </a:r>
            <a:r>
              <a:rPr lang="en-GB" sz="1200" i="1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Research Design: Qualitative, quantitative, and Mixed Methods Approaches</a:t>
            </a:r>
            <a:r>
              <a:rPr lang="en-GB" sz="12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. London: Sage.</a:t>
            </a:r>
            <a:endParaRPr lang="en-CN" sz="1200" kern="100" dirty="0"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2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Dodd, A.L., Priestley, M., Tyrrell, K., </a:t>
            </a:r>
            <a:r>
              <a:rPr lang="en-GB" sz="12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Cygan</a:t>
            </a:r>
            <a:r>
              <a:rPr lang="en-GB" sz="12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, S., Newell, C. and </a:t>
            </a:r>
            <a:r>
              <a:rPr lang="en-GB" sz="12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Byrom</a:t>
            </a:r>
            <a:r>
              <a:rPr lang="en-GB" sz="12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, N.C. (2021) ‘University student well-being in the United Kingdom: a scoping review of its conceptualisation and measurement’, </a:t>
            </a:r>
            <a:r>
              <a:rPr lang="en-GB" sz="1200" i="1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Journal of Mental Health</a:t>
            </a:r>
            <a:r>
              <a:rPr lang="en-GB" sz="12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, 30(3), pp.375-387.</a:t>
            </a:r>
            <a:endParaRPr lang="en-CN" sz="1200" kern="100" dirty="0"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kern="100" dirty="0">
                <a:solidFill>
                  <a:srgbClr val="222222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Emerson, R.W. (2015) ‘Convenience sampling, random sampling, and snowball sampling: How does sampling affect the validity of research?’, </a:t>
            </a:r>
            <a:r>
              <a:rPr lang="en-GB" sz="1200" i="1" kern="100" dirty="0">
                <a:solidFill>
                  <a:srgbClr val="222222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Journal of visual impairment &amp; blindness</a:t>
            </a:r>
            <a:r>
              <a:rPr lang="en-GB" sz="1200" kern="100" dirty="0">
                <a:solidFill>
                  <a:srgbClr val="222222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, 109(2), pp.164-168.</a:t>
            </a:r>
            <a:endParaRPr lang="en-CN" sz="1200" kern="100" dirty="0"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kern="100" dirty="0" err="1">
                <a:solidFill>
                  <a:srgbClr val="222222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Farrokhi</a:t>
            </a:r>
            <a:r>
              <a:rPr lang="en-GB" sz="1200" kern="100" dirty="0">
                <a:solidFill>
                  <a:srgbClr val="222222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, F. and </a:t>
            </a:r>
            <a:r>
              <a:rPr lang="en-GB" sz="1200" kern="100" dirty="0" err="1">
                <a:solidFill>
                  <a:srgbClr val="222222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Mahmoudi-Hamidabad</a:t>
            </a:r>
            <a:r>
              <a:rPr lang="en-GB" sz="1200" kern="100" dirty="0">
                <a:solidFill>
                  <a:srgbClr val="222222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, A. (2012) ‘Rethinking convenience sampling: Defining quality criteria’, </a:t>
            </a:r>
            <a:r>
              <a:rPr lang="en-GB" sz="1200" i="1" kern="100" dirty="0">
                <a:solidFill>
                  <a:srgbClr val="222222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Theory &amp; practice in language studies</a:t>
            </a:r>
            <a:r>
              <a:rPr lang="en-GB" sz="1200" kern="100" dirty="0">
                <a:solidFill>
                  <a:srgbClr val="222222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, </a:t>
            </a:r>
            <a:r>
              <a:rPr lang="en-GB" sz="1200" i="1" kern="100" dirty="0">
                <a:solidFill>
                  <a:srgbClr val="222222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2</a:t>
            </a:r>
            <a:r>
              <a:rPr lang="en-GB" sz="1200" kern="100" dirty="0">
                <a:solidFill>
                  <a:srgbClr val="222222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(4).</a:t>
            </a:r>
            <a:endParaRPr lang="en-CN" sz="1200" kern="100" dirty="0"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endParaRPr lang="en-CN" sz="1200" dirty="0"/>
          </a:p>
        </p:txBody>
      </p:sp>
    </p:spTree>
    <p:extLst>
      <p:ext uri="{BB962C8B-B14F-4D97-AF65-F5344CB8AC3E}">
        <p14:creationId xmlns:p14="http://schemas.microsoft.com/office/powerpoint/2010/main" val="93241034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65DA5E6-AD0D-87FB-A630-DBA6A384E7F9}"/>
              </a:ext>
            </a:extLst>
          </p:cNvPr>
          <p:cNvSpPr txBox="1"/>
          <p:nvPr/>
        </p:nvSpPr>
        <p:spPr>
          <a:xfrm>
            <a:off x="477673" y="382137"/>
            <a:ext cx="11177516" cy="47284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b="0" i="0" u="none" strike="noStrike" dirty="0">
                <a:solidFill>
                  <a:srgbClr val="222222"/>
                </a:solidFill>
                <a:effectLst/>
              </a:rPr>
              <a:t>Huerta, M., Goodson, P., </a:t>
            </a:r>
            <a:r>
              <a:rPr lang="en-GB" sz="1200" b="0" i="0" u="none" strike="noStrike" dirty="0" err="1">
                <a:solidFill>
                  <a:srgbClr val="222222"/>
                </a:solidFill>
                <a:effectLst/>
              </a:rPr>
              <a:t>Beigi</a:t>
            </a:r>
            <a:r>
              <a:rPr lang="en-GB" sz="1200" b="0" i="0" u="none" strike="noStrike" dirty="0">
                <a:solidFill>
                  <a:srgbClr val="222222"/>
                </a:solidFill>
                <a:effectLst/>
              </a:rPr>
              <a:t>, M. and </a:t>
            </a:r>
            <a:r>
              <a:rPr lang="en-GB" sz="1200" b="0" i="0" u="none" strike="noStrike" dirty="0" err="1">
                <a:solidFill>
                  <a:srgbClr val="222222"/>
                </a:solidFill>
                <a:effectLst/>
              </a:rPr>
              <a:t>Chlup</a:t>
            </a:r>
            <a:r>
              <a:rPr lang="en-GB" sz="1200" b="0" i="0" u="none" strike="noStrike" dirty="0">
                <a:solidFill>
                  <a:srgbClr val="222222"/>
                </a:solidFill>
                <a:effectLst/>
              </a:rPr>
              <a:t>, D. (2017) ’Graduate students as academic writers: Writing anxiety, self-efficacy and emotional intelligence’, </a:t>
            </a:r>
            <a:r>
              <a:rPr lang="en-GB" sz="1200" b="0" i="1" u="none" strike="noStrike" dirty="0">
                <a:solidFill>
                  <a:srgbClr val="222222"/>
                </a:solidFill>
                <a:effectLst/>
              </a:rPr>
              <a:t>Higher Education Research &amp; Development</a:t>
            </a:r>
            <a:r>
              <a:rPr lang="en-GB" sz="1200" b="0" i="0" u="none" strike="noStrike" dirty="0">
                <a:solidFill>
                  <a:srgbClr val="222222"/>
                </a:solidFill>
                <a:effectLst/>
              </a:rPr>
              <a:t>, </a:t>
            </a:r>
            <a:r>
              <a:rPr lang="en-GB" sz="1200" b="0" u="none" strike="noStrike" dirty="0">
                <a:solidFill>
                  <a:srgbClr val="222222"/>
                </a:solidFill>
                <a:effectLst/>
              </a:rPr>
              <a:t>36</a:t>
            </a:r>
            <a:r>
              <a:rPr lang="en-GB" sz="1200" b="0" i="0" u="none" strike="noStrike" dirty="0">
                <a:solidFill>
                  <a:srgbClr val="222222"/>
                </a:solidFill>
                <a:effectLst/>
              </a:rPr>
              <a:t>(4), pp.716-729.</a:t>
            </a:r>
            <a:endParaRPr lang="en-GB" sz="1200" kern="100" dirty="0"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Leedy</a:t>
            </a:r>
            <a:r>
              <a:rPr lang="en-GB" sz="12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, P.D., Ormrod, J.E. and Johnson, L.R. (2014) </a:t>
            </a:r>
            <a:r>
              <a:rPr lang="en-GB" sz="1200" i="1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Practical research: Planning and design</a:t>
            </a:r>
            <a:r>
              <a:rPr lang="en-GB" sz="12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. London: Pearson Education.</a:t>
            </a:r>
            <a:endParaRPr lang="en-CN" sz="1200" kern="100" dirty="0"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2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Lin, C., Tong, Y., Bai, Y., Zhao, Z., Quan, W., Liu, Z., Wang, J., Song, Y., Tian, J. and Dong, W. (2022) ‘Prevalence and correlates of depression and anxiety among Chinese international students in US colleges during the COVID-19 pandemic: A cross-sectional study’, </a:t>
            </a:r>
            <a:r>
              <a:rPr lang="en-GB" sz="1200" i="1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Plos</a:t>
            </a:r>
            <a:r>
              <a:rPr lang="en-GB" sz="1200" i="1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one</a:t>
            </a:r>
            <a:r>
              <a:rPr lang="en-GB" sz="12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, 17(4), p.e0267081.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200" kern="100" dirty="0">
                <a:solidFill>
                  <a:srgbClr val="222222"/>
                </a:solidFill>
                <a:effectLst/>
                <a:ea typeface="宋体" panose="02010600030101010101" pitchFamily="2" charset="-122"/>
                <a:cs typeface="Times New Roman" panose="02020603050405020304" pitchFamily="18" charset="0"/>
              </a:rPr>
              <a:t>Martinez, C.T., Kock, N. and Cass, J. (2011) ‘Pain and pleasure in short essay writing: Factors predicting university students' writing anxiety and writing self‐efficacy’,</a:t>
            </a:r>
            <a:r>
              <a:rPr lang="en-GB" sz="1200" kern="100" dirty="0">
                <a:solidFill>
                  <a:srgbClr val="222222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200" i="1" kern="100" dirty="0">
                <a:solidFill>
                  <a:srgbClr val="222222"/>
                </a:solidFill>
                <a:effectLst/>
                <a:ea typeface="宋体" panose="02010600030101010101" pitchFamily="2" charset="-122"/>
                <a:cs typeface="Times New Roman" panose="02020603050405020304" pitchFamily="18" charset="0"/>
              </a:rPr>
              <a:t>Journal of Adolescent &amp; Adult Literacy</a:t>
            </a:r>
            <a:r>
              <a:rPr lang="en-GB" sz="1200" kern="100" dirty="0">
                <a:solidFill>
                  <a:srgbClr val="222222"/>
                </a:solidFill>
                <a:effectLst/>
                <a:ea typeface="宋体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en-GB" sz="1200" kern="100" dirty="0">
                <a:solidFill>
                  <a:srgbClr val="222222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200" kern="100" dirty="0">
                <a:solidFill>
                  <a:srgbClr val="222222"/>
                </a:solidFill>
                <a:effectLst/>
                <a:ea typeface="宋体" panose="02010600030101010101" pitchFamily="2" charset="-122"/>
                <a:cs typeface="Times New Roman" panose="02020603050405020304" pitchFamily="18" charset="0"/>
              </a:rPr>
              <a:t>54(5), pp.351-360.</a:t>
            </a:r>
            <a:endParaRPr lang="en-CN" sz="1200" kern="100" dirty="0"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2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Pajares</a:t>
            </a:r>
            <a:r>
              <a:rPr lang="en-GB" sz="12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, F. (2003) ‘Self-efficacy beliefs, motivation, and achievement in writing: A review of the literature’, </a:t>
            </a:r>
            <a:r>
              <a:rPr lang="en-GB" sz="1200" i="1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Reading &amp;Writing Quarterly</a:t>
            </a:r>
            <a:r>
              <a:rPr lang="en-GB" sz="12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, 19(2), pp.139-158.</a:t>
            </a:r>
            <a:endParaRPr lang="en-CN" sz="1200" kern="100" dirty="0"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200" kern="100" dirty="0" err="1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Pimsarn</a:t>
            </a:r>
            <a:r>
              <a:rPr lang="en-GB" sz="12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, P. (2013) ‘EFL students’ writing apprehension. </a:t>
            </a:r>
            <a:r>
              <a:rPr lang="en-GB" sz="1200" i="1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International Journal of Arts and Sciences</a:t>
            </a:r>
            <a:r>
              <a:rPr lang="en-GB" sz="12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, 6(4), pp.99.</a:t>
            </a:r>
            <a:endParaRPr lang="en-CN" sz="1200" kern="100" dirty="0"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2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Spielberger, C. D. (1983) </a:t>
            </a:r>
            <a:r>
              <a:rPr lang="en-GB" sz="1200" i="1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Manual for the stat-trait anxiety inventory</a:t>
            </a:r>
            <a:r>
              <a:rPr lang="en-GB" sz="1200" kern="100" dirty="0"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. Palo Alto, CA.</a:t>
            </a:r>
            <a:endParaRPr lang="en-CN" sz="1200" kern="100" dirty="0"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kern="100" dirty="0" err="1">
                <a:solidFill>
                  <a:srgbClr val="222222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Yanti</a:t>
            </a:r>
            <a:r>
              <a:rPr lang="en-GB" sz="1200" kern="100" dirty="0">
                <a:solidFill>
                  <a:srgbClr val="222222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, G.S. and </a:t>
            </a:r>
            <a:r>
              <a:rPr lang="en-GB" sz="1200" kern="100" dirty="0" err="1">
                <a:solidFill>
                  <a:srgbClr val="222222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Hidayati</a:t>
            </a:r>
            <a:r>
              <a:rPr lang="en-GB" sz="1200" kern="100" dirty="0">
                <a:solidFill>
                  <a:srgbClr val="222222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, N. (2021) ‘Students’ Writing Anxiety and Its Implication to Local Context’,</a:t>
            </a:r>
            <a:r>
              <a:rPr lang="en-GB" sz="1200" kern="100" dirty="0">
                <a:solidFill>
                  <a:srgbClr val="222222"/>
                </a:solidFill>
                <a:effectLst/>
                <a:ea typeface="SimSu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200" i="1" kern="100" dirty="0" err="1">
                <a:solidFill>
                  <a:srgbClr val="222222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Polingua</a:t>
            </a:r>
            <a:r>
              <a:rPr lang="en-GB" sz="1200" i="1" kern="100" dirty="0">
                <a:solidFill>
                  <a:srgbClr val="222222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(Scientific Journal of Linguistics, Literature and Language Education)</a:t>
            </a:r>
            <a:r>
              <a:rPr lang="en-GB" sz="1200" kern="100" dirty="0">
                <a:solidFill>
                  <a:srgbClr val="222222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,</a:t>
            </a:r>
            <a:r>
              <a:rPr lang="en-GB" sz="1200" kern="100" dirty="0">
                <a:solidFill>
                  <a:srgbClr val="222222"/>
                </a:solidFill>
                <a:effectLst/>
                <a:ea typeface="SimSu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200" kern="100" dirty="0">
                <a:solidFill>
                  <a:srgbClr val="222222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10(2), pp.</a:t>
            </a:r>
            <a:r>
              <a:rPr lang="en-GB" sz="1200" kern="100" dirty="0">
                <a:solidFill>
                  <a:srgbClr val="222222"/>
                </a:solidFill>
                <a:ea typeface="DengXian" panose="02010600030101010101" pitchFamily="2" charset="-122"/>
                <a:cs typeface="Times New Roman" panose="02020603050405020304" pitchFamily="18" charset="0"/>
              </a:rPr>
              <a:t>62-68.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200" kern="100" dirty="0" err="1">
                <a:solidFill>
                  <a:srgbClr val="222222"/>
                </a:solidFill>
                <a:ea typeface="DengXian" panose="02010600030101010101" pitchFamily="2" charset="-122"/>
                <a:cs typeface="Times New Roman" panose="02020603050405020304" pitchFamily="18" charset="0"/>
              </a:rPr>
              <a:t>Yanxia</a:t>
            </a:r>
            <a:r>
              <a:rPr lang="en-GB" sz="1200" kern="100" dirty="0">
                <a:solidFill>
                  <a:srgbClr val="222222"/>
                </a:solidFill>
                <a:ea typeface="DengXian" panose="02010600030101010101" pitchFamily="2" charset="-122"/>
                <a:cs typeface="Times New Roman" panose="02020603050405020304" pitchFamily="18" charset="0"/>
              </a:rPr>
              <a:t>, Y. (2017) ‘Test anxiety analysis of Chinese college students in computer-based spoken English test’, </a:t>
            </a:r>
            <a:r>
              <a:rPr lang="en-GB" sz="1200" i="1" kern="100" dirty="0">
                <a:solidFill>
                  <a:srgbClr val="222222"/>
                </a:solidFill>
                <a:ea typeface="DengXian" panose="02010600030101010101" pitchFamily="2" charset="-122"/>
                <a:cs typeface="Times New Roman" panose="02020603050405020304" pitchFamily="18" charset="0"/>
              </a:rPr>
              <a:t>Journal of Educational Technology &amp; Society</a:t>
            </a:r>
            <a:r>
              <a:rPr lang="en-GB" sz="1200" kern="100" dirty="0">
                <a:solidFill>
                  <a:srgbClr val="222222"/>
                </a:solidFill>
                <a:ea typeface="DengXian" panose="02010600030101010101" pitchFamily="2" charset="-122"/>
                <a:cs typeface="Times New Roman" panose="02020603050405020304" pitchFamily="18" charset="0"/>
              </a:rPr>
              <a:t>, 20(2), pp.63-73.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endParaRPr lang="en-CN" sz="1200" kern="100" dirty="0"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CN" sz="1200" dirty="0"/>
          </a:p>
        </p:txBody>
      </p:sp>
    </p:spTree>
    <p:extLst>
      <p:ext uri="{BB962C8B-B14F-4D97-AF65-F5344CB8AC3E}">
        <p14:creationId xmlns:p14="http://schemas.microsoft.com/office/powerpoint/2010/main" val="300232193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11573</TotalTime>
  <Words>1997</Words>
  <Application>Microsoft Macintosh PowerPoint</Application>
  <PresentationFormat>Widescreen</PresentationFormat>
  <Paragraphs>266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33" baseType="lpstr">
      <vt:lpstr>-webkit-standard</vt:lpstr>
      <vt:lpstr>等线</vt:lpstr>
      <vt:lpstr>Abadi</vt:lpstr>
      <vt:lpstr>Aptos</vt:lpstr>
      <vt:lpstr>Arial</vt:lpstr>
      <vt:lpstr>Calibri</vt:lpstr>
      <vt:lpstr>Calibri Light</vt:lpstr>
      <vt:lpstr>Cambria</vt:lpstr>
      <vt:lpstr>Lato</vt:lpstr>
      <vt:lpstr>Poppins</vt:lpstr>
      <vt:lpstr>Poppins Light</vt:lpstr>
      <vt:lpstr>Raleway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fourtyonestd</dc:creator>
  <cp:lastModifiedBy>Yuxin Xiu (2306448)</cp:lastModifiedBy>
  <cp:revision>51</cp:revision>
  <dcterms:created xsi:type="dcterms:W3CDTF">2021-01-21T18:32:40Z</dcterms:created>
  <dcterms:modified xsi:type="dcterms:W3CDTF">2024-06-17T21:33:06Z</dcterms:modified>
</cp:coreProperties>
</file>